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
      <p:font typeface="Poppins Light"/>
      <p:regular r:id="rId20"/>
      <p:bold r:id="rId21"/>
      <p:italic r:id="rId22"/>
      <p:boldItalic r:id="rId23"/>
    </p:embeddedFont>
    <p:embeddedFont>
      <p:font typeface="Poppins Medium"/>
      <p:regular r:id="rId24"/>
      <p:bold r:id="rId25"/>
      <p:italic r:id="rId26"/>
      <p:boldItalic r:id="rId27"/>
    </p:embeddedFont>
    <p:embeddedFont>
      <p:font typeface="Poppins Extra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Light-regular.fntdata"/><Relationship Id="rId22" Type="http://schemas.openxmlformats.org/officeDocument/2006/relationships/font" Target="fonts/PoppinsLight-italic.fntdata"/><Relationship Id="rId21" Type="http://schemas.openxmlformats.org/officeDocument/2006/relationships/font" Target="fonts/PoppinsLight-bold.fntdata"/><Relationship Id="rId24" Type="http://schemas.openxmlformats.org/officeDocument/2006/relationships/font" Target="fonts/PoppinsMedium-regular.fntdata"/><Relationship Id="rId23" Type="http://schemas.openxmlformats.org/officeDocument/2006/relationships/font" Target="fonts/Poppins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Medium-italic.fntdata"/><Relationship Id="rId25" Type="http://schemas.openxmlformats.org/officeDocument/2006/relationships/font" Target="fonts/PoppinsMedium-bold.fntdata"/><Relationship Id="rId28" Type="http://schemas.openxmlformats.org/officeDocument/2006/relationships/font" Target="fonts/PoppinsExtraLight-regular.fntdata"/><Relationship Id="rId27" Type="http://schemas.openxmlformats.org/officeDocument/2006/relationships/font" Target="fonts/Poppins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Extra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ExtraLight-boldItalic.fntdata"/><Relationship Id="rId30" Type="http://schemas.openxmlformats.org/officeDocument/2006/relationships/font" Target="fonts/PoppinsExtra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19" Type="http://schemas.openxmlformats.org/officeDocument/2006/relationships/font" Target="fonts/Poppins-boldItalic.fntdata"/><Relationship Id="rId18"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ec5808e0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ec5808e0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e3d47c3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e3d47c3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2e24fbc6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2e24fbc6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ec5808e0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ec5808e0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143fee7e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143fee7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143fee7e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143fee7e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143fee7e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143fee7e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143fee7e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143fee7e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143fee7e7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143fee7e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Font typeface="Poppins"/>
              <a:buNone/>
              <a:defRPr sz="5200">
                <a:latin typeface="Poppins"/>
                <a:ea typeface="Poppins"/>
                <a:cs typeface="Poppins"/>
                <a:sym typeface="Poppi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Poppins Light"/>
              <a:buNone/>
              <a:defRPr sz="2800">
                <a:latin typeface="Poppins Light"/>
                <a:ea typeface="Poppins Light"/>
                <a:cs typeface="Poppins Light"/>
                <a:sym typeface="Poppins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B7741E"/>
              </a:buClr>
              <a:buSzPts val="2800"/>
              <a:buFont typeface="Poppins Medium"/>
              <a:buNone/>
              <a:defRPr>
                <a:solidFill>
                  <a:srgbClr val="B7741E"/>
                </a:solidFill>
                <a:latin typeface="Poppins Medium"/>
                <a:ea typeface="Poppins Medium"/>
                <a:cs typeface="Poppins Medium"/>
                <a:sym typeface="Poppins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4748100"/>
          </a:xfrm>
          <a:prstGeom prst="rect">
            <a:avLst/>
          </a:prstGeom>
          <a:solidFill>
            <a:srgbClr val="FF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B7741E"/>
              </a:buClr>
              <a:buSzPts val="2800"/>
              <a:buFont typeface="Poppins"/>
              <a:buNone/>
              <a:defRPr sz="2800">
                <a:solidFill>
                  <a:srgbClr val="B7741E"/>
                </a:solidFill>
                <a:latin typeface="Poppins"/>
                <a:ea typeface="Poppins"/>
                <a:cs typeface="Poppins"/>
                <a:sym typeface="Poppi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434343"/>
              </a:buClr>
              <a:buSzPts val="1800"/>
              <a:buFont typeface="Calibri"/>
              <a:buChar char="●"/>
              <a:defRPr sz="1800">
                <a:solidFill>
                  <a:srgbClr val="434343"/>
                </a:solidFill>
                <a:latin typeface="Calibri"/>
                <a:ea typeface="Calibri"/>
                <a:cs typeface="Calibri"/>
                <a:sym typeface="Calibri"/>
              </a:defRPr>
            </a:lvl1pPr>
            <a:lvl2pPr indent="-317500" lvl="1" marL="9144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2pPr>
            <a:lvl3pPr indent="-317500" lvl="2" marL="13716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3pPr>
            <a:lvl4pPr indent="-317500" lvl="3" marL="18288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4pPr>
            <a:lvl5pPr indent="-317500" lvl="4" marL="22860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5pPr>
            <a:lvl6pPr indent="-317500" lvl="5" marL="27432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6pPr>
            <a:lvl7pPr indent="-317500" lvl="6" marL="32004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7pPr>
            <a:lvl8pPr indent="-317500" lvl="7" marL="36576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8pPr>
            <a:lvl9pPr indent="-317500" lvl="8" marL="41148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9pPr>
          </a:lstStyle>
          <a:p/>
        </p:txBody>
      </p:sp>
      <p:sp>
        <p:nvSpPr>
          <p:cNvPr id="8" name="Google Shape;8;p1"/>
          <p:cNvSpPr/>
          <p:nvPr/>
        </p:nvSpPr>
        <p:spPr>
          <a:xfrm>
            <a:off x="0" y="4749825"/>
            <a:ext cx="9144000" cy="393600"/>
          </a:xfrm>
          <a:prstGeom prst="rect">
            <a:avLst/>
          </a:prstGeom>
          <a:solidFill>
            <a:srgbClr val="B77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txBox="1"/>
          <p:nvPr/>
        </p:nvSpPr>
        <p:spPr>
          <a:xfrm>
            <a:off x="54950" y="4769825"/>
            <a:ext cx="8374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EECC"/>
                </a:solidFill>
                <a:latin typeface="Poppins"/>
                <a:ea typeface="Poppins"/>
                <a:cs typeface="Poppins"/>
                <a:sym typeface="Poppins"/>
              </a:rPr>
              <a:t>MUSE | </a:t>
            </a:r>
            <a:r>
              <a:rPr lang="en" sz="1200">
                <a:solidFill>
                  <a:srgbClr val="FFEECC"/>
                </a:solidFill>
                <a:latin typeface="Poppins"/>
                <a:ea typeface="Poppins"/>
                <a:cs typeface="Poppins"/>
                <a:sym typeface="Poppins"/>
              </a:rPr>
              <a:t>Research Insights | Chirag Huria, Alana Mittleman, Rohan Paliwal, Elias El Kozah</a:t>
            </a:r>
            <a:endParaRPr sz="1200">
              <a:solidFill>
                <a:srgbClr val="FFEECC"/>
              </a:solidFill>
              <a:latin typeface="Poppins"/>
              <a:ea typeface="Poppins"/>
              <a:cs typeface="Poppins"/>
              <a:sym typeface="Poppins"/>
            </a:endParaRPr>
          </a:p>
        </p:txBody>
      </p:sp>
      <p:sp>
        <p:nvSpPr>
          <p:cNvPr id="10" name="Google Shape;10;p1"/>
          <p:cNvSpPr txBox="1"/>
          <p:nvPr>
            <p:ph idx="12" type="sldNum"/>
          </p:nvPr>
        </p:nvSpPr>
        <p:spPr>
          <a:xfrm>
            <a:off x="8505433" y="4759767"/>
            <a:ext cx="548700" cy="393600"/>
          </a:xfrm>
          <a:prstGeom prst="rect">
            <a:avLst/>
          </a:prstGeom>
          <a:noFill/>
          <a:ln>
            <a:noFill/>
          </a:ln>
        </p:spPr>
        <p:txBody>
          <a:bodyPr anchorCtr="0" anchor="ctr" bIns="91425" lIns="91425" spcFirstLastPara="1" rIns="91425" wrap="square" tIns="91425">
            <a:noAutofit/>
          </a:bodyPr>
          <a:lstStyle>
            <a:lvl1pPr lvl="0" algn="r">
              <a:buNone/>
              <a:defRPr sz="1200">
                <a:solidFill>
                  <a:srgbClr val="FFEECC"/>
                </a:solidFill>
                <a:latin typeface="Poppins Medium"/>
                <a:ea typeface="Poppins Medium"/>
                <a:cs typeface="Poppins Medium"/>
                <a:sym typeface="Poppins Medium"/>
              </a:defRPr>
            </a:lvl1pPr>
            <a:lvl2pPr lvl="1" algn="r">
              <a:buNone/>
              <a:defRPr sz="1200">
                <a:solidFill>
                  <a:srgbClr val="FFEECC"/>
                </a:solidFill>
                <a:latin typeface="Poppins Medium"/>
                <a:ea typeface="Poppins Medium"/>
                <a:cs typeface="Poppins Medium"/>
                <a:sym typeface="Poppins Medium"/>
              </a:defRPr>
            </a:lvl2pPr>
            <a:lvl3pPr lvl="2" algn="r">
              <a:buNone/>
              <a:defRPr sz="1200">
                <a:solidFill>
                  <a:srgbClr val="FFEECC"/>
                </a:solidFill>
                <a:latin typeface="Poppins Medium"/>
                <a:ea typeface="Poppins Medium"/>
                <a:cs typeface="Poppins Medium"/>
                <a:sym typeface="Poppins Medium"/>
              </a:defRPr>
            </a:lvl3pPr>
            <a:lvl4pPr lvl="3" algn="r">
              <a:buNone/>
              <a:defRPr sz="1200">
                <a:solidFill>
                  <a:srgbClr val="FFEECC"/>
                </a:solidFill>
                <a:latin typeface="Poppins Medium"/>
                <a:ea typeface="Poppins Medium"/>
                <a:cs typeface="Poppins Medium"/>
                <a:sym typeface="Poppins Medium"/>
              </a:defRPr>
            </a:lvl4pPr>
            <a:lvl5pPr lvl="4" algn="r">
              <a:buNone/>
              <a:defRPr sz="1200">
                <a:solidFill>
                  <a:srgbClr val="FFEECC"/>
                </a:solidFill>
                <a:latin typeface="Poppins Medium"/>
                <a:ea typeface="Poppins Medium"/>
                <a:cs typeface="Poppins Medium"/>
                <a:sym typeface="Poppins Medium"/>
              </a:defRPr>
            </a:lvl5pPr>
            <a:lvl6pPr lvl="5" algn="r">
              <a:buNone/>
              <a:defRPr sz="1200">
                <a:solidFill>
                  <a:srgbClr val="FFEECC"/>
                </a:solidFill>
                <a:latin typeface="Poppins Medium"/>
                <a:ea typeface="Poppins Medium"/>
                <a:cs typeface="Poppins Medium"/>
                <a:sym typeface="Poppins Medium"/>
              </a:defRPr>
            </a:lvl6pPr>
            <a:lvl7pPr lvl="6" algn="r">
              <a:buNone/>
              <a:defRPr sz="1200">
                <a:solidFill>
                  <a:srgbClr val="FFEECC"/>
                </a:solidFill>
                <a:latin typeface="Poppins Medium"/>
                <a:ea typeface="Poppins Medium"/>
                <a:cs typeface="Poppins Medium"/>
                <a:sym typeface="Poppins Medium"/>
              </a:defRPr>
            </a:lvl7pPr>
            <a:lvl8pPr lvl="7" algn="r">
              <a:buNone/>
              <a:defRPr sz="1200">
                <a:solidFill>
                  <a:srgbClr val="FFEECC"/>
                </a:solidFill>
                <a:latin typeface="Poppins Medium"/>
                <a:ea typeface="Poppins Medium"/>
                <a:cs typeface="Poppins Medium"/>
                <a:sym typeface="Poppins Medium"/>
              </a:defRPr>
            </a:lvl8pPr>
            <a:lvl9pPr lvl="8" algn="r">
              <a:buNone/>
              <a:defRPr sz="1200">
                <a:solidFill>
                  <a:srgbClr val="FFEECC"/>
                </a:solidFill>
                <a:latin typeface="Poppins Medium"/>
                <a:ea typeface="Poppins Medium"/>
                <a:cs typeface="Poppins Medium"/>
                <a:sym typeface="Poppins Medium"/>
              </a:defRPr>
            </a:lvl9pPr>
          </a:lstStyle>
          <a:p>
            <a:pPr indent="0" lvl="0" marL="0" rtl="0" algn="r">
              <a:spcBef>
                <a:spcPts val="0"/>
              </a:spcBef>
              <a:spcAft>
                <a:spcPts val="0"/>
              </a:spcAft>
              <a:buNone/>
            </a:pPr>
            <a:r>
              <a:rPr lang="en"/>
              <a:t>1</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hyperlink" Target="https://society6.com/wall-art" TargetMode="External"/><Relationship Id="rId5" Type="http://schemas.openxmlformats.org/officeDocument/2006/relationships/image" Target="../media/image4.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0" y="0"/>
            <a:ext cx="7336500" cy="17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Validation, Learnings &amp; Pivot to MVP2</a:t>
            </a:r>
            <a:endParaRPr/>
          </a:p>
        </p:txBody>
      </p:sp>
      <p:sp>
        <p:nvSpPr>
          <p:cNvPr id="57" name="Google Shape;57;p13"/>
          <p:cNvSpPr txBox="1"/>
          <p:nvPr>
            <p:ph idx="1" type="subTitle"/>
          </p:nvPr>
        </p:nvSpPr>
        <p:spPr>
          <a:xfrm>
            <a:off x="0" y="2997075"/>
            <a:ext cx="5116800" cy="12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oppins"/>
                <a:ea typeface="Poppins"/>
                <a:cs typeface="Poppins"/>
                <a:sym typeface="Poppins"/>
              </a:rPr>
              <a:t>Chirag Huria, Alana Mittleman, Rohan Paliwal, Elias El Kozah</a:t>
            </a:r>
            <a:endParaRPr sz="2400">
              <a:latin typeface="Poppins"/>
              <a:ea typeface="Poppins"/>
              <a:cs typeface="Poppins"/>
              <a:sym typeface="Poppins"/>
            </a:endParaRPr>
          </a:p>
          <a:p>
            <a:pPr indent="0" lvl="0" marL="0" rtl="0" algn="l">
              <a:spcBef>
                <a:spcPts val="0"/>
              </a:spcBef>
              <a:spcAft>
                <a:spcPts val="0"/>
              </a:spcAft>
              <a:buNone/>
            </a:pPr>
            <a:r>
              <a:rPr lang="en" sz="2400">
                <a:latin typeface="Poppins ExtraLight"/>
                <a:ea typeface="Poppins ExtraLight"/>
                <a:cs typeface="Poppins ExtraLight"/>
                <a:sym typeface="Poppins ExtraLight"/>
              </a:rPr>
              <a:t>for</a:t>
            </a:r>
            <a:r>
              <a:rPr lang="en" sz="2400">
                <a:latin typeface="Poppins"/>
                <a:ea typeface="Poppins"/>
                <a:cs typeface="Poppins"/>
                <a:sym typeface="Poppins"/>
              </a:rPr>
              <a:t> Digital Service Innovation</a:t>
            </a:r>
            <a:endParaRPr sz="2400">
              <a:latin typeface="Poppins"/>
              <a:ea typeface="Poppins"/>
              <a:cs typeface="Poppins"/>
              <a:sym typeface="Poppins"/>
            </a:endParaRPr>
          </a:p>
        </p:txBody>
      </p:sp>
      <p:pic>
        <p:nvPicPr>
          <p:cNvPr id="58" name="Google Shape;58;p13"/>
          <p:cNvPicPr preferRelativeResize="0"/>
          <p:nvPr/>
        </p:nvPicPr>
        <p:blipFill>
          <a:blip r:embed="rId3">
            <a:alphaModFix/>
          </a:blip>
          <a:stretch>
            <a:fillRect/>
          </a:stretch>
        </p:blipFill>
        <p:spPr>
          <a:xfrm>
            <a:off x="0" y="1613150"/>
            <a:ext cx="3343076" cy="111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45025"/>
            <a:ext cx="288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Pivot to </a:t>
            </a:r>
            <a:r>
              <a:rPr b="1" lang="en">
                <a:latin typeface="Poppins"/>
                <a:ea typeface="Poppins"/>
                <a:cs typeface="Poppins"/>
                <a:sym typeface="Poppins"/>
              </a:rPr>
              <a:t>MVP 2</a:t>
            </a:r>
            <a:endParaRPr b="1">
              <a:latin typeface="Poppins"/>
              <a:ea typeface="Poppins"/>
              <a:cs typeface="Poppins"/>
              <a:sym typeface="Poppins"/>
            </a:endParaRPr>
          </a:p>
        </p:txBody>
      </p:sp>
      <p:sp>
        <p:nvSpPr>
          <p:cNvPr id="145" name="Google Shape;145;p22"/>
          <p:cNvSpPr txBox="1"/>
          <p:nvPr>
            <p:ph idx="1" type="body"/>
          </p:nvPr>
        </p:nvSpPr>
        <p:spPr>
          <a:xfrm>
            <a:off x="311700" y="1152475"/>
            <a:ext cx="3882000" cy="48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a:t>Recommend similar art</a:t>
            </a:r>
            <a:endParaRPr b="1"/>
          </a:p>
        </p:txBody>
      </p:sp>
      <p:sp>
        <p:nvSpPr>
          <p:cNvPr id="146" name="Google Shape;146;p22"/>
          <p:cNvSpPr txBox="1"/>
          <p:nvPr>
            <p:ph idx="1" type="body"/>
          </p:nvPr>
        </p:nvSpPr>
        <p:spPr>
          <a:xfrm>
            <a:off x="311700" y="1766850"/>
            <a:ext cx="6231000" cy="27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MVP 1, we addressed the problem identified that spontaneous art purchases fail in the sense that customers find they don’t have appropriate wall space. </a:t>
            </a:r>
            <a:endParaRPr/>
          </a:p>
          <a:p>
            <a:pPr indent="0" lvl="0" marL="0" rtl="0" algn="l">
              <a:spcBef>
                <a:spcPts val="1200"/>
              </a:spcBef>
              <a:spcAft>
                <a:spcPts val="1200"/>
              </a:spcAft>
              <a:buNone/>
            </a:pPr>
            <a:r>
              <a:rPr lang="en"/>
              <a:t>By </a:t>
            </a:r>
            <a:r>
              <a:rPr lang="en"/>
              <a:t>creating</a:t>
            </a:r>
            <a:r>
              <a:rPr lang="en"/>
              <a:t> a way for muse to recommend art, we can offer continued support to customers who after viewing art in their room using muse find that they no longer want the piece. Muse can find them a replacement. </a:t>
            </a:r>
            <a:endParaRPr/>
          </a:p>
        </p:txBody>
      </p:sp>
      <p:sp>
        <p:nvSpPr>
          <p:cNvPr id="147" name="Google Shape;147;p22"/>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b="27235" l="0" r="0" t="0"/>
          <a:stretch/>
        </p:blipFill>
        <p:spPr>
          <a:xfrm>
            <a:off x="6730950" y="2493350"/>
            <a:ext cx="1680376" cy="2171824"/>
          </a:xfrm>
          <a:prstGeom prst="rect">
            <a:avLst/>
          </a:prstGeom>
          <a:noFill/>
          <a:ln>
            <a:noFill/>
          </a:ln>
        </p:spPr>
      </p:pic>
      <p:sp>
        <p:nvSpPr>
          <p:cNvPr id="64" name="Google Shape;64;p14"/>
          <p:cNvSpPr txBox="1"/>
          <p:nvPr>
            <p:ph type="title"/>
          </p:nvPr>
        </p:nvSpPr>
        <p:spPr>
          <a:xfrm>
            <a:off x="311700" y="445025"/>
            <a:ext cx="260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Validation</a:t>
            </a:r>
            <a:endParaRPr/>
          </a:p>
        </p:txBody>
      </p:sp>
      <p:sp>
        <p:nvSpPr>
          <p:cNvPr id="65" name="Google Shape;65;p14"/>
          <p:cNvSpPr txBox="1"/>
          <p:nvPr>
            <p:ph idx="1" type="body"/>
          </p:nvPr>
        </p:nvSpPr>
        <p:spPr>
          <a:xfrm>
            <a:off x="311700" y="1152475"/>
            <a:ext cx="5150700" cy="35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Method</a:t>
            </a:r>
            <a:endParaRPr b="1"/>
          </a:p>
          <a:p>
            <a:pPr indent="0" lvl="0" marL="0" rtl="0" algn="l">
              <a:spcBef>
                <a:spcPts val="1200"/>
              </a:spcBef>
              <a:spcAft>
                <a:spcPts val="0"/>
              </a:spcAft>
              <a:buClr>
                <a:schemeClr val="dk1"/>
              </a:buClr>
              <a:buSzPts val="1100"/>
              <a:buFont typeface="Arial"/>
              <a:buNone/>
            </a:pPr>
            <a:r>
              <a:rPr lang="en" sz="1400">
                <a:latin typeface="Poppins Light"/>
                <a:ea typeface="Poppins Light"/>
                <a:cs typeface="Poppins Light"/>
                <a:sym typeface="Poppins Light"/>
              </a:rPr>
              <a:t>We interviewed </a:t>
            </a:r>
            <a:r>
              <a:rPr b="1" lang="en" sz="1400">
                <a:solidFill>
                  <a:srgbClr val="B7741E"/>
                </a:solidFill>
                <a:latin typeface="Poppins"/>
                <a:ea typeface="Poppins"/>
                <a:cs typeface="Poppins"/>
                <a:sym typeface="Poppins"/>
              </a:rPr>
              <a:t>7</a:t>
            </a:r>
            <a:r>
              <a:rPr b="1" lang="en" sz="1400">
                <a:latin typeface="Poppins"/>
                <a:ea typeface="Poppins"/>
                <a:cs typeface="Poppins"/>
                <a:sym typeface="Poppins"/>
              </a:rPr>
              <a:t> </a:t>
            </a:r>
            <a:r>
              <a:rPr lang="en" sz="1400">
                <a:latin typeface="Poppins Light"/>
                <a:ea typeface="Poppins Light"/>
                <a:cs typeface="Poppins Light"/>
                <a:sym typeface="Poppins Light"/>
              </a:rPr>
              <a:t>members of our target audience.</a:t>
            </a:r>
            <a:endParaRPr sz="1400">
              <a:latin typeface="Poppins Light"/>
              <a:ea typeface="Poppins Light"/>
              <a:cs typeface="Poppins Light"/>
              <a:sym typeface="Poppins Light"/>
            </a:endParaRPr>
          </a:p>
          <a:p>
            <a:pPr indent="0" lvl="0" marL="0" rtl="0" algn="l">
              <a:spcBef>
                <a:spcPts val="1200"/>
              </a:spcBef>
              <a:spcAft>
                <a:spcPts val="0"/>
              </a:spcAft>
              <a:buClr>
                <a:schemeClr val="dk1"/>
              </a:buClr>
              <a:buSzPts val="1100"/>
              <a:buFont typeface="Arial"/>
              <a:buNone/>
            </a:pPr>
            <a:r>
              <a:rPr lang="en" sz="1400">
                <a:latin typeface="Poppins Light"/>
                <a:ea typeface="Poppins Light"/>
                <a:cs typeface="Poppins Light"/>
                <a:sym typeface="Poppins Light"/>
              </a:rPr>
              <a:t>We used </a:t>
            </a:r>
            <a:r>
              <a:rPr b="1" lang="en" sz="1400" u="sng">
                <a:solidFill>
                  <a:srgbClr val="B7741E"/>
                </a:solidFill>
                <a:latin typeface="Poppins"/>
                <a:ea typeface="Poppins"/>
                <a:cs typeface="Poppins"/>
                <a:sym typeface="Poppins"/>
                <a:hlinkClick r:id="rId4">
                  <a:extLst>
                    <a:ext uri="{A12FA001-AC4F-418D-AE19-62706E023703}">
                      <ahyp:hlinkClr val="tx"/>
                    </a:ext>
                  </a:extLst>
                </a:hlinkClick>
              </a:rPr>
              <a:t>society6</a:t>
            </a:r>
            <a:r>
              <a:rPr lang="en" sz="1400">
                <a:latin typeface="Poppins Light"/>
                <a:ea typeface="Poppins Light"/>
                <a:cs typeface="Poppins Light"/>
                <a:sym typeface="Poppins Light"/>
              </a:rPr>
              <a:t> as an example of a vast gallery for users to browse.</a:t>
            </a:r>
            <a:endParaRPr sz="1400">
              <a:latin typeface="Poppins Light"/>
              <a:ea typeface="Poppins Light"/>
              <a:cs typeface="Poppins Light"/>
              <a:sym typeface="Poppins Light"/>
            </a:endParaRPr>
          </a:p>
          <a:p>
            <a:pPr indent="0" lvl="0" marL="0" rtl="0" algn="l">
              <a:spcBef>
                <a:spcPts val="1200"/>
              </a:spcBef>
              <a:spcAft>
                <a:spcPts val="0"/>
              </a:spcAft>
              <a:buClr>
                <a:schemeClr val="dk1"/>
              </a:buClr>
              <a:buSzPts val="1100"/>
              <a:buFont typeface="Arial"/>
              <a:buNone/>
            </a:pPr>
            <a:r>
              <a:rPr lang="en" sz="1400">
                <a:latin typeface="Poppins Light"/>
                <a:ea typeface="Poppins Light"/>
                <a:cs typeface="Poppins Light"/>
                <a:sym typeface="Poppins Light"/>
              </a:rPr>
              <a:t>We used </a:t>
            </a:r>
            <a:r>
              <a:rPr b="1" lang="en" sz="1400">
                <a:solidFill>
                  <a:srgbClr val="B7741E"/>
                </a:solidFill>
                <a:latin typeface="Poppins"/>
                <a:ea typeface="Poppins"/>
                <a:cs typeface="Poppins"/>
                <a:sym typeface="Poppins"/>
              </a:rPr>
              <a:t>think aloud protocol</a:t>
            </a:r>
            <a:r>
              <a:rPr lang="en" sz="1400">
                <a:latin typeface="Poppins Light"/>
                <a:ea typeface="Poppins Light"/>
                <a:cs typeface="Poppins Light"/>
                <a:sym typeface="Poppins Light"/>
              </a:rPr>
              <a:t> to observe customers browsing process, prompting them to keep talking.</a:t>
            </a:r>
            <a:endParaRPr sz="1400">
              <a:latin typeface="Poppins Light"/>
              <a:ea typeface="Poppins Light"/>
              <a:cs typeface="Poppins Light"/>
              <a:sym typeface="Poppins Light"/>
            </a:endParaRPr>
          </a:p>
          <a:p>
            <a:pPr indent="0" lvl="0" marL="0" rtl="0" algn="l">
              <a:spcBef>
                <a:spcPts val="1200"/>
              </a:spcBef>
              <a:spcAft>
                <a:spcPts val="0"/>
              </a:spcAft>
              <a:buClr>
                <a:schemeClr val="dk1"/>
              </a:buClr>
              <a:buSzPts val="1100"/>
              <a:buFont typeface="Arial"/>
              <a:buNone/>
            </a:pPr>
            <a:r>
              <a:rPr lang="en" sz="1400">
                <a:latin typeface="Poppins Light"/>
                <a:ea typeface="Poppins Light"/>
                <a:cs typeface="Poppins Light"/>
                <a:sym typeface="Poppins Light"/>
              </a:rPr>
              <a:t>We used an </a:t>
            </a:r>
            <a:r>
              <a:rPr b="1" lang="en" sz="1400">
                <a:solidFill>
                  <a:srgbClr val="B7741E"/>
                </a:solidFill>
                <a:latin typeface="Poppins"/>
                <a:ea typeface="Poppins"/>
                <a:cs typeface="Poppins"/>
                <a:sym typeface="Poppins"/>
              </a:rPr>
              <a:t>interactive prototype</a:t>
            </a:r>
            <a:r>
              <a:rPr lang="en" sz="1400">
                <a:latin typeface="Poppins Light"/>
                <a:ea typeface="Poppins Light"/>
                <a:cs typeface="Poppins Light"/>
                <a:sym typeface="Poppins Light"/>
              </a:rPr>
              <a:t> to allow users to envision art in their homes.</a:t>
            </a:r>
            <a:endParaRPr sz="1400">
              <a:latin typeface="Poppins Light"/>
              <a:ea typeface="Poppins Light"/>
              <a:cs typeface="Poppins Light"/>
              <a:sym typeface="Poppins Light"/>
            </a:endParaRPr>
          </a:p>
          <a:p>
            <a:pPr indent="0" lvl="0" marL="0" rtl="0" algn="l">
              <a:spcBef>
                <a:spcPts val="1200"/>
              </a:spcBef>
              <a:spcAft>
                <a:spcPts val="1200"/>
              </a:spcAft>
              <a:buClr>
                <a:schemeClr val="dk1"/>
              </a:buClr>
              <a:buSzPts val="1100"/>
              <a:buFont typeface="Arial"/>
              <a:buNone/>
            </a:pPr>
            <a:r>
              <a:rPr lang="en" sz="1400">
                <a:latin typeface="Poppins Light"/>
                <a:ea typeface="Poppins Light"/>
                <a:cs typeface="Poppins Light"/>
                <a:sym typeface="Poppins Light"/>
              </a:rPr>
              <a:t>We used a </a:t>
            </a:r>
            <a:r>
              <a:rPr b="1" lang="en" sz="1400">
                <a:solidFill>
                  <a:srgbClr val="B7741E"/>
                </a:solidFill>
                <a:latin typeface="Poppins"/>
                <a:ea typeface="Poppins"/>
                <a:cs typeface="Poppins"/>
                <a:sym typeface="Poppins"/>
              </a:rPr>
              <a:t>likert scale rating</a:t>
            </a:r>
            <a:r>
              <a:rPr lang="en" sz="1400">
                <a:latin typeface="Poppins Light"/>
                <a:ea typeface="Poppins Light"/>
                <a:cs typeface="Poppins Light"/>
                <a:sym typeface="Poppins Light"/>
              </a:rPr>
              <a:t> to </a:t>
            </a:r>
            <a:r>
              <a:rPr lang="en" sz="1400">
                <a:latin typeface="Poppins Light"/>
                <a:ea typeface="Poppins Light"/>
                <a:cs typeface="Poppins Light"/>
                <a:sym typeface="Poppins Light"/>
              </a:rPr>
              <a:t>gauge</a:t>
            </a:r>
            <a:r>
              <a:rPr lang="en" sz="1400">
                <a:latin typeface="Poppins Light"/>
                <a:ea typeface="Poppins Light"/>
                <a:cs typeface="Poppins Light"/>
                <a:sym typeface="Poppins Light"/>
              </a:rPr>
              <a:t> whether our prototype changed their </a:t>
            </a:r>
            <a:r>
              <a:rPr lang="en" sz="1400">
                <a:latin typeface="Poppins Light"/>
                <a:ea typeface="Poppins Light"/>
                <a:cs typeface="Poppins Light"/>
                <a:sym typeface="Poppins Light"/>
              </a:rPr>
              <a:t>commitment</a:t>
            </a:r>
            <a:r>
              <a:rPr lang="en" sz="1400">
                <a:latin typeface="Poppins Light"/>
                <a:ea typeface="Poppins Light"/>
                <a:cs typeface="Poppins Light"/>
                <a:sym typeface="Poppins Light"/>
              </a:rPr>
              <a:t> to </a:t>
            </a:r>
            <a:r>
              <a:rPr lang="en" sz="1400">
                <a:latin typeface="Poppins Light"/>
                <a:ea typeface="Poppins Light"/>
                <a:cs typeface="Poppins Light"/>
                <a:sym typeface="Poppins Light"/>
              </a:rPr>
              <a:t>buying</a:t>
            </a:r>
            <a:r>
              <a:rPr lang="en" sz="1400">
                <a:latin typeface="Poppins Light"/>
                <a:ea typeface="Poppins Light"/>
                <a:cs typeface="Poppins Light"/>
                <a:sym typeface="Poppins Light"/>
              </a:rPr>
              <a:t> the art.</a:t>
            </a:r>
            <a:endParaRPr sz="1400">
              <a:latin typeface="Poppins Light"/>
              <a:ea typeface="Poppins Light"/>
              <a:cs typeface="Poppins Light"/>
              <a:sym typeface="Poppins Light"/>
            </a:endParaRPr>
          </a:p>
        </p:txBody>
      </p:sp>
      <p:sp>
        <p:nvSpPr>
          <p:cNvPr id="66" name="Google Shape;66;p14"/>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7" name="Google Shape;67;p14"/>
          <p:cNvPicPr preferRelativeResize="0"/>
          <p:nvPr/>
        </p:nvPicPr>
        <p:blipFill>
          <a:blip r:embed="rId5">
            <a:alphaModFix/>
          </a:blip>
          <a:stretch>
            <a:fillRect/>
          </a:stretch>
        </p:blipFill>
        <p:spPr>
          <a:xfrm>
            <a:off x="5754875" y="686209"/>
            <a:ext cx="2817625" cy="1580665"/>
          </a:xfrm>
          <a:prstGeom prst="rect">
            <a:avLst/>
          </a:prstGeom>
          <a:noFill/>
          <a:ln>
            <a:noFill/>
          </a:ln>
        </p:spPr>
      </p:pic>
      <p:pic>
        <p:nvPicPr>
          <p:cNvPr id="68" name="Google Shape;68;p14"/>
          <p:cNvPicPr preferRelativeResize="0"/>
          <p:nvPr/>
        </p:nvPicPr>
        <p:blipFill>
          <a:blip r:embed="rId6">
            <a:alphaModFix/>
          </a:blip>
          <a:stretch>
            <a:fillRect/>
          </a:stretch>
        </p:blipFill>
        <p:spPr>
          <a:xfrm>
            <a:off x="7283645" y="3588325"/>
            <a:ext cx="285973" cy="39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260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Validation</a:t>
            </a:r>
            <a:endParaRPr/>
          </a:p>
        </p:txBody>
      </p:sp>
      <p:sp>
        <p:nvSpPr>
          <p:cNvPr id="74" name="Google Shape;74;p15"/>
          <p:cNvSpPr txBox="1"/>
          <p:nvPr>
            <p:ph idx="1" type="body"/>
          </p:nvPr>
        </p:nvSpPr>
        <p:spPr>
          <a:xfrm>
            <a:off x="311700" y="1152475"/>
            <a:ext cx="4206300" cy="35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Learning Goals</a:t>
            </a:r>
            <a:endParaRPr b="1"/>
          </a:p>
          <a:p>
            <a:pPr indent="0" lvl="0" marL="0" rtl="0" algn="l">
              <a:spcBef>
                <a:spcPts val="1200"/>
              </a:spcBef>
              <a:spcAft>
                <a:spcPts val="0"/>
              </a:spcAft>
              <a:buClr>
                <a:schemeClr val="dk1"/>
              </a:buClr>
              <a:buSzPts val="1100"/>
              <a:buFont typeface="Arial"/>
              <a:buNone/>
            </a:pPr>
            <a:r>
              <a:rPr lang="en" sz="1400">
                <a:latin typeface="Poppins Light"/>
                <a:ea typeface="Poppins Light"/>
                <a:cs typeface="Poppins Light"/>
                <a:sym typeface="Poppins Light"/>
              </a:rPr>
              <a:t>What </a:t>
            </a:r>
            <a:r>
              <a:rPr b="1" lang="en" sz="1400">
                <a:solidFill>
                  <a:srgbClr val="B7741E"/>
                </a:solidFill>
                <a:latin typeface="Poppins"/>
                <a:ea typeface="Poppins"/>
                <a:cs typeface="Poppins"/>
                <a:sym typeface="Poppins"/>
              </a:rPr>
              <a:t>motivates</a:t>
            </a:r>
            <a:r>
              <a:rPr lang="en" sz="1400">
                <a:latin typeface="Poppins Light"/>
                <a:ea typeface="Poppins Light"/>
                <a:cs typeface="Poppins Light"/>
                <a:sym typeface="Poppins Light"/>
              </a:rPr>
              <a:t> people to buy art?</a:t>
            </a:r>
            <a:endParaRPr sz="1400">
              <a:latin typeface="Poppins Light"/>
              <a:ea typeface="Poppins Light"/>
              <a:cs typeface="Poppins Light"/>
              <a:sym typeface="Poppins Light"/>
            </a:endParaRPr>
          </a:p>
          <a:p>
            <a:pPr indent="0" lvl="0" marL="0" rtl="0" algn="l">
              <a:spcBef>
                <a:spcPts val="1200"/>
              </a:spcBef>
              <a:spcAft>
                <a:spcPts val="0"/>
              </a:spcAft>
              <a:buClr>
                <a:schemeClr val="dk1"/>
              </a:buClr>
              <a:buSzPts val="1100"/>
              <a:buFont typeface="Arial"/>
              <a:buNone/>
            </a:pPr>
            <a:r>
              <a:rPr lang="en" sz="1400">
                <a:latin typeface="Poppins Light"/>
                <a:ea typeface="Poppins Light"/>
                <a:cs typeface="Poppins Light"/>
                <a:sym typeface="Poppins Light"/>
              </a:rPr>
              <a:t>Does using the prototype increase </a:t>
            </a:r>
            <a:r>
              <a:rPr lang="en" sz="1400">
                <a:latin typeface="Poppins Light"/>
                <a:ea typeface="Poppins Light"/>
                <a:cs typeface="Poppins Light"/>
                <a:sym typeface="Poppins Light"/>
              </a:rPr>
              <a:t>people's</a:t>
            </a:r>
            <a:r>
              <a:rPr lang="en" sz="1400">
                <a:latin typeface="Poppins Light"/>
                <a:ea typeface="Poppins Light"/>
                <a:cs typeface="Poppins Light"/>
                <a:sym typeface="Poppins Light"/>
              </a:rPr>
              <a:t> </a:t>
            </a:r>
            <a:r>
              <a:rPr b="1" lang="en" sz="1400">
                <a:solidFill>
                  <a:srgbClr val="B7741E"/>
                </a:solidFill>
                <a:latin typeface="Poppins"/>
                <a:ea typeface="Poppins"/>
                <a:cs typeface="Poppins"/>
                <a:sym typeface="Poppins"/>
              </a:rPr>
              <a:t>commitment</a:t>
            </a:r>
            <a:r>
              <a:rPr lang="en" sz="1400">
                <a:latin typeface="Poppins Light"/>
                <a:ea typeface="Poppins Light"/>
                <a:cs typeface="Poppins Light"/>
                <a:sym typeface="Poppins Light"/>
              </a:rPr>
              <a:t> to </a:t>
            </a:r>
            <a:r>
              <a:rPr lang="en" sz="1400">
                <a:latin typeface="Poppins Light"/>
                <a:ea typeface="Poppins Light"/>
                <a:cs typeface="Poppins Light"/>
                <a:sym typeface="Poppins Light"/>
              </a:rPr>
              <a:t>buying</a:t>
            </a:r>
            <a:r>
              <a:rPr lang="en" sz="1400">
                <a:latin typeface="Poppins Light"/>
                <a:ea typeface="Poppins Light"/>
                <a:cs typeface="Poppins Light"/>
                <a:sym typeface="Poppins Light"/>
              </a:rPr>
              <a:t> art?</a:t>
            </a:r>
            <a:endParaRPr sz="1400">
              <a:latin typeface="Poppins Light"/>
              <a:ea typeface="Poppins Light"/>
              <a:cs typeface="Poppins Light"/>
              <a:sym typeface="Poppins Light"/>
            </a:endParaRPr>
          </a:p>
          <a:p>
            <a:pPr indent="0" lvl="0" marL="0" rtl="0" algn="l">
              <a:spcBef>
                <a:spcPts val="1200"/>
              </a:spcBef>
              <a:spcAft>
                <a:spcPts val="0"/>
              </a:spcAft>
              <a:buClr>
                <a:schemeClr val="dk1"/>
              </a:buClr>
              <a:buSzPts val="1100"/>
              <a:buFont typeface="Arial"/>
              <a:buNone/>
            </a:pPr>
            <a:r>
              <a:rPr lang="en" sz="1400">
                <a:latin typeface="Poppins Light"/>
                <a:ea typeface="Poppins Light"/>
                <a:cs typeface="Poppins Light"/>
                <a:sym typeface="Poppins Light"/>
              </a:rPr>
              <a:t>Does using the prototype increase </a:t>
            </a:r>
            <a:r>
              <a:rPr lang="en" sz="1400">
                <a:latin typeface="Poppins Light"/>
                <a:ea typeface="Poppins Light"/>
                <a:cs typeface="Poppins Light"/>
                <a:sym typeface="Poppins Light"/>
              </a:rPr>
              <a:t>people's</a:t>
            </a:r>
            <a:r>
              <a:rPr lang="en" sz="1400">
                <a:latin typeface="Poppins Light"/>
                <a:ea typeface="Poppins Light"/>
                <a:cs typeface="Poppins Light"/>
                <a:sym typeface="Poppins Light"/>
              </a:rPr>
              <a:t> </a:t>
            </a:r>
            <a:r>
              <a:rPr b="1" lang="en" sz="1400">
                <a:solidFill>
                  <a:srgbClr val="B7741E"/>
                </a:solidFill>
                <a:latin typeface="Poppins"/>
                <a:ea typeface="Poppins"/>
                <a:cs typeface="Poppins"/>
                <a:sym typeface="Poppins"/>
              </a:rPr>
              <a:t>emotional attachment</a:t>
            </a:r>
            <a:r>
              <a:rPr lang="en" sz="1400">
                <a:latin typeface="Poppins Light"/>
                <a:ea typeface="Poppins Light"/>
                <a:cs typeface="Poppins Light"/>
                <a:sym typeface="Poppins Light"/>
              </a:rPr>
              <a:t> to art?</a:t>
            </a:r>
            <a:endParaRPr sz="1400">
              <a:latin typeface="Poppins Light"/>
              <a:ea typeface="Poppins Light"/>
              <a:cs typeface="Poppins Light"/>
              <a:sym typeface="Poppins Light"/>
            </a:endParaRPr>
          </a:p>
          <a:p>
            <a:pPr indent="0" lvl="0" marL="0" rtl="0" algn="l">
              <a:spcBef>
                <a:spcPts val="1200"/>
              </a:spcBef>
              <a:spcAft>
                <a:spcPts val="0"/>
              </a:spcAft>
              <a:buClr>
                <a:schemeClr val="dk1"/>
              </a:buClr>
              <a:buSzPts val="1100"/>
              <a:buFont typeface="Arial"/>
              <a:buNone/>
            </a:pPr>
            <a:r>
              <a:rPr lang="en" sz="1400">
                <a:latin typeface="Poppins Light"/>
                <a:ea typeface="Poppins Light"/>
                <a:cs typeface="Poppins Light"/>
                <a:sym typeface="Poppins Light"/>
              </a:rPr>
              <a:t>What do </a:t>
            </a:r>
            <a:r>
              <a:rPr b="1" lang="en" sz="1400">
                <a:solidFill>
                  <a:srgbClr val="B7741E"/>
                </a:solidFill>
                <a:latin typeface="Poppins"/>
                <a:ea typeface="Poppins"/>
                <a:cs typeface="Poppins"/>
                <a:sym typeface="Poppins"/>
              </a:rPr>
              <a:t>impulsive</a:t>
            </a:r>
            <a:r>
              <a:rPr lang="en" sz="1400">
                <a:latin typeface="Poppins Light"/>
                <a:ea typeface="Poppins Light"/>
                <a:cs typeface="Poppins Light"/>
                <a:sym typeface="Poppins Light"/>
              </a:rPr>
              <a:t> purchases look like when buying art online?</a:t>
            </a:r>
            <a:endParaRPr sz="1400">
              <a:latin typeface="Poppins Light"/>
              <a:ea typeface="Poppins Light"/>
              <a:cs typeface="Poppins Light"/>
              <a:sym typeface="Poppins Light"/>
            </a:endParaRPr>
          </a:p>
          <a:p>
            <a:pPr indent="0" lvl="0" marL="0" rtl="0" algn="l">
              <a:spcBef>
                <a:spcPts val="1200"/>
              </a:spcBef>
              <a:spcAft>
                <a:spcPts val="1200"/>
              </a:spcAft>
              <a:buClr>
                <a:schemeClr val="dk1"/>
              </a:buClr>
              <a:buSzPts val="1100"/>
              <a:buFont typeface="Arial"/>
              <a:buNone/>
            </a:pPr>
            <a:r>
              <a:t/>
            </a:r>
            <a:endParaRPr sz="1400">
              <a:latin typeface="Poppins Light"/>
              <a:ea typeface="Poppins Light"/>
              <a:cs typeface="Poppins Light"/>
              <a:sym typeface="Poppins Light"/>
            </a:endParaRPr>
          </a:p>
        </p:txBody>
      </p:sp>
      <p:sp>
        <p:nvSpPr>
          <p:cNvPr id="75" name="Google Shape;75;p15"/>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245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a:t>
            </a:r>
            <a:endParaRPr/>
          </a:p>
        </p:txBody>
      </p:sp>
      <p:sp>
        <p:nvSpPr>
          <p:cNvPr id="81" name="Google Shape;81;p16"/>
          <p:cNvSpPr txBox="1"/>
          <p:nvPr>
            <p:ph idx="1" type="body"/>
          </p:nvPr>
        </p:nvSpPr>
        <p:spPr>
          <a:xfrm>
            <a:off x="311700" y="1152475"/>
            <a:ext cx="3882000" cy="79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a:t>Using the prototype made her commit to buying because it matched her furniture/upholstery</a:t>
            </a:r>
            <a:endParaRPr b="1"/>
          </a:p>
        </p:txBody>
      </p:sp>
      <p:sp>
        <p:nvSpPr>
          <p:cNvPr id="82" name="Google Shape;82;p16"/>
          <p:cNvSpPr txBox="1"/>
          <p:nvPr>
            <p:ph idx="1" type="body"/>
          </p:nvPr>
        </p:nvSpPr>
        <p:spPr>
          <a:xfrm>
            <a:off x="4572000" y="1152475"/>
            <a:ext cx="3548700" cy="25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B7741E"/>
                </a:solidFill>
              </a:rPr>
              <a:t>Q:</a:t>
            </a:r>
            <a:r>
              <a:rPr lang="en" sz="1400"/>
              <a:t>  What are you looking out for?</a:t>
            </a:r>
            <a:endParaRPr b="1" sz="2800">
              <a:solidFill>
                <a:srgbClr val="B7741E"/>
              </a:solidFill>
            </a:endParaRPr>
          </a:p>
          <a:p>
            <a:pPr indent="0" lvl="0" marL="0" rtl="0" algn="l">
              <a:spcBef>
                <a:spcPts val="1200"/>
              </a:spcBef>
              <a:spcAft>
                <a:spcPts val="0"/>
              </a:spcAft>
              <a:buNone/>
            </a:pPr>
            <a:r>
              <a:rPr b="1" lang="en" sz="2800">
                <a:solidFill>
                  <a:srgbClr val="B7741E"/>
                </a:solidFill>
              </a:rPr>
              <a:t>“</a:t>
            </a:r>
            <a:r>
              <a:rPr lang="en" sz="1400"/>
              <a:t>I am thinking about if this art will go with my upholstery &amp; furniture</a:t>
            </a:r>
            <a:r>
              <a:rPr b="1" lang="en" sz="2800">
                <a:solidFill>
                  <a:srgbClr val="B7741E"/>
                </a:solidFill>
              </a:rPr>
              <a:t>”</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cxnSp>
        <p:nvCxnSpPr>
          <p:cNvPr id="83" name="Google Shape;83;p16"/>
          <p:cNvCxnSpPr/>
          <p:nvPr/>
        </p:nvCxnSpPr>
        <p:spPr>
          <a:xfrm flipH="1">
            <a:off x="4438975" y="1017725"/>
            <a:ext cx="26700" cy="3208800"/>
          </a:xfrm>
          <a:prstGeom prst="straightConnector1">
            <a:avLst/>
          </a:prstGeom>
          <a:noFill/>
          <a:ln cap="flat" cmpd="sng" w="28575">
            <a:solidFill>
              <a:srgbClr val="B7741E"/>
            </a:solidFill>
            <a:prstDash val="solid"/>
            <a:round/>
            <a:headEnd len="med" w="med" type="none"/>
            <a:tailEnd len="med" w="med" type="none"/>
          </a:ln>
        </p:spPr>
      </p:cxnSp>
      <p:sp>
        <p:nvSpPr>
          <p:cNvPr id="84" name="Google Shape;84;p16"/>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 name="Google Shape;85;p16"/>
          <p:cNvSpPr/>
          <p:nvPr/>
        </p:nvSpPr>
        <p:spPr>
          <a:xfrm>
            <a:off x="2188175" y="334475"/>
            <a:ext cx="497077" cy="787608"/>
          </a:xfrm>
          <a:prstGeom prst="rect">
            <a:avLst/>
          </a:prstGeom>
        </p:spPr>
        <p:txBody>
          <a:bodyPr>
            <a:prstTxWarp prst="textPlain"/>
          </a:bodyPr>
          <a:lstStyle/>
          <a:p>
            <a:pPr lvl="0" algn="ctr"/>
            <a:r>
              <a:rPr b="0" i="0">
                <a:ln cap="flat" cmpd="sng" w="28575">
                  <a:solidFill>
                    <a:srgbClr val="B7741E"/>
                  </a:solidFill>
                  <a:prstDash val="solid"/>
                  <a:round/>
                  <a:headEnd len="sm" w="sm" type="none"/>
                  <a:tailEnd len="sm" w="sm" type="none"/>
                </a:ln>
                <a:noFill/>
                <a:latin typeface="Calibri"/>
              </a:rPr>
              <a:t>1</a:t>
            </a:r>
          </a:p>
        </p:txBody>
      </p:sp>
      <p:sp>
        <p:nvSpPr>
          <p:cNvPr id="86" name="Google Shape;86;p16"/>
          <p:cNvSpPr txBox="1"/>
          <p:nvPr>
            <p:ph idx="1" type="body"/>
          </p:nvPr>
        </p:nvSpPr>
        <p:spPr>
          <a:xfrm>
            <a:off x="311700" y="2453500"/>
            <a:ext cx="3882000" cy="1773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This particular user rated commitment to higher after using the prototype. She attributed this change to being able to see how well the art matched her furniture.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245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a:t>
            </a:r>
            <a:endParaRPr/>
          </a:p>
        </p:txBody>
      </p:sp>
      <p:sp>
        <p:nvSpPr>
          <p:cNvPr id="92" name="Google Shape;92;p17"/>
          <p:cNvSpPr txBox="1"/>
          <p:nvPr>
            <p:ph idx="1" type="body"/>
          </p:nvPr>
        </p:nvSpPr>
        <p:spPr>
          <a:xfrm>
            <a:off x="311700" y="1152475"/>
            <a:ext cx="3882000" cy="79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a:t>Using muse to view art in your own home can also convince users not to buy art</a:t>
            </a:r>
            <a:endParaRPr b="1"/>
          </a:p>
        </p:txBody>
      </p:sp>
      <p:sp>
        <p:nvSpPr>
          <p:cNvPr id="93" name="Google Shape;93;p17"/>
          <p:cNvSpPr txBox="1"/>
          <p:nvPr>
            <p:ph idx="1" type="body"/>
          </p:nvPr>
        </p:nvSpPr>
        <p:spPr>
          <a:xfrm>
            <a:off x="4572000" y="1152475"/>
            <a:ext cx="4572000" cy="25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800">
                <a:solidFill>
                  <a:srgbClr val="B7741E"/>
                </a:solidFill>
              </a:rPr>
              <a:t>Q:</a:t>
            </a:r>
            <a:r>
              <a:rPr lang="en" sz="1400"/>
              <a:t>  Why did you decide to delete that piece?</a:t>
            </a:r>
            <a:endParaRPr b="1" sz="2800">
              <a:solidFill>
                <a:srgbClr val="B7741E"/>
              </a:solidFill>
            </a:endParaRPr>
          </a:p>
          <a:p>
            <a:pPr indent="0" lvl="0" marL="0" rtl="0" algn="l">
              <a:spcBef>
                <a:spcPts val="1200"/>
              </a:spcBef>
              <a:spcAft>
                <a:spcPts val="1200"/>
              </a:spcAft>
              <a:buClr>
                <a:schemeClr val="dk1"/>
              </a:buClr>
              <a:buSzPts val="1100"/>
              <a:buFont typeface="Arial"/>
              <a:buNone/>
            </a:pPr>
            <a:r>
              <a:rPr b="1" lang="en" sz="2800">
                <a:solidFill>
                  <a:srgbClr val="B7741E"/>
                </a:solidFill>
              </a:rPr>
              <a:t>“</a:t>
            </a:r>
            <a:r>
              <a:rPr lang="en" sz="1400"/>
              <a:t>After seeing that painting on my wall I realized that the rest of my room is neutral and it was too colorful.</a:t>
            </a:r>
            <a:r>
              <a:rPr b="1" lang="en" sz="2800">
                <a:solidFill>
                  <a:srgbClr val="B7741E"/>
                </a:solidFill>
              </a:rPr>
              <a:t> ”</a:t>
            </a:r>
            <a:endParaRPr/>
          </a:p>
        </p:txBody>
      </p:sp>
      <p:cxnSp>
        <p:nvCxnSpPr>
          <p:cNvPr id="94" name="Google Shape;94;p17"/>
          <p:cNvCxnSpPr/>
          <p:nvPr/>
        </p:nvCxnSpPr>
        <p:spPr>
          <a:xfrm flipH="1">
            <a:off x="4438975" y="1017725"/>
            <a:ext cx="26700" cy="3208800"/>
          </a:xfrm>
          <a:prstGeom prst="straightConnector1">
            <a:avLst/>
          </a:prstGeom>
          <a:noFill/>
          <a:ln cap="flat" cmpd="sng" w="28575">
            <a:solidFill>
              <a:srgbClr val="B7741E"/>
            </a:solidFill>
            <a:prstDash val="solid"/>
            <a:round/>
            <a:headEnd len="med" w="med" type="none"/>
            <a:tailEnd len="med" w="med" type="none"/>
          </a:ln>
        </p:spPr>
      </p:cxnSp>
      <p:sp>
        <p:nvSpPr>
          <p:cNvPr id="95" name="Google Shape;95;p17"/>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7"/>
          <p:cNvSpPr/>
          <p:nvPr/>
        </p:nvSpPr>
        <p:spPr>
          <a:xfrm>
            <a:off x="2188200" y="331350"/>
            <a:ext cx="534896" cy="800040"/>
          </a:xfrm>
          <a:prstGeom prst="rect">
            <a:avLst/>
          </a:prstGeom>
        </p:spPr>
        <p:txBody>
          <a:bodyPr>
            <a:prstTxWarp prst="textPlain"/>
          </a:bodyPr>
          <a:lstStyle/>
          <a:p>
            <a:pPr lvl="0" algn="ctr"/>
            <a:r>
              <a:rPr b="0" i="0">
                <a:ln cap="flat" cmpd="sng" w="28575">
                  <a:solidFill>
                    <a:srgbClr val="B7741E"/>
                  </a:solidFill>
                  <a:prstDash val="solid"/>
                  <a:round/>
                  <a:headEnd len="sm" w="sm" type="none"/>
                  <a:tailEnd len="sm" w="sm" type="none"/>
                </a:ln>
                <a:noFill/>
                <a:latin typeface="Calibri"/>
              </a:rPr>
              <a:t>2</a:t>
            </a:r>
          </a:p>
        </p:txBody>
      </p:sp>
      <p:sp>
        <p:nvSpPr>
          <p:cNvPr id="97" name="Google Shape;97;p17"/>
          <p:cNvSpPr txBox="1"/>
          <p:nvPr>
            <p:ph idx="1" type="body"/>
          </p:nvPr>
        </p:nvSpPr>
        <p:spPr>
          <a:xfrm>
            <a:off x="341275" y="2180050"/>
            <a:ext cx="3882000" cy="2165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This user was initially drawn to a piece of art while browsing, but after using the prototype to view it in her own home she decided she </a:t>
            </a:r>
            <a:r>
              <a:rPr lang="en"/>
              <a:t>didn't</a:t>
            </a:r>
            <a:r>
              <a:rPr lang="en"/>
              <a:t> want it anymore.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245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a:t>
            </a:r>
            <a:endParaRPr/>
          </a:p>
        </p:txBody>
      </p:sp>
      <p:sp>
        <p:nvSpPr>
          <p:cNvPr id="103" name="Google Shape;103;p18"/>
          <p:cNvSpPr txBox="1"/>
          <p:nvPr>
            <p:ph idx="1" type="body"/>
          </p:nvPr>
        </p:nvSpPr>
        <p:spPr>
          <a:xfrm>
            <a:off x="311700" y="1152475"/>
            <a:ext cx="3882000" cy="79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a:t>Seeing the whole picture, size, and position helped in making the decision</a:t>
            </a:r>
            <a:endParaRPr b="1"/>
          </a:p>
        </p:txBody>
      </p:sp>
      <p:sp>
        <p:nvSpPr>
          <p:cNvPr id="104" name="Google Shape;104;p18"/>
          <p:cNvSpPr txBox="1"/>
          <p:nvPr>
            <p:ph idx="1" type="body"/>
          </p:nvPr>
        </p:nvSpPr>
        <p:spPr>
          <a:xfrm>
            <a:off x="4572000" y="1152475"/>
            <a:ext cx="4572000" cy="25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800">
                <a:solidFill>
                  <a:srgbClr val="B7741E"/>
                </a:solidFill>
              </a:rPr>
              <a:t>Q:</a:t>
            </a:r>
            <a:r>
              <a:rPr lang="en" sz="1400"/>
              <a:t>  Did this experience influence your decision making?</a:t>
            </a:r>
            <a:endParaRPr b="1" sz="2800">
              <a:solidFill>
                <a:srgbClr val="B7741E"/>
              </a:solidFill>
            </a:endParaRPr>
          </a:p>
          <a:p>
            <a:pPr indent="0" lvl="0" marL="0" rtl="0" algn="l">
              <a:spcBef>
                <a:spcPts val="1200"/>
              </a:spcBef>
              <a:spcAft>
                <a:spcPts val="1200"/>
              </a:spcAft>
              <a:buClr>
                <a:schemeClr val="dk1"/>
              </a:buClr>
              <a:buSzPts val="1100"/>
              <a:buFont typeface="Arial"/>
              <a:buNone/>
            </a:pPr>
            <a:r>
              <a:rPr b="1" lang="en" sz="2800">
                <a:solidFill>
                  <a:srgbClr val="B7741E"/>
                </a:solidFill>
              </a:rPr>
              <a:t>“</a:t>
            </a:r>
            <a:r>
              <a:rPr lang="en" sz="1400"/>
              <a:t>Yes, I am more confident about making this purchase</a:t>
            </a:r>
            <a:r>
              <a:rPr b="1" lang="en" sz="2800">
                <a:solidFill>
                  <a:srgbClr val="B7741E"/>
                </a:solidFill>
              </a:rPr>
              <a:t>”</a:t>
            </a:r>
            <a:endParaRPr/>
          </a:p>
        </p:txBody>
      </p:sp>
      <p:cxnSp>
        <p:nvCxnSpPr>
          <p:cNvPr id="105" name="Google Shape;105;p18"/>
          <p:cNvCxnSpPr/>
          <p:nvPr/>
        </p:nvCxnSpPr>
        <p:spPr>
          <a:xfrm flipH="1">
            <a:off x="4438975" y="1017725"/>
            <a:ext cx="26700" cy="3208800"/>
          </a:xfrm>
          <a:prstGeom prst="straightConnector1">
            <a:avLst/>
          </a:prstGeom>
          <a:noFill/>
          <a:ln cap="flat" cmpd="sng" w="28575">
            <a:solidFill>
              <a:srgbClr val="B7741E"/>
            </a:solidFill>
            <a:prstDash val="solid"/>
            <a:round/>
            <a:headEnd len="med" w="med" type="none"/>
            <a:tailEnd len="med" w="med" type="none"/>
          </a:ln>
        </p:spPr>
      </p:cxnSp>
      <p:sp>
        <p:nvSpPr>
          <p:cNvPr id="106" name="Google Shape;106;p18"/>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8"/>
          <p:cNvSpPr/>
          <p:nvPr/>
        </p:nvSpPr>
        <p:spPr>
          <a:xfrm>
            <a:off x="2180800" y="331350"/>
            <a:ext cx="534896" cy="811273"/>
          </a:xfrm>
          <a:prstGeom prst="rect">
            <a:avLst/>
          </a:prstGeom>
        </p:spPr>
        <p:txBody>
          <a:bodyPr>
            <a:prstTxWarp prst="textPlain"/>
          </a:bodyPr>
          <a:lstStyle/>
          <a:p>
            <a:pPr lvl="0" algn="ctr"/>
            <a:r>
              <a:rPr b="0" i="0">
                <a:ln cap="flat" cmpd="sng" w="28575">
                  <a:solidFill>
                    <a:srgbClr val="B7741E"/>
                  </a:solidFill>
                  <a:prstDash val="solid"/>
                  <a:round/>
                  <a:headEnd len="sm" w="sm" type="none"/>
                  <a:tailEnd len="sm" w="sm" type="none"/>
                </a:ln>
                <a:noFill/>
                <a:latin typeface="Calibri"/>
              </a:rPr>
              <a:t>3</a:t>
            </a:r>
          </a:p>
        </p:txBody>
      </p:sp>
      <p:sp>
        <p:nvSpPr>
          <p:cNvPr id="108" name="Google Shape;108;p18"/>
          <p:cNvSpPr txBox="1"/>
          <p:nvPr>
            <p:ph idx="1" type="body"/>
          </p:nvPr>
        </p:nvSpPr>
        <p:spPr>
          <a:xfrm>
            <a:off x="341275" y="2180050"/>
            <a:ext cx="3882000" cy="2165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This particular user </a:t>
            </a:r>
            <a:r>
              <a:rPr lang="en"/>
              <a:t>l</a:t>
            </a:r>
            <a:r>
              <a:rPr lang="en"/>
              <a:t>iked the art at first but was not convinced to buy the art. The MVP helped that user see the whole picture (art on walls along with furniture), play around with the size of art and position.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245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a:t>
            </a:r>
            <a:endParaRPr/>
          </a:p>
        </p:txBody>
      </p:sp>
      <p:sp>
        <p:nvSpPr>
          <p:cNvPr id="114" name="Google Shape;114;p19"/>
          <p:cNvSpPr txBox="1"/>
          <p:nvPr>
            <p:ph idx="1" type="body"/>
          </p:nvPr>
        </p:nvSpPr>
        <p:spPr>
          <a:xfrm>
            <a:off x="311700" y="1152475"/>
            <a:ext cx="3882000" cy="130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a:t>Living in temporary spaces does not always make people less willing to buy art, but maybe things that are cheaper and lighter</a:t>
            </a:r>
            <a:endParaRPr b="1"/>
          </a:p>
        </p:txBody>
      </p:sp>
      <p:sp>
        <p:nvSpPr>
          <p:cNvPr id="115" name="Google Shape;115;p19"/>
          <p:cNvSpPr txBox="1"/>
          <p:nvPr>
            <p:ph idx="1" type="body"/>
          </p:nvPr>
        </p:nvSpPr>
        <p:spPr>
          <a:xfrm>
            <a:off x="4572000" y="1152475"/>
            <a:ext cx="4572000" cy="25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800">
                <a:solidFill>
                  <a:srgbClr val="B7741E"/>
                </a:solidFill>
              </a:rPr>
              <a:t>Q:</a:t>
            </a:r>
            <a:r>
              <a:rPr lang="en" sz="1400"/>
              <a:t>  Does living in temporary spaces stop you from buying art?</a:t>
            </a:r>
            <a:endParaRPr b="1" sz="2800">
              <a:solidFill>
                <a:srgbClr val="B7741E"/>
              </a:solidFill>
            </a:endParaRPr>
          </a:p>
          <a:p>
            <a:pPr indent="0" lvl="0" marL="0" rtl="0" algn="l">
              <a:spcBef>
                <a:spcPts val="1200"/>
              </a:spcBef>
              <a:spcAft>
                <a:spcPts val="1200"/>
              </a:spcAft>
              <a:buClr>
                <a:schemeClr val="dk1"/>
              </a:buClr>
              <a:buSzPts val="1100"/>
              <a:buFont typeface="Arial"/>
              <a:buNone/>
            </a:pPr>
            <a:r>
              <a:rPr b="1" lang="en" sz="2800">
                <a:solidFill>
                  <a:srgbClr val="B7741E"/>
                </a:solidFill>
              </a:rPr>
              <a:t>“</a:t>
            </a:r>
            <a:r>
              <a:rPr lang="en" sz="1400"/>
              <a:t>If the art is within my budget and it is easy to carry around, I would buy it </a:t>
            </a:r>
            <a:r>
              <a:rPr b="1" lang="en" sz="2800">
                <a:solidFill>
                  <a:srgbClr val="B7741E"/>
                </a:solidFill>
              </a:rPr>
              <a:t>”</a:t>
            </a:r>
            <a:endParaRPr/>
          </a:p>
        </p:txBody>
      </p:sp>
      <p:cxnSp>
        <p:nvCxnSpPr>
          <p:cNvPr id="116" name="Google Shape;116;p19"/>
          <p:cNvCxnSpPr/>
          <p:nvPr/>
        </p:nvCxnSpPr>
        <p:spPr>
          <a:xfrm flipH="1">
            <a:off x="4438975" y="1017725"/>
            <a:ext cx="26700" cy="3208800"/>
          </a:xfrm>
          <a:prstGeom prst="straightConnector1">
            <a:avLst/>
          </a:prstGeom>
          <a:noFill/>
          <a:ln cap="flat" cmpd="sng" w="28575">
            <a:solidFill>
              <a:srgbClr val="B7741E"/>
            </a:solidFill>
            <a:prstDash val="solid"/>
            <a:round/>
            <a:headEnd len="med" w="med" type="none"/>
            <a:tailEnd len="med" w="med" type="none"/>
          </a:ln>
        </p:spPr>
      </p:cxnSp>
      <p:sp>
        <p:nvSpPr>
          <p:cNvPr id="117" name="Google Shape;117;p19"/>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19"/>
          <p:cNvSpPr/>
          <p:nvPr/>
        </p:nvSpPr>
        <p:spPr>
          <a:xfrm>
            <a:off x="2232450" y="331350"/>
            <a:ext cx="614590" cy="796296"/>
          </a:xfrm>
          <a:prstGeom prst="rect">
            <a:avLst/>
          </a:prstGeom>
        </p:spPr>
        <p:txBody>
          <a:bodyPr>
            <a:prstTxWarp prst="textPlain"/>
          </a:bodyPr>
          <a:lstStyle/>
          <a:p>
            <a:pPr lvl="0" algn="ctr"/>
            <a:r>
              <a:rPr b="0" i="0">
                <a:ln cap="flat" cmpd="sng" w="28575">
                  <a:solidFill>
                    <a:srgbClr val="B7741E"/>
                  </a:solidFill>
                  <a:prstDash val="solid"/>
                  <a:round/>
                  <a:headEnd len="sm" w="sm" type="none"/>
                  <a:tailEnd len="sm" w="sm" type="none"/>
                </a:ln>
                <a:noFill/>
                <a:latin typeface="Calibri"/>
              </a:rPr>
              <a:t>4</a:t>
            </a:r>
          </a:p>
        </p:txBody>
      </p:sp>
      <p:sp>
        <p:nvSpPr>
          <p:cNvPr id="119" name="Google Shape;119;p19"/>
          <p:cNvSpPr txBox="1"/>
          <p:nvPr>
            <p:ph idx="1" type="body"/>
          </p:nvPr>
        </p:nvSpPr>
        <p:spPr>
          <a:xfrm>
            <a:off x="311700" y="2453500"/>
            <a:ext cx="3882000" cy="1773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The user mentioned that if art is a poster it would be cheap and they would be more likely to buy it even though they are living in a </a:t>
            </a:r>
            <a:r>
              <a:rPr lang="en"/>
              <a:t>temporary</a:t>
            </a:r>
            <a:r>
              <a:rPr lang="en"/>
              <a:t> setup.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245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a:t>
            </a:r>
            <a:endParaRPr/>
          </a:p>
        </p:txBody>
      </p:sp>
      <p:sp>
        <p:nvSpPr>
          <p:cNvPr id="125" name="Google Shape;125;p20"/>
          <p:cNvSpPr txBox="1"/>
          <p:nvPr>
            <p:ph idx="1" type="body"/>
          </p:nvPr>
        </p:nvSpPr>
        <p:spPr>
          <a:xfrm>
            <a:off x="311700" y="1152475"/>
            <a:ext cx="3882000" cy="79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a:t>Seeing art in their space can </a:t>
            </a:r>
            <a:r>
              <a:rPr b="1" lang="en"/>
              <a:t>convince</a:t>
            </a:r>
            <a:r>
              <a:rPr b="1" lang="en"/>
              <a:t> users to buy more pieces than </a:t>
            </a:r>
            <a:r>
              <a:rPr b="1" lang="en"/>
              <a:t>originally</a:t>
            </a:r>
            <a:r>
              <a:rPr b="1" lang="en"/>
              <a:t> planned</a:t>
            </a:r>
            <a:endParaRPr b="1"/>
          </a:p>
        </p:txBody>
      </p:sp>
      <p:sp>
        <p:nvSpPr>
          <p:cNvPr id="126" name="Google Shape;126;p20"/>
          <p:cNvSpPr txBox="1"/>
          <p:nvPr>
            <p:ph idx="1" type="body"/>
          </p:nvPr>
        </p:nvSpPr>
        <p:spPr>
          <a:xfrm>
            <a:off x="4572000" y="1152475"/>
            <a:ext cx="4572000" cy="2541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sz="2800">
                <a:solidFill>
                  <a:srgbClr val="B7741E"/>
                </a:solidFill>
              </a:rPr>
              <a:t>“</a:t>
            </a:r>
            <a:r>
              <a:rPr lang="en" sz="1400"/>
              <a:t>I’m going to duplicate this piece to see if it looks better as part of a set</a:t>
            </a:r>
            <a:r>
              <a:rPr b="1" lang="en" sz="2800">
                <a:solidFill>
                  <a:srgbClr val="B7741E"/>
                </a:solidFill>
              </a:rPr>
              <a:t>”</a:t>
            </a:r>
            <a:endParaRPr/>
          </a:p>
        </p:txBody>
      </p:sp>
      <p:cxnSp>
        <p:nvCxnSpPr>
          <p:cNvPr id="127" name="Google Shape;127;p20"/>
          <p:cNvCxnSpPr/>
          <p:nvPr/>
        </p:nvCxnSpPr>
        <p:spPr>
          <a:xfrm flipH="1">
            <a:off x="4438975" y="1017725"/>
            <a:ext cx="26700" cy="3208800"/>
          </a:xfrm>
          <a:prstGeom prst="straightConnector1">
            <a:avLst/>
          </a:prstGeom>
          <a:noFill/>
          <a:ln cap="flat" cmpd="sng" w="28575">
            <a:solidFill>
              <a:srgbClr val="B7741E"/>
            </a:solidFill>
            <a:prstDash val="solid"/>
            <a:round/>
            <a:headEnd len="med" w="med" type="none"/>
            <a:tailEnd len="med" w="med" type="none"/>
          </a:ln>
        </p:spPr>
      </p:cxnSp>
      <p:sp>
        <p:nvSpPr>
          <p:cNvPr id="128" name="Google Shape;128;p20"/>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0"/>
          <p:cNvSpPr/>
          <p:nvPr/>
        </p:nvSpPr>
        <p:spPr>
          <a:xfrm>
            <a:off x="2180800" y="331350"/>
            <a:ext cx="538948" cy="800040"/>
          </a:xfrm>
          <a:prstGeom prst="rect">
            <a:avLst/>
          </a:prstGeom>
        </p:spPr>
        <p:txBody>
          <a:bodyPr>
            <a:prstTxWarp prst="textPlain"/>
          </a:bodyPr>
          <a:lstStyle/>
          <a:p>
            <a:pPr lvl="0" algn="ctr"/>
            <a:r>
              <a:rPr b="0" i="0">
                <a:ln cap="flat" cmpd="sng" w="28575">
                  <a:solidFill>
                    <a:srgbClr val="B7741E"/>
                  </a:solidFill>
                  <a:prstDash val="solid"/>
                  <a:round/>
                  <a:headEnd len="sm" w="sm" type="none"/>
                  <a:tailEnd len="sm" w="sm" type="none"/>
                </a:ln>
                <a:noFill/>
                <a:latin typeface="Calibri"/>
              </a:rPr>
              <a:t>5</a:t>
            </a:r>
          </a:p>
        </p:txBody>
      </p:sp>
      <p:sp>
        <p:nvSpPr>
          <p:cNvPr id="130" name="Google Shape;130;p20"/>
          <p:cNvSpPr txBox="1"/>
          <p:nvPr>
            <p:ph idx="1" type="body"/>
          </p:nvPr>
        </p:nvSpPr>
        <p:spPr>
          <a:xfrm>
            <a:off x="311700" y="2453500"/>
            <a:ext cx="3882000" cy="1773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After seeing how the dimensions of a piece of art compared to a space on her wall, this user saw that the space would be filled better if she bought three and wanted them to all be from the same artist.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245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a:t>
            </a:r>
            <a:endParaRPr/>
          </a:p>
        </p:txBody>
      </p:sp>
      <p:sp>
        <p:nvSpPr>
          <p:cNvPr id="136" name="Google Shape;136;p21"/>
          <p:cNvSpPr txBox="1"/>
          <p:nvPr>
            <p:ph idx="1" type="body"/>
          </p:nvPr>
        </p:nvSpPr>
        <p:spPr>
          <a:xfrm>
            <a:off x="311700" y="1152475"/>
            <a:ext cx="3882000" cy="1040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a:t>MVP 1 </a:t>
            </a:r>
            <a:r>
              <a:rPr b="1" lang="en"/>
              <a:t>succeeded</a:t>
            </a:r>
            <a:r>
              <a:rPr b="1" lang="en"/>
              <a:t> in preventing ‘failed purchases’ </a:t>
            </a:r>
            <a:endParaRPr b="1"/>
          </a:p>
        </p:txBody>
      </p:sp>
      <p:sp>
        <p:nvSpPr>
          <p:cNvPr id="137" name="Google Shape;137;p21"/>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1"/>
          <p:cNvSpPr/>
          <p:nvPr/>
        </p:nvSpPr>
        <p:spPr>
          <a:xfrm>
            <a:off x="2210850" y="341200"/>
            <a:ext cx="560560" cy="811273"/>
          </a:xfrm>
          <a:prstGeom prst="rect">
            <a:avLst/>
          </a:prstGeom>
        </p:spPr>
        <p:txBody>
          <a:bodyPr>
            <a:prstTxWarp prst="textPlain"/>
          </a:bodyPr>
          <a:lstStyle/>
          <a:p>
            <a:pPr lvl="0" algn="ctr"/>
            <a:r>
              <a:rPr b="0" i="0">
                <a:ln cap="flat" cmpd="sng" w="28575">
                  <a:solidFill>
                    <a:srgbClr val="B7741E"/>
                  </a:solidFill>
                  <a:prstDash val="solid"/>
                  <a:round/>
                  <a:headEnd len="sm" w="sm" type="none"/>
                  <a:tailEnd len="sm" w="sm" type="none"/>
                </a:ln>
                <a:noFill/>
                <a:latin typeface="Calibri"/>
              </a:rPr>
              <a:t>6</a:t>
            </a:r>
          </a:p>
        </p:txBody>
      </p:sp>
      <p:sp>
        <p:nvSpPr>
          <p:cNvPr id="139" name="Google Shape;139;p21"/>
          <p:cNvSpPr txBox="1"/>
          <p:nvPr>
            <p:ph idx="1" type="body"/>
          </p:nvPr>
        </p:nvSpPr>
        <p:spPr>
          <a:xfrm>
            <a:off x="311700" y="2453500"/>
            <a:ext cx="3882000" cy="1773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Where a failed purchase is when a user buys a painting and later discovers that it doesn’t look good in their home or they have nowhere to put it.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US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B7741E"/>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