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qG3HmyxRKxa5yWhkyOnpNR/g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a7404554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a7404554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1a7404554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 txBox="1"/>
          <p:nvPr>
            <p:ph type="ctrTitle"/>
          </p:nvPr>
        </p:nvSpPr>
        <p:spPr>
          <a:xfrm>
            <a:off x="5699578" y="1895475"/>
            <a:ext cx="5679621" cy="2413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1"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5699578" y="5597131"/>
            <a:ext cx="5050971" cy="472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5699578" y="5954904"/>
            <a:ext cx="2200154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>
            <p:ph idx="3" type="pic"/>
          </p:nvPr>
        </p:nvSpPr>
        <p:spPr>
          <a:xfrm>
            <a:off x="3415570" y="1079"/>
            <a:ext cx="1719072" cy="1719072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4"/>
          <p:cNvSpPr/>
          <p:nvPr>
            <p:ph idx="4" type="pic"/>
          </p:nvPr>
        </p:nvSpPr>
        <p:spPr>
          <a:xfrm>
            <a:off x="3415570" y="5137031"/>
            <a:ext cx="1719072" cy="1719072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/>
          <p:nvPr>
            <p:ph idx="5" type="pic"/>
          </p:nvPr>
        </p:nvSpPr>
        <p:spPr>
          <a:xfrm>
            <a:off x="-12823" y="1713063"/>
            <a:ext cx="1719072" cy="1719072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/>
          <p:nvPr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3" name="Google Shape;143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6466" y="4160451"/>
            <a:ext cx="608493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980666" y="4160451"/>
            <a:ext cx="608493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34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body"/>
          </p:nvPr>
        </p:nvSpPr>
        <p:spPr>
          <a:xfrm>
            <a:off x="906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5" type="body"/>
          </p:nvPr>
        </p:nvSpPr>
        <p:spPr>
          <a:xfrm>
            <a:off x="1378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6" type="body"/>
          </p:nvPr>
        </p:nvSpPr>
        <p:spPr>
          <a:xfrm>
            <a:off x="1850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7" type="body"/>
          </p:nvPr>
        </p:nvSpPr>
        <p:spPr>
          <a:xfrm>
            <a:off x="2322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8" type="body"/>
          </p:nvPr>
        </p:nvSpPr>
        <p:spPr>
          <a:xfrm>
            <a:off x="2794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9" type="body"/>
          </p:nvPr>
        </p:nvSpPr>
        <p:spPr>
          <a:xfrm>
            <a:off x="3266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3" type="body"/>
          </p:nvPr>
        </p:nvSpPr>
        <p:spPr>
          <a:xfrm>
            <a:off x="3738435" y="3658480"/>
            <a:ext cx="393192" cy="3906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4" type="body"/>
          </p:nvPr>
        </p:nvSpPr>
        <p:spPr>
          <a:xfrm>
            <a:off x="4210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5" type="body"/>
          </p:nvPr>
        </p:nvSpPr>
        <p:spPr>
          <a:xfrm>
            <a:off x="4682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6" type="body"/>
          </p:nvPr>
        </p:nvSpPr>
        <p:spPr>
          <a:xfrm>
            <a:off x="5154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7" type="body"/>
          </p:nvPr>
        </p:nvSpPr>
        <p:spPr>
          <a:xfrm>
            <a:off x="5626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8" type="body"/>
          </p:nvPr>
        </p:nvSpPr>
        <p:spPr>
          <a:xfrm>
            <a:off x="6098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9" type="body"/>
          </p:nvPr>
        </p:nvSpPr>
        <p:spPr>
          <a:xfrm>
            <a:off x="6570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0" type="body"/>
          </p:nvPr>
        </p:nvSpPr>
        <p:spPr>
          <a:xfrm>
            <a:off x="7042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1" type="body"/>
          </p:nvPr>
        </p:nvSpPr>
        <p:spPr>
          <a:xfrm>
            <a:off x="7514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2" type="body"/>
          </p:nvPr>
        </p:nvSpPr>
        <p:spPr>
          <a:xfrm>
            <a:off x="7986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23" type="body"/>
          </p:nvPr>
        </p:nvSpPr>
        <p:spPr>
          <a:xfrm>
            <a:off x="8458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24" type="body"/>
          </p:nvPr>
        </p:nvSpPr>
        <p:spPr>
          <a:xfrm>
            <a:off x="8930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5" type="body"/>
          </p:nvPr>
        </p:nvSpPr>
        <p:spPr>
          <a:xfrm>
            <a:off x="9402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6" type="body"/>
          </p:nvPr>
        </p:nvSpPr>
        <p:spPr>
          <a:xfrm>
            <a:off x="9874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7" type="body"/>
          </p:nvPr>
        </p:nvSpPr>
        <p:spPr>
          <a:xfrm>
            <a:off x="10346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8" type="body"/>
          </p:nvPr>
        </p:nvSpPr>
        <p:spPr>
          <a:xfrm>
            <a:off x="10818435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9" type="body"/>
          </p:nvPr>
        </p:nvSpPr>
        <p:spPr>
          <a:xfrm>
            <a:off x="11290430" y="3658480"/>
            <a:ext cx="393192" cy="393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1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2820952" y="629616"/>
            <a:ext cx="655009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433484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4658823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2508597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9676017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11109501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5E7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5E7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F5E7D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F5E7D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F5E7D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F5E7D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F5E7D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F5E7D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F5E7D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F5E7D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F5E7D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with red hair in front of pink background" id="171" name="Google Shape;171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5570" y="1079"/>
            <a:ext cx="1719072" cy="1719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-headed person with round glasses, blue scarf, against an orange background" id="172" name="Google Shape;172;p1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8854" y="1720152"/>
            <a:ext cx="1719073" cy="175806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 txBox="1"/>
          <p:nvPr>
            <p:ph type="ctrTitle"/>
          </p:nvPr>
        </p:nvSpPr>
        <p:spPr>
          <a:xfrm>
            <a:off x="5699578" y="1895475"/>
            <a:ext cx="5679621" cy="2413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>
                <a:solidFill>
                  <a:schemeClr val="dk1"/>
                </a:solidFill>
              </a:rPr>
              <a:t>muse</a:t>
            </a:r>
            <a:endParaRPr/>
          </a:p>
        </p:txBody>
      </p:sp>
      <p:pic>
        <p:nvPicPr>
          <p:cNvPr descr="person with yellow sweater and black hat against a blue background" id="174" name="Google Shape;174;p1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5570" y="5137031"/>
            <a:ext cx="1719072" cy="171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"/>
          <p:cNvSpPr txBox="1"/>
          <p:nvPr>
            <p:ph idx="1" type="subTitle"/>
          </p:nvPr>
        </p:nvSpPr>
        <p:spPr>
          <a:xfrm>
            <a:off x="5699578" y="5817272"/>
            <a:ext cx="5050971" cy="472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>
                <a:solidFill>
                  <a:schemeClr val="dk1"/>
                </a:solidFill>
              </a:rPr>
              <a:t>Digital Service Innovation (Spring 2022)</a:t>
            </a:r>
            <a:endParaRPr/>
          </a:p>
        </p:txBody>
      </p:sp>
      <p:sp>
        <p:nvSpPr>
          <p:cNvPr id="176" name="Google Shape;176;p1"/>
          <p:cNvSpPr txBox="1"/>
          <p:nvPr>
            <p:ph idx="2" type="body"/>
          </p:nvPr>
        </p:nvSpPr>
        <p:spPr>
          <a:xfrm>
            <a:off x="5699578" y="6175045"/>
            <a:ext cx="3096552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>
                <a:solidFill>
                  <a:schemeClr val="dk1"/>
                </a:solidFill>
              </a:rPr>
              <a:t>Carnegie Mellon University</a:t>
            </a:r>
            <a:endParaRPr/>
          </a:p>
        </p:txBody>
      </p:sp>
      <p:sp>
        <p:nvSpPr>
          <p:cNvPr id="177" name="Google Shape;177;p1"/>
          <p:cNvSpPr txBox="1"/>
          <p:nvPr/>
        </p:nvSpPr>
        <p:spPr>
          <a:xfrm>
            <a:off x="190378" y="2368756"/>
            <a:ext cx="1244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Confusion?</a:t>
            </a:r>
            <a:endParaRPr/>
          </a:p>
        </p:txBody>
      </p:sp>
      <p:sp>
        <p:nvSpPr>
          <p:cNvPr id="178" name="Google Shape;178;p1"/>
          <p:cNvSpPr txBox="1"/>
          <p:nvPr/>
        </p:nvSpPr>
        <p:spPr>
          <a:xfrm>
            <a:off x="3652683" y="2368756"/>
            <a:ext cx="1244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Buy?</a:t>
            </a:r>
            <a:endParaRPr/>
          </a:p>
        </p:txBody>
      </p:sp>
      <p:sp>
        <p:nvSpPr>
          <p:cNvPr id="179" name="Google Shape;179;p1"/>
          <p:cNvSpPr txBox="1"/>
          <p:nvPr/>
        </p:nvSpPr>
        <p:spPr>
          <a:xfrm>
            <a:off x="-10511" y="3446442"/>
            <a:ext cx="514515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MUSE</a:t>
            </a:r>
            <a:endParaRPr/>
          </a:p>
        </p:txBody>
      </p:sp>
      <p:pic>
        <p:nvPicPr>
          <p:cNvPr descr="The 10 Most Famous Paintings In The World - WorldAtlas" id="180" name="Google Shape;18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4373" y="14514"/>
            <a:ext cx="1719072" cy="1713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 Most Famous Paintings In The World | Learnodo Newtonic" id="181" name="Google Shape;18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2824" y="3815775"/>
            <a:ext cx="5145151" cy="13141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 txBox="1"/>
          <p:nvPr/>
        </p:nvSpPr>
        <p:spPr>
          <a:xfrm>
            <a:off x="190377" y="5770238"/>
            <a:ext cx="1244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Scan.</a:t>
            </a:r>
            <a:endParaRPr/>
          </a:p>
        </p:txBody>
      </p:sp>
      <p:sp>
        <p:nvSpPr>
          <p:cNvPr id="183" name="Google Shape;183;p1"/>
          <p:cNvSpPr txBox="1"/>
          <p:nvPr/>
        </p:nvSpPr>
        <p:spPr>
          <a:xfrm>
            <a:off x="1945967" y="5805713"/>
            <a:ext cx="1244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Decide.</a:t>
            </a:r>
            <a:endParaRPr/>
          </a:p>
        </p:txBody>
      </p:sp>
      <p:sp>
        <p:nvSpPr>
          <p:cNvPr id="184" name="Google Shape;184;p1"/>
          <p:cNvSpPr txBox="1"/>
          <p:nvPr/>
        </p:nvSpPr>
        <p:spPr>
          <a:xfrm>
            <a:off x="5598409" y="4118880"/>
            <a:ext cx="20133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art accessible</a:t>
            </a: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5598409" y="4503976"/>
            <a:ext cx="2878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Opportunity Framework</a:t>
            </a:r>
            <a:endParaRPr/>
          </a:p>
        </p:txBody>
      </p:sp>
      <p:sp>
        <p:nvSpPr>
          <p:cNvPr id="186" name="Google Shape;186;p1"/>
          <p:cNvSpPr txBox="1"/>
          <p:nvPr/>
        </p:nvSpPr>
        <p:spPr>
          <a:xfrm>
            <a:off x="117928" y="718430"/>
            <a:ext cx="1389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Excited?</a:t>
            </a:r>
            <a:endParaRPr/>
          </a:p>
        </p:txBody>
      </p:sp>
      <p:sp>
        <p:nvSpPr>
          <p:cNvPr id="187" name="Google Shape;187;p1"/>
          <p:cNvSpPr txBox="1"/>
          <p:nvPr/>
        </p:nvSpPr>
        <p:spPr>
          <a:xfrm>
            <a:off x="5699577" y="5370620"/>
            <a:ext cx="5244193" cy="56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GB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Alana Mittleman, Chirag Huria, Elias El Kozah, Rohan Paliwal</a:t>
            </a:r>
            <a:endParaRPr b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/>
          <p:nvPr>
            <p:ph type="title"/>
          </p:nvPr>
        </p:nvSpPr>
        <p:spPr>
          <a:xfrm>
            <a:off x="1023705" y="378453"/>
            <a:ext cx="1009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alibri"/>
              <a:buNone/>
            </a:pPr>
            <a:r>
              <a:rPr b="0" lang="en-GB">
                <a:solidFill>
                  <a:schemeClr val="dk2"/>
                </a:solidFill>
              </a:rPr>
              <a:t>Muse - </a:t>
            </a:r>
            <a:r>
              <a:rPr b="0" lang="en-GB">
                <a:solidFill>
                  <a:schemeClr val="dk2"/>
                </a:solidFill>
              </a:rPr>
              <a:t>Opportunity Framing</a:t>
            </a:r>
            <a:endParaRPr b="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alibri"/>
              <a:buNone/>
            </a:pPr>
            <a:r>
              <a:t/>
            </a:r>
            <a:endParaRPr b="0">
              <a:solidFill>
                <a:schemeClr val="dk2"/>
              </a:solidFill>
            </a:endParaRPr>
          </a:p>
        </p:txBody>
      </p:sp>
      <p:grpSp>
        <p:nvGrpSpPr>
          <p:cNvPr id="194" name="Google Shape;194;p2"/>
          <p:cNvGrpSpPr/>
          <p:nvPr/>
        </p:nvGrpSpPr>
        <p:grpSpPr>
          <a:xfrm>
            <a:off x="6060492" y="1704146"/>
            <a:ext cx="1328891" cy="2256460"/>
            <a:chOff x="3356" y="1728"/>
            <a:chExt cx="678" cy="1153"/>
          </a:xfrm>
        </p:grpSpPr>
        <p:sp>
          <p:nvSpPr>
            <p:cNvPr id="195" name="Google Shape;195;p2"/>
            <p:cNvSpPr/>
            <p:nvPr/>
          </p:nvSpPr>
          <p:spPr>
            <a:xfrm>
              <a:off x="3356" y="1728"/>
              <a:ext cx="677" cy="1152"/>
            </a:xfrm>
            <a:custGeom>
              <a:rect b="b" l="l" r="r" t="t"/>
              <a:pathLst>
                <a:path extrusionOk="0" fill="none" h="21600" w="12696">
                  <a:moveTo>
                    <a:pt x="-1" y="0"/>
                  </a:moveTo>
                  <a:cubicBezTo>
                    <a:pt x="4561" y="0"/>
                    <a:pt x="9005" y="1444"/>
                    <a:pt x="12695" y="4125"/>
                  </a:cubicBezTo>
                </a:path>
                <a:path extrusionOk="0" h="21600" w="12696">
                  <a:moveTo>
                    <a:pt x="-1" y="0"/>
                  </a:moveTo>
                  <a:cubicBezTo>
                    <a:pt x="4561" y="0"/>
                    <a:pt x="9005" y="1444"/>
                    <a:pt x="12695" y="412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E99C"/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356" y="1728"/>
              <a:ext cx="678" cy="1153"/>
            </a:xfrm>
            <a:custGeom>
              <a:rect b="b" l="l" r="r" t="t"/>
              <a:pathLst>
                <a:path extrusionOk="0" h="1153" w="678">
                  <a:moveTo>
                    <a:pt x="0" y="0"/>
                  </a:moveTo>
                  <a:lnTo>
                    <a:pt x="0" y="1152"/>
                  </a:lnTo>
                  <a:lnTo>
                    <a:pt x="677" y="220"/>
                  </a:lnTo>
                </a:path>
              </a:pathLst>
            </a:custGeom>
            <a:solidFill>
              <a:srgbClr val="FFE99C"/>
            </a:solidFill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2"/>
          <p:cNvGrpSpPr/>
          <p:nvPr/>
        </p:nvGrpSpPr>
        <p:grpSpPr>
          <a:xfrm>
            <a:off x="6060492" y="2135138"/>
            <a:ext cx="2147150" cy="1825468"/>
            <a:chOff x="3356" y="1948"/>
            <a:chExt cx="1097" cy="933"/>
          </a:xfrm>
        </p:grpSpPr>
        <p:sp>
          <p:nvSpPr>
            <p:cNvPr id="198" name="Google Shape;198;p2"/>
            <p:cNvSpPr/>
            <p:nvPr/>
          </p:nvSpPr>
          <p:spPr>
            <a:xfrm>
              <a:off x="3356" y="1948"/>
              <a:ext cx="1096" cy="932"/>
            </a:xfrm>
            <a:custGeom>
              <a:rect b="b" l="l" r="r" t="t"/>
              <a:pathLst>
                <a:path extrusionOk="0" fill="none" h="17475" w="20543">
                  <a:moveTo>
                    <a:pt x="12695" y="0"/>
                  </a:moveTo>
                  <a:cubicBezTo>
                    <a:pt x="16386" y="2681"/>
                    <a:pt x="19133" y="6461"/>
                    <a:pt x="20542" y="10800"/>
                  </a:cubicBezTo>
                </a:path>
                <a:path extrusionOk="0" h="17475" w="20543">
                  <a:moveTo>
                    <a:pt x="12695" y="0"/>
                  </a:moveTo>
                  <a:cubicBezTo>
                    <a:pt x="16386" y="2681"/>
                    <a:pt x="19133" y="6461"/>
                    <a:pt x="20542" y="10800"/>
                  </a:cubicBezTo>
                  <a:lnTo>
                    <a:pt x="0" y="17475"/>
                  </a:lnTo>
                  <a:close/>
                </a:path>
              </a:pathLst>
            </a:custGeom>
            <a:solidFill>
              <a:srgbClr val="FFE99C"/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356" y="1948"/>
              <a:ext cx="1097" cy="933"/>
            </a:xfrm>
            <a:custGeom>
              <a:rect b="b" l="l" r="r" t="t"/>
              <a:pathLst>
                <a:path extrusionOk="0" h="933" w="1097">
                  <a:moveTo>
                    <a:pt x="677" y="0"/>
                  </a:moveTo>
                  <a:lnTo>
                    <a:pt x="0" y="932"/>
                  </a:lnTo>
                  <a:lnTo>
                    <a:pt x="1096" y="576"/>
                  </a:lnTo>
                </a:path>
              </a:pathLst>
            </a:custGeom>
            <a:solidFill>
              <a:srgbClr val="FFE99C"/>
            </a:solidFill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2"/>
          <p:cNvGrpSpPr/>
          <p:nvPr/>
        </p:nvGrpSpPr>
        <p:grpSpPr>
          <a:xfrm>
            <a:off x="6060492" y="3957483"/>
            <a:ext cx="2147150" cy="1825467"/>
            <a:chOff x="3356" y="2880"/>
            <a:chExt cx="1097" cy="933"/>
          </a:xfrm>
        </p:grpSpPr>
        <p:sp>
          <p:nvSpPr>
            <p:cNvPr id="201" name="Google Shape;201;p2"/>
            <p:cNvSpPr/>
            <p:nvPr/>
          </p:nvSpPr>
          <p:spPr>
            <a:xfrm>
              <a:off x="3356" y="2880"/>
              <a:ext cx="1096" cy="932"/>
            </a:xfrm>
            <a:custGeom>
              <a:rect b="b" l="l" r="r" t="t"/>
              <a:pathLst>
                <a:path extrusionOk="0" fill="none" h="17475" w="20543">
                  <a:moveTo>
                    <a:pt x="20542" y="6674"/>
                  </a:moveTo>
                  <a:cubicBezTo>
                    <a:pt x="19133" y="11013"/>
                    <a:pt x="16386" y="14793"/>
                    <a:pt x="12695" y="17474"/>
                  </a:cubicBezTo>
                </a:path>
                <a:path extrusionOk="0" h="17475" w="20543">
                  <a:moveTo>
                    <a:pt x="20542" y="6674"/>
                  </a:moveTo>
                  <a:cubicBezTo>
                    <a:pt x="19133" y="11013"/>
                    <a:pt x="16386" y="14793"/>
                    <a:pt x="12695" y="174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31D"/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356" y="2880"/>
              <a:ext cx="1097" cy="933"/>
            </a:xfrm>
            <a:custGeom>
              <a:rect b="b" l="l" r="r" t="t"/>
              <a:pathLst>
                <a:path extrusionOk="0" h="933" w="1097">
                  <a:moveTo>
                    <a:pt x="1096" y="356"/>
                  </a:moveTo>
                  <a:lnTo>
                    <a:pt x="0" y="0"/>
                  </a:lnTo>
                  <a:lnTo>
                    <a:pt x="677" y="932"/>
                  </a:lnTo>
                </a:path>
              </a:pathLst>
            </a:custGeom>
            <a:solidFill>
              <a:srgbClr val="F8931D"/>
            </a:solidFill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2"/>
          <p:cNvGrpSpPr/>
          <p:nvPr/>
        </p:nvGrpSpPr>
        <p:grpSpPr>
          <a:xfrm>
            <a:off x="6060492" y="3957483"/>
            <a:ext cx="1328891" cy="2256459"/>
            <a:chOff x="3356" y="2880"/>
            <a:chExt cx="678" cy="1153"/>
          </a:xfrm>
        </p:grpSpPr>
        <p:sp>
          <p:nvSpPr>
            <p:cNvPr id="204" name="Google Shape;204;p2"/>
            <p:cNvSpPr/>
            <p:nvPr/>
          </p:nvSpPr>
          <p:spPr>
            <a:xfrm>
              <a:off x="3356" y="2880"/>
              <a:ext cx="677" cy="1152"/>
            </a:xfrm>
            <a:custGeom>
              <a:rect b="b" l="l" r="r" t="t"/>
              <a:pathLst>
                <a:path extrusionOk="0" fill="none" h="21600" w="12696">
                  <a:moveTo>
                    <a:pt x="12695" y="17474"/>
                  </a:moveTo>
                  <a:cubicBezTo>
                    <a:pt x="9005" y="20155"/>
                    <a:pt x="4561" y="21599"/>
                    <a:pt x="0" y="21600"/>
                  </a:cubicBezTo>
                </a:path>
                <a:path extrusionOk="0" h="21600" w="12696">
                  <a:moveTo>
                    <a:pt x="12695" y="17474"/>
                  </a:moveTo>
                  <a:cubicBezTo>
                    <a:pt x="9005" y="20155"/>
                    <a:pt x="4561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31D"/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356" y="2880"/>
              <a:ext cx="678" cy="1153"/>
            </a:xfrm>
            <a:custGeom>
              <a:rect b="b" l="l" r="r" t="t"/>
              <a:pathLst>
                <a:path extrusionOk="0" h="1153" w="678">
                  <a:moveTo>
                    <a:pt x="677" y="932"/>
                  </a:moveTo>
                  <a:lnTo>
                    <a:pt x="0" y="0"/>
                  </a:lnTo>
                  <a:lnTo>
                    <a:pt x="0" y="1152"/>
                  </a:lnTo>
                </a:path>
              </a:pathLst>
            </a:custGeom>
            <a:solidFill>
              <a:srgbClr val="F8931D"/>
            </a:solidFill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2"/>
          <p:cNvGrpSpPr/>
          <p:nvPr/>
        </p:nvGrpSpPr>
        <p:grpSpPr>
          <a:xfrm>
            <a:off x="4736286" y="3957483"/>
            <a:ext cx="1325768" cy="2256459"/>
            <a:chOff x="2679" y="2880"/>
            <a:chExt cx="678" cy="1153"/>
          </a:xfrm>
        </p:grpSpPr>
        <p:sp>
          <p:nvSpPr>
            <p:cNvPr id="207" name="Google Shape;207;p2"/>
            <p:cNvSpPr/>
            <p:nvPr/>
          </p:nvSpPr>
          <p:spPr>
            <a:xfrm>
              <a:off x="2679" y="2880"/>
              <a:ext cx="677" cy="1152"/>
            </a:xfrm>
            <a:custGeom>
              <a:rect b="b" l="l" r="r" t="t"/>
              <a:pathLst>
                <a:path extrusionOk="0" fill="none" h="21600" w="12696">
                  <a:moveTo>
                    <a:pt x="12696" y="21600"/>
                  </a:moveTo>
                  <a:cubicBezTo>
                    <a:pt x="8134" y="21600"/>
                    <a:pt x="3690" y="20155"/>
                    <a:pt x="0" y="17474"/>
                  </a:cubicBezTo>
                </a:path>
                <a:path extrusionOk="0" h="21600" w="12696">
                  <a:moveTo>
                    <a:pt x="12696" y="21600"/>
                  </a:moveTo>
                  <a:cubicBezTo>
                    <a:pt x="8134" y="21600"/>
                    <a:pt x="3690" y="20155"/>
                    <a:pt x="0" y="17474"/>
                  </a:cubicBezTo>
                  <a:lnTo>
                    <a:pt x="12696" y="0"/>
                  </a:lnTo>
                  <a:close/>
                </a:path>
              </a:pathLst>
            </a:custGeom>
            <a:solidFill>
              <a:srgbClr val="FFCA08"/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679" y="2880"/>
              <a:ext cx="678" cy="1153"/>
            </a:xfrm>
            <a:custGeom>
              <a:rect b="b" l="l" r="r" t="t"/>
              <a:pathLst>
                <a:path extrusionOk="0" h="1153" w="678">
                  <a:moveTo>
                    <a:pt x="677" y="1152"/>
                  </a:moveTo>
                  <a:lnTo>
                    <a:pt x="677" y="0"/>
                  </a:lnTo>
                  <a:lnTo>
                    <a:pt x="0" y="932"/>
                  </a:lnTo>
                </a:path>
              </a:pathLst>
            </a:custGeom>
            <a:solidFill>
              <a:srgbClr val="FFCA08"/>
            </a:solidFill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2"/>
          <p:cNvGrpSpPr/>
          <p:nvPr/>
        </p:nvGrpSpPr>
        <p:grpSpPr>
          <a:xfrm>
            <a:off x="3916465" y="3957483"/>
            <a:ext cx="2145588" cy="1825467"/>
            <a:chOff x="2260" y="2880"/>
            <a:chExt cx="1097" cy="933"/>
          </a:xfrm>
        </p:grpSpPr>
        <p:sp>
          <p:nvSpPr>
            <p:cNvPr id="210" name="Google Shape;210;p2"/>
            <p:cNvSpPr/>
            <p:nvPr/>
          </p:nvSpPr>
          <p:spPr>
            <a:xfrm>
              <a:off x="2260" y="2880"/>
              <a:ext cx="1096" cy="932"/>
            </a:xfrm>
            <a:custGeom>
              <a:rect b="b" l="l" r="r" t="t"/>
              <a:pathLst>
                <a:path extrusionOk="0" fill="none" h="17475" w="20543">
                  <a:moveTo>
                    <a:pt x="7847" y="17474"/>
                  </a:moveTo>
                  <a:cubicBezTo>
                    <a:pt x="4156" y="14793"/>
                    <a:pt x="1409" y="11013"/>
                    <a:pt x="0" y="6674"/>
                  </a:cubicBezTo>
                </a:path>
                <a:path extrusionOk="0" h="17475" w="20543">
                  <a:moveTo>
                    <a:pt x="7847" y="17474"/>
                  </a:moveTo>
                  <a:cubicBezTo>
                    <a:pt x="4156" y="14793"/>
                    <a:pt x="1409" y="11013"/>
                    <a:pt x="0" y="6674"/>
                  </a:cubicBezTo>
                  <a:lnTo>
                    <a:pt x="20543" y="0"/>
                  </a:lnTo>
                  <a:close/>
                </a:path>
              </a:pathLst>
            </a:custGeom>
            <a:solidFill>
              <a:srgbClr val="FFCA08"/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260" y="2880"/>
              <a:ext cx="1097" cy="933"/>
            </a:xfrm>
            <a:custGeom>
              <a:rect b="b" l="l" r="r" t="t"/>
              <a:pathLst>
                <a:path extrusionOk="0" h="933" w="1097">
                  <a:moveTo>
                    <a:pt x="419" y="932"/>
                  </a:moveTo>
                  <a:lnTo>
                    <a:pt x="1096" y="0"/>
                  </a:lnTo>
                  <a:lnTo>
                    <a:pt x="0" y="356"/>
                  </a:lnTo>
                </a:path>
              </a:pathLst>
            </a:custGeom>
            <a:solidFill>
              <a:srgbClr val="FFCA08"/>
            </a:solidFill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>
            <a:off x="3807156" y="3261026"/>
            <a:ext cx="2254898" cy="1396038"/>
            <a:chOff x="2204" y="2524"/>
            <a:chExt cx="1153" cy="713"/>
          </a:xfrm>
        </p:grpSpPr>
        <p:sp>
          <p:nvSpPr>
            <p:cNvPr id="213" name="Google Shape;213;p2"/>
            <p:cNvSpPr/>
            <p:nvPr/>
          </p:nvSpPr>
          <p:spPr>
            <a:xfrm>
              <a:off x="2204" y="2524"/>
              <a:ext cx="1152" cy="712"/>
            </a:xfrm>
            <a:custGeom>
              <a:rect b="b" l="l" r="r" t="t"/>
              <a:pathLst>
                <a:path extrusionOk="0" fill="none" h="13350" w="21600">
                  <a:moveTo>
                    <a:pt x="1057" y="13349"/>
                  </a:moveTo>
                  <a:cubicBezTo>
                    <a:pt x="356" y="11194"/>
                    <a:pt x="0" y="8941"/>
                    <a:pt x="0" y="6675"/>
                  </a:cubicBezTo>
                  <a:cubicBezTo>
                    <a:pt x="-1" y="4408"/>
                    <a:pt x="356" y="2155"/>
                    <a:pt x="1057" y="0"/>
                  </a:cubicBezTo>
                </a:path>
                <a:path extrusionOk="0" h="13350" w="21600">
                  <a:moveTo>
                    <a:pt x="1057" y="13349"/>
                  </a:moveTo>
                  <a:cubicBezTo>
                    <a:pt x="356" y="11194"/>
                    <a:pt x="0" y="8941"/>
                    <a:pt x="0" y="6675"/>
                  </a:cubicBezTo>
                  <a:cubicBezTo>
                    <a:pt x="-1" y="4408"/>
                    <a:pt x="356" y="2155"/>
                    <a:pt x="1057" y="0"/>
                  </a:cubicBezTo>
                  <a:lnTo>
                    <a:pt x="21600" y="6675"/>
                  </a:lnTo>
                  <a:close/>
                </a:path>
              </a:pathLst>
            </a:custGeom>
            <a:solidFill>
              <a:srgbClr val="FFCA08"/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260" y="2524"/>
              <a:ext cx="1097" cy="713"/>
            </a:xfrm>
            <a:custGeom>
              <a:rect b="b" l="l" r="r" t="t"/>
              <a:pathLst>
                <a:path extrusionOk="0" h="713" w="1097">
                  <a:moveTo>
                    <a:pt x="0" y="712"/>
                  </a:moveTo>
                  <a:lnTo>
                    <a:pt x="1096" y="356"/>
                  </a:lnTo>
                  <a:lnTo>
                    <a:pt x="0" y="0"/>
                  </a:lnTo>
                </a:path>
              </a:pathLst>
            </a:custGeom>
            <a:solidFill>
              <a:srgbClr val="FFCA08"/>
            </a:solidFill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"/>
          <p:cNvSpPr/>
          <p:nvPr/>
        </p:nvSpPr>
        <p:spPr>
          <a:xfrm>
            <a:off x="3916465" y="2135138"/>
            <a:ext cx="2143632" cy="1823512"/>
          </a:xfrm>
          <a:custGeom>
            <a:rect b="b" l="l" r="r" t="t"/>
            <a:pathLst>
              <a:path extrusionOk="0" fill="none" h="17475" w="20543">
                <a:moveTo>
                  <a:pt x="0" y="10800"/>
                </a:moveTo>
                <a:cubicBezTo>
                  <a:pt x="1409" y="6461"/>
                  <a:pt x="4156" y="2681"/>
                  <a:pt x="7847" y="0"/>
                </a:cubicBezTo>
              </a:path>
              <a:path extrusionOk="0" h="17475" w="20543">
                <a:moveTo>
                  <a:pt x="0" y="10800"/>
                </a:moveTo>
                <a:cubicBezTo>
                  <a:pt x="1409" y="6461"/>
                  <a:pt x="4156" y="2681"/>
                  <a:pt x="7847" y="0"/>
                </a:cubicBezTo>
                <a:lnTo>
                  <a:pt x="20543" y="17475"/>
                </a:lnTo>
                <a:close/>
              </a:path>
            </a:pathLst>
          </a:custGeom>
          <a:solidFill>
            <a:srgbClr val="FFCA08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2"/>
          <p:cNvGrpSpPr/>
          <p:nvPr/>
        </p:nvGrpSpPr>
        <p:grpSpPr>
          <a:xfrm>
            <a:off x="4736286" y="1704146"/>
            <a:ext cx="1325768" cy="2256460"/>
            <a:chOff x="2679" y="1728"/>
            <a:chExt cx="678" cy="1153"/>
          </a:xfrm>
        </p:grpSpPr>
        <p:sp>
          <p:nvSpPr>
            <p:cNvPr id="217" name="Google Shape;217;p2"/>
            <p:cNvSpPr/>
            <p:nvPr/>
          </p:nvSpPr>
          <p:spPr>
            <a:xfrm>
              <a:off x="2679" y="1728"/>
              <a:ext cx="677" cy="1152"/>
            </a:xfrm>
            <a:custGeom>
              <a:rect b="b" l="l" r="r" t="t"/>
              <a:pathLst>
                <a:path extrusionOk="0" fill="none" h="21600" w="12696">
                  <a:moveTo>
                    <a:pt x="0" y="4125"/>
                  </a:moveTo>
                  <a:cubicBezTo>
                    <a:pt x="3690" y="1444"/>
                    <a:pt x="8134" y="0"/>
                    <a:pt x="12695" y="0"/>
                  </a:cubicBezTo>
                </a:path>
                <a:path extrusionOk="0" h="21600" w="12696">
                  <a:moveTo>
                    <a:pt x="0" y="4125"/>
                  </a:moveTo>
                  <a:cubicBezTo>
                    <a:pt x="3690" y="1444"/>
                    <a:pt x="8134" y="0"/>
                    <a:pt x="12695" y="0"/>
                  </a:cubicBezTo>
                  <a:lnTo>
                    <a:pt x="12696" y="21600"/>
                  </a:lnTo>
                  <a:close/>
                </a:path>
              </a:pathLst>
            </a:custGeom>
            <a:solidFill>
              <a:srgbClr val="FFE99C"/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679" y="1728"/>
              <a:ext cx="678" cy="1153"/>
            </a:xfrm>
            <a:custGeom>
              <a:rect b="b" l="l" r="r" t="t"/>
              <a:pathLst>
                <a:path extrusionOk="0" h="1153" w="678">
                  <a:moveTo>
                    <a:pt x="0" y="220"/>
                  </a:moveTo>
                  <a:lnTo>
                    <a:pt x="677" y="1152"/>
                  </a:lnTo>
                  <a:lnTo>
                    <a:pt x="677" y="0"/>
                  </a:lnTo>
                </a:path>
              </a:pathLst>
            </a:custGeom>
            <a:solidFill>
              <a:srgbClr val="FFE99C"/>
            </a:solidFill>
            <a:ln cap="flat" cmpd="sng" w="127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"/>
          <p:cNvSpPr/>
          <p:nvPr/>
        </p:nvSpPr>
        <p:spPr>
          <a:xfrm>
            <a:off x="4942412" y="2831595"/>
            <a:ext cx="2254898" cy="225333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"/>
          <p:cNvSpPr txBox="1"/>
          <p:nvPr/>
        </p:nvSpPr>
        <p:spPr>
          <a:xfrm>
            <a:off x="5246827" y="2207859"/>
            <a:ext cx="620400" cy="380400"/>
          </a:xfrm>
          <a:prstGeom prst="rect">
            <a:avLst/>
          </a:prstGeom>
          <a:solidFill>
            <a:srgbClr val="FFE99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Artist</a:t>
            </a:r>
            <a:b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Portfolios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6256835" y="2198918"/>
            <a:ext cx="622800" cy="380400"/>
          </a:xfrm>
          <a:prstGeom prst="rect">
            <a:avLst/>
          </a:prstGeom>
          <a:solidFill>
            <a:srgbClr val="FFE99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Galleries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265422" y="2751874"/>
            <a:ext cx="447000" cy="380400"/>
          </a:xfrm>
          <a:prstGeom prst="rect">
            <a:avLst/>
          </a:prstGeom>
          <a:solidFill>
            <a:srgbClr val="FFE99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Artists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7197310" y="4861064"/>
            <a:ext cx="462300" cy="184800"/>
          </a:xfrm>
          <a:prstGeom prst="rect">
            <a:avLst/>
          </a:prstGeom>
          <a:solidFill>
            <a:srgbClr val="F8931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Sell Art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 txBox="1"/>
          <p:nvPr/>
        </p:nvSpPr>
        <p:spPr>
          <a:xfrm>
            <a:off x="6347829" y="5451866"/>
            <a:ext cx="477000" cy="184800"/>
          </a:xfrm>
          <a:prstGeom prst="rect">
            <a:avLst/>
          </a:prstGeom>
          <a:solidFill>
            <a:srgbClr val="F8931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Buy Art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 txBox="1"/>
          <p:nvPr/>
        </p:nvSpPr>
        <p:spPr>
          <a:xfrm>
            <a:off x="5443027" y="5458140"/>
            <a:ext cx="277200" cy="184800"/>
          </a:xfrm>
          <a:prstGeom prst="rect">
            <a:avLst/>
          </a:prstGeom>
          <a:solidFill>
            <a:srgbClr val="FFCA0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 txBox="1"/>
          <p:nvPr/>
        </p:nvSpPr>
        <p:spPr>
          <a:xfrm>
            <a:off x="4332932" y="4751324"/>
            <a:ext cx="748500" cy="380400"/>
          </a:xfrm>
          <a:prstGeom prst="rect">
            <a:avLst/>
          </a:prstGeom>
          <a:solidFill>
            <a:srgbClr val="FFCA0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Painting</a:t>
            </a:r>
            <a:b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Dimensions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"/>
          <p:cNvSpPr txBox="1"/>
          <p:nvPr/>
        </p:nvSpPr>
        <p:spPr>
          <a:xfrm>
            <a:off x="4288850" y="3789338"/>
            <a:ext cx="418500" cy="380400"/>
          </a:xfrm>
          <a:prstGeom prst="rect">
            <a:avLst/>
          </a:prstGeom>
          <a:solidFill>
            <a:srgbClr val="FFCA0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  <a:b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"/>
          <p:cNvSpPr txBox="1"/>
          <p:nvPr/>
        </p:nvSpPr>
        <p:spPr>
          <a:xfrm>
            <a:off x="4340853" y="2778504"/>
            <a:ext cx="790500" cy="380400"/>
          </a:xfrm>
          <a:prstGeom prst="rect">
            <a:avLst/>
          </a:prstGeom>
          <a:solidFill>
            <a:srgbClr val="FFCA0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Art/Artist </a:t>
            </a:r>
            <a:b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Authenticity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"/>
          <p:cNvSpPr txBox="1"/>
          <p:nvPr/>
        </p:nvSpPr>
        <p:spPr>
          <a:xfrm>
            <a:off x="5324425" y="3330500"/>
            <a:ext cx="1941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EA9C"/>
                </a:solidFill>
                <a:latin typeface="Calibri"/>
                <a:ea typeface="Calibri"/>
                <a:cs typeface="Calibri"/>
                <a:sym typeface="Calibri"/>
              </a:rPr>
              <a:t>EXPLORE </a:t>
            </a:r>
            <a:r>
              <a:rPr lang="en-GB" sz="2800">
                <a:solidFill>
                  <a:srgbClr val="FFCA08"/>
                </a:solidFill>
                <a:latin typeface="Calibri"/>
                <a:ea typeface="Calibri"/>
                <a:cs typeface="Calibri"/>
                <a:sym typeface="Calibri"/>
              </a:rPr>
              <a:t>ASSESS</a:t>
            </a:r>
            <a:r>
              <a:rPr lang="en-GB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8931D"/>
                </a:solidFill>
                <a:latin typeface="Calibri"/>
                <a:ea typeface="Calibri"/>
                <a:cs typeface="Calibri"/>
                <a:sym typeface="Calibri"/>
              </a:rPr>
              <a:t>DECIDE</a:t>
            </a:r>
            <a:endParaRPr sz="2800">
              <a:solidFill>
                <a:srgbClr val="F893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"/>
          <p:cNvSpPr txBox="1"/>
          <p:nvPr/>
        </p:nvSpPr>
        <p:spPr>
          <a:xfrm>
            <a:off x="3244125" y="1027650"/>
            <a:ext cx="552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empty slice means the frame is open-ended. We will be doing more customer research and reframing is always </a:t>
            </a:r>
            <a:r>
              <a:rPr lang="en-GB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possible</a:t>
            </a:r>
            <a:r>
              <a:rPr lang="en-GB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a74045545_1_0"/>
          <p:cNvSpPr txBox="1"/>
          <p:nvPr>
            <p:ph type="title"/>
          </p:nvPr>
        </p:nvSpPr>
        <p:spPr>
          <a:xfrm>
            <a:off x="2820952" y="629616"/>
            <a:ext cx="6550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g11a7404554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50" y="1012049"/>
            <a:ext cx="10675274" cy="336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1a7404554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50" y="5238825"/>
            <a:ext cx="10675274" cy="140114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1a74045545_1_0"/>
          <p:cNvSpPr txBox="1"/>
          <p:nvPr/>
        </p:nvSpPr>
        <p:spPr>
          <a:xfrm>
            <a:off x="2297750" y="535050"/>
            <a:ext cx="759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Calibri"/>
                <a:ea typeface="Calibri"/>
                <a:cs typeface="Calibri"/>
                <a:sym typeface="Calibri"/>
              </a:rPr>
              <a:t>Without Muse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a74045545_1_0"/>
          <p:cNvSpPr txBox="1"/>
          <p:nvPr/>
        </p:nvSpPr>
        <p:spPr>
          <a:xfrm>
            <a:off x="2463350" y="4761825"/>
            <a:ext cx="759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1" lang="en-GB" sz="1900">
                <a:latin typeface="Calibri"/>
                <a:ea typeface="Calibri"/>
                <a:cs typeface="Calibri"/>
                <a:sym typeface="Calibri"/>
              </a:rPr>
              <a:t>Muse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2022-03-20T23:57:44Z</dcterms:created>
  <dc:creator>CHIRAG HURIA</dc:creator>
</cp:coreProperties>
</file>