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oppins"/>
      <p:regular r:id="rId11"/>
      <p:bold r:id="rId12"/>
      <p:italic r:id="rId13"/>
      <p:boldItalic r:id="rId14"/>
    </p:embeddedFont>
    <p:embeddedFont>
      <p:font typeface="Poppins Light"/>
      <p:regular r:id="rId15"/>
      <p:bold r:id="rId16"/>
      <p:italic r:id="rId17"/>
      <p:boldItalic r:id="rId18"/>
    </p:embeddedFont>
    <p:embeddedFont>
      <p:font typeface="Poppins Medium"/>
      <p:regular r:id="rId19"/>
      <p:bold r:id="rId20"/>
      <p:italic r:id="rId21"/>
      <p:boldItalic r:id="rId22"/>
    </p:embeddedFont>
    <p:embeddedFont>
      <p:font typeface="Poppins Extra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bold.fntdata"/><Relationship Id="rId22" Type="http://schemas.openxmlformats.org/officeDocument/2006/relationships/font" Target="fonts/PoppinsMedium-boldItalic.fntdata"/><Relationship Id="rId21" Type="http://schemas.openxmlformats.org/officeDocument/2006/relationships/font" Target="fonts/PoppinsMedium-italic.fntdata"/><Relationship Id="rId24" Type="http://schemas.openxmlformats.org/officeDocument/2006/relationships/font" Target="fonts/PoppinsExtraLight-bold.fntdata"/><Relationship Id="rId23" Type="http://schemas.openxmlformats.org/officeDocument/2006/relationships/font" Target="fonts/PoppinsExtra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ExtraLight-boldItalic.fntdata"/><Relationship Id="rId25" Type="http://schemas.openxmlformats.org/officeDocument/2006/relationships/font" Target="fonts/PoppinsExtra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Poppins-regular.fntdata"/><Relationship Id="rId10" Type="http://schemas.openxmlformats.org/officeDocument/2006/relationships/slide" Target="slides/slide5.xml"/><Relationship Id="rId13" Type="http://schemas.openxmlformats.org/officeDocument/2006/relationships/font" Target="fonts/Poppins-italic.fntdata"/><Relationship Id="rId12" Type="http://schemas.openxmlformats.org/officeDocument/2006/relationships/font" Target="fonts/Poppins-bold.fntdata"/><Relationship Id="rId15" Type="http://schemas.openxmlformats.org/officeDocument/2006/relationships/font" Target="fonts/PoppinsLight-regular.fntdata"/><Relationship Id="rId14" Type="http://schemas.openxmlformats.org/officeDocument/2006/relationships/font" Target="fonts/Poppins-boldItalic.fntdata"/><Relationship Id="rId17" Type="http://schemas.openxmlformats.org/officeDocument/2006/relationships/font" Target="fonts/PoppinsLight-italic.fntdata"/><Relationship Id="rId16" Type="http://schemas.openxmlformats.org/officeDocument/2006/relationships/font" Target="fonts/PoppinsLight-bold.fntdata"/><Relationship Id="rId19" Type="http://schemas.openxmlformats.org/officeDocument/2006/relationships/font" Target="fonts/PoppinsMedium-regular.fntdata"/><Relationship Id="rId18" Type="http://schemas.openxmlformats.org/officeDocument/2006/relationships/font" Target="fonts/Poppins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e3d47c3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e3d47c3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ec5808e0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ec5808e0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ec5808e0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ec5808e0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ec5808e0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ec5808e0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Poppins"/>
              <a:buNone/>
              <a:defRPr sz="5200">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Poppins Light"/>
              <a:buNone/>
              <a:defRPr sz="2800">
                <a:latin typeface="Poppins Light"/>
                <a:ea typeface="Poppins Light"/>
                <a:cs typeface="Poppins Light"/>
                <a:sym typeface="Poppi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B7741E"/>
              </a:buClr>
              <a:buSzPts val="2800"/>
              <a:buFont typeface="Poppins Medium"/>
              <a:buNone/>
              <a:defRPr>
                <a:solidFill>
                  <a:srgbClr val="B7741E"/>
                </a:solidFill>
                <a:latin typeface="Poppins Medium"/>
                <a:ea typeface="Poppins Medium"/>
                <a:cs typeface="Poppins Medium"/>
                <a:sym typeface="Poppins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4748100"/>
          </a:xfrm>
          <a:prstGeom prst="rect">
            <a:avLst/>
          </a:prstGeom>
          <a:solidFill>
            <a:srgbClr val="FF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505433" y="47597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B7741E"/>
              </a:buClr>
              <a:buSzPts val="2800"/>
              <a:buFont typeface="Poppins"/>
              <a:buNone/>
              <a:defRPr sz="2800">
                <a:solidFill>
                  <a:srgbClr val="B7741E"/>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Calibri"/>
              <a:buChar char="●"/>
              <a:defRPr sz="1800">
                <a:solidFill>
                  <a:srgbClr val="434343"/>
                </a:solidFill>
                <a:latin typeface="Calibri"/>
                <a:ea typeface="Calibri"/>
                <a:cs typeface="Calibri"/>
                <a:sym typeface="Calibri"/>
              </a:defRPr>
            </a:lvl1pPr>
            <a:lvl2pPr indent="-317500" lvl="1" marL="9144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2pPr>
            <a:lvl3pPr indent="-317500" lvl="2" marL="13716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3pPr>
            <a:lvl4pPr indent="-317500" lvl="3" marL="18288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4pPr>
            <a:lvl5pPr indent="-317500" lvl="4" marL="22860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5pPr>
            <a:lvl6pPr indent="-317500" lvl="5" marL="27432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6pPr>
            <a:lvl7pPr indent="-317500" lvl="6" marL="32004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7pPr>
            <a:lvl8pPr indent="-317500" lvl="7" marL="36576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8pPr>
            <a:lvl9pPr indent="-317500" lvl="8" marL="4114800">
              <a:lnSpc>
                <a:spcPct val="115000"/>
              </a:lnSpc>
              <a:spcBef>
                <a:spcPts val="0"/>
              </a:spcBef>
              <a:spcAft>
                <a:spcPts val="0"/>
              </a:spcAft>
              <a:buClr>
                <a:srgbClr val="434343"/>
              </a:buClr>
              <a:buSzPts val="1400"/>
              <a:buFont typeface="Calibri"/>
              <a:buChar char="■"/>
              <a:defRPr>
                <a:solidFill>
                  <a:srgbClr val="434343"/>
                </a:solidFill>
                <a:latin typeface="Calibri"/>
                <a:ea typeface="Calibri"/>
                <a:cs typeface="Calibri"/>
                <a:sym typeface="Calibri"/>
              </a:defRPr>
            </a:lvl9pPr>
          </a:lstStyle>
          <a:p/>
        </p:txBody>
      </p:sp>
      <p:sp>
        <p:nvSpPr>
          <p:cNvPr id="8" name="Google Shape;8;p1"/>
          <p:cNvSpPr/>
          <p:nvPr/>
        </p:nvSpPr>
        <p:spPr>
          <a:xfrm>
            <a:off x="0" y="4749825"/>
            <a:ext cx="9144000" cy="393600"/>
          </a:xfrm>
          <a:prstGeom prst="rect">
            <a:avLst/>
          </a:prstGeom>
          <a:solidFill>
            <a:srgbClr val="B77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nvSpPr>
        <p:spPr>
          <a:xfrm>
            <a:off x="54950" y="4769825"/>
            <a:ext cx="8374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EECC"/>
                </a:solidFill>
                <a:latin typeface="Poppins"/>
                <a:ea typeface="Poppins"/>
                <a:cs typeface="Poppins"/>
                <a:sym typeface="Poppins"/>
              </a:rPr>
              <a:t>MUSE | </a:t>
            </a:r>
            <a:r>
              <a:rPr lang="en" sz="1200">
                <a:solidFill>
                  <a:srgbClr val="FFEECC"/>
                </a:solidFill>
                <a:latin typeface="Poppins"/>
                <a:ea typeface="Poppins"/>
                <a:cs typeface="Poppins"/>
                <a:sym typeface="Poppins"/>
              </a:rPr>
              <a:t>Research Insights | Chirag Huria, Alana Mittleman, Rohan Paliwal, Elias El Kozah</a:t>
            </a:r>
            <a:endParaRPr sz="1200">
              <a:solidFill>
                <a:srgbClr val="FFEECC"/>
              </a:solidFill>
              <a:latin typeface="Poppins"/>
              <a:ea typeface="Poppins"/>
              <a:cs typeface="Poppins"/>
              <a:sym typeface="Poppins"/>
            </a:endParaRPr>
          </a:p>
        </p:txBody>
      </p:sp>
      <p:sp>
        <p:nvSpPr>
          <p:cNvPr id="10" name="Google Shape;10;p1"/>
          <p:cNvSpPr txBox="1"/>
          <p:nvPr>
            <p:ph idx="12" type="sldNum"/>
          </p:nvPr>
        </p:nvSpPr>
        <p:spPr>
          <a:xfrm>
            <a:off x="8505433" y="4759767"/>
            <a:ext cx="548700" cy="393600"/>
          </a:xfrm>
          <a:prstGeom prst="rect">
            <a:avLst/>
          </a:prstGeom>
          <a:noFill/>
          <a:ln>
            <a:noFill/>
          </a:ln>
        </p:spPr>
        <p:txBody>
          <a:bodyPr anchorCtr="0" anchor="ctr" bIns="91425" lIns="91425" spcFirstLastPara="1" rIns="91425" wrap="square" tIns="91425">
            <a:noAutofit/>
          </a:bodyPr>
          <a:lstStyle>
            <a:lvl1pPr lvl="0" algn="r">
              <a:buNone/>
              <a:defRPr sz="1200">
                <a:solidFill>
                  <a:srgbClr val="FFEECC"/>
                </a:solidFill>
                <a:latin typeface="Poppins Medium"/>
                <a:ea typeface="Poppins Medium"/>
                <a:cs typeface="Poppins Medium"/>
                <a:sym typeface="Poppins Medium"/>
              </a:defRPr>
            </a:lvl1pPr>
            <a:lvl2pPr lvl="1" algn="r">
              <a:buNone/>
              <a:defRPr sz="1200">
                <a:solidFill>
                  <a:srgbClr val="FFEECC"/>
                </a:solidFill>
                <a:latin typeface="Poppins Medium"/>
                <a:ea typeface="Poppins Medium"/>
                <a:cs typeface="Poppins Medium"/>
                <a:sym typeface="Poppins Medium"/>
              </a:defRPr>
            </a:lvl2pPr>
            <a:lvl3pPr lvl="2" algn="r">
              <a:buNone/>
              <a:defRPr sz="1200">
                <a:solidFill>
                  <a:srgbClr val="FFEECC"/>
                </a:solidFill>
                <a:latin typeface="Poppins Medium"/>
                <a:ea typeface="Poppins Medium"/>
                <a:cs typeface="Poppins Medium"/>
                <a:sym typeface="Poppins Medium"/>
              </a:defRPr>
            </a:lvl3pPr>
            <a:lvl4pPr lvl="3" algn="r">
              <a:buNone/>
              <a:defRPr sz="1200">
                <a:solidFill>
                  <a:srgbClr val="FFEECC"/>
                </a:solidFill>
                <a:latin typeface="Poppins Medium"/>
                <a:ea typeface="Poppins Medium"/>
                <a:cs typeface="Poppins Medium"/>
                <a:sym typeface="Poppins Medium"/>
              </a:defRPr>
            </a:lvl4pPr>
            <a:lvl5pPr lvl="4" algn="r">
              <a:buNone/>
              <a:defRPr sz="1200">
                <a:solidFill>
                  <a:srgbClr val="FFEECC"/>
                </a:solidFill>
                <a:latin typeface="Poppins Medium"/>
                <a:ea typeface="Poppins Medium"/>
                <a:cs typeface="Poppins Medium"/>
                <a:sym typeface="Poppins Medium"/>
              </a:defRPr>
            </a:lvl5pPr>
            <a:lvl6pPr lvl="5" algn="r">
              <a:buNone/>
              <a:defRPr sz="1200">
                <a:solidFill>
                  <a:srgbClr val="FFEECC"/>
                </a:solidFill>
                <a:latin typeface="Poppins Medium"/>
                <a:ea typeface="Poppins Medium"/>
                <a:cs typeface="Poppins Medium"/>
                <a:sym typeface="Poppins Medium"/>
              </a:defRPr>
            </a:lvl6pPr>
            <a:lvl7pPr lvl="6" algn="r">
              <a:buNone/>
              <a:defRPr sz="1200">
                <a:solidFill>
                  <a:srgbClr val="FFEECC"/>
                </a:solidFill>
                <a:latin typeface="Poppins Medium"/>
                <a:ea typeface="Poppins Medium"/>
                <a:cs typeface="Poppins Medium"/>
                <a:sym typeface="Poppins Medium"/>
              </a:defRPr>
            </a:lvl7pPr>
            <a:lvl8pPr lvl="7" algn="r">
              <a:buNone/>
              <a:defRPr sz="1200">
                <a:solidFill>
                  <a:srgbClr val="FFEECC"/>
                </a:solidFill>
                <a:latin typeface="Poppins Medium"/>
                <a:ea typeface="Poppins Medium"/>
                <a:cs typeface="Poppins Medium"/>
                <a:sym typeface="Poppins Medium"/>
              </a:defRPr>
            </a:lvl8pPr>
            <a:lvl9pPr lvl="8" algn="r">
              <a:buNone/>
              <a:defRPr sz="1200">
                <a:solidFill>
                  <a:srgbClr val="FFEECC"/>
                </a:solidFill>
                <a:latin typeface="Poppins Medium"/>
                <a:ea typeface="Poppins Medium"/>
                <a:cs typeface="Poppins Medium"/>
                <a:sym typeface="Poppins Medium"/>
              </a:defRPr>
            </a:lvl9pPr>
          </a:lstStyle>
          <a:p>
            <a:pPr indent="0" lvl="0" marL="0" rtl="0" algn="r">
              <a:spcBef>
                <a:spcPts val="0"/>
              </a:spcBef>
              <a:spcAft>
                <a:spcPts val="0"/>
              </a:spcAft>
              <a:buNone/>
            </a:pPr>
            <a:r>
              <a:rPr lang="en"/>
              <a:t>1</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rotWithShape="1">
          <a:blip r:embed="rId3">
            <a:alphaModFix/>
          </a:blip>
          <a:srcRect b="0" l="43757" r="0" t="0"/>
          <a:stretch/>
        </p:blipFill>
        <p:spPr>
          <a:xfrm rot="5400000">
            <a:off x="3472188" y="-379000"/>
            <a:ext cx="2598324" cy="3356300"/>
          </a:xfrm>
          <a:prstGeom prst="rect">
            <a:avLst/>
          </a:prstGeom>
          <a:noFill/>
          <a:ln>
            <a:noFill/>
          </a:ln>
        </p:spPr>
      </p:pic>
      <p:sp>
        <p:nvSpPr>
          <p:cNvPr id="57" name="Google Shape;57;p13"/>
          <p:cNvSpPr txBox="1"/>
          <p:nvPr>
            <p:ph type="ctrTitle"/>
          </p:nvPr>
        </p:nvSpPr>
        <p:spPr>
          <a:xfrm>
            <a:off x="0" y="0"/>
            <a:ext cx="7336500" cy="17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Research </a:t>
            </a:r>
            <a:endParaRPr>
              <a:solidFill>
                <a:srgbClr val="434343"/>
              </a:solidFill>
            </a:endParaRPr>
          </a:p>
          <a:p>
            <a:pPr indent="0" lvl="0" marL="0" rtl="0" algn="l">
              <a:spcBef>
                <a:spcPts val="0"/>
              </a:spcBef>
              <a:spcAft>
                <a:spcPts val="0"/>
              </a:spcAft>
              <a:buNone/>
            </a:pPr>
            <a:r>
              <a:rPr lang="en">
                <a:solidFill>
                  <a:srgbClr val="434343"/>
                </a:solidFill>
              </a:rPr>
              <a:t>Insights:</a:t>
            </a:r>
            <a:r>
              <a:rPr lang="en"/>
              <a:t>      muse</a:t>
            </a:r>
            <a:endParaRPr/>
          </a:p>
        </p:txBody>
      </p:sp>
      <p:sp>
        <p:nvSpPr>
          <p:cNvPr id="58" name="Google Shape;58;p13"/>
          <p:cNvSpPr txBox="1"/>
          <p:nvPr>
            <p:ph idx="1" type="subTitle"/>
          </p:nvPr>
        </p:nvSpPr>
        <p:spPr>
          <a:xfrm>
            <a:off x="0" y="2571750"/>
            <a:ext cx="5116800" cy="12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oppins"/>
                <a:ea typeface="Poppins"/>
                <a:cs typeface="Poppins"/>
                <a:sym typeface="Poppins"/>
              </a:rPr>
              <a:t>Chirag Huria, Alana Mittleman, Rohan Paliwal, Elias El Kozah</a:t>
            </a:r>
            <a:endParaRPr sz="2400">
              <a:latin typeface="Poppins"/>
              <a:ea typeface="Poppins"/>
              <a:cs typeface="Poppins"/>
              <a:sym typeface="Poppins"/>
            </a:endParaRPr>
          </a:p>
          <a:p>
            <a:pPr indent="0" lvl="0" marL="0" rtl="0" algn="l">
              <a:spcBef>
                <a:spcPts val="0"/>
              </a:spcBef>
              <a:spcAft>
                <a:spcPts val="0"/>
              </a:spcAft>
              <a:buNone/>
            </a:pPr>
            <a:r>
              <a:rPr lang="en" sz="2400">
                <a:latin typeface="Poppins ExtraLight"/>
                <a:ea typeface="Poppins ExtraLight"/>
                <a:cs typeface="Poppins ExtraLight"/>
                <a:sym typeface="Poppins ExtraLight"/>
              </a:rPr>
              <a:t>for</a:t>
            </a:r>
            <a:r>
              <a:rPr lang="en" sz="2400">
                <a:latin typeface="Poppins"/>
                <a:ea typeface="Poppins"/>
                <a:cs typeface="Poppins"/>
                <a:sym typeface="Poppins"/>
              </a:rPr>
              <a:t> Digital Service Innovation</a:t>
            </a:r>
            <a:endParaRPr sz="24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14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64" name="Google Shape;64;p14"/>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Buying art is a deeply personal process. </a:t>
            </a:r>
            <a:endParaRPr b="1"/>
          </a:p>
        </p:txBody>
      </p:sp>
      <p:sp>
        <p:nvSpPr>
          <p:cNvPr id="65" name="Google Shape;65;p14"/>
          <p:cNvSpPr txBox="1"/>
          <p:nvPr>
            <p:ph idx="1" type="body"/>
          </p:nvPr>
        </p:nvSpPr>
        <p:spPr>
          <a:xfrm>
            <a:off x="4572000" y="1152475"/>
            <a:ext cx="45720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B7741E"/>
                </a:solidFill>
              </a:rPr>
              <a:t>“</a:t>
            </a:r>
            <a:r>
              <a:rPr lang="en" sz="1400"/>
              <a:t>I see art in my home as an expression of my identity.</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I bought my favorite painting on a family vacation.</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I buy art to commemorate novel experiences.</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A</a:t>
            </a:r>
            <a:r>
              <a:rPr lang="en" sz="1400"/>
              <a:t>rt I hang up will represent me to people who visit.</a:t>
            </a:r>
            <a:r>
              <a:rPr b="1" lang="en" sz="2800">
                <a:solidFill>
                  <a:srgbClr val="B7741E"/>
                </a:solidFill>
              </a:rPr>
              <a:t>”</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cxnSp>
        <p:nvCxnSpPr>
          <p:cNvPr id="66" name="Google Shape;66;p14"/>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67" name="Google Shape;67;p14"/>
          <p:cNvSpPr/>
          <p:nvPr/>
        </p:nvSpPr>
        <p:spPr>
          <a:xfrm>
            <a:off x="1722600" y="334475"/>
            <a:ext cx="497075" cy="793800"/>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1</a:t>
            </a:r>
          </a:p>
        </p:txBody>
      </p:sp>
      <p:sp>
        <p:nvSpPr>
          <p:cNvPr id="68" name="Google Shape;68;p14"/>
          <p:cNvSpPr txBox="1"/>
          <p:nvPr>
            <p:ph idx="1" type="body"/>
          </p:nvPr>
        </p:nvSpPr>
        <p:spPr>
          <a:xfrm>
            <a:off x="311700" y="2188075"/>
            <a:ext cx="3882000" cy="150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Users who were interested in buying the art mentioned that they buy a piece if it resonates with them. It is more personal.</a:t>
            </a:r>
            <a:endParaRPr/>
          </a:p>
        </p:txBody>
      </p:sp>
      <p:sp>
        <p:nvSpPr>
          <p:cNvPr id="69" name="Google Shape;69;p14"/>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14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75" name="Google Shape;75;p15"/>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b="1" lang="en"/>
              <a:t>Physicality of art is important to artists, they want to be able to see it in person.</a:t>
            </a:r>
            <a:endParaRPr b="1"/>
          </a:p>
        </p:txBody>
      </p:sp>
      <p:sp>
        <p:nvSpPr>
          <p:cNvPr id="76" name="Google Shape;76;p15"/>
          <p:cNvSpPr txBox="1"/>
          <p:nvPr>
            <p:ph idx="1" type="body"/>
          </p:nvPr>
        </p:nvSpPr>
        <p:spPr>
          <a:xfrm>
            <a:off x="311700" y="2188075"/>
            <a:ext cx="3882000" cy="150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After interviewing a bunch of artists at the art gallery we got the insight that art is more physical for artists. They want to see the actual painting, feel it. </a:t>
            </a:r>
            <a:endParaRPr/>
          </a:p>
        </p:txBody>
      </p:sp>
      <p:sp>
        <p:nvSpPr>
          <p:cNvPr id="77" name="Google Shape;77;p15"/>
          <p:cNvSpPr txBox="1"/>
          <p:nvPr>
            <p:ph idx="1" type="body"/>
          </p:nvPr>
        </p:nvSpPr>
        <p:spPr>
          <a:xfrm>
            <a:off x="4572000" y="1152475"/>
            <a:ext cx="45720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B7741E"/>
                </a:solidFill>
              </a:rPr>
              <a:t>“</a:t>
            </a:r>
            <a:r>
              <a:rPr lang="en" sz="1400"/>
              <a:t>To me, art is a real thing instead of AR</a:t>
            </a:r>
            <a:r>
              <a:rPr lang="en" sz="1400"/>
              <a:t>.</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The physical experience of art is really important.</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I have a connection with art, not with where it is.</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I want to see the actual painting.</a:t>
            </a:r>
            <a:r>
              <a:rPr b="1" lang="en" sz="2800">
                <a:solidFill>
                  <a:srgbClr val="B7741E"/>
                </a:solidFill>
              </a:rPr>
              <a:t>”</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cxnSp>
        <p:nvCxnSpPr>
          <p:cNvPr id="78" name="Google Shape;78;p15"/>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79" name="Google Shape;79;p15"/>
          <p:cNvSpPr/>
          <p:nvPr/>
        </p:nvSpPr>
        <p:spPr>
          <a:xfrm>
            <a:off x="1722600" y="334475"/>
            <a:ext cx="534896" cy="800040"/>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2</a:t>
            </a:r>
          </a:p>
        </p:txBody>
      </p:sp>
      <p:sp>
        <p:nvSpPr>
          <p:cNvPr id="80" name="Google Shape;80;p15"/>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14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86" name="Google Shape;86;p16"/>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People in temporary housing have more trouble committing to buy art</a:t>
            </a:r>
            <a:endParaRPr b="1"/>
          </a:p>
          <a:p>
            <a:pPr indent="0" lvl="0" marL="0" rtl="0" algn="l">
              <a:spcBef>
                <a:spcPts val="1200"/>
              </a:spcBef>
              <a:spcAft>
                <a:spcPts val="1200"/>
              </a:spcAft>
              <a:buClr>
                <a:schemeClr val="dk1"/>
              </a:buClr>
              <a:buSzPts val="1100"/>
              <a:buFont typeface="Arial"/>
              <a:buNone/>
            </a:pPr>
            <a:r>
              <a:t/>
            </a:r>
            <a:endParaRPr b="1"/>
          </a:p>
        </p:txBody>
      </p:sp>
      <p:sp>
        <p:nvSpPr>
          <p:cNvPr id="87" name="Google Shape;87;p16"/>
          <p:cNvSpPr txBox="1"/>
          <p:nvPr>
            <p:ph idx="1" type="body"/>
          </p:nvPr>
        </p:nvSpPr>
        <p:spPr>
          <a:xfrm>
            <a:off x="311700" y="2188075"/>
            <a:ext cx="3882000" cy="15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customers that we interviewed at museum were students. Even if they were interested to buy art they mentioned challenges like it being expensive for them and they currently have temporary housing.</a:t>
            </a:r>
            <a:endParaRPr/>
          </a:p>
          <a:p>
            <a:pPr indent="0" lvl="0" marL="0" rtl="0" algn="l">
              <a:spcBef>
                <a:spcPts val="1200"/>
              </a:spcBef>
              <a:spcAft>
                <a:spcPts val="1200"/>
              </a:spcAft>
              <a:buNone/>
            </a:pPr>
            <a:r>
              <a:t/>
            </a:r>
            <a:endParaRPr/>
          </a:p>
        </p:txBody>
      </p:sp>
      <p:sp>
        <p:nvSpPr>
          <p:cNvPr id="88" name="Google Shape;88;p16"/>
          <p:cNvSpPr txBox="1"/>
          <p:nvPr>
            <p:ph idx="1" type="body"/>
          </p:nvPr>
        </p:nvSpPr>
        <p:spPr>
          <a:xfrm>
            <a:off x="4572000" y="1152475"/>
            <a:ext cx="4572000" cy="32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B7741E"/>
                </a:solidFill>
              </a:rPr>
              <a:t>“</a:t>
            </a:r>
            <a:r>
              <a:rPr lang="en" sz="1400"/>
              <a:t>I haven’t decorated my apartment because it doesn’t really feel like mine</a:t>
            </a:r>
            <a:r>
              <a:rPr lang="en" sz="1400"/>
              <a:t>.</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I don’t want to spend money if I’m moving in a year</a:t>
            </a:r>
            <a:r>
              <a:rPr lang="en" sz="1400"/>
              <a:t>.</a:t>
            </a:r>
            <a:r>
              <a:rPr b="1" lang="en" sz="2800">
                <a:solidFill>
                  <a:srgbClr val="B7741E"/>
                </a:solidFill>
              </a:rPr>
              <a:t>”</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cxnSp>
        <p:nvCxnSpPr>
          <p:cNvPr id="89" name="Google Shape;89;p16"/>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90" name="Google Shape;90;p16"/>
          <p:cNvSpPr/>
          <p:nvPr/>
        </p:nvSpPr>
        <p:spPr>
          <a:xfrm>
            <a:off x="1722600" y="334475"/>
            <a:ext cx="534896" cy="811273"/>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3</a:t>
            </a:r>
          </a:p>
        </p:txBody>
      </p:sp>
      <p:sp>
        <p:nvSpPr>
          <p:cNvPr id="91" name="Google Shape;91;p16"/>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14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endParaRPr/>
          </a:p>
        </p:txBody>
      </p:sp>
      <p:sp>
        <p:nvSpPr>
          <p:cNvPr id="97" name="Google Shape;97;p17"/>
          <p:cNvSpPr txBox="1"/>
          <p:nvPr>
            <p:ph idx="1" type="body"/>
          </p:nvPr>
        </p:nvSpPr>
        <p:spPr>
          <a:xfrm>
            <a:off x="311700" y="1152475"/>
            <a:ext cx="3882000" cy="7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Potential users see value in the service beyond home decor.</a:t>
            </a:r>
            <a:endParaRPr b="1"/>
          </a:p>
          <a:p>
            <a:pPr indent="0" lvl="0" marL="0" rtl="0" algn="l">
              <a:spcBef>
                <a:spcPts val="1200"/>
              </a:spcBef>
              <a:spcAft>
                <a:spcPts val="1200"/>
              </a:spcAft>
              <a:buClr>
                <a:schemeClr val="dk1"/>
              </a:buClr>
              <a:buSzPts val="1100"/>
              <a:buFont typeface="Arial"/>
              <a:buNone/>
            </a:pPr>
            <a:r>
              <a:t/>
            </a:r>
            <a:endParaRPr b="1"/>
          </a:p>
        </p:txBody>
      </p:sp>
      <p:sp>
        <p:nvSpPr>
          <p:cNvPr id="98" name="Google Shape;98;p17"/>
          <p:cNvSpPr txBox="1"/>
          <p:nvPr>
            <p:ph idx="1" type="body"/>
          </p:nvPr>
        </p:nvSpPr>
        <p:spPr>
          <a:xfrm>
            <a:off x="311700" y="2188075"/>
            <a:ext cx="38820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a:t>
            </a:r>
            <a:r>
              <a:rPr lang="en"/>
              <a:t> associate the concept of AR with viewing furniture in a room before buying, as this service is already offered by many entities such as furniture stores. For MUSE, we will have to keep in mind that this is the bias whether or not we introduce that feature.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9" name="Google Shape;99;p17"/>
          <p:cNvSpPr txBox="1"/>
          <p:nvPr>
            <p:ph idx="1" type="body"/>
          </p:nvPr>
        </p:nvSpPr>
        <p:spPr>
          <a:xfrm>
            <a:off x="4572000" y="1152475"/>
            <a:ext cx="4572000" cy="25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B7741E"/>
                </a:solidFill>
              </a:rPr>
              <a:t>“</a:t>
            </a:r>
            <a:r>
              <a:rPr lang="en" sz="1400"/>
              <a:t>Would be cool for furniture because furniture is 3-D.</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I would want to view furniture this way</a:t>
            </a:r>
            <a:r>
              <a:rPr lang="en" sz="1400"/>
              <a:t>.</a:t>
            </a:r>
            <a:r>
              <a:rPr b="1" lang="en" sz="2800">
                <a:solidFill>
                  <a:srgbClr val="B7741E"/>
                </a:solidFill>
              </a:rPr>
              <a:t>”</a:t>
            </a:r>
            <a:endParaRPr sz="1400"/>
          </a:p>
          <a:p>
            <a:pPr indent="0" lvl="0" marL="0" rtl="0" algn="l">
              <a:spcBef>
                <a:spcPts val="1200"/>
              </a:spcBef>
              <a:spcAft>
                <a:spcPts val="0"/>
              </a:spcAft>
              <a:buNone/>
            </a:pPr>
            <a:r>
              <a:rPr b="1" lang="en" sz="2800">
                <a:solidFill>
                  <a:srgbClr val="B7741E"/>
                </a:solidFill>
              </a:rPr>
              <a:t>“</a:t>
            </a:r>
            <a:r>
              <a:rPr lang="en" sz="1400"/>
              <a:t>I have shopped for a couch this way.</a:t>
            </a:r>
            <a:r>
              <a:rPr b="1" lang="en" sz="2800">
                <a:solidFill>
                  <a:srgbClr val="B7741E"/>
                </a:solidFill>
              </a:rPr>
              <a:t>”</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cxnSp>
        <p:nvCxnSpPr>
          <p:cNvPr id="100" name="Google Shape;100;p17"/>
          <p:cNvCxnSpPr/>
          <p:nvPr/>
        </p:nvCxnSpPr>
        <p:spPr>
          <a:xfrm flipH="1">
            <a:off x="4438975" y="1017725"/>
            <a:ext cx="26700" cy="3208800"/>
          </a:xfrm>
          <a:prstGeom prst="straightConnector1">
            <a:avLst/>
          </a:prstGeom>
          <a:noFill/>
          <a:ln cap="flat" cmpd="sng" w="28575">
            <a:solidFill>
              <a:srgbClr val="B7741E"/>
            </a:solidFill>
            <a:prstDash val="solid"/>
            <a:round/>
            <a:headEnd len="med" w="med" type="none"/>
            <a:tailEnd len="med" w="med" type="none"/>
          </a:ln>
        </p:spPr>
      </p:cxnSp>
      <p:sp>
        <p:nvSpPr>
          <p:cNvPr id="101" name="Google Shape;101;p17"/>
          <p:cNvSpPr/>
          <p:nvPr/>
        </p:nvSpPr>
        <p:spPr>
          <a:xfrm>
            <a:off x="1722600" y="334475"/>
            <a:ext cx="614590" cy="796296"/>
          </a:xfrm>
          <a:prstGeom prst="rect">
            <a:avLst/>
          </a:prstGeom>
        </p:spPr>
        <p:txBody>
          <a:bodyPr>
            <a:prstTxWarp prst="textPlain"/>
          </a:bodyPr>
          <a:lstStyle/>
          <a:p>
            <a:pPr lvl="0" algn="ctr"/>
            <a:r>
              <a:rPr b="0" i="0">
                <a:ln cap="flat" cmpd="sng" w="28575">
                  <a:solidFill>
                    <a:srgbClr val="B7741E"/>
                  </a:solidFill>
                  <a:prstDash val="solid"/>
                  <a:round/>
                  <a:headEnd len="sm" w="sm" type="none"/>
                  <a:tailEnd len="sm" w="sm" type="none"/>
                </a:ln>
                <a:noFill/>
                <a:latin typeface="Calibri"/>
              </a:rPr>
              <a:t>4</a:t>
            </a:r>
          </a:p>
        </p:txBody>
      </p:sp>
      <p:sp>
        <p:nvSpPr>
          <p:cNvPr id="102" name="Google Shape;102;p17"/>
          <p:cNvSpPr txBox="1"/>
          <p:nvPr>
            <p:ph idx="12" type="sldNum"/>
          </p:nvPr>
        </p:nvSpPr>
        <p:spPr>
          <a:xfrm>
            <a:off x="85054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S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