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9464" y="364238"/>
            <a:ext cx="101219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923" y="1281462"/>
            <a:ext cx="70707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01536500_Improving_Security_Levels_In_Automatic_Teller_Machines_ATM_Using_Multifactor_Authent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67265597_ATM_Security_Using_Fingerprint_Biometric_Identifer_An_Investigative_Stud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21166442_Towards_understanding_ATM_security_-_A_field_study_of_real_world_ATM_u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12435426_A_New_Vision_for_ATM_Security_Management_The_Security_Management_Platfor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15483165_Enhancing_ATM_Security_using_Fingerprint_and_GSM_Technolog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71296818_Credit_Card_Duplication_and_Crime_Prevention_Using_Biometr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87705091500409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mu.ac.in/college-of-computing-sciences-and-it/wp-content/uploads/%20sites/17/2016/10/ICAC-1604155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45.2592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3167/b3145a1ad762b8782b34a99a2a88bc84e05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Facial-Verification-Technology-for-Use-In-Atm-Eze/22915640d7141a27ea16a45f916dda492ad1b3d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06515"/>
            <a:ext cx="4679690" cy="1305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lang="en-US" sz="2900" u="none" spc="10" dirty="0">
                <a:solidFill>
                  <a:srgbClr val="1A1A1A"/>
                </a:solidFill>
                <a:latin typeface="Arial"/>
                <a:cs typeface="Arial"/>
              </a:rPr>
              <a:t>SECURING ATM TRANSACTIONS</a:t>
            </a:r>
            <a:br>
              <a:rPr lang="en-US" sz="2900" u="none" spc="10" dirty="0">
                <a:solidFill>
                  <a:srgbClr val="1A1A1A"/>
                </a:solidFill>
                <a:latin typeface="Arial"/>
                <a:cs typeface="Arial"/>
              </a:rPr>
            </a:br>
            <a:r>
              <a:rPr lang="en-US" sz="1400" u="none" spc="10" dirty="0">
                <a:solidFill>
                  <a:srgbClr val="1A1A1A"/>
                </a:solidFill>
                <a:latin typeface="Arial"/>
                <a:cs typeface="Arial"/>
              </a:rPr>
              <a:t>(CYBER SECURITY FOR CYBER PHYSICALSYSTEMS)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74" y="3237302"/>
            <a:ext cx="3016885" cy="84382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lang="en-US" sz="1700" spc="5" dirty="0">
                <a:solidFill>
                  <a:srgbClr val="595959"/>
                </a:solidFill>
                <a:latin typeface="Lato"/>
                <a:cs typeface="Lato"/>
              </a:rPr>
              <a:t>CHIRAG JAIN 18BIT0008</a:t>
            </a:r>
          </a:p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lang="en-US" sz="1700" spc="5" dirty="0">
                <a:solidFill>
                  <a:srgbClr val="595959"/>
                </a:solidFill>
                <a:latin typeface="Lato"/>
                <a:cs typeface="Lato"/>
              </a:rPr>
              <a:t>MAHAK GUPTA 18BIT0041</a:t>
            </a:r>
          </a:p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lang="en-US" sz="1700" spc="5" dirty="0">
                <a:solidFill>
                  <a:srgbClr val="595959"/>
                </a:solidFill>
                <a:latin typeface="Lato"/>
                <a:cs typeface="Lato"/>
              </a:rPr>
              <a:t>MUSKAN SAINI 18BIT0382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832090" y="683848"/>
            <a:ext cx="3908425" cy="4460240"/>
            <a:chOff x="4832090" y="683848"/>
            <a:chExt cx="3908425" cy="4460240"/>
          </a:xfrm>
        </p:grpSpPr>
        <p:sp>
          <p:nvSpPr>
            <p:cNvPr id="10" name="object 10"/>
            <p:cNvSpPr/>
            <p:nvPr/>
          </p:nvSpPr>
          <p:spPr>
            <a:xfrm>
              <a:off x="4832090" y="683848"/>
              <a:ext cx="3475867" cy="1960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2935" y="2009195"/>
              <a:ext cx="1526997" cy="31342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7103" cy="4104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8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Improving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Twum,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Increase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Addition of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fingerprint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w.research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Frimpong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make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might seem 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good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idea,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gate.net/p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Emerging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Nti,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Isaac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immune to attacks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but it is an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expensive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ATMs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ublication/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kofi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Multi-factor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Authentication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process to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implement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Multifactor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30153650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Advanced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Asante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scratch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0_Improvi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Engineering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Michael.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multiple methods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ng_Securit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forge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fingerprint.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y_Levels_I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n_Automat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ic_Teller_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Machines_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ATM_Usin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g_Multifact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or_Authent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09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7103" cy="4104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9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https://www.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Onyesolu,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fingerprint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biometric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Transmitting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researchgat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Moses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technique is fused with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fingerprint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e.net/public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Advanced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Ezeani,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person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authentication unit,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Fingerprint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ation/26726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Computer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Ignatius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authentication to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ameliorate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encryption will take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place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Biometric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5597_ATM_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Science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level.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ambiguously as the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pixel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Identifier: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Security_Us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Application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values corresponding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Investigative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ing_Fingerp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fingerprint will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Study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rint_Biometr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correspond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ic_Identifer_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same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binary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An_Investig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 every time.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ative_Study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sort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middle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attack will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easily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get the fingerprint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without even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09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cryptanalytic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attack.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3295" cy="4104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Towards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Luca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Field observations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were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limitation of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understanding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w.research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Alexander,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performed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six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different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survey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 that to get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gate.net/p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Conference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Langheinrich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locations in two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central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info the users have to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field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study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ublication/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Proceedings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Marc,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European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cities,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Munich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disturbed from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general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22116644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Hussmann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(Germany)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Delft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course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as it is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2_Towards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Heinrich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Netherlands).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chose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collected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specific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_understa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ATMs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that were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available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focus group 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nding_AT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24 hours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day,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seven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dependent upon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M_security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days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week, and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which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factors.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_-_A_field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were located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outside.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_study_of_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This allowed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real_world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unobtrusively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observing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71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_ATM_use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actual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interactions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6466" cy="4104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9842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"A New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Vision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Security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Management”: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Security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Platform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1915" algn="just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https://www. </a:t>
                      </a:r>
                      <a:r>
                        <a:rPr sz="1200" spc="-1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researchgat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e.net/public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ation/31243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5426_A_Ne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w_Vision_fo </a:t>
                      </a:r>
                      <a:r>
                        <a:rPr sz="1200" spc="-1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r_ATM_Sec </a:t>
                      </a:r>
                      <a:r>
                        <a:rPr sz="1200" spc="-1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urity_Manag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ement_The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 marR="107314" algn="just">
                        <a:lnSpc>
                          <a:spcPts val="1420"/>
                        </a:lnSpc>
                        <a:spcBef>
                          <a:spcPts val="4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_Security_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Manageme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nt_Platform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per/f201403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211395407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400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076.pdf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2550">
                        <a:lnSpc>
                          <a:spcPct val="130200"/>
                        </a:lnSpc>
                        <a:spcBef>
                          <a:spcPts val="19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11th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International  Conference  on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Availability,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Reliability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 Security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(ARES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9875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Claudio  Porretti,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Denis 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Kolev,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Raoul  Laheije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445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vision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Security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that is proposed by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 GAMMA project, and  implemented by its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“core”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prototype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called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Security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Platform.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92710">
                        <a:lnSpc>
                          <a:spcPct val="114599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Decision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makers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might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find it too easy to  accept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vulnerabilities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if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mitigating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them takes  necessary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resources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from accomplishing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objective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5833" cy="4104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7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3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 marR="29654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 marR="270510">
                        <a:lnSpc>
                          <a:spcPts val="142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Security  using  Biometrics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5090" marR="261620">
                        <a:lnSpc>
                          <a:spcPct val="1125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Oko, S.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  Oruh,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J.  (2012):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5090" marR="189230">
                        <a:lnSpc>
                          <a:spcPct val="1125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Enhanced  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ATM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security  system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using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IJCSI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 marR="94615">
                        <a:lnSpc>
                          <a:spcPts val="142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Journal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 Computer  Science  Issues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21018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Oko S.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 Oruh,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977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Developed an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based  fingerprint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verification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simulated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it for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operations by incorporating  the fingerprints of users  into the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bank‟s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 marR="133350">
                        <a:lnSpc>
                          <a:spcPct val="114599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developed  was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inefficient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because  there was no finger  print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matching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algorithm.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18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biometrics.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IJCSI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Computer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Science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Issues,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September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2012.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Vol.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9,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Issue 5, No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3,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81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pp.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352-357.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5198" cy="4104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8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11.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0350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Enhancing 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using  fingerprint  and GSM  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09220" algn="just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</a:t>
                      </a:r>
                      <a:r>
                        <a:rPr sz="1200" u="heavy" spc="-7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.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researchgat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e.net/public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ation/31548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3165_Enha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ncing_ATM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 marR="92075" algn="just">
                        <a:lnSpc>
                          <a:spcPts val="1420"/>
                        </a:lnSpc>
                        <a:spcBef>
                          <a:spcPts val="30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_Security_u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sing_Finger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print_and_G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2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SM_Techno </a:t>
                      </a:r>
                      <a:r>
                        <a:rPr sz="1200" spc="-2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477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Journal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 Computer  Application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V.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4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Padmapriya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4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Prakasam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0604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combination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 fingerprint biometric token  and GSM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85750">
                        <a:lnSpc>
                          <a:spcPct val="114599"/>
                        </a:lnSpc>
                        <a:buAutoNum type="arabicPeriod"/>
                        <a:tabLst>
                          <a:tab pos="24701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nominee or third 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party‟s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finger print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was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incorporated in the  architecture.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AutoNum type="arabicPeriod"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5725" marR="191135" indent="41910">
                        <a:lnSpc>
                          <a:spcPts val="1420"/>
                        </a:lnSpc>
                        <a:buAutoNum type="arabicPeriod"/>
                        <a:tabLst>
                          <a:tab pos="29464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There is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discord  between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user  and the nominee user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 the proposed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architecture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5198" cy="4104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4384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Card  duplication 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crime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prevention  using  biometrics.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00330" algn="just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</a:t>
                      </a:r>
                      <a:r>
                        <a:rPr sz="1200" u="heavy" spc="-7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.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researchgat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e.net/public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ation/27129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6818_Credit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090" marR="83185" algn="just">
                        <a:lnSpc>
                          <a:spcPts val="1420"/>
                        </a:lnSpc>
                        <a:spcBef>
                          <a:spcPts val="2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_Card_Dupli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cation_and_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Crime_Prev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ention_Usin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g_Biometric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3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IOSR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 marR="118745">
                        <a:lnSpc>
                          <a:spcPts val="142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 Computer  Engineering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351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Prithika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795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Proposed using the Iris  Recognition and Palm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Vein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(IRPV) recognition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technology to prevent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duplication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crimes via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19380">
                        <a:lnSpc>
                          <a:spcPct val="100000"/>
                        </a:lnSpc>
                        <a:spcBef>
                          <a:spcPts val="625"/>
                        </a:spcBef>
                        <a:buSzPct val="84000"/>
                        <a:buAutoNum type="arabicParenR"/>
                        <a:tabLst>
                          <a:tab pos="241935" algn="l"/>
                        </a:tabLst>
                      </a:pP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a reliable scanner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registration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device are</a:t>
                      </a:r>
                      <a:r>
                        <a:rPr sz="1250" spc="-9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not  enough to </a:t>
                      </a: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create a 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trustworthy</a:t>
                      </a:r>
                      <a:r>
                        <a:rPr sz="1250" spc="-1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85725" marR="481330">
                        <a:lnSpc>
                          <a:spcPct val="100000"/>
                        </a:lnSpc>
                        <a:buSzPct val="92000"/>
                        <a:buAutoNum type="arabicParenR"/>
                        <a:tabLst>
                          <a:tab pos="227965" algn="l"/>
                        </a:tabLst>
                      </a:pP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50" spc="-10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very  </a:t>
                      </a:r>
                      <a:r>
                        <a:rPr sz="1250" spc="-5" dirty="0">
                          <a:solidFill>
                            <a:srgbClr val="545454"/>
                          </a:solidFill>
                          <a:latin typeface="Arial"/>
                          <a:cs typeface="Arial"/>
                        </a:rPr>
                        <a:t>expensive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173" y="655164"/>
            <a:ext cx="2077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15" dirty="0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sz="2600" u="none"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u="none" spc="-15" dirty="0">
                <a:solidFill>
                  <a:srgbClr val="000000"/>
                </a:solidFill>
                <a:latin typeface="Arial"/>
                <a:cs typeface="Arial"/>
              </a:rPr>
              <a:t>Proposal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3" y="1810607"/>
            <a:ext cx="6839584" cy="20027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35" dirty="0">
                <a:latin typeface="Lato"/>
                <a:cs typeface="Lato"/>
              </a:rPr>
              <a:t>We </a:t>
            </a:r>
            <a:r>
              <a:rPr sz="1600" spc="-5" dirty="0">
                <a:latin typeface="Lato"/>
                <a:cs typeface="Lato"/>
              </a:rPr>
              <a:t>propose </a:t>
            </a:r>
            <a:r>
              <a:rPr sz="1600" spc="15" dirty="0">
                <a:latin typeface="Lato"/>
                <a:cs typeface="Lato"/>
              </a:rPr>
              <a:t>a </a:t>
            </a:r>
            <a:r>
              <a:rPr sz="1600" spc="5" dirty="0">
                <a:latin typeface="Lato"/>
                <a:cs typeface="Lato"/>
              </a:rPr>
              <a:t>different </a:t>
            </a:r>
            <a:r>
              <a:rPr sz="1600" dirty="0">
                <a:latin typeface="Lato"/>
                <a:cs typeface="Lato"/>
              </a:rPr>
              <a:t>and </a:t>
            </a:r>
            <a:r>
              <a:rPr sz="1600" spc="-10" dirty="0">
                <a:latin typeface="Lato"/>
                <a:cs typeface="Lato"/>
              </a:rPr>
              <a:t>much </a:t>
            </a:r>
            <a:r>
              <a:rPr sz="1600" spc="5" dirty="0">
                <a:latin typeface="Lato"/>
                <a:cs typeface="Lato"/>
              </a:rPr>
              <a:t>more secure </a:t>
            </a:r>
            <a:r>
              <a:rPr sz="1600" spc="-20" dirty="0">
                <a:latin typeface="Lato"/>
                <a:cs typeface="Lato"/>
              </a:rPr>
              <a:t>way of </a:t>
            </a:r>
            <a:r>
              <a:rPr sz="1600" spc="5" dirty="0">
                <a:latin typeface="Lato"/>
                <a:cs typeface="Lato"/>
              </a:rPr>
              <a:t>protecting </a:t>
            </a:r>
            <a:r>
              <a:rPr sz="1600" spc="-40" dirty="0">
                <a:latin typeface="Lato"/>
                <a:cs typeface="Lato"/>
              </a:rPr>
              <a:t>ATM  </a:t>
            </a:r>
            <a:r>
              <a:rPr sz="1600" spc="-5" dirty="0">
                <a:latin typeface="Lato"/>
                <a:cs typeface="Lato"/>
              </a:rPr>
              <a:t>machine.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In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our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proposed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model,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ﬁrst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user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enters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pin,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this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pin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is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encrypted  using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b="1" spc="10" dirty="0">
                <a:latin typeface="Lato"/>
                <a:cs typeface="Lato"/>
              </a:rPr>
              <a:t>elgamal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5" dirty="0">
                <a:latin typeface="Lato"/>
                <a:cs typeface="Lato"/>
              </a:rPr>
              <a:t>cryptographic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b="1" spc="10" dirty="0">
                <a:latin typeface="Lato"/>
                <a:cs typeface="Lato"/>
              </a:rPr>
              <a:t>algorithm</a:t>
            </a:r>
            <a:r>
              <a:rPr sz="1600" b="1" spc="-5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then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resulted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output</a:t>
            </a:r>
            <a:r>
              <a:rPr sz="1600" spc="-9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is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given  </a:t>
            </a:r>
            <a:r>
              <a:rPr sz="1600" spc="5" dirty="0">
                <a:latin typeface="Lato"/>
                <a:cs typeface="Lato"/>
              </a:rPr>
              <a:t>as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input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20" dirty="0">
                <a:latin typeface="Lato"/>
                <a:cs typeface="Lato"/>
              </a:rPr>
              <a:t>SHA-512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Hash.</a:t>
            </a:r>
            <a:endParaRPr sz="16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Lato"/>
              <a:cs typeface="Lato"/>
            </a:endParaRPr>
          </a:p>
          <a:p>
            <a:pPr marL="12700" marR="45085">
              <a:lnSpc>
                <a:spcPct val="101600"/>
              </a:lnSpc>
            </a:pPr>
            <a:r>
              <a:rPr sz="1600" spc="5" dirty="0">
                <a:latin typeface="Lato"/>
                <a:cs typeface="Lato"/>
              </a:rPr>
              <a:t>This </a:t>
            </a:r>
            <a:r>
              <a:rPr sz="1600" spc="10" dirty="0">
                <a:latin typeface="Lato"/>
                <a:cs typeface="Lato"/>
              </a:rPr>
              <a:t>is </a:t>
            </a:r>
            <a:r>
              <a:rPr sz="1600" spc="15" dirty="0">
                <a:latin typeface="Lato"/>
                <a:cs typeface="Lato"/>
              </a:rPr>
              <a:t>a </a:t>
            </a:r>
            <a:r>
              <a:rPr sz="1600" spc="5" dirty="0">
                <a:latin typeface="Lato"/>
                <a:cs typeface="Lato"/>
              </a:rPr>
              <a:t>secure </a:t>
            </a:r>
            <a:r>
              <a:rPr sz="1600" spc="-20" dirty="0">
                <a:latin typeface="Lato"/>
                <a:cs typeface="Lato"/>
              </a:rPr>
              <a:t>way of </a:t>
            </a:r>
            <a:r>
              <a:rPr sz="1600" spc="5" dirty="0">
                <a:latin typeface="Lato"/>
                <a:cs typeface="Lato"/>
              </a:rPr>
              <a:t>transmission as </a:t>
            </a:r>
            <a:r>
              <a:rPr sz="1600" spc="20" dirty="0">
                <a:latin typeface="Lato"/>
                <a:cs typeface="Lato"/>
              </a:rPr>
              <a:t>it </a:t>
            </a:r>
            <a:r>
              <a:rPr sz="1600" spc="5" dirty="0">
                <a:latin typeface="Lato"/>
                <a:cs typeface="Lato"/>
              </a:rPr>
              <a:t>protects from </a:t>
            </a:r>
            <a:r>
              <a:rPr sz="1600" b="1" spc="10" dirty="0">
                <a:latin typeface="Lato"/>
                <a:cs typeface="Lato"/>
              </a:rPr>
              <a:t>man </a:t>
            </a:r>
            <a:r>
              <a:rPr sz="1600" b="1" spc="15" dirty="0">
                <a:latin typeface="Lato"/>
                <a:cs typeface="Lato"/>
              </a:rPr>
              <a:t>in </a:t>
            </a:r>
            <a:r>
              <a:rPr sz="1600" b="1" spc="10" dirty="0">
                <a:latin typeface="Lato"/>
                <a:cs typeface="Lato"/>
              </a:rPr>
              <a:t>the middle  </a:t>
            </a:r>
            <a:r>
              <a:rPr sz="1600" b="1" spc="15" dirty="0">
                <a:latin typeface="Lato"/>
                <a:cs typeface="Lato"/>
              </a:rPr>
              <a:t>attack</a:t>
            </a:r>
            <a:r>
              <a:rPr sz="1600" b="1" spc="-8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because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if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attackers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20" dirty="0">
                <a:latin typeface="Lato"/>
                <a:cs typeface="Lato"/>
              </a:rPr>
              <a:t>tries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5" dirty="0">
                <a:latin typeface="Lato"/>
                <a:cs typeface="Lato"/>
              </a:rPr>
              <a:t>decode,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he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will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get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only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hash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5" dirty="0">
                <a:latin typeface="Lato"/>
                <a:cs typeface="Lato"/>
              </a:rPr>
              <a:t>value 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10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will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not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be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able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to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get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the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10" dirty="0">
                <a:latin typeface="Lato"/>
                <a:cs typeface="Lato"/>
              </a:rPr>
              <a:t>actual</a:t>
            </a:r>
            <a:r>
              <a:rPr sz="1600" spc="-10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pin.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073" y="242276"/>
            <a:ext cx="2157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20" dirty="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4438" y="718673"/>
            <a:ext cx="3555079" cy="440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A1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3023" y="1378464"/>
            <a:ext cx="2309495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5" dirty="0">
                <a:solidFill>
                  <a:srgbClr val="1A1A1A"/>
                </a:solidFill>
                <a:latin typeface="Arial"/>
                <a:cs typeface="Arial"/>
              </a:rPr>
              <a:t>Project</a:t>
            </a:r>
            <a:r>
              <a:rPr sz="26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1A1A1A"/>
                </a:solidFill>
                <a:latin typeface="Arial"/>
                <a:cs typeface="Arial"/>
              </a:rPr>
              <a:t>Report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30" dirty="0">
                <a:solidFill>
                  <a:srgbClr val="1A1A1A"/>
                </a:solidFill>
                <a:latin typeface="Arial"/>
                <a:cs typeface="Arial"/>
              </a:rPr>
              <a:t>Outline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9464" y="364238"/>
            <a:ext cx="12723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Abst</a:t>
            </a:r>
            <a:r>
              <a:rPr spc="-10" dirty="0"/>
              <a:t>r</a:t>
            </a:r>
            <a:r>
              <a:rPr spc="10" dirty="0"/>
              <a:t>act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09464" y="669038"/>
            <a:ext cx="2237740" cy="22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0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P</a:t>
            </a:r>
            <a:r>
              <a:rPr sz="20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roblem</a:t>
            </a:r>
            <a:r>
              <a:rPr sz="2000" b="1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 </a:t>
            </a:r>
            <a:r>
              <a:rPr sz="20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Statement </a:t>
            </a:r>
            <a:r>
              <a:rPr sz="2000" b="1" spc="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Literature 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Survey </a:t>
            </a:r>
            <a:r>
              <a:rPr sz="2000" b="1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Our Proposal </a:t>
            </a:r>
            <a:r>
              <a:rPr sz="2000" b="1" spc="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0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cs typeface="Lato"/>
              </a:rPr>
              <a:t>Architecture</a:t>
            </a:r>
            <a:endParaRPr sz="20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76432"/>
            <a:ext cx="1583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spc="-95" dirty="0">
                <a:latin typeface="Arial"/>
                <a:cs typeface="Arial"/>
              </a:rPr>
              <a:t>Ab</a:t>
            </a:r>
            <a:r>
              <a:rPr sz="3000" u="none" spc="-90" dirty="0">
                <a:latin typeface="Arial"/>
                <a:cs typeface="Arial"/>
              </a:rPr>
              <a:t>s</a:t>
            </a:r>
            <a:r>
              <a:rPr sz="3000" u="none" spc="65" dirty="0">
                <a:latin typeface="Arial"/>
                <a:cs typeface="Arial"/>
              </a:rPr>
              <a:t>tr</a:t>
            </a:r>
            <a:r>
              <a:rPr sz="3000" u="none" spc="75" dirty="0">
                <a:latin typeface="Arial"/>
                <a:cs typeface="Arial"/>
              </a:rPr>
              <a:t>act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5461" y="681196"/>
            <a:ext cx="3997325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055">
              <a:lnSpc>
                <a:spcPct val="1161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1A9987"/>
                </a:solidFill>
                <a:latin typeface="Arial"/>
                <a:cs typeface="Arial"/>
              </a:rPr>
              <a:t>ATMs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allow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make deposits and withdraw  money and even you can print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statement,  view your account balance and even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transfer 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money between your accounts. </a:t>
            </a:r>
            <a:r>
              <a:rPr sz="1400" b="1" spc="-25" dirty="0">
                <a:solidFill>
                  <a:srgbClr val="1A9987"/>
                </a:solidFill>
                <a:latin typeface="Arial"/>
                <a:cs typeface="Arial"/>
              </a:rPr>
              <a:t>ATMs,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if  properly secured, are safe and most  convenient way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manage our</a:t>
            </a:r>
            <a:r>
              <a:rPr sz="1400" b="1" spc="-30" dirty="0">
                <a:solidFill>
                  <a:srgbClr val="1A9987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A9987"/>
                </a:solidFill>
                <a:latin typeface="Arial"/>
                <a:cs typeface="Arial"/>
              </a:rPr>
              <a:t>money.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975"/>
              </a:spcBef>
            </a:pPr>
            <a:r>
              <a:rPr sz="1400" b="1" spc="-55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protect our money and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transaction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we need 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safeguard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them from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different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type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of  attacks. Nowadays due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development in  </a:t>
            </a:r>
            <a:r>
              <a:rPr sz="1400" b="1" spc="-10" dirty="0">
                <a:solidFill>
                  <a:srgbClr val="1A9987"/>
                </a:solidFill>
                <a:latin typeface="Arial"/>
                <a:cs typeface="Arial"/>
              </a:rPr>
              <a:t>technology,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new </a:t>
            </a:r>
            <a:r>
              <a:rPr sz="1400" b="1" spc="-40" dirty="0">
                <a:solidFill>
                  <a:srgbClr val="1A9987"/>
                </a:solidFill>
                <a:latin typeface="Arial"/>
                <a:cs typeface="Arial"/>
              </a:rPr>
              <a:t>ATM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machines are being built  up with more and more </a:t>
            </a:r>
            <a:r>
              <a:rPr sz="1400" b="1" spc="-20" dirty="0">
                <a:solidFill>
                  <a:srgbClr val="1A9987"/>
                </a:solidFill>
                <a:latin typeface="Arial"/>
                <a:cs typeface="Arial"/>
              </a:rPr>
              <a:t>security.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But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destroy 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this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security level,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threats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are being imposed.  Regardless of enhancement in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automation,  still </a:t>
            </a:r>
            <a:r>
              <a:rPr sz="1400" b="1" spc="-40" dirty="0">
                <a:solidFill>
                  <a:srgbClr val="1A9987"/>
                </a:solidFill>
                <a:latin typeface="Arial"/>
                <a:cs typeface="Arial"/>
              </a:rPr>
              <a:t>ATM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are prone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to thefts </a:t>
            </a:r>
            <a:r>
              <a:rPr sz="1400" b="1" spc="-5" dirty="0">
                <a:solidFill>
                  <a:srgbClr val="1A9987"/>
                </a:solidFill>
                <a:latin typeface="Arial"/>
                <a:cs typeface="Arial"/>
              </a:rPr>
              <a:t>and</a:t>
            </a:r>
            <a:r>
              <a:rPr sz="1400" b="1" spc="-55" dirty="0">
                <a:solidFill>
                  <a:srgbClr val="1A9987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A9987"/>
                </a:solidFill>
                <a:latin typeface="Arial"/>
                <a:cs typeface="Arial"/>
              </a:rPr>
              <a:t>frauds.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6432"/>
            <a:ext cx="19075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Problem 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b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b="1" spc="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b="1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b="1" spc="9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45392" y="445803"/>
            <a:ext cx="3929379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u="none" dirty="0">
                <a:solidFill>
                  <a:srgbClr val="1A9987"/>
                </a:solidFill>
              </a:rPr>
              <a:t>The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present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-40" dirty="0">
                <a:solidFill>
                  <a:srgbClr val="1A9987"/>
                </a:solidFill>
              </a:rPr>
              <a:t>ATM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model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-5" dirty="0">
                <a:solidFill>
                  <a:srgbClr val="1A9987"/>
                </a:solidFill>
              </a:rPr>
              <a:t>uses</a:t>
            </a:r>
            <a:r>
              <a:rPr sz="1500" u="none" spc="-85" dirty="0">
                <a:solidFill>
                  <a:srgbClr val="1A9987"/>
                </a:solidFill>
              </a:rPr>
              <a:t> </a:t>
            </a:r>
            <a:r>
              <a:rPr sz="1500" u="none" spc="20" dirty="0">
                <a:solidFill>
                  <a:srgbClr val="1A9987"/>
                </a:solidFill>
              </a:rPr>
              <a:t>a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15" dirty="0">
                <a:solidFill>
                  <a:srgbClr val="1A9987"/>
                </a:solidFill>
              </a:rPr>
              <a:t>card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and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20" dirty="0">
                <a:solidFill>
                  <a:srgbClr val="1A9987"/>
                </a:solidFill>
              </a:rPr>
              <a:t>a</a:t>
            </a:r>
            <a:r>
              <a:rPr sz="1500" u="none" spc="-85" dirty="0">
                <a:solidFill>
                  <a:srgbClr val="1A9987"/>
                </a:solidFill>
              </a:rPr>
              <a:t> </a:t>
            </a:r>
            <a:r>
              <a:rPr sz="1500" u="none" spc="-5" dirty="0">
                <a:solidFill>
                  <a:srgbClr val="1A9987"/>
                </a:solidFill>
              </a:rPr>
              <a:t>PIN.  </a:t>
            </a:r>
            <a:r>
              <a:rPr sz="1500" u="none" spc="5" dirty="0">
                <a:solidFill>
                  <a:srgbClr val="1A9987"/>
                </a:solidFill>
              </a:rPr>
              <a:t>This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10" dirty="0">
                <a:solidFill>
                  <a:srgbClr val="1A9987"/>
                </a:solidFill>
              </a:rPr>
              <a:t>is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20" dirty="0">
                <a:solidFill>
                  <a:srgbClr val="1A9987"/>
                </a:solidFill>
              </a:rPr>
              <a:t>a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very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simple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-40" dirty="0">
                <a:solidFill>
                  <a:srgbClr val="1A9987"/>
                </a:solidFill>
              </a:rPr>
              <a:t>ATM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model</a:t>
            </a:r>
            <a:r>
              <a:rPr sz="1500" u="none" spc="-7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and</a:t>
            </a:r>
            <a:r>
              <a:rPr sz="1500" u="none" spc="-80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can</a:t>
            </a:r>
            <a:r>
              <a:rPr sz="1500" u="none" spc="-75" dirty="0">
                <a:solidFill>
                  <a:srgbClr val="1A9987"/>
                </a:solidFill>
              </a:rPr>
              <a:t> </a:t>
            </a:r>
            <a:r>
              <a:rPr sz="1500" u="none" spc="5" dirty="0">
                <a:solidFill>
                  <a:srgbClr val="1A9987"/>
                </a:solidFill>
              </a:rPr>
              <a:t>easily  </a:t>
            </a:r>
            <a:r>
              <a:rPr sz="1500" u="none" dirty="0">
                <a:solidFill>
                  <a:srgbClr val="1A9987"/>
                </a:solidFill>
              </a:rPr>
              <a:t>be attacked. The </a:t>
            </a:r>
            <a:r>
              <a:rPr sz="1500" u="none" spc="10" dirty="0">
                <a:solidFill>
                  <a:srgbClr val="1A9987"/>
                </a:solidFill>
              </a:rPr>
              <a:t>attacks </a:t>
            </a:r>
            <a:r>
              <a:rPr sz="1500" u="none" spc="5" dirty="0">
                <a:solidFill>
                  <a:srgbClr val="1A9987"/>
                </a:solidFill>
              </a:rPr>
              <a:t>can </a:t>
            </a:r>
            <a:r>
              <a:rPr sz="1500" u="none" spc="15" dirty="0">
                <a:solidFill>
                  <a:srgbClr val="1A9987"/>
                </a:solidFill>
              </a:rPr>
              <a:t>in </a:t>
            </a:r>
            <a:r>
              <a:rPr sz="1500" u="none" spc="5" dirty="0">
                <a:solidFill>
                  <a:srgbClr val="1A9987"/>
                </a:solidFill>
              </a:rPr>
              <a:t>form </a:t>
            </a:r>
            <a:r>
              <a:rPr sz="1500" u="none" spc="-15" dirty="0">
                <a:solidFill>
                  <a:srgbClr val="1A9987"/>
                </a:solidFill>
              </a:rPr>
              <a:t>of </a:t>
            </a:r>
            <a:r>
              <a:rPr sz="1500" u="none" spc="5" dirty="0">
                <a:solidFill>
                  <a:srgbClr val="1A9987"/>
                </a:solidFill>
              </a:rPr>
              <a:t>stolen  cards, </a:t>
            </a:r>
            <a:r>
              <a:rPr sz="1500" u="none" spc="10" dirty="0">
                <a:solidFill>
                  <a:srgbClr val="1A9987"/>
                </a:solidFill>
              </a:rPr>
              <a:t>duplicity </a:t>
            </a:r>
            <a:r>
              <a:rPr sz="1500" u="none" spc="-15" dirty="0">
                <a:solidFill>
                  <a:srgbClr val="1A9987"/>
                </a:solidFill>
              </a:rPr>
              <a:t>of </a:t>
            </a:r>
            <a:r>
              <a:rPr sz="1500" u="none" spc="10" dirty="0">
                <a:solidFill>
                  <a:srgbClr val="1A9987"/>
                </a:solidFill>
              </a:rPr>
              <a:t>cards </a:t>
            </a:r>
            <a:r>
              <a:rPr sz="1500" u="none" spc="15" dirty="0">
                <a:solidFill>
                  <a:srgbClr val="1A9987"/>
                </a:solidFill>
              </a:rPr>
              <a:t>or </a:t>
            </a:r>
            <a:r>
              <a:rPr sz="1500" u="none" dirty="0">
                <a:solidFill>
                  <a:srgbClr val="1A9987"/>
                </a:solidFill>
              </a:rPr>
              <a:t>due </a:t>
            </a:r>
            <a:r>
              <a:rPr sz="1500" u="none" spc="5" dirty="0">
                <a:solidFill>
                  <a:srgbClr val="1A9987"/>
                </a:solidFill>
              </a:rPr>
              <a:t>to </a:t>
            </a:r>
            <a:r>
              <a:rPr sz="1500" u="none" spc="15" dirty="0">
                <a:solidFill>
                  <a:srgbClr val="1A9987"/>
                </a:solidFill>
              </a:rPr>
              <a:t>statically  </a:t>
            </a:r>
            <a:r>
              <a:rPr sz="1500" u="none" spc="-5" dirty="0">
                <a:solidFill>
                  <a:srgbClr val="1A9987"/>
                </a:solidFill>
              </a:rPr>
              <a:t>given</a:t>
            </a:r>
            <a:r>
              <a:rPr sz="1500" u="none" spc="-85" dirty="0">
                <a:solidFill>
                  <a:srgbClr val="1A9987"/>
                </a:solidFill>
              </a:rPr>
              <a:t> </a:t>
            </a:r>
            <a:r>
              <a:rPr sz="1500" u="none" spc="-5" dirty="0">
                <a:solidFill>
                  <a:srgbClr val="1A9987"/>
                </a:solidFill>
              </a:rPr>
              <a:t>PINS.</a:t>
            </a:r>
            <a:endParaRPr sz="1500"/>
          </a:p>
        </p:txBody>
      </p:sp>
      <p:sp>
        <p:nvSpPr>
          <p:cNvPr id="8" name="object 8"/>
          <p:cNvSpPr txBox="1"/>
          <p:nvPr/>
        </p:nvSpPr>
        <p:spPr>
          <a:xfrm>
            <a:off x="4845392" y="2293650"/>
            <a:ext cx="390525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spc="-90" dirty="0">
                <a:solidFill>
                  <a:srgbClr val="1A9987"/>
                </a:solidFill>
                <a:latin typeface="Lato"/>
                <a:cs typeface="Lato"/>
              </a:rPr>
              <a:t>To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improve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the security </a:t>
            </a:r>
            <a:r>
              <a:rPr sz="1500" b="1" spc="-15" dirty="0">
                <a:solidFill>
                  <a:srgbClr val="1A9987"/>
                </a:solidFill>
                <a:latin typeface="Lato"/>
                <a:cs typeface="Lato"/>
              </a:rPr>
              <a:t>of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the </a:t>
            </a:r>
            <a:r>
              <a:rPr sz="1500" b="1" spc="-40" dirty="0">
                <a:solidFill>
                  <a:srgbClr val="1A9987"/>
                </a:solidFill>
                <a:latin typeface="Lato"/>
                <a:cs typeface="Lato"/>
              </a:rPr>
              <a:t>ATM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model, 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biometric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technique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was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also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introduced </a:t>
            </a:r>
            <a:r>
              <a:rPr sz="1500" b="1" spc="15" dirty="0">
                <a:solidFill>
                  <a:srgbClr val="1A9987"/>
                </a:solidFill>
                <a:latin typeface="Lato"/>
                <a:cs typeface="Lato"/>
              </a:rPr>
              <a:t>in 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which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user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has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to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-5" dirty="0">
                <a:solidFill>
                  <a:srgbClr val="1A9987"/>
                </a:solidFill>
                <a:latin typeface="Lato"/>
                <a:cs typeface="Lato"/>
              </a:rPr>
              <a:t>give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biometric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15" dirty="0">
                <a:solidFill>
                  <a:srgbClr val="1A9987"/>
                </a:solidFill>
                <a:latin typeface="Lato"/>
                <a:cs typeface="Lato"/>
              </a:rPr>
              <a:t>ﬁrst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and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then 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after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verifying he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has to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enter the </a:t>
            </a:r>
            <a:r>
              <a:rPr sz="1500" b="1" spc="-5" dirty="0">
                <a:solidFill>
                  <a:srgbClr val="1A9987"/>
                </a:solidFill>
                <a:latin typeface="Lato"/>
                <a:cs typeface="Lato"/>
              </a:rPr>
              <a:t>PIN.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This 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improved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security but </a:t>
            </a:r>
            <a:r>
              <a:rPr sz="1500" b="1" spc="25" dirty="0">
                <a:solidFill>
                  <a:srgbClr val="1A9987"/>
                </a:solidFill>
                <a:latin typeface="Lato"/>
                <a:cs typeface="Lato"/>
              </a:rPr>
              <a:t>later </a:t>
            </a:r>
            <a:r>
              <a:rPr sz="1500" b="1" spc="20" dirty="0">
                <a:solidFill>
                  <a:srgbClr val="1A9987"/>
                </a:solidFill>
                <a:latin typeface="Lato"/>
                <a:cs typeface="Lato"/>
              </a:rPr>
              <a:t>it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failed as </a:t>
            </a:r>
            <a:r>
              <a:rPr sz="1500" b="1" spc="15" dirty="0">
                <a:solidFill>
                  <a:srgbClr val="1A9987"/>
                </a:solidFill>
                <a:latin typeface="Lato"/>
                <a:cs typeface="Lato"/>
              </a:rPr>
              <a:t>there 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were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5" dirty="0">
                <a:solidFill>
                  <a:srgbClr val="1A9987"/>
                </a:solidFill>
                <a:latin typeface="Lato"/>
                <a:cs typeface="Lato"/>
              </a:rPr>
              <a:t>different</a:t>
            </a:r>
            <a:r>
              <a:rPr sz="1500" b="1" spc="-7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20" dirty="0">
                <a:solidFill>
                  <a:srgbClr val="1A9987"/>
                </a:solidFill>
                <a:latin typeface="Lato"/>
                <a:cs typeface="Lato"/>
              </a:rPr>
              <a:t>errors</a:t>
            </a:r>
            <a:r>
              <a:rPr sz="1500" b="1" spc="-8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-5" dirty="0">
                <a:solidFill>
                  <a:srgbClr val="1A9987"/>
                </a:solidFill>
                <a:latin typeface="Lato"/>
                <a:cs typeface="Lato"/>
              </a:rPr>
              <a:t>found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15" dirty="0">
                <a:solidFill>
                  <a:srgbClr val="1A9987"/>
                </a:solidFill>
                <a:latin typeface="Lato"/>
                <a:cs typeface="Lato"/>
              </a:rPr>
              <a:t>in</a:t>
            </a:r>
            <a:r>
              <a:rPr sz="1500" b="1" spc="-70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spc="10" dirty="0">
                <a:solidFill>
                  <a:srgbClr val="1A9987"/>
                </a:solidFill>
                <a:latin typeface="Lato"/>
                <a:cs typeface="Lato"/>
              </a:rPr>
              <a:t>this</a:t>
            </a:r>
            <a:r>
              <a:rPr sz="1500" b="1" spc="-75" dirty="0">
                <a:solidFill>
                  <a:srgbClr val="1A9987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1A9987"/>
                </a:solidFill>
                <a:latin typeface="Lato"/>
                <a:cs typeface="Lato"/>
              </a:rPr>
              <a:t>technique.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644252" cy="4104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Enhanced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https://www.s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Procedia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Mohsin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Features like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Retina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ciencedirect.c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Computer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Karovaliya,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yet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machine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om/science/ar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Science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Vol.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Saifali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One-Time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Password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implemented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with OTP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ticle/pii/S1877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Karedia,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(OTP)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 used for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to higher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cost.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05091500409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Sharad Oza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enhancement of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Attackers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D.R.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 accounts 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privacy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intercept the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OTP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features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Kalbande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Dr.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of users.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as well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measure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helps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against that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identify each 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every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addressed.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user uniquely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thus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making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face as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key.Moreover,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randomly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generated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OTP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frees the user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remembering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PINs as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47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itself acts 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PIN.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681083" cy="4104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7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Review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http://tmu.ac.i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Shivendra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model can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flaws in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Secure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n/college-of-c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Conference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Dwivedi,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developed that is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technique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omputing-scie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Advance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Ranjana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reliable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providing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like the inability to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nces-and-it/w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Computing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Sharma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security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by using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face when beard,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aging,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p-content/uplo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glasses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caps can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ads/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software.This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rectified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eliminated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sites/17/2016/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security model can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reduced.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10/ICAC-1604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used to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minimise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155.pdf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frauds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7100" cy="4104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Combating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http://citese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International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Adeniyi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combined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biometric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If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retina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iris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Automated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erx.ist.psu.e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Akanni,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features approach is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 reduces,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Teller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du/viewdoc/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Emerging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Oludele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serve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purpose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both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Machine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download?d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Awodele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identification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Frauds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oi=10.1.1.44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Advanced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authentication that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through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5.2592&amp;rep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Engineering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 PIN do. While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iris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Biometrics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=rep1&amp;type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replaces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card,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fingers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=pdf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are used to do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authentication.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65786" y="1415631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517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961" y="769560"/>
          <a:ext cx="8587102" cy="4133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85090" marR="9080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Biometrics  and Smart  Cards in  Identity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85090" marR="8318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https://pdfs.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semanticsch </a:t>
                      </a:r>
                      <a:r>
                        <a:rPr sz="1200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olar.org/316 </a:t>
                      </a:r>
                      <a:r>
                        <a:rPr sz="1200" spc="-1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7/b3145a1a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d762b8782b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34a99a2a88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bc84e05e.p </a:t>
                      </a:r>
                      <a:r>
                        <a:rPr sz="1200" spc="-5" dirty="0">
                          <a:solidFill>
                            <a:srgbClr val="1C36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df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85725" marR="12128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Computer  Security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85725" marR="104775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Bart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Jacobs,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Eric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82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1390"/>
                        </a:lnSpc>
                        <a:tabLst>
                          <a:tab pos="206502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card can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protect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·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When trying to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match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 marR="212090">
                        <a:lnSpc>
                          <a:spcPct val="114599"/>
                        </a:lnSpc>
                        <a:tabLst>
                          <a:tab pos="2073910" algn="l"/>
                        </a:tabLst>
                      </a:pPr>
                      <a:r>
                        <a:rPr sz="1800" spc="-7" baseline="9259" dirty="0">
                          <a:latin typeface="Arial"/>
                          <a:cs typeface="Arial"/>
                        </a:rPr>
                        <a:t>information, it </a:t>
                      </a:r>
                      <a:r>
                        <a:rPr sz="1800" baseline="9259" dirty="0">
                          <a:latin typeface="Arial"/>
                          <a:cs typeface="Arial"/>
                        </a:rPr>
                        <a:t>cannot	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stored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biometric with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one  </a:t>
                      </a:r>
                      <a:r>
                        <a:rPr sz="1800" spc="-7" baseline="20833" dirty="0">
                          <a:latin typeface="Arial"/>
                          <a:cs typeface="Arial"/>
                        </a:rPr>
                        <a:t>easily be </a:t>
                      </a:r>
                      <a:r>
                        <a:rPr sz="1800" baseline="20833" dirty="0">
                          <a:latin typeface="Arial"/>
                          <a:cs typeface="Arial"/>
                        </a:rPr>
                        <a:t>cloned, </a:t>
                      </a:r>
                      <a:r>
                        <a:rPr sz="1800" spc="-7" baseline="20833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aseline="20833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" baseline="20833" dirty="0">
                          <a:latin typeface="Arial"/>
                          <a:cs typeface="Arial"/>
                        </a:rPr>
                        <a:t>even	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freshly obtained, there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965"/>
                        </a:lnSpc>
                        <a:tabLst>
                          <a:tab pos="2073910" algn="l"/>
                        </a:tabLst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card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 lost 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stolen,	</a:t>
                      </a:r>
                      <a:r>
                        <a:rPr sz="1800" spc="-7" baseline="-30092" dirty="0">
                          <a:latin typeface="Arial"/>
                          <a:cs typeface="Arial"/>
                        </a:rPr>
                        <a:t>always the </a:t>
                      </a:r>
                      <a:r>
                        <a:rPr sz="1800" baseline="-30092" dirty="0">
                          <a:latin typeface="Arial"/>
                          <a:cs typeface="Arial"/>
                        </a:rPr>
                        <a:t>chance </a:t>
                      </a:r>
                      <a:r>
                        <a:rPr sz="1800" spc="-7" baseline="-30092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82" baseline="-3009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" baseline="-30092" dirty="0">
                          <a:latin typeface="Arial"/>
                          <a:cs typeface="Arial"/>
                        </a:rPr>
                        <a:t>false</a:t>
                      </a:r>
                      <a:endParaRPr sz="1800" baseline="-30092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16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protection it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provides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ts val="1170"/>
                        </a:lnSpc>
                        <a:tabLst>
                          <a:tab pos="2073910" algn="l"/>
                        </a:tabLst>
                      </a:pPr>
                      <a:r>
                        <a:rPr sz="1800" baseline="-23148" dirty="0">
                          <a:latin typeface="Arial"/>
                          <a:cs typeface="Arial"/>
                        </a:rPr>
                        <a:t>remains</a:t>
                      </a:r>
                      <a:r>
                        <a:rPr sz="1800" spc="-7" baseline="-23148" dirty="0">
                          <a:latin typeface="Arial"/>
                          <a:cs typeface="Arial"/>
                        </a:rPr>
                        <a:t> in place.	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matches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false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7391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non-matches.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65020" indent="-220345">
                        <a:lnSpc>
                          <a:spcPts val="1390"/>
                        </a:lnSpc>
                        <a:spcBef>
                          <a:spcPts val="509"/>
                        </a:spcBef>
                        <a:buSzPct val="83333"/>
                        <a:buChar char="·"/>
                        <a:tabLst>
                          <a:tab pos="2065020" algn="l"/>
                          <a:tab pos="2065655" algn="l"/>
                        </a:tabLst>
                      </a:pPr>
                      <a:r>
                        <a:rPr sz="12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Face</a:t>
                      </a:r>
                      <a:r>
                        <a:rPr sz="1200" spc="-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Recognition: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5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9855">
                        <a:lnSpc>
                          <a:spcPts val="1650"/>
                        </a:lnSpc>
                        <a:spcBef>
                          <a:spcPts val="40"/>
                        </a:spcBef>
                      </a:pPr>
                      <a:r>
                        <a:rPr sz="12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2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and 10 persons  out of 100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may </a:t>
                      </a:r>
                      <a:r>
                        <a:rPr sz="12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not be 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verified.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49" y="100525"/>
            <a:ext cx="2289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Literature</a:t>
            </a:r>
            <a:r>
              <a:rPr sz="2500" u="none" spc="-8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500" u="none" spc="-5" dirty="0">
                <a:solidFill>
                  <a:srgbClr val="000000"/>
                </a:solidFill>
                <a:latin typeface="Carlito"/>
                <a:cs typeface="Carlito"/>
              </a:rPr>
              <a:t>Survey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961" y="769560"/>
          <a:ext cx="8587737" cy="410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8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6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S.No.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Paper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Authors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Abstract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86"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https://www.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American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Okereke,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system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which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95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1. The proposed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verification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semanticsch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Ihekweaba,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incorporates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was not built as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technology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olar.org/pap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Engineering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G.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technology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improvement 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 use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0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er/Facial-Ve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Okpara,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the identity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verification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system.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ATM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1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rification-Te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F.K.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process used in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ATMs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study relied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transactions.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chnology-for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proposed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open-source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-Use-In-Atm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recognition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-Eze/22915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did not discuss the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local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640d7141a2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features that will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7ea16a45f9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analyzed for the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facial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16dda492ad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verification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process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370"/>
                        </a:lnSpc>
                      </a:pPr>
                      <a:r>
                        <a:rPr sz="1200" u="heavy" spc="-5" dirty="0">
                          <a:solidFill>
                            <a:srgbClr val="1C3677"/>
                          </a:solidFill>
                          <a:uFill>
                            <a:solidFill>
                              <a:srgbClr val="1C3677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1b3d3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1911</Words>
  <Application>Microsoft Office PowerPoint</Application>
  <PresentationFormat>On-screen Show (16:9)</PresentationFormat>
  <Paragraphs>506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Carlito</vt:lpstr>
      <vt:lpstr>Lato</vt:lpstr>
      <vt:lpstr>Arial</vt:lpstr>
      <vt:lpstr>Calibri</vt:lpstr>
      <vt:lpstr>Times New Roman</vt:lpstr>
      <vt:lpstr>Office Theme</vt:lpstr>
      <vt:lpstr>SECURING ATM TRANSACTIONS (CYBER SECURITY FOR CYBER PHYSICALSYSTEMS)</vt:lpstr>
      <vt:lpstr>Abstract</vt:lpstr>
      <vt:lpstr>Abstract</vt:lpstr>
      <vt:lpstr>The present ATM model uses a card and a PIN.  This is a very simple ATM model and can easily  be attacked. The attacks can in form of stolen  cards, duplicity of cards or due to statically  given PINS.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Our Proposal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ATM TRANSACTIONS (CYBER SECURITY FOR CYBER PHYSICALSYSTEMS)</dc:title>
  <dc:creator>chirag jain</dc:creator>
  <cp:lastModifiedBy>chirag jain</cp:lastModifiedBy>
  <cp:revision>1</cp:revision>
  <dcterms:created xsi:type="dcterms:W3CDTF">2021-06-07T19:32:16Z</dcterms:created>
  <dcterms:modified xsi:type="dcterms:W3CDTF">2021-06-07T19:36:15Z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2021-06-07T00:00:00Z</vt:filetime>
  </property>
</Properties>
</file>