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vnd.openxmlformats-officedocument.spreadsheetml.sheet" Extension="xlsx"/>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drawingml.chart+xml" PartName="/ppt/charts/chart1.xml"/>
  <Override ContentType="application/vnd.ms-office.chartstyle+xml" PartName="/ppt/charts/style1.xml"/>
  <Override ContentType="application/vnd.ms-office.chartcolorstyle+xml" PartName="/ppt/charts/colors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arget="NULL" TargetMode="External" Type="http://schemas.openxmlformats.org/officeDocument/2006/relationships/oleObject"/><Relationship Id="rId2" Target="colors1.xml" Type="http://schemas.microsoft.com/office/2011/relationships/chartColorStyle"/><Relationship Id="rId1" Target="style1.xml" Type="http://schemas.microsoft.com/office/2011/relationships/chartStyle"/></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tx1">
                    <a:lumMod val="95000"/>
                  </a:schemeClr>
                </a:solidFill>
                <a:highlight>
                  <a:srgbClr val="000000"/>
                </a:highlight>
              </a:rPr>
              <a:t>Project Timeline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Start Date</c:v>
                </c:pt>
              </c:strCache>
            </c:strRef>
          </c:tx>
          <c:spPr>
            <a:solidFill>
              <a:schemeClr val="accent1"/>
            </a:solidFill>
            <a:ln>
              <a:noFill/>
            </a:ln>
            <a:effectLst/>
          </c:spPr>
          <c:invertIfNegative val="0"/>
          <c:cat>
            <c:strRef>
              <c:f>Sheet1!$A$2:$A$24</c:f>
              <c:strCache>
                <c:ptCount val="18"/>
                <c:pt idx="0">
                  <c:v>Analysis</c:v>
                </c:pt>
                <c:pt idx="1">
                  <c:v>Design</c:v>
                </c:pt>
                <c:pt idx="2">
                  <c:v>Design Database</c:v>
                </c:pt>
                <c:pt idx="3">
                  <c:v>Interface Design</c:v>
                </c:pt>
                <c:pt idx="4">
                  <c:v>Design Specifications</c:v>
                </c:pt>
                <c:pt idx="5">
                  <c:v>Design Complete</c:v>
                </c:pt>
                <c:pt idx="6">
                  <c:v>Installing CMS</c:v>
                </c:pt>
                <c:pt idx="7">
                  <c:v>Development</c:v>
                </c:pt>
                <c:pt idx="8">
                  <c:v>Develop System Modules</c:v>
                </c:pt>
                <c:pt idx="9">
                  <c:v>Integrate System Module</c:v>
                </c:pt>
                <c:pt idx="10">
                  <c:v>Implementing theme</c:v>
                </c:pt>
                <c:pt idx="11">
                  <c:v>Adding content</c:v>
                </c:pt>
                <c:pt idx="12">
                  <c:v>Perform Initial Testing</c:v>
                </c:pt>
                <c:pt idx="13">
                  <c:v>Development Complete</c:v>
                </c:pt>
                <c:pt idx="14">
                  <c:v>Testing Phase 1</c:v>
                </c:pt>
                <c:pt idx="15">
                  <c:v>Perform System Testing</c:v>
                </c:pt>
                <c:pt idx="16">
                  <c:v>Css/js Issues found</c:v>
                </c:pt>
                <c:pt idx="17">
                  <c:v>Issues resolved</c:v>
                </c:pt>
              </c:strCache>
            </c:strRef>
          </c:cat>
          <c:val>
            <c:numRef>
              <c:f>Sheet1!$B$2:$B$24</c:f>
              <c:numCache>
                <c:formatCode>General</c:formatCode>
                <c:ptCount val="23"/>
                <c:pt idx="0" formatCode="m/d;@">
                  <c:v>44494</c:v>
                </c:pt>
                <c:pt idx="2" formatCode="m/d;@">
                  <c:v>44505</c:v>
                </c:pt>
                <c:pt idx="3" formatCode="m/d;@">
                  <c:v>44513</c:v>
                </c:pt>
                <c:pt idx="4" formatCode="m/d;@">
                  <c:v>44520</c:v>
                </c:pt>
                <c:pt idx="5" formatCode="m/d;@">
                  <c:v>44540</c:v>
                </c:pt>
                <c:pt idx="6" formatCode="m/d;@">
                  <c:v>44545</c:v>
                </c:pt>
                <c:pt idx="8" formatCode="m/d;@">
                  <c:v>44547</c:v>
                </c:pt>
                <c:pt idx="9" formatCode="m/d;@">
                  <c:v>44560</c:v>
                </c:pt>
                <c:pt idx="10" formatCode="m/d;@">
                  <c:v>44569</c:v>
                </c:pt>
                <c:pt idx="11" formatCode="m/d;@">
                  <c:v>44574</c:v>
                </c:pt>
                <c:pt idx="12" formatCode="m/d;@">
                  <c:v>44586</c:v>
                </c:pt>
                <c:pt idx="13" formatCode="m/d;@">
                  <c:v>44594</c:v>
                </c:pt>
                <c:pt idx="15" formatCode="m/d;@">
                  <c:v>44635</c:v>
                </c:pt>
                <c:pt idx="16" formatCode="m/d;@">
                  <c:v>44643</c:v>
                </c:pt>
                <c:pt idx="17" formatCode="m/d;@">
                  <c:v>44652</c:v>
                </c:pt>
              </c:numCache>
            </c:numRef>
          </c:val>
          <c:extLst>
            <c:ext xmlns:c16="http://schemas.microsoft.com/office/drawing/2014/chart" uri="{C3380CC4-5D6E-409C-BE32-E72D297353CC}">
              <c16:uniqueId val="{00000000-D243-410C-9098-5036229955B2}"/>
            </c:ext>
          </c:extLst>
        </c:ser>
        <c:ser>
          <c:idx val="2"/>
          <c:order val="2"/>
          <c:tx>
            <c:strRef>
              <c:f>Sheet1!$D$1</c:f>
              <c:strCache>
                <c:ptCount val="1"/>
                <c:pt idx="0">
                  <c:v>Duration (days)</c:v>
                </c:pt>
              </c:strCache>
            </c:strRef>
          </c:tx>
          <c:spPr>
            <a:solidFill>
              <a:schemeClr val="accent3"/>
            </a:solidFill>
            <a:ln>
              <a:noFill/>
            </a:ln>
            <a:effectLst>
              <a:outerShdw blurRad="57150" dist="19050" dir="5400000" algn="ctr" rotWithShape="0">
                <a:srgbClr val="000000">
                  <a:alpha val="63000"/>
                </a:srgbClr>
              </a:outerShdw>
            </a:effectLst>
          </c:spPr>
          <c:invertIfNegative val="0"/>
          <c:dPt>
            <c:idx val="0"/>
            <c:invertIfNegative val="0"/>
            <c:bubble3D val="0"/>
            <c:extLst>
              <c:ext xmlns:c16="http://schemas.microsoft.com/office/drawing/2014/chart" uri="{C3380CC4-5D6E-409C-BE32-E72D297353CC}">
                <c16:uniqueId val="{00000001-D243-410C-9098-5036229955B2}"/>
              </c:ext>
            </c:extLst>
          </c:dPt>
          <c:dPt>
            <c:idx val="4"/>
            <c:invertIfNegative val="0"/>
            <c:bubble3D val="0"/>
            <c:extLst>
              <c:ext xmlns:c16="http://schemas.microsoft.com/office/drawing/2014/chart" uri="{C3380CC4-5D6E-409C-BE32-E72D297353CC}">
                <c16:uniqueId val="{00000002-D243-410C-9098-5036229955B2}"/>
              </c:ext>
            </c:extLst>
          </c:dPt>
          <c:dPt>
            <c:idx val="5"/>
            <c:invertIfNegative val="0"/>
            <c:bubble3D val="0"/>
            <c:extLst>
              <c:ext xmlns:c16="http://schemas.microsoft.com/office/drawing/2014/chart" uri="{C3380CC4-5D6E-409C-BE32-E72D297353CC}">
                <c16:uniqueId val="{00000003-D243-410C-9098-5036229955B2}"/>
              </c:ext>
            </c:extLst>
          </c:dPt>
          <c:cat>
            <c:strRef>
              <c:f>Sheet1!$A$2:$A$24</c:f>
              <c:strCache>
                <c:ptCount val="18"/>
                <c:pt idx="0">
                  <c:v>Analysis</c:v>
                </c:pt>
                <c:pt idx="1">
                  <c:v>Design</c:v>
                </c:pt>
                <c:pt idx="2">
                  <c:v>Design Database</c:v>
                </c:pt>
                <c:pt idx="3">
                  <c:v>Interface Design</c:v>
                </c:pt>
                <c:pt idx="4">
                  <c:v>Design Specifications</c:v>
                </c:pt>
                <c:pt idx="5">
                  <c:v>Design Complete</c:v>
                </c:pt>
                <c:pt idx="6">
                  <c:v>Installing CMS</c:v>
                </c:pt>
                <c:pt idx="7">
                  <c:v>Development</c:v>
                </c:pt>
                <c:pt idx="8">
                  <c:v>Develop System Modules</c:v>
                </c:pt>
                <c:pt idx="9">
                  <c:v>Integrate System Module</c:v>
                </c:pt>
                <c:pt idx="10">
                  <c:v>Implementing theme</c:v>
                </c:pt>
                <c:pt idx="11">
                  <c:v>Adding content</c:v>
                </c:pt>
                <c:pt idx="12">
                  <c:v>Perform Initial Testing</c:v>
                </c:pt>
                <c:pt idx="13">
                  <c:v>Development Complete</c:v>
                </c:pt>
                <c:pt idx="14">
                  <c:v>Testing Phase 1</c:v>
                </c:pt>
                <c:pt idx="15">
                  <c:v>Perform System Testing</c:v>
                </c:pt>
                <c:pt idx="16">
                  <c:v>Css/js Issues found</c:v>
                </c:pt>
                <c:pt idx="17">
                  <c:v>Issues resolved</c:v>
                </c:pt>
              </c:strCache>
            </c:strRef>
          </c:cat>
          <c:val>
            <c:numRef>
              <c:f>Sheet1!$D$2:$D$24</c:f>
              <c:numCache>
                <c:formatCode>General</c:formatCode>
                <c:ptCount val="23"/>
                <c:pt idx="0">
                  <c:v>7</c:v>
                </c:pt>
                <c:pt idx="1">
                  <c:v>0</c:v>
                </c:pt>
                <c:pt idx="2">
                  <c:v>7</c:v>
                </c:pt>
                <c:pt idx="3">
                  <c:v>5</c:v>
                </c:pt>
                <c:pt idx="4">
                  <c:v>10</c:v>
                </c:pt>
                <c:pt idx="5">
                  <c:v>4</c:v>
                </c:pt>
                <c:pt idx="6">
                  <c:v>1</c:v>
                </c:pt>
                <c:pt idx="7">
                  <c:v>0</c:v>
                </c:pt>
                <c:pt idx="8">
                  <c:v>12</c:v>
                </c:pt>
                <c:pt idx="9">
                  <c:v>4</c:v>
                </c:pt>
                <c:pt idx="10">
                  <c:v>4</c:v>
                </c:pt>
                <c:pt idx="11">
                  <c:v>7</c:v>
                </c:pt>
                <c:pt idx="12">
                  <c:v>5</c:v>
                </c:pt>
                <c:pt idx="13">
                  <c:v>27</c:v>
                </c:pt>
                <c:pt idx="15">
                  <c:v>7</c:v>
                </c:pt>
                <c:pt idx="16">
                  <c:v>4</c:v>
                </c:pt>
                <c:pt idx="17">
                  <c:v>9</c:v>
                </c:pt>
                <c:pt idx="18">
                  <c:v>0</c:v>
                </c:pt>
              </c:numCache>
            </c:numRef>
          </c:val>
          <c:extLst>
            <c:ext xmlns:c16="http://schemas.microsoft.com/office/drawing/2014/chart" uri="{C3380CC4-5D6E-409C-BE32-E72D297353CC}">
              <c16:uniqueId val="{00000004-D243-410C-9098-5036229955B2}"/>
            </c:ext>
          </c:extLst>
        </c:ser>
        <c:dLbls>
          <c:showLegendKey val="0"/>
          <c:showVal val="0"/>
          <c:showCatName val="0"/>
          <c:showSerName val="0"/>
          <c:showPercent val="0"/>
          <c:showBubbleSize val="0"/>
        </c:dLbls>
        <c:gapWidth val="175"/>
        <c:overlap val="100"/>
        <c:axId val="1112496480"/>
        <c:axId val="1112501472"/>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End Date</c:v>
                      </c:pt>
                    </c:strCache>
                  </c:strRef>
                </c:tx>
                <c:spPr>
                  <a:solidFill>
                    <a:schemeClr val="accent2"/>
                  </a:solidFill>
                  <a:ln>
                    <a:noFill/>
                  </a:ln>
                  <a:effectLst/>
                </c:spPr>
                <c:invertIfNegative val="0"/>
                <c:cat>
                  <c:strRef>
                    <c:extLst>
                      <c:ext uri="{02D57815-91ED-43cb-92C2-25804820EDAC}">
                        <c15:formulaRef>
                          <c15:sqref>Sheet1!$A$2:$A$24</c15:sqref>
                        </c15:formulaRef>
                      </c:ext>
                    </c:extLst>
                    <c:strCache>
                      <c:ptCount val="18"/>
                      <c:pt idx="0">
                        <c:v>Analysis</c:v>
                      </c:pt>
                      <c:pt idx="1">
                        <c:v>Design</c:v>
                      </c:pt>
                      <c:pt idx="2">
                        <c:v>Design Database</c:v>
                      </c:pt>
                      <c:pt idx="3">
                        <c:v>Interface Design</c:v>
                      </c:pt>
                      <c:pt idx="4">
                        <c:v>Design Specifications</c:v>
                      </c:pt>
                      <c:pt idx="5">
                        <c:v>Design Complete</c:v>
                      </c:pt>
                      <c:pt idx="6">
                        <c:v>Installing CMS</c:v>
                      </c:pt>
                      <c:pt idx="7">
                        <c:v>Development</c:v>
                      </c:pt>
                      <c:pt idx="8">
                        <c:v>Develop System Modules</c:v>
                      </c:pt>
                      <c:pt idx="9">
                        <c:v>Integrate System Module</c:v>
                      </c:pt>
                      <c:pt idx="10">
                        <c:v>Implementing theme</c:v>
                      </c:pt>
                      <c:pt idx="11">
                        <c:v>Adding content</c:v>
                      </c:pt>
                      <c:pt idx="12">
                        <c:v>Perform Initial Testing</c:v>
                      </c:pt>
                      <c:pt idx="13">
                        <c:v>Development Complete</c:v>
                      </c:pt>
                      <c:pt idx="14">
                        <c:v>Testing Phase 1</c:v>
                      </c:pt>
                      <c:pt idx="15">
                        <c:v>Perform System Testing</c:v>
                      </c:pt>
                      <c:pt idx="16">
                        <c:v>Css/js Issues found</c:v>
                      </c:pt>
                      <c:pt idx="17">
                        <c:v>Issues resolved</c:v>
                      </c:pt>
                    </c:strCache>
                  </c:strRef>
                </c:cat>
                <c:val>
                  <c:numRef>
                    <c:extLst>
                      <c:ext uri="{02D57815-91ED-43cb-92C2-25804820EDAC}">
                        <c15:formulaRef>
                          <c15:sqref>Sheet1!$C$2:$C$24</c15:sqref>
                        </c15:formulaRef>
                      </c:ext>
                    </c:extLst>
                    <c:numCache>
                      <c:formatCode>General</c:formatCode>
                      <c:ptCount val="23"/>
                      <c:pt idx="0" formatCode="m/d;@">
                        <c:v>44501</c:v>
                      </c:pt>
                      <c:pt idx="2" formatCode="m/d;@">
                        <c:v>44512</c:v>
                      </c:pt>
                      <c:pt idx="3" formatCode="m/d;@">
                        <c:v>44518</c:v>
                      </c:pt>
                      <c:pt idx="4" formatCode="m/d;@">
                        <c:v>44530</c:v>
                      </c:pt>
                      <c:pt idx="5" formatCode="m/d;@">
                        <c:v>44544</c:v>
                      </c:pt>
                      <c:pt idx="6" formatCode="m/d;@">
                        <c:v>44546</c:v>
                      </c:pt>
                      <c:pt idx="8" formatCode="m/d;@">
                        <c:v>44559</c:v>
                      </c:pt>
                      <c:pt idx="9" formatCode="m/d;@">
                        <c:v>44564</c:v>
                      </c:pt>
                      <c:pt idx="10" formatCode="m/d;@">
                        <c:v>44573</c:v>
                      </c:pt>
                      <c:pt idx="11" formatCode="m/d;@">
                        <c:v>44581</c:v>
                      </c:pt>
                      <c:pt idx="12" formatCode="m/d;@">
                        <c:v>44591</c:v>
                      </c:pt>
                      <c:pt idx="13" formatCode="m/d;@">
                        <c:v>44621</c:v>
                      </c:pt>
                      <c:pt idx="15" formatCode="m/d;@">
                        <c:v>44642</c:v>
                      </c:pt>
                      <c:pt idx="16" formatCode="m/d;@">
                        <c:v>44647</c:v>
                      </c:pt>
                      <c:pt idx="17" formatCode="m/d;@">
                        <c:v>44661</c:v>
                      </c:pt>
                    </c:numCache>
                  </c:numRef>
                </c:val>
                <c:extLst>
                  <c:ext xmlns:c16="http://schemas.microsoft.com/office/drawing/2014/chart" uri="{C3380CC4-5D6E-409C-BE32-E72D297353CC}">
                    <c16:uniqueId val="{00000005-D243-410C-9098-5036229955B2}"/>
                  </c:ext>
                </c:extLst>
              </c15:ser>
            </c15:filteredBarSeries>
          </c:ext>
        </c:extLst>
      </c:barChart>
      <c:catAx>
        <c:axId val="1112496480"/>
        <c:scaling>
          <c:orientation val="maxMin"/>
        </c:scaling>
        <c:delete val="0"/>
        <c:axPos val="l"/>
        <c:numFmt formatCode="General" sourceLinked="1"/>
        <c:majorTickMark val="none"/>
        <c:minorTickMark val="none"/>
        <c:tickLblPos val="nextTo"/>
        <c:spPr>
          <a:solidFill>
            <a:schemeClr val="bg1">
              <a:lumMod val="75000"/>
              <a:lumOff val="25000"/>
            </a:schemeClr>
          </a:solidFill>
          <a:ln w="9525" cap="flat" cmpd="sng" algn="ctr">
            <a:solidFill>
              <a:schemeClr val="bg1">
                <a:lumMod val="95000"/>
                <a:lumOff val="5000"/>
              </a:schemeClr>
            </a:solidFill>
            <a:round/>
          </a:ln>
          <a:effectLst/>
        </c:spPr>
        <c:txPr>
          <a:bodyPr rot="-60000000" spcFirstLastPara="1" vertOverflow="ellipsis" vert="horz" wrap="square" anchor="ctr" anchorCtr="1"/>
          <a:lstStyle/>
          <a:p>
            <a:pPr>
              <a:defRPr sz="1100" b="0" i="0" u="none" strike="noStrike" kern="1200" baseline="0">
                <a:ln w="3175" cmpd="thickThin">
                  <a:solidFill>
                    <a:schemeClr val="tx1">
                      <a:alpha val="79000"/>
                    </a:schemeClr>
                  </a:solidFill>
                </a:ln>
                <a:solidFill>
                  <a:schemeClr val="tx1">
                    <a:lumMod val="65000"/>
                    <a:lumOff val="35000"/>
                  </a:schemeClr>
                </a:solidFill>
                <a:latin typeface="+mn-lt"/>
                <a:ea typeface="+mn-ea"/>
                <a:cs typeface="+mn-cs"/>
              </a:defRPr>
            </a:pPr>
            <a:endParaRPr lang="en-US"/>
          </a:p>
        </c:txPr>
        <c:crossAx val="1112501472"/>
        <c:crosses val="autoZero"/>
        <c:auto val="0"/>
        <c:lblAlgn val="ctr"/>
        <c:lblOffset val="100"/>
        <c:tickLblSkip val="1"/>
        <c:noMultiLvlLbl val="0"/>
      </c:catAx>
      <c:valAx>
        <c:axId val="1112501472"/>
        <c:scaling>
          <c:orientation val="minMax"/>
          <c:min val="44030"/>
        </c:scaling>
        <c:delete val="0"/>
        <c:axPos val="t"/>
        <c:majorGridlines>
          <c:spPr>
            <a:ln w="9525" cap="flat" cmpd="sng" algn="ctr">
              <a:solidFill>
                <a:schemeClr val="tx1">
                  <a:lumMod val="15000"/>
                  <a:lumOff val="85000"/>
                </a:schemeClr>
              </a:solidFill>
              <a:round/>
            </a:ln>
            <a:effectLst/>
          </c:spPr>
        </c:majorGridlines>
        <c:numFmt formatCode="m/d;@"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highlight>
                  <a:srgbClr val="000000"/>
                </a:highlight>
                <a:latin typeface="+mn-lt"/>
                <a:ea typeface="+mn-ea"/>
                <a:cs typeface="+mn-cs"/>
              </a:defRPr>
            </a:pPr>
            <a:endParaRPr lang="en-US"/>
          </a:p>
        </c:txPr>
        <c:crossAx val="1112496480"/>
        <c:crosses val="autoZero"/>
        <c:crossBetween val="between"/>
        <c:majorUnit val="50"/>
      </c:valAx>
      <c:spPr>
        <a:noFill/>
        <a:ln>
          <a:noFill/>
        </a:ln>
        <a:effectLst>
          <a:outerShdw blurRad="50800" dist="38100" dir="8100000" algn="tr" rotWithShape="0">
            <a:prstClr val="black">
              <a:alpha val="10000"/>
            </a:prstClr>
          </a:outerShdw>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698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81690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564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95852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61592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5/6/2022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41855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5/6/2022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18683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8030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1616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118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3942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406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420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5/6/2022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723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5/6/2022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9167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5/6/2022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3195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961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p="http://schemas.openxmlformats.org/presentationml/2006/main" xmlns:a="http://schemas.openxmlformats.org/drawingml/2006/main" xmlns:r="http://schemas.openxmlformats.org/officeDocument/2006/relationships">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r="-27"/>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r="113"/>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b="-119"/>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anchor="t" bIns="45720" lIns="91440" rIns="91440" rtlCol="0" tIns="45720" vert="horz">
            <a:noAutofit/>
          </a:bodyPr>
          <a:lstStyle/>
          <a:p>
            <a:r>
              <a:rPr lang="en-US"/>
              <a:t>Click to edit Master title style</a:t>
            </a:r>
            <a:endParaRPr dirty="0" lang="en-US"/>
          </a:p>
        </p:txBody>
      </p:sp>
      <p:sp>
        <p:nvSpPr>
          <p:cNvPr id="3" name="Text Placeholder 2"/>
          <p:cNvSpPr>
            <a:spLocks noGrp="1"/>
          </p:cNvSpPr>
          <p:nvPr>
            <p:ph idx="1" type="body"/>
          </p:nvPr>
        </p:nvSpPr>
        <p:spPr>
          <a:xfrm>
            <a:off x="1103312" y="2052918"/>
            <a:ext cx="8946541" cy="4195481"/>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rot="5400000">
            <a:off x="10155639" y="1790701"/>
            <a:ext cx="990599" cy="304799"/>
          </a:xfrm>
          <a:prstGeom prst="rect">
            <a:avLst/>
          </a:prstGeom>
        </p:spPr>
        <p:txBody>
          <a:bodyPr anchor="t" bIns="45720" lIns="91440" rIns="91440" rtlCol="0" tIns="45720" vert="horz"/>
          <a:lstStyle>
            <a:lvl1pPr algn="l">
              <a:defRPr b="0" i="0" sz="1100">
                <a:solidFill>
                  <a:schemeClr val="tx1">
                    <a:tint val="75000"/>
                    <a:alpha val="60000"/>
                  </a:schemeClr>
                </a:solidFill>
              </a:defRPr>
            </a:lvl1pPr>
          </a:lstStyle>
          <a:p>
            <a:fld id="{48A87A34-81AB-432B-8DAE-1953F412C126}" type="datetimeFigureOut">
              <a:rPr lang="en-US" smtClean="0"/>
              <a:pPr/>
              <a:t>5/6/2022</a:t>
            </a:fld>
            <a:endParaRPr dirty="0" lang="en-US"/>
          </a:p>
        </p:txBody>
      </p:sp>
      <p:sp>
        <p:nvSpPr>
          <p:cNvPr id="5" name="Footer Placeholder 4"/>
          <p:cNvSpPr>
            <a:spLocks noGrp="1"/>
          </p:cNvSpPr>
          <p:nvPr>
            <p:ph idx="3" sz="quarter" type="ftr"/>
          </p:nvPr>
        </p:nvSpPr>
        <p:spPr>
          <a:xfrm rot="5400000">
            <a:off x="8951573" y="3225297"/>
            <a:ext cx="3859795" cy="304801"/>
          </a:xfrm>
          <a:prstGeom prst="rect">
            <a:avLst/>
          </a:prstGeom>
        </p:spPr>
        <p:txBody>
          <a:bodyPr anchor="b" bIns="45720" lIns="91440" rIns="91440" rtlCol="0" tIns="45720" vert="horz"/>
          <a:lstStyle>
            <a:lvl1pPr algn="l">
              <a:defRPr b="0" i="0" sz="1100">
                <a:solidFill>
                  <a:schemeClr val="tx1">
                    <a:tint val="75000"/>
                    <a:alpha val="60000"/>
                  </a:schemeClr>
                </a:solidFill>
              </a:defRPr>
            </a:lvl1pPr>
          </a:lstStyle>
          <a:p>
            <a:endParaRPr dirty="0" lang="en-US"/>
          </a:p>
        </p:txBody>
      </p:sp>
      <p:sp>
        <p:nvSpPr>
          <p:cNvPr id="6" name="Slide Number Placeholder 5"/>
          <p:cNvSpPr>
            <a:spLocks noGrp="1"/>
          </p:cNvSpPr>
          <p:nvPr>
            <p:ph idx="4" sz="quarter" type="sldNum"/>
          </p:nvPr>
        </p:nvSpPr>
        <p:spPr bwMode="gray">
          <a:xfrm>
            <a:off x="10352540" y="295729"/>
            <a:ext cx="838199" cy="767687"/>
          </a:xfrm>
          <a:prstGeom prst="rect">
            <a:avLst/>
          </a:prstGeom>
        </p:spPr>
        <p:txBody>
          <a:bodyPr anchor="b" bIns="45720" lIns="91440" rIns="91440" rtlCol="0" tIns="45720" vert="horz"/>
          <a:lstStyle>
            <a:lvl1pPr algn="ctr">
              <a:defRPr b="0" i="0" sz="2800">
                <a:solidFill>
                  <a:schemeClr val="tx1">
                    <a:tint val="75000"/>
                  </a:schemeClr>
                </a:solidFill>
              </a:defRPr>
            </a:lvl1pPr>
          </a:lstStyle>
          <a:p>
            <a:fld id="{6D22F896-40B5-4ADD-8801-0D06FADFA095}" type="slidenum">
              <a:rPr lang="en-US" smtClean="0"/>
              <a:pPr/>
              <a:t>‹#›</a:t>
            </a:fld>
            <a:endParaRPr dirty="0" lang="en-US"/>
          </a:p>
        </p:txBody>
      </p:sp>
    </p:spTree>
    <p:extLst>
      <p:ext uri="{BB962C8B-B14F-4D97-AF65-F5344CB8AC3E}">
        <p14:creationId xmlns:p14="http://schemas.microsoft.com/office/powerpoint/2010/main" val="877850686"/>
      </p:ext>
    </p:extLst>
  </p:cSld>
  <p:clrMap accent1="accent1" accent2="accent2" accent3="accent3" accent4="accent4" accent5="accent5" accent6="accent6" bg1="dk1" bg2="dk2" folHlink="folHlink" hlink="hlink" tx1="lt1" tx2="lt2"/>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txStyles>
    <p:titleStyle>
      <a:lvl1pPr algn="l" defTabSz="457200" eaLnBrk="1" hangingPunct="1" latinLnBrk="0" rtl="0">
        <a:spcBef>
          <a:spcPct val="0"/>
        </a:spcBef>
        <a:buNone/>
        <a:defRPr b="0" i="0" kern="1200" sz="4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bg2">
            <a:lumMod val="40000"/>
            <a:lumOff val="60000"/>
          </a:schemeClr>
        </a:buClr>
        <a:buSzPct val="80000"/>
        <a:buFont charset="2" typeface="Wingdings 3"/>
        <a:buChar char=""/>
        <a:defRPr b="0" i="0" kern="1200" sz="2000">
          <a:solidFill>
            <a:schemeClr val="tx1"/>
          </a:solidFill>
          <a:latin typeface="+mj-lt"/>
          <a:ea typeface="+mj-ea"/>
          <a:cs typeface="+mj-cs"/>
        </a:defRPr>
      </a:lvl1pPr>
      <a:lvl2pPr algn="l" defTabSz="457200" eaLnBrk="1" hangingPunct="1" indent="-285750" latinLnBrk="0" marL="742950" rtl="0">
        <a:spcBef>
          <a:spcPts val="1000"/>
        </a:spcBef>
        <a:spcAft>
          <a:spcPts val="0"/>
        </a:spcAft>
        <a:buClr>
          <a:schemeClr val="bg2">
            <a:lumMod val="40000"/>
            <a:lumOff val="60000"/>
          </a:schemeClr>
        </a:buClr>
        <a:buSzPct val="80000"/>
        <a:buFont charset="2" typeface="Wingdings 3"/>
        <a:buChar char=""/>
        <a:defRPr b="0" i="0" kern="1200" sz="1800">
          <a:solidFill>
            <a:schemeClr val="tx1"/>
          </a:solidFill>
          <a:latin typeface="+mj-lt"/>
          <a:ea typeface="+mj-ea"/>
          <a:cs typeface="+mj-cs"/>
        </a:defRPr>
      </a:lvl2pPr>
      <a:lvl3pPr algn="l" defTabSz="457200" eaLnBrk="1" hangingPunct="1" indent="-228600" latinLnBrk="0" marL="1143000" rtl="0">
        <a:spcBef>
          <a:spcPts val="1000"/>
        </a:spcBef>
        <a:spcAft>
          <a:spcPts val="0"/>
        </a:spcAft>
        <a:buClr>
          <a:schemeClr val="bg2">
            <a:lumMod val="40000"/>
            <a:lumOff val="60000"/>
          </a:schemeClr>
        </a:buClr>
        <a:buSzPct val="80000"/>
        <a:buFont charset="2" typeface="Wingdings 3"/>
        <a:buChar char=""/>
        <a:defRPr b="0" i="0" kern="1200" sz="1600">
          <a:solidFill>
            <a:schemeClr val="tx1"/>
          </a:solidFill>
          <a:latin typeface="+mj-lt"/>
          <a:ea typeface="+mj-ea"/>
          <a:cs typeface="+mj-cs"/>
        </a:defRPr>
      </a:lvl3pPr>
      <a:lvl4pPr algn="l" defTabSz="457200" eaLnBrk="1" hangingPunct="1" indent="-228600" latinLnBrk="0" marL="1600200" rtl="0">
        <a:spcBef>
          <a:spcPts val="1000"/>
        </a:spcBef>
        <a:spcAft>
          <a:spcPts val="0"/>
        </a:spcAft>
        <a:buClr>
          <a:schemeClr val="bg2">
            <a:lumMod val="40000"/>
            <a:lumOff val="60000"/>
          </a:schemeClr>
        </a:buClr>
        <a:buSzPct val="80000"/>
        <a:buFont charset="2" typeface="Wingdings 3"/>
        <a:buChar char=""/>
        <a:defRPr b="0" i="0" kern="1200" sz="1400">
          <a:solidFill>
            <a:schemeClr val="tx1"/>
          </a:solidFill>
          <a:latin typeface="+mj-lt"/>
          <a:ea typeface="+mj-ea"/>
          <a:cs typeface="+mj-cs"/>
        </a:defRPr>
      </a:lvl4pPr>
      <a:lvl5pPr algn="l" defTabSz="457200" eaLnBrk="1" hangingPunct="1" indent="-228600" latinLnBrk="0" marL="2057400" rtl="0">
        <a:spcBef>
          <a:spcPts val="1000"/>
        </a:spcBef>
        <a:spcAft>
          <a:spcPts val="0"/>
        </a:spcAft>
        <a:buClr>
          <a:schemeClr val="bg2">
            <a:lumMod val="40000"/>
            <a:lumOff val="60000"/>
          </a:schemeClr>
        </a:buClr>
        <a:buSzPct val="80000"/>
        <a:buFont charset="2" typeface="Wingdings 3"/>
        <a:buChar char=""/>
        <a:defRPr b="0" i="0" kern="1200" sz="1400">
          <a:solidFill>
            <a:schemeClr val="tx1"/>
          </a:solidFill>
          <a:latin typeface="+mj-lt"/>
          <a:ea typeface="+mj-ea"/>
          <a:cs typeface="+mj-cs"/>
        </a:defRPr>
      </a:lvl5pPr>
      <a:lvl6pPr algn="l" defTabSz="457200" eaLnBrk="1" hangingPunct="1" indent="-228600" latinLnBrk="0" marL="2506000" rtl="0">
        <a:spcBef>
          <a:spcPts val="1000"/>
        </a:spcBef>
        <a:spcAft>
          <a:spcPts val="0"/>
        </a:spcAft>
        <a:buClr>
          <a:schemeClr val="bg2">
            <a:lumMod val="40000"/>
            <a:lumOff val="60000"/>
          </a:schemeClr>
        </a:buClr>
        <a:buSzPct val="80000"/>
        <a:buFont charset="2" typeface="Wingdings 3"/>
        <a:buChar char=""/>
        <a:defRPr b="0" i="0" kern="1200" sz="1400">
          <a:solidFill>
            <a:schemeClr val="tx1"/>
          </a:solidFill>
          <a:latin typeface="+mj-lt"/>
          <a:ea typeface="+mj-ea"/>
          <a:cs typeface="+mj-cs"/>
        </a:defRPr>
      </a:lvl6pPr>
      <a:lvl7pPr algn="l" defTabSz="457200" eaLnBrk="1" hangingPunct="1" indent="-228600" latinLnBrk="0" marL="2971800" rtl="0">
        <a:spcBef>
          <a:spcPts val="1000"/>
        </a:spcBef>
        <a:spcAft>
          <a:spcPts val="0"/>
        </a:spcAft>
        <a:buClr>
          <a:schemeClr val="bg2">
            <a:lumMod val="40000"/>
            <a:lumOff val="60000"/>
          </a:schemeClr>
        </a:buClr>
        <a:buSzPct val="80000"/>
        <a:buFont charset="2" typeface="Wingdings 3"/>
        <a:buChar char=""/>
        <a:defRPr b="0" i="0" kern="1200" sz="1400">
          <a:solidFill>
            <a:schemeClr val="tx1"/>
          </a:solidFill>
          <a:latin typeface="+mj-lt"/>
          <a:ea typeface="+mj-ea"/>
          <a:cs typeface="+mj-cs"/>
        </a:defRPr>
      </a:lvl7pPr>
      <a:lvl8pPr algn="l" defTabSz="457200" eaLnBrk="1" hangingPunct="1" indent="-228600" latinLnBrk="0" marL="3429000" rtl="0">
        <a:spcBef>
          <a:spcPts val="1000"/>
        </a:spcBef>
        <a:spcAft>
          <a:spcPts val="0"/>
        </a:spcAft>
        <a:buClr>
          <a:schemeClr val="bg2">
            <a:lumMod val="40000"/>
            <a:lumOff val="60000"/>
          </a:schemeClr>
        </a:buClr>
        <a:buSzPct val="80000"/>
        <a:buFont charset="2" typeface="Wingdings 3"/>
        <a:buChar char=""/>
        <a:defRPr b="0" i="0" kern="1200" sz="1400">
          <a:solidFill>
            <a:schemeClr val="tx1"/>
          </a:solidFill>
          <a:latin typeface="+mj-lt"/>
          <a:ea typeface="+mj-ea"/>
          <a:cs typeface="+mj-cs"/>
        </a:defRPr>
      </a:lvl8pPr>
      <a:lvl9pPr algn="l" defTabSz="457200" eaLnBrk="1" hangingPunct="1" indent="-228600" latinLnBrk="0" marL="3886200" rtl="0">
        <a:spcBef>
          <a:spcPts val="1000"/>
        </a:spcBef>
        <a:spcAft>
          <a:spcPts val="0"/>
        </a:spcAft>
        <a:buClr>
          <a:schemeClr val="bg2">
            <a:lumMod val="40000"/>
            <a:lumOff val="60000"/>
          </a:schemeClr>
        </a:buClr>
        <a:buSzPct val="80000"/>
        <a:buFont charset="2" typeface="Wingdings 3"/>
        <a:buChar char=""/>
        <a:defRPr b="0" i="0" kern="1200" sz="1400">
          <a:solidFill>
            <a:schemeClr val="tx1"/>
          </a:solidFill>
          <a:latin typeface="+mj-lt"/>
          <a:ea typeface="+mj-ea"/>
          <a:cs typeface="+mj-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arget="../media/image9.jpeg" Type="http://schemas.openxmlformats.org/officeDocument/2006/relationships/image"/><Relationship Id="rId2" Target="../media/image8.jpeg" Type="http://schemas.openxmlformats.org/officeDocument/2006/relationships/image"/><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3" Target="../media/image11.jpeg" Type="http://schemas.openxmlformats.org/officeDocument/2006/relationships/image"/><Relationship Id="rId2" Target="../media/image10.jpeg" Type="http://schemas.openxmlformats.org/officeDocument/2006/relationships/image"/><Relationship Id="rId1" Target="../slideLayouts/slideLayout2.xml" Type="http://schemas.openxmlformats.org/officeDocument/2006/relationships/slideLayout"/><Relationship Id="rId4" Target="../media/image12.jpeg" Type="http://schemas.openxmlformats.org/officeDocument/2006/relationships/image"/></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a:extLst>
              <a:ext uri="{FF2B5EF4-FFF2-40B4-BE49-F238E27FC236}">
                <a16:creationId xmlns:a16="http://schemas.microsoft.com/office/drawing/2014/main" id="{DE7E0A64-B07F-49FF-9CF8-F10686427F6E}"/>
              </a:ext>
            </a:extLst>
          </p:cNvPr>
          <p:cNvPicPr/>
          <p:nvPr/>
        </p:nvPicPr>
        <p:blipFill>
          <a:blip r:embed="rId2"/>
          <a:srcRect/>
          <a:stretch>
            <a:fillRect/>
          </a:stretch>
        </p:blipFill>
        <p:spPr>
          <a:xfrm>
            <a:off x="4781550" y="2387600"/>
            <a:ext cx="2628900" cy="2369820"/>
          </a:xfrm>
          <a:prstGeom prst="rect">
            <a:avLst/>
          </a:prstGeom>
          <a:ln/>
        </p:spPr>
      </p:pic>
      <p:sp>
        <p:nvSpPr>
          <p:cNvPr id="5" name="Rectangle 4">
            <a:extLst>
              <a:ext uri="{FF2B5EF4-FFF2-40B4-BE49-F238E27FC236}">
                <a16:creationId xmlns:a16="http://schemas.microsoft.com/office/drawing/2014/main" id="{0FC5F647-069C-46FB-924F-8C79A4DC75FB}"/>
              </a:ext>
            </a:extLst>
          </p:cNvPr>
          <p:cNvSpPr/>
          <p:nvPr/>
        </p:nvSpPr>
        <p:spPr>
          <a:xfrm>
            <a:off x="1474510" y="5065076"/>
            <a:ext cx="9242980"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PROJECT PRESENTATION</a:t>
            </a:r>
          </a:p>
        </p:txBody>
      </p:sp>
      <p:sp>
        <p:nvSpPr>
          <p:cNvPr id="7" name="Rectangle 6">
            <a:extLst>
              <a:ext uri="{FF2B5EF4-FFF2-40B4-BE49-F238E27FC236}">
                <a16:creationId xmlns:a16="http://schemas.microsoft.com/office/drawing/2014/main" id="{F9436293-BAC2-4500-B24D-9DDDDC1F5BA9}"/>
              </a:ext>
            </a:extLst>
          </p:cNvPr>
          <p:cNvSpPr/>
          <p:nvPr/>
        </p:nvSpPr>
        <p:spPr>
          <a:xfrm>
            <a:off x="1035961" y="238846"/>
            <a:ext cx="10120078" cy="1754326"/>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TECHNO INDIA NJR INSTITUTE OF</a:t>
            </a:r>
          </a:p>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TECHNOLOGY</a:t>
            </a:r>
          </a:p>
        </p:txBody>
      </p:sp>
    </p:spTree>
    <p:extLst>
      <p:ext uri="{BB962C8B-B14F-4D97-AF65-F5344CB8AC3E}">
        <p14:creationId xmlns:p14="http://schemas.microsoft.com/office/powerpoint/2010/main" val="4100469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06428DF-2D71-B70B-9118-0DC066159960}"/>
              </a:ext>
            </a:extLst>
          </p:cNvPr>
          <p:cNvSpPr/>
          <p:nvPr/>
        </p:nvSpPr>
        <p:spPr>
          <a:xfrm>
            <a:off x="0" y="62770"/>
            <a:ext cx="9373079" cy="923330"/>
          </a:xfrm>
          <a:prstGeom prst="rect">
            <a:avLst/>
          </a:prstGeom>
          <a:noFill/>
        </p:spPr>
        <p:txBody>
          <a:bodyPr wrap="none" lIns="91440" tIns="45720" rIns="91440" bIns="45720">
            <a:spAutoFit/>
          </a:bodyPr>
          <a:lstStyle/>
          <a:p>
            <a:pPr marL="685800" indent="-685800" algn="ctr">
              <a:buFont typeface="Wingdings" panose="05000000000000000000" pitchFamily="2" charset="2"/>
              <a:buChar char="v"/>
            </a:pP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SCREENSHOTS OF WEBSITE</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8" name="Picture 7">
            <a:extLst>
              <a:ext uri="{FF2B5EF4-FFF2-40B4-BE49-F238E27FC236}">
                <a16:creationId xmlns:a16="http://schemas.microsoft.com/office/drawing/2014/main" id="{32355902-2D12-8751-5DC7-9A9396D92AF4}"/>
              </a:ext>
            </a:extLst>
          </p:cNvPr>
          <p:cNvPicPr>
            <a:picLocks noChangeAspect="1"/>
          </p:cNvPicPr>
          <p:nvPr/>
        </p:nvPicPr>
        <p:blipFill>
          <a:blip r:embed="rId2"/>
          <a:stretch>
            <a:fillRect/>
          </a:stretch>
        </p:blipFill>
        <p:spPr>
          <a:xfrm>
            <a:off x="475130" y="1792941"/>
            <a:ext cx="3836894" cy="4836458"/>
          </a:xfrm>
          <a:prstGeom prst="rect">
            <a:avLst/>
          </a:prstGeom>
        </p:spPr>
      </p:pic>
      <p:sp>
        <p:nvSpPr>
          <p:cNvPr id="9" name="TextBox 8">
            <a:extLst>
              <a:ext uri="{FF2B5EF4-FFF2-40B4-BE49-F238E27FC236}">
                <a16:creationId xmlns:a16="http://schemas.microsoft.com/office/drawing/2014/main" id="{184BD7D2-176F-033D-8052-59B3A233DF86}"/>
              </a:ext>
            </a:extLst>
          </p:cNvPr>
          <p:cNvSpPr txBox="1"/>
          <p:nvPr/>
        </p:nvSpPr>
        <p:spPr>
          <a:xfrm>
            <a:off x="322729" y="1249678"/>
            <a:ext cx="5773271" cy="369332"/>
          </a:xfrm>
          <a:prstGeom prst="rect">
            <a:avLst/>
          </a:prstGeom>
          <a:noFill/>
        </p:spPr>
        <p:txBody>
          <a:bodyPr wrap="square" rtlCol="0">
            <a:spAutoFit/>
          </a:bodyPr>
          <a:lstStyle/>
          <a:p>
            <a:pPr marL="285750" indent="-285750">
              <a:buFont typeface="Wingdings" panose="05000000000000000000" pitchFamily="2" charset="2"/>
              <a:buChar char="§"/>
            </a:pPr>
            <a:r>
              <a:rPr lang="en-IN" b="1" dirty="0"/>
              <a:t>HOME</a:t>
            </a:r>
            <a:r>
              <a:rPr lang="en-IN" dirty="0"/>
              <a:t> </a:t>
            </a:r>
            <a:r>
              <a:rPr lang="en-IN" b="1" dirty="0"/>
              <a:t>PAGE</a:t>
            </a:r>
          </a:p>
        </p:txBody>
      </p:sp>
      <p:pic>
        <p:nvPicPr>
          <p:cNvPr id="11" name="Picture 10">
            <a:extLst>
              <a:ext uri="{FF2B5EF4-FFF2-40B4-BE49-F238E27FC236}">
                <a16:creationId xmlns:a16="http://schemas.microsoft.com/office/drawing/2014/main" id="{7A051EC2-940E-375A-D6CD-BC067CC6A50B}"/>
              </a:ext>
            </a:extLst>
          </p:cNvPr>
          <p:cNvPicPr>
            <a:picLocks noChangeAspect="1"/>
          </p:cNvPicPr>
          <p:nvPr/>
        </p:nvPicPr>
        <p:blipFill>
          <a:blip r:embed="rId3"/>
          <a:stretch>
            <a:fillRect/>
          </a:stretch>
        </p:blipFill>
        <p:spPr>
          <a:xfrm>
            <a:off x="6517341" y="1792941"/>
            <a:ext cx="3550023" cy="4836458"/>
          </a:xfrm>
          <a:prstGeom prst="rect">
            <a:avLst/>
          </a:prstGeom>
        </p:spPr>
      </p:pic>
    </p:spTree>
    <p:extLst>
      <p:ext uri="{BB962C8B-B14F-4D97-AF65-F5344CB8AC3E}">
        <p14:creationId xmlns:p14="http://schemas.microsoft.com/office/powerpoint/2010/main" val="3698985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2AF67A-D2D1-F663-F791-9A599C893BCB}"/>
              </a:ext>
            </a:extLst>
          </p:cNvPr>
          <p:cNvSpPr txBox="1"/>
          <p:nvPr/>
        </p:nvSpPr>
        <p:spPr>
          <a:xfrm>
            <a:off x="71717" y="133581"/>
            <a:ext cx="6096000" cy="584775"/>
          </a:xfrm>
          <a:prstGeom prst="rect">
            <a:avLst/>
          </a:prstGeom>
          <a:noFill/>
        </p:spPr>
        <p:txBody>
          <a:bodyPr wrap="square">
            <a:spAutoFit/>
          </a:bodyPr>
          <a:lstStyle/>
          <a:p>
            <a:pPr marL="457200" indent="-457200">
              <a:buFont typeface="Wingdings" panose="05000000000000000000" pitchFamily="2" charset="2"/>
              <a:buChar char="§"/>
            </a:pPr>
            <a:r>
              <a:rPr lang="en-IN" sz="3200" b="1" dirty="0"/>
              <a:t>FEW GLIMPSES</a:t>
            </a:r>
          </a:p>
        </p:txBody>
      </p:sp>
      <p:pic>
        <p:nvPicPr>
          <p:cNvPr id="9" name="Picture 8">
            <a:extLst>
              <a:ext uri="{FF2B5EF4-FFF2-40B4-BE49-F238E27FC236}">
                <a16:creationId xmlns:a16="http://schemas.microsoft.com/office/drawing/2014/main" id="{FA2B40C0-2626-FFC4-FFED-3173AC3E2931}"/>
              </a:ext>
            </a:extLst>
          </p:cNvPr>
          <p:cNvPicPr>
            <a:picLocks noChangeAspect="1"/>
          </p:cNvPicPr>
          <p:nvPr/>
        </p:nvPicPr>
        <p:blipFill>
          <a:blip r:embed="rId2"/>
          <a:stretch>
            <a:fillRect/>
          </a:stretch>
        </p:blipFill>
        <p:spPr>
          <a:xfrm>
            <a:off x="543164" y="1156449"/>
            <a:ext cx="2884796" cy="5405718"/>
          </a:xfrm>
          <a:prstGeom prst="rect">
            <a:avLst/>
          </a:prstGeom>
        </p:spPr>
      </p:pic>
      <p:pic>
        <p:nvPicPr>
          <p:cNvPr id="11" name="Picture 10">
            <a:extLst>
              <a:ext uri="{FF2B5EF4-FFF2-40B4-BE49-F238E27FC236}">
                <a16:creationId xmlns:a16="http://schemas.microsoft.com/office/drawing/2014/main" id="{A74B1809-1D87-DFEB-F3E0-0D339B619B97}"/>
              </a:ext>
            </a:extLst>
          </p:cNvPr>
          <p:cNvPicPr>
            <a:picLocks noChangeAspect="1"/>
          </p:cNvPicPr>
          <p:nvPr/>
        </p:nvPicPr>
        <p:blipFill>
          <a:blip r:embed="rId3"/>
          <a:stretch>
            <a:fillRect/>
          </a:stretch>
        </p:blipFill>
        <p:spPr>
          <a:xfrm>
            <a:off x="4242145" y="1156449"/>
            <a:ext cx="2884796" cy="5405718"/>
          </a:xfrm>
          <a:prstGeom prst="rect">
            <a:avLst/>
          </a:prstGeom>
        </p:spPr>
      </p:pic>
      <p:pic>
        <p:nvPicPr>
          <p:cNvPr id="13" name="Picture 12">
            <a:extLst>
              <a:ext uri="{FF2B5EF4-FFF2-40B4-BE49-F238E27FC236}">
                <a16:creationId xmlns:a16="http://schemas.microsoft.com/office/drawing/2014/main" id="{19E96C3E-8D9A-7FB2-6E32-3FE1215C9064}"/>
              </a:ext>
            </a:extLst>
          </p:cNvPr>
          <p:cNvPicPr>
            <a:picLocks noChangeAspect="1"/>
          </p:cNvPicPr>
          <p:nvPr/>
        </p:nvPicPr>
        <p:blipFill>
          <a:blip r:embed="rId4"/>
          <a:stretch>
            <a:fillRect/>
          </a:stretch>
        </p:blipFill>
        <p:spPr>
          <a:xfrm>
            <a:off x="7941125" y="1156449"/>
            <a:ext cx="2884795" cy="5405718"/>
          </a:xfrm>
          <a:prstGeom prst="rect">
            <a:avLst/>
          </a:prstGeom>
        </p:spPr>
      </p:pic>
    </p:spTree>
    <p:extLst>
      <p:ext uri="{BB962C8B-B14F-4D97-AF65-F5344CB8AC3E}">
        <p14:creationId xmlns:p14="http://schemas.microsoft.com/office/powerpoint/2010/main" val="1906507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03499E-AA48-4A94-8351-665860F1D668}"/>
              </a:ext>
            </a:extLst>
          </p:cNvPr>
          <p:cNvSpPr/>
          <p:nvPr/>
        </p:nvSpPr>
        <p:spPr>
          <a:xfrm>
            <a:off x="0" y="2967335"/>
            <a:ext cx="12192000" cy="923330"/>
          </a:xfrm>
          <a:prstGeom prst="rect">
            <a:avLst/>
          </a:prstGeom>
          <a:noFill/>
        </p:spPr>
        <p:txBody>
          <a:bodyPr wrap="square" lIns="91440" tIns="45720" rIns="91440" bIns="45720">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THANK YOU </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429211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C375C9-79DF-4111-A147-34A038D4F140}"/>
              </a:ext>
            </a:extLst>
          </p:cNvPr>
          <p:cNvSpPr>
            <a:spLocks noGrp="1"/>
          </p:cNvSpPr>
          <p:nvPr>
            <p:ph idx="1"/>
          </p:nvPr>
        </p:nvSpPr>
        <p:spPr>
          <a:xfrm>
            <a:off x="913794" y="1351993"/>
            <a:ext cx="10353762" cy="4986054"/>
          </a:xfrm>
        </p:spPr>
        <p:txBody>
          <a:bodyPr>
            <a:noAutofit/>
          </a:bodyPr>
          <a:lstStyle/>
          <a:p>
            <a:pPr>
              <a:buFont typeface="Wingdings" panose="05000000000000000000" pitchFamily="2" charset="2"/>
              <a:buChar char="Ø"/>
            </a:pPr>
            <a:r>
              <a:rPr lang="en-IN" sz="2200" b="1" dirty="0">
                <a:solidFill>
                  <a:schemeClr val="accent4">
                    <a:lumMod val="60000"/>
                    <a:lumOff val="40000"/>
                  </a:schemeClr>
                </a:solidFill>
              </a:rPr>
              <a:t>Name – Chirag Jain</a:t>
            </a:r>
            <a:br>
              <a:rPr lang="en-IN" sz="2200" b="1" dirty="0">
                <a:solidFill>
                  <a:schemeClr val="accent4">
                    <a:lumMod val="60000"/>
                    <a:lumOff val="40000"/>
                  </a:schemeClr>
                </a:solidFill>
              </a:rPr>
            </a:br>
            <a:r>
              <a:rPr lang="en-IN" sz="2200" b="1" dirty="0">
                <a:solidFill>
                  <a:schemeClr val="accent4">
                    <a:lumMod val="60000"/>
                    <a:lumOff val="40000"/>
                  </a:schemeClr>
                </a:solidFill>
              </a:rPr>
              <a:t>Branch - Computer Science Engineering</a:t>
            </a:r>
            <a:br>
              <a:rPr lang="en-IN" sz="2200" b="1" dirty="0">
                <a:solidFill>
                  <a:schemeClr val="accent4">
                    <a:lumMod val="60000"/>
                    <a:lumOff val="40000"/>
                  </a:schemeClr>
                </a:solidFill>
              </a:rPr>
            </a:br>
            <a:r>
              <a:rPr lang="en-IN" sz="2200" b="1" dirty="0">
                <a:solidFill>
                  <a:schemeClr val="accent4">
                    <a:lumMod val="60000"/>
                    <a:lumOff val="40000"/>
                  </a:schemeClr>
                </a:solidFill>
              </a:rPr>
              <a:t>Roll no. – 18ETCCS024</a:t>
            </a:r>
            <a:br>
              <a:rPr lang="en-IN" sz="2200" b="1" dirty="0">
                <a:solidFill>
                  <a:schemeClr val="accent4">
                    <a:lumMod val="60000"/>
                    <a:lumOff val="40000"/>
                  </a:schemeClr>
                </a:solidFill>
              </a:rPr>
            </a:br>
            <a:endParaRPr lang="en-IN" sz="2200" b="1" dirty="0">
              <a:solidFill>
                <a:schemeClr val="accent4">
                  <a:lumMod val="60000"/>
                  <a:lumOff val="40000"/>
                </a:schemeClr>
              </a:solidFill>
            </a:endParaRPr>
          </a:p>
          <a:p>
            <a:pPr>
              <a:buFont typeface="Wingdings" panose="05000000000000000000" pitchFamily="2" charset="2"/>
              <a:buChar char="Ø"/>
            </a:pPr>
            <a:r>
              <a:rPr lang="en-IN" sz="2200" b="1" dirty="0">
                <a:solidFill>
                  <a:schemeClr val="accent4">
                    <a:lumMod val="60000"/>
                    <a:lumOff val="40000"/>
                  </a:schemeClr>
                </a:solidFill>
              </a:rPr>
              <a:t>Name – </a:t>
            </a:r>
            <a:r>
              <a:rPr lang="en-IN" sz="2200" b="1" dirty="0" err="1">
                <a:solidFill>
                  <a:schemeClr val="accent4">
                    <a:lumMod val="60000"/>
                    <a:lumOff val="40000"/>
                  </a:schemeClr>
                </a:solidFill>
              </a:rPr>
              <a:t>Hardi</a:t>
            </a:r>
            <a:r>
              <a:rPr lang="en-IN" sz="2200" b="1" dirty="0">
                <a:solidFill>
                  <a:schemeClr val="accent4">
                    <a:lumMod val="60000"/>
                    <a:lumOff val="40000"/>
                  </a:schemeClr>
                </a:solidFill>
              </a:rPr>
              <a:t> Jain</a:t>
            </a:r>
            <a:br>
              <a:rPr lang="en-IN" sz="2200" b="1" dirty="0">
                <a:solidFill>
                  <a:schemeClr val="accent4">
                    <a:lumMod val="60000"/>
                    <a:lumOff val="40000"/>
                  </a:schemeClr>
                </a:solidFill>
              </a:rPr>
            </a:br>
            <a:r>
              <a:rPr lang="en-IN" sz="2200" b="1" dirty="0">
                <a:solidFill>
                  <a:schemeClr val="accent4">
                    <a:lumMod val="60000"/>
                    <a:lumOff val="40000"/>
                  </a:schemeClr>
                </a:solidFill>
              </a:rPr>
              <a:t>Branch – Computer Science Engineering </a:t>
            </a:r>
            <a:br>
              <a:rPr lang="en-IN" sz="2200" b="1" dirty="0">
                <a:solidFill>
                  <a:schemeClr val="accent4">
                    <a:lumMod val="60000"/>
                    <a:lumOff val="40000"/>
                  </a:schemeClr>
                </a:solidFill>
              </a:rPr>
            </a:br>
            <a:r>
              <a:rPr lang="en-IN" sz="2200" b="1" dirty="0">
                <a:solidFill>
                  <a:schemeClr val="accent4">
                    <a:lumMod val="60000"/>
                    <a:lumOff val="40000"/>
                  </a:schemeClr>
                </a:solidFill>
              </a:rPr>
              <a:t>Roll No. – 18ETCCS036</a:t>
            </a:r>
            <a:br>
              <a:rPr lang="en-IN" sz="2200" b="1" dirty="0">
                <a:solidFill>
                  <a:schemeClr val="accent4">
                    <a:lumMod val="60000"/>
                    <a:lumOff val="40000"/>
                  </a:schemeClr>
                </a:solidFill>
              </a:rPr>
            </a:br>
            <a:endParaRPr lang="en-IN" sz="2200" b="1" dirty="0">
              <a:solidFill>
                <a:schemeClr val="accent4">
                  <a:lumMod val="60000"/>
                  <a:lumOff val="40000"/>
                </a:schemeClr>
              </a:solidFill>
            </a:endParaRPr>
          </a:p>
          <a:p>
            <a:pPr>
              <a:buFont typeface="Wingdings" panose="05000000000000000000" pitchFamily="2" charset="2"/>
              <a:buChar char="Ø"/>
            </a:pPr>
            <a:r>
              <a:rPr lang="en-IN" sz="2200" b="1" dirty="0">
                <a:solidFill>
                  <a:schemeClr val="accent4">
                    <a:lumMod val="60000"/>
                    <a:lumOff val="40000"/>
                  </a:schemeClr>
                </a:solidFill>
              </a:rPr>
              <a:t>Name – Laxmi Kunwar Panwar</a:t>
            </a:r>
            <a:br>
              <a:rPr lang="en-IN" sz="2200" b="1" dirty="0">
                <a:solidFill>
                  <a:schemeClr val="accent4">
                    <a:lumMod val="60000"/>
                    <a:lumOff val="40000"/>
                  </a:schemeClr>
                </a:solidFill>
              </a:rPr>
            </a:br>
            <a:r>
              <a:rPr lang="en-IN" sz="2200" b="1" dirty="0">
                <a:solidFill>
                  <a:schemeClr val="accent4">
                    <a:lumMod val="60000"/>
                    <a:lumOff val="40000"/>
                  </a:schemeClr>
                </a:solidFill>
              </a:rPr>
              <a:t>Branch – Computer Science Engineering </a:t>
            </a:r>
            <a:br>
              <a:rPr lang="en-IN" sz="2200" b="1" dirty="0">
                <a:solidFill>
                  <a:schemeClr val="accent4">
                    <a:lumMod val="60000"/>
                    <a:lumOff val="40000"/>
                  </a:schemeClr>
                </a:solidFill>
              </a:rPr>
            </a:br>
            <a:r>
              <a:rPr lang="en-IN" sz="2200" b="1" dirty="0">
                <a:solidFill>
                  <a:schemeClr val="accent4">
                    <a:lumMod val="60000"/>
                    <a:lumOff val="40000"/>
                  </a:schemeClr>
                </a:solidFill>
              </a:rPr>
              <a:t>Roll No. – 18ETCCS058</a:t>
            </a:r>
          </a:p>
        </p:txBody>
      </p:sp>
      <p:sp>
        <p:nvSpPr>
          <p:cNvPr id="6" name="Rectangle 5">
            <a:extLst>
              <a:ext uri="{FF2B5EF4-FFF2-40B4-BE49-F238E27FC236}">
                <a16:creationId xmlns:a16="http://schemas.microsoft.com/office/drawing/2014/main" id="{FC617D01-D32B-49AA-B809-9962D6B1ADB3}"/>
              </a:ext>
            </a:extLst>
          </p:cNvPr>
          <p:cNvSpPr/>
          <p:nvPr/>
        </p:nvSpPr>
        <p:spPr>
          <a:xfrm>
            <a:off x="913794" y="519953"/>
            <a:ext cx="4308294" cy="769441"/>
          </a:xfrm>
          <a:prstGeom prst="rect">
            <a:avLst/>
          </a:prstGeom>
          <a:noFill/>
        </p:spPr>
        <p:txBody>
          <a:bodyPr wrap="none" lIns="91440" tIns="45720" rIns="91440" bIns="45720">
            <a:spAutoFit/>
          </a:bodyPr>
          <a:lstStyle/>
          <a:p>
            <a:pPr marL="685800" indent="-685800">
              <a:buFont typeface="Wingdings" panose="05000000000000000000" pitchFamily="2" charset="2"/>
              <a:buChar char="v"/>
            </a:pPr>
            <a:r>
              <a:rPr lang="en-US" sz="4400" b="1" cap="none" spc="0" dirty="0">
                <a:ln w="10160">
                  <a:solidFill>
                    <a:schemeClr val="accent4">
                      <a:lumMod val="50000"/>
                    </a:schemeClr>
                  </a:solidFill>
                  <a:prstDash val="solid"/>
                </a:ln>
                <a:solidFill>
                  <a:schemeClr val="accent3">
                    <a:lumMod val="40000"/>
                    <a:lumOff val="60000"/>
                  </a:schemeClr>
                </a:solidFill>
                <a:effectLst>
                  <a:outerShdw blurRad="38100" dist="22860" dir="5400000" algn="tl" rotWithShape="0">
                    <a:srgbClr val="000000">
                      <a:alpha val="30000"/>
                    </a:srgbClr>
                  </a:outerShdw>
                </a:effectLst>
              </a:rPr>
              <a:t>TEAM DETAILS</a:t>
            </a:r>
            <a:endParaRPr lang="en-IN" sz="4400" b="1" cap="none" spc="0" dirty="0">
              <a:ln w="10160">
                <a:solidFill>
                  <a:schemeClr val="accent4">
                    <a:lumMod val="50000"/>
                  </a:schemeClr>
                </a:solidFill>
                <a:prstDash val="solid"/>
              </a:ln>
              <a:solidFill>
                <a:schemeClr val="accent3">
                  <a:lumMod val="40000"/>
                  <a:lumOff val="60000"/>
                </a:schemeClr>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111433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196842-9C12-4541-B734-4F3EE6B4AF65}"/>
              </a:ext>
            </a:extLst>
          </p:cNvPr>
          <p:cNvSpPr>
            <a:spLocks noGrp="1"/>
          </p:cNvSpPr>
          <p:nvPr>
            <p:ph idx="1"/>
          </p:nvPr>
        </p:nvSpPr>
        <p:spPr>
          <a:xfrm>
            <a:off x="675420" y="1330420"/>
            <a:ext cx="6777923" cy="4971768"/>
          </a:xfrm>
        </p:spPr>
        <p:txBody>
          <a:bodyPr>
            <a:normAutofit/>
          </a:bodyPr>
          <a:lstStyle/>
          <a:p>
            <a:r>
              <a:rPr lang="en-IN" sz="2000" dirty="0">
                <a:solidFill>
                  <a:schemeClr val="accent2">
                    <a:lumMod val="40000"/>
                    <a:lumOff val="6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We have developed a website for real estate operations </a:t>
            </a:r>
            <a:r>
              <a:rPr lang="en-GB" sz="2000" dirty="0">
                <a:solidFill>
                  <a:schemeClr val="accent2">
                    <a:lumMod val="40000"/>
                    <a:lumOff val="6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in order to make it more accessible and much organised which solves a number of problems faced by consumers and brokers.</a:t>
            </a:r>
          </a:p>
          <a:p>
            <a:r>
              <a:rPr lang="en-GB" sz="2000" dirty="0">
                <a:solidFill>
                  <a:schemeClr val="accent2">
                    <a:lumMod val="40000"/>
                    <a:lumOff val="6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This website provides easy way to find affordable houses and properties.</a:t>
            </a:r>
          </a:p>
          <a:p>
            <a:r>
              <a:rPr lang="en-GB" sz="2000" dirty="0">
                <a:solidFill>
                  <a:schemeClr val="accent2">
                    <a:lumMod val="40000"/>
                    <a:lumOff val="6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It also provides easy ways for home insurances.</a:t>
            </a:r>
          </a:p>
          <a:p>
            <a:r>
              <a:rPr lang="en-GB" sz="2000" dirty="0">
                <a:solidFill>
                  <a:schemeClr val="accent2">
                    <a:lumMod val="40000"/>
                    <a:lumOff val="6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Site provides online real-estate service committed to helping you make wise and profitable decisions related to buying, selling, renting and leasing of properties, in IOWA.</a:t>
            </a:r>
            <a:br>
              <a:rPr lang="en-GB" sz="2000" dirty="0">
                <a:solidFill>
                  <a:schemeClr val="accent2">
                    <a:lumMod val="40000"/>
                    <a:lumOff val="60000"/>
                  </a:schemeClr>
                </a:solidFill>
                <a:effectLst/>
                <a:latin typeface="Arial" panose="020B0604020202020204" pitchFamily="34" charset="0"/>
                <a:ea typeface="Arial" panose="020B0604020202020204" pitchFamily="34" charset="0"/>
              </a:rPr>
            </a:br>
            <a:endParaRPr lang="en-GB" sz="2000" dirty="0">
              <a:solidFill>
                <a:schemeClr val="accent2">
                  <a:lumMod val="40000"/>
                  <a:lumOff val="60000"/>
                </a:schemeClr>
              </a:solidFill>
              <a:effectLst/>
              <a:latin typeface="Arial" panose="020B0604020202020204" pitchFamily="34" charset="0"/>
              <a:ea typeface="Arial" panose="020B0604020202020204" pitchFamily="34" charset="0"/>
            </a:endParaRPr>
          </a:p>
          <a:p>
            <a:pPr marL="0" indent="0">
              <a:buNone/>
            </a:pPr>
            <a:endParaRPr lang="en-GB" sz="2000" dirty="0">
              <a:solidFill>
                <a:schemeClr val="accent2">
                  <a:lumMod val="40000"/>
                  <a:lumOff val="60000"/>
                </a:schemeClr>
              </a:solidFill>
              <a:effectLst/>
              <a:latin typeface="Arial" panose="020B0604020202020204" pitchFamily="34" charset="0"/>
              <a:ea typeface="Arial" panose="020B0604020202020204" pitchFamily="34" charset="0"/>
            </a:endParaRPr>
          </a:p>
          <a:p>
            <a:endParaRPr lang="en-IN" sz="2000" dirty="0">
              <a:solidFill>
                <a:schemeClr val="accent2">
                  <a:lumMod val="40000"/>
                  <a:lumOff val="60000"/>
                </a:schemeClr>
              </a:solidFill>
              <a:effectLst/>
              <a:latin typeface="Arial" panose="020B0604020202020204" pitchFamily="34" charset="0"/>
              <a:ea typeface="Arial" panose="020B0604020202020204" pitchFamily="34" charset="0"/>
            </a:endParaRPr>
          </a:p>
          <a:p>
            <a:endParaRPr lang="en-IN" sz="2000" dirty="0">
              <a:solidFill>
                <a:schemeClr val="accent2">
                  <a:lumMod val="40000"/>
                  <a:lumOff val="60000"/>
                </a:schemeClr>
              </a:solidFill>
            </a:endParaRPr>
          </a:p>
        </p:txBody>
      </p:sp>
      <p:pic>
        <p:nvPicPr>
          <p:cNvPr id="1028" name="Picture 4" descr="Real Estate Development Pictures | Download Free Images on Unsplash">
            <a:extLst>
              <a:ext uri="{FF2B5EF4-FFF2-40B4-BE49-F238E27FC236}">
                <a16:creationId xmlns:a16="http://schemas.microsoft.com/office/drawing/2014/main" id="{36023F45-67FA-4B15-A825-A0FB6D146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1718" y="1581432"/>
            <a:ext cx="4303058" cy="36951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D949F41-4150-44A6-9A4D-1526F07D0071}"/>
              </a:ext>
            </a:extLst>
          </p:cNvPr>
          <p:cNvSpPr/>
          <p:nvPr/>
        </p:nvSpPr>
        <p:spPr>
          <a:xfrm>
            <a:off x="-195146" y="322729"/>
            <a:ext cx="12582292" cy="923330"/>
          </a:xfrm>
          <a:prstGeom prst="rect">
            <a:avLst/>
          </a:prstGeom>
          <a:noFill/>
        </p:spPr>
        <p:txBody>
          <a:bodyPr wrap="none" lIns="91440" tIns="45720" rIns="91440" bIns="45720">
            <a:spAutoFit/>
          </a:bodyPr>
          <a:lstStyle/>
          <a:p>
            <a:pPr marL="685800" indent="-685800" algn="ctr">
              <a:buFont typeface="Wingdings" panose="05000000000000000000" pitchFamily="2" charset="2"/>
              <a:buChar char="v"/>
            </a:pPr>
            <a:r>
              <a:rPr lang="en-US" sz="4400" b="1" spc="50" dirty="0">
                <a:ln w="0"/>
                <a:solidFill>
                  <a:schemeClr val="bg2">
                    <a:lumMod val="60000"/>
                    <a:lumOff val="40000"/>
                  </a:schemeClr>
                </a:solidFill>
                <a:effectLst>
                  <a:innerShdw blurRad="63500" dist="50800" dir="13500000">
                    <a:srgbClr val="000000">
                      <a:alpha val="50000"/>
                    </a:srgbClr>
                  </a:innerShdw>
                </a:effectLst>
              </a:rPr>
              <a:t>HAMESHOMES</a:t>
            </a:r>
            <a:r>
              <a:rPr lang="en-US" sz="5400" b="1" spc="50" dirty="0">
                <a:ln w="0"/>
                <a:solidFill>
                  <a:schemeClr val="bg2">
                    <a:lumMod val="60000"/>
                    <a:lumOff val="40000"/>
                  </a:schemeClr>
                </a:solidFill>
                <a:effectLst>
                  <a:innerShdw blurRad="63500" dist="50800" dir="13500000">
                    <a:srgbClr val="000000">
                      <a:alpha val="50000"/>
                    </a:srgbClr>
                  </a:innerShdw>
                </a:effectLst>
              </a:rPr>
              <a:t>.</a:t>
            </a:r>
            <a:r>
              <a:rPr lang="en-US" sz="4400" b="1" spc="50" dirty="0">
                <a:ln w="0"/>
                <a:solidFill>
                  <a:schemeClr val="bg2">
                    <a:lumMod val="60000"/>
                    <a:lumOff val="40000"/>
                  </a:schemeClr>
                </a:solidFill>
                <a:effectLst>
                  <a:innerShdw blurRad="63500" dist="50800" dir="13500000">
                    <a:srgbClr val="000000">
                      <a:alpha val="50000"/>
                    </a:srgbClr>
                  </a:innerShdw>
                </a:effectLst>
              </a:rPr>
              <a:t>COM (Real-estate Website)</a:t>
            </a:r>
            <a:endParaRPr lang="en-US" sz="5400" b="1" cap="none" spc="50" dirty="0">
              <a:ln w="0"/>
              <a:solidFill>
                <a:schemeClr val="bg2">
                  <a:lumMod val="60000"/>
                  <a:lumOff val="40000"/>
                </a:schemeClr>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40025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11ED97-58DA-422E-B6DE-59875CBB3CAE}"/>
              </a:ext>
            </a:extLst>
          </p:cNvPr>
          <p:cNvSpPr>
            <a:spLocks noGrp="1"/>
          </p:cNvSpPr>
          <p:nvPr>
            <p:ph idx="1"/>
          </p:nvPr>
        </p:nvSpPr>
        <p:spPr>
          <a:xfrm>
            <a:off x="492217" y="1174031"/>
            <a:ext cx="9905999" cy="5199857"/>
          </a:xfrm>
        </p:spPr>
        <p:txBody>
          <a:bodyPr>
            <a:normAutofit fontScale="92500" lnSpcReduction="10000"/>
          </a:bodyPr>
          <a:lstStyle/>
          <a:p>
            <a:pPr lvl="1">
              <a:lnSpc>
                <a:spcPct val="115000"/>
              </a:lnSpc>
              <a:buSzPts val="1300"/>
            </a:pPr>
            <a:r>
              <a:rPr lang="en-GB" sz="2400" u="none" strike="noStrike" dirty="0">
                <a:solidFill>
                  <a:schemeClr val="accent6">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Choose the CMS that better comes up to your web development needs and final expectations.</a:t>
            </a:r>
            <a:endParaRPr lang="en-IN" sz="2400" u="none" strike="noStrike" dirty="0">
              <a:solidFill>
                <a:schemeClr val="accent6">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lvl="1">
              <a:lnSpc>
                <a:spcPct val="115000"/>
              </a:lnSpc>
              <a:buSzPts val="1300"/>
            </a:pPr>
            <a:r>
              <a:rPr lang="en-GB" sz="2400" u="none" strike="noStrike" dirty="0">
                <a:solidFill>
                  <a:schemeClr val="accent6">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Think About the Domain Name.</a:t>
            </a:r>
            <a:br>
              <a:rPr lang="en-GB" sz="2400" u="none" strike="noStrike" dirty="0">
                <a:solidFill>
                  <a:schemeClr val="accent6">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br>
            <a:r>
              <a:rPr lang="en-GB" sz="2400" u="none" strike="noStrike" dirty="0">
                <a:solidFill>
                  <a:schemeClr val="accent6">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We choose a domain name which is easier and memorable and user-friendly.</a:t>
            </a:r>
            <a:endParaRPr lang="en-IN" sz="2400" u="none" strike="noStrike" dirty="0">
              <a:solidFill>
                <a:schemeClr val="accent6">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lvl="1">
              <a:lnSpc>
                <a:spcPct val="115000"/>
              </a:lnSpc>
              <a:buSzPts val="1300"/>
            </a:pPr>
            <a:r>
              <a:rPr lang="en-GB" sz="2400" u="none" strike="noStrike" dirty="0">
                <a:solidFill>
                  <a:schemeClr val="accent6">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We installed the Concrete5 CMS which was best suitable for our website development needs.</a:t>
            </a:r>
            <a:endParaRPr lang="en-IN" sz="2400" u="none" strike="noStrike" dirty="0">
              <a:solidFill>
                <a:schemeClr val="accent6">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lvl="1">
              <a:lnSpc>
                <a:spcPct val="115000"/>
              </a:lnSpc>
              <a:buSzPts val="1300"/>
            </a:pPr>
            <a:r>
              <a:rPr lang="en-GB" sz="2400" u="none" strike="noStrike" dirty="0">
                <a:solidFill>
                  <a:schemeClr val="accent6">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After that we created a database structure according to the needs of the website and implemented the same on a local server using x software.</a:t>
            </a:r>
            <a:endParaRPr lang="en-IN" sz="2400" u="none" strike="noStrike" dirty="0">
              <a:solidFill>
                <a:schemeClr val="accent6">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lvl="1">
              <a:lnSpc>
                <a:spcPct val="115000"/>
              </a:lnSpc>
              <a:buSzPts val="1300"/>
            </a:pPr>
            <a:r>
              <a:rPr lang="en-GB" sz="2400" u="none" strike="noStrike" dirty="0">
                <a:solidFill>
                  <a:schemeClr val="accent6">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We began our development locally on localhost and started creating pages on concrete5 CMS, we used PHP, JavaScript for backend and HTML, CSS, Bootstrap for frontend.</a:t>
            </a:r>
            <a:br>
              <a:rPr lang="en-GB" sz="2400" u="none" strike="noStrike" dirty="0">
                <a:solidFill>
                  <a:schemeClr val="accent6">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br>
            <a:endParaRPr lang="en-IN" sz="2400" u="none" strike="noStrike" dirty="0">
              <a:solidFill>
                <a:schemeClr val="accent6">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IN" dirty="0">
              <a:solidFill>
                <a:schemeClr val="accent6">
                  <a:lumMod val="60000"/>
                  <a:lumOff val="40000"/>
                </a:schemeClr>
              </a:solidFill>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280F3680-410E-41B3-A9C3-44BD290336A8}"/>
              </a:ext>
            </a:extLst>
          </p:cNvPr>
          <p:cNvSpPr/>
          <p:nvPr/>
        </p:nvSpPr>
        <p:spPr>
          <a:xfrm>
            <a:off x="872583" y="295870"/>
            <a:ext cx="4787786" cy="769441"/>
          </a:xfrm>
          <a:prstGeom prst="rect">
            <a:avLst/>
          </a:prstGeom>
          <a:noFill/>
        </p:spPr>
        <p:txBody>
          <a:bodyPr wrap="none" lIns="91440" tIns="45720" rIns="91440" bIns="45720">
            <a:spAutoFit/>
          </a:bodyPr>
          <a:lstStyle/>
          <a:p>
            <a:pPr marL="685800" indent="-685800">
              <a:buFont typeface="Wingdings" panose="05000000000000000000" pitchFamily="2" charset="2"/>
              <a:buChar char="v"/>
            </a:pPr>
            <a:r>
              <a:rPr lang="en-US" sz="4400" b="1" cap="none" spc="0" dirty="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rPr>
              <a:t>METHODOLOGY</a:t>
            </a:r>
            <a:endParaRPr lang="en-US" sz="5400" b="1" cap="none" spc="0" dirty="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60840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5E9A0C-F1A9-4676-9BBA-912CCEA0CC14}"/>
              </a:ext>
            </a:extLst>
          </p:cNvPr>
          <p:cNvSpPr>
            <a:spLocks noGrp="1"/>
          </p:cNvSpPr>
          <p:nvPr>
            <p:ph idx="1"/>
          </p:nvPr>
        </p:nvSpPr>
        <p:spPr>
          <a:xfrm>
            <a:off x="919119" y="1773317"/>
            <a:ext cx="10353762" cy="4466118"/>
          </a:xfrm>
        </p:spPr>
        <p:txBody>
          <a:bodyPr>
            <a:normAutofit/>
          </a:bodyPr>
          <a:lstStyle/>
          <a:p>
            <a:pPr>
              <a:buFont typeface="Wingdings" panose="05000000000000000000" pitchFamily="2" charset="2"/>
              <a:buChar char="Ø"/>
            </a:pPr>
            <a:r>
              <a:rPr lang="en-GB" sz="2800" b="1" u="none" strike="noStrike" dirty="0">
                <a:solidFill>
                  <a:schemeClr val="accent4">
                    <a:lumMod val="60000"/>
                    <a:lumOff val="40000"/>
                  </a:schemeClr>
                </a:solidFill>
                <a:effectLst/>
                <a:latin typeface="Arial" panose="020B0604020202020204" pitchFamily="34" charset="0"/>
                <a:ea typeface="Arial" panose="020B0604020202020204" pitchFamily="34" charset="0"/>
              </a:rPr>
              <a:t>Application</a:t>
            </a:r>
            <a:endParaRPr lang="en-IN" sz="2800" b="1" u="none" strike="noStrike" dirty="0">
              <a:solidFill>
                <a:schemeClr val="accent4">
                  <a:lumMod val="60000"/>
                  <a:lumOff val="40000"/>
                </a:schemeClr>
              </a:solidFill>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n-GB" sz="2000" dirty="0">
                <a:solidFill>
                  <a:schemeClr val="accent4">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The system which will allow the user to quickly and easily search a property for buy and sell.</a:t>
            </a:r>
            <a:endParaRPr lang="en-IN" sz="2000" dirty="0">
              <a:solidFill>
                <a:schemeClr val="accent4">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n-GB" sz="2000" dirty="0">
                <a:solidFill>
                  <a:schemeClr val="accent4">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The registered user can upload his/her property for sale or rent out.</a:t>
            </a:r>
            <a:endParaRPr lang="en-IN" sz="2000" dirty="0">
              <a:solidFill>
                <a:schemeClr val="accent4">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n-GB" sz="2000" dirty="0">
                <a:solidFill>
                  <a:schemeClr val="accent4">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The system is designed and developed in such a way that it tries to overcome all the prescribed problems.</a:t>
            </a:r>
            <a:endParaRPr lang="en-IN" sz="2000" dirty="0">
              <a:solidFill>
                <a:schemeClr val="accent4">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n-GB" sz="2000" dirty="0">
                <a:solidFill>
                  <a:schemeClr val="accent4">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The system being an online system will give accurate information regarding the property which helps to view all the related information directly from anywhere</a:t>
            </a:r>
            <a:br>
              <a:rPr lang="en-GB" sz="1800" dirty="0">
                <a:solidFill>
                  <a:schemeClr val="accent4">
                    <a:lumMod val="60000"/>
                    <a:lumOff val="40000"/>
                  </a:schemeClr>
                </a:solidFill>
                <a:effectLst/>
                <a:latin typeface="Arial" panose="020B0604020202020204" pitchFamily="34" charset="0"/>
                <a:ea typeface="Arial" panose="020B0604020202020204" pitchFamily="34" charset="0"/>
              </a:rPr>
            </a:br>
            <a:endParaRPr lang="en-IN" sz="1800" u="none" strike="noStrike" dirty="0">
              <a:solidFill>
                <a:schemeClr val="accent4">
                  <a:lumMod val="60000"/>
                  <a:lumOff val="40000"/>
                </a:schemeClr>
              </a:solidFill>
              <a:effectLst/>
              <a:latin typeface="Arial" panose="020B0604020202020204" pitchFamily="34" charset="0"/>
              <a:ea typeface="Arial" panose="020B0604020202020204" pitchFamily="34" charset="0"/>
            </a:endParaRPr>
          </a:p>
        </p:txBody>
      </p:sp>
      <p:sp>
        <p:nvSpPr>
          <p:cNvPr id="6" name="Rectangle 5">
            <a:extLst>
              <a:ext uri="{FF2B5EF4-FFF2-40B4-BE49-F238E27FC236}">
                <a16:creationId xmlns:a16="http://schemas.microsoft.com/office/drawing/2014/main" id="{76EF2A78-3A80-4CD7-8098-9BD0B981FA03}"/>
              </a:ext>
            </a:extLst>
          </p:cNvPr>
          <p:cNvSpPr/>
          <p:nvPr/>
        </p:nvSpPr>
        <p:spPr>
          <a:xfrm>
            <a:off x="919119" y="152418"/>
            <a:ext cx="9335954" cy="1446550"/>
          </a:xfrm>
          <a:prstGeom prst="rect">
            <a:avLst/>
          </a:prstGeom>
          <a:noFill/>
        </p:spPr>
        <p:txBody>
          <a:bodyPr wrap="none" lIns="91440" tIns="45720" rIns="91440" bIns="45720">
            <a:spAutoFit/>
          </a:bodyPr>
          <a:lstStyle/>
          <a:p>
            <a:pPr marL="685800" indent="-685800">
              <a:buFont typeface="Wingdings" panose="05000000000000000000" pitchFamily="2" charset="2"/>
              <a:buChar char="v"/>
            </a:pPr>
            <a:r>
              <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APPLICATION AND FUTURE SCOPE </a:t>
            </a:r>
            <a:br>
              <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r>
              <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OF THE </a:t>
            </a: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PROJECT</a:t>
            </a:r>
            <a:endPar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098781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6ADB88-8AC5-4F75-9465-53C15060C4F5}"/>
              </a:ext>
            </a:extLst>
          </p:cNvPr>
          <p:cNvSpPr>
            <a:spLocks noGrp="1"/>
          </p:cNvSpPr>
          <p:nvPr>
            <p:ph idx="1"/>
          </p:nvPr>
        </p:nvSpPr>
        <p:spPr>
          <a:xfrm>
            <a:off x="917294" y="599981"/>
            <a:ext cx="9905999" cy="5227078"/>
          </a:xfrm>
        </p:spPr>
        <p:txBody>
          <a:bodyPr>
            <a:normAutofit/>
          </a:bodyPr>
          <a:lstStyle/>
          <a:p>
            <a:pPr>
              <a:buFont typeface="Wingdings" panose="05000000000000000000" pitchFamily="2" charset="2"/>
              <a:buChar char="Ø"/>
            </a:pPr>
            <a:r>
              <a:rPr lang="en-IN" sz="2800" b="1" dirty="0">
                <a:solidFill>
                  <a:schemeClr val="accent4">
                    <a:lumMod val="60000"/>
                    <a:lumOff val="40000"/>
                  </a:schemeClr>
                </a:solidFill>
              </a:rPr>
              <a:t>Future Scope Of The Project</a:t>
            </a:r>
          </a:p>
          <a:p>
            <a:r>
              <a:rPr lang="en-GB" sz="1800" u="none" strike="noStrike" dirty="0">
                <a:solidFill>
                  <a:schemeClr val="accent4">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As per the user requirement our project is designed. We can add an additional constraint to our project. We will also try to make the modification, update, delete any other facility in our project. Some of the ways our project can be used in future are:</a:t>
            </a:r>
            <a:endParaRPr lang="en-IN" sz="1800" b="1" u="none" strike="noStrike" dirty="0">
              <a:solidFill>
                <a:schemeClr val="accent4">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r>
              <a:rPr lang="en-GB" sz="1800" dirty="0">
                <a:solidFill>
                  <a:schemeClr val="accent4">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This can be used in educational institutions as well as in the corporate world.</a:t>
            </a:r>
            <a:endParaRPr lang="en-IN" sz="1800" dirty="0">
              <a:solidFill>
                <a:schemeClr val="accent4">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r>
              <a:rPr lang="en-GB" sz="1800" dirty="0">
                <a:solidFill>
                  <a:schemeClr val="accent4">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Business relationship with comprehensive online services like transport, banking etc.</a:t>
            </a:r>
            <a:endParaRPr lang="en-IN" sz="1800" dirty="0">
              <a:solidFill>
                <a:schemeClr val="accent4">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r>
              <a:rPr lang="en-GB" sz="1800" dirty="0">
                <a:solidFill>
                  <a:schemeClr val="accent4">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Affiliate Marketing Systems, Website Design, and Development and Search Engine Optimization.</a:t>
            </a:r>
            <a:endParaRPr lang="en-IN" sz="1800" dirty="0">
              <a:solidFill>
                <a:schemeClr val="accent4">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r>
              <a:rPr lang="en-GB" sz="1800" dirty="0">
                <a:solidFill>
                  <a:schemeClr val="accent4">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Integration with other standard Application Software Products &amp; Booking Engines/ Platforms.</a:t>
            </a:r>
            <a:br>
              <a:rPr lang="en-GB" sz="1800" dirty="0">
                <a:solidFill>
                  <a:schemeClr val="accent4">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br>
            <a:endParaRPr lang="en-IN" sz="1800" u="none" strike="noStrike" dirty="0">
              <a:solidFill>
                <a:schemeClr val="accent4">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601800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952EFF-1956-473C-B1FB-9A831B455F70}"/>
              </a:ext>
            </a:extLst>
          </p:cNvPr>
          <p:cNvSpPr/>
          <p:nvPr/>
        </p:nvSpPr>
        <p:spPr>
          <a:xfrm>
            <a:off x="157786" y="224136"/>
            <a:ext cx="7820801" cy="923330"/>
          </a:xfrm>
          <a:prstGeom prst="rect">
            <a:avLst/>
          </a:prstGeom>
          <a:noFill/>
        </p:spPr>
        <p:txBody>
          <a:bodyPr wrap="square" lIns="91440" tIns="45720" rIns="91440" bIns="45720">
            <a:spAutoFit/>
          </a:bodyPr>
          <a:lstStyle/>
          <a:p>
            <a:pPr marL="685800" indent="-685800" algn="ctr">
              <a:buFont typeface="Wingdings" panose="05000000000000000000" pitchFamily="2" charset="2"/>
              <a:buChar char="v"/>
            </a:pPr>
            <a:r>
              <a:rPr lang="en-US" sz="5400" b="1" cap="none" spc="0" dirty="0">
                <a:ln w="9525">
                  <a:solidFill>
                    <a:schemeClr val="bg1"/>
                  </a:solidFill>
                  <a:prstDash val="solid"/>
                </a:ln>
                <a:solidFill>
                  <a:srgbClr val="00B0F0"/>
                </a:solidFill>
                <a:effectLst>
                  <a:outerShdw blurRad="12700" dist="38100" dir="2700000" algn="tl" rotWithShape="0">
                    <a:schemeClr val="bg1">
                      <a:lumMod val="50000"/>
                    </a:schemeClr>
                  </a:outerShdw>
                </a:effectLst>
              </a:rPr>
              <a:t>PROJECT TIMELINE</a:t>
            </a:r>
          </a:p>
        </p:txBody>
      </p:sp>
      <p:graphicFrame>
        <p:nvGraphicFramePr>
          <p:cNvPr id="5" name="Chart 4">
            <a:extLst>
              <a:ext uri="{FF2B5EF4-FFF2-40B4-BE49-F238E27FC236}">
                <a16:creationId xmlns:a16="http://schemas.microsoft.com/office/drawing/2014/main" id="{FFBF07DD-819B-4C26-999D-CC23F640D923}"/>
              </a:ext>
            </a:extLst>
          </p:cNvPr>
          <p:cNvGraphicFramePr/>
          <p:nvPr>
            <p:extLst>
              <p:ext uri="{D42A27DB-BD31-4B8C-83A1-F6EECF244321}">
                <p14:modId xmlns:p14="http://schemas.microsoft.com/office/powerpoint/2010/main" val="2648173528"/>
              </p:ext>
            </p:extLst>
          </p:nvPr>
        </p:nvGraphicFramePr>
        <p:xfrm>
          <a:off x="340658" y="1213149"/>
          <a:ext cx="10399059" cy="51130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12673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941055-711A-4593-8D18-30A20B2B4A5F}"/>
              </a:ext>
            </a:extLst>
          </p:cNvPr>
          <p:cNvSpPr/>
          <p:nvPr/>
        </p:nvSpPr>
        <p:spPr>
          <a:xfrm>
            <a:off x="944785" y="143469"/>
            <a:ext cx="8231164" cy="830997"/>
          </a:xfrm>
          <a:prstGeom prst="rect">
            <a:avLst/>
          </a:prstGeom>
          <a:noFill/>
        </p:spPr>
        <p:txBody>
          <a:bodyPr wrap="none" lIns="91440" tIns="45720" rIns="91440" bIns="45720">
            <a:spAutoFit/>
          </a:bodyPr>
          <a:lstStyle/>
          <a:p>
            <a:pPr marL="685800" indent="-685800">
              <a:buFont typeface="Wingdings" panose="05000000000000000000" pitchFamily="2" charset="2"/>
              <a:buChar char="v"/>
            </a:pPr>
            <a:r>
              <a:rPr lang="en-US" sz="4800" b="1" cap="none" spc="0" dirty="0">
                <a:ln w="13462">
                  <a:solidFill>
                    <a:schemeClr val="bg1"/>
                  </a:solidFill>
                  <a:prstDash val="solid"/>
                </a:ln>
                <a:solidFill>
                  <a:schemeClr val="bg2">
                    <a:lumMod val="60000"/>
                    <a:lumOff val="40000"/>
                  </a:schemeClr>
                </a:solidFill>
                <a:effectLst>
                  <a:outerShdw dist="38100" dir="2700000" algn="bl" rotWithShape="0">
                    <a:schemeClr val="accent5"/>
                  </a:outerShdw>
                </a:effectLst>
              </a:rPr>
              <a:t>DEPENDENCIES OF PROJECT</a:t>
            </a:r>
          </a:p>
        </p:txBody>
      </p:sp>
      <p:sp>
        <p:nvSpPr>
          <p:cNvPr id="5" name="TextBox 4">
            <a:extLst>
              <a:ext uri="{FF2B5EF4-FFF2-40B4-BE49-F238E27FC236}">
                <a16:creationId xmlns:a16="http://schemas.microsoft.com/office/drawing/2014/main" id="{42128B5C-1541-407F-AB3B-6C0D7DEF2A9A}"/>
              </a:ext>
            </a:extLst>
          </p:cNvPr>
          <p:cNvSpPr txBox="1"/>
          <p:nvPr/>
        </p:nvSpPr>
        <p:spPr>
          <a:xfrm>
            <a:off x="1192306" y="1111623"/>
            <a:ext cx="8489577" cy="6617196"/>
          </a:xfrm>
          <a:prstGeom prst="rect">
            <a:avLst/>
          </a:prstGeom>
          <a:noFill/>
        </p:spPr>
        <p:txBody>
          <a:bodyPr wrap="square" rtlCol="0">
            <a:spAutoFit/>
          </a:bodyPr>
          <a:lstStyle/>
          <a:p>
            <a:pPr marL="285750" indent="-285750">
              <a:buFont typeface="Wingdings" panose="05000000000000000000" pitchFamily="2" charset="2"/>
              <a:buChar char="q"/>
            </a:pPr>
            <a:r>
              <a:rPr lang="en-IN" sz="2400" b="1" dirty="0">
                <a:solidFill>
                  <a:schemeClr val="bg2">
                    <a:lumMod val="40000"/>
                    <a:lumOff val="60000"/>
                  </a:schemeClr>
                </a:solidFill>
              </a:rPr>
              <a:t>Hardware</a:t>
            </a:r>
          </a:p>
          <a:p>
            <a:pPr marL="285750" indent="-285750">
              <a:buFont typeface="Arial" panose="020B0604020202020204" pitchFamily="34" charset="0"/>
              <a:buChar char="•"/>
            </a:pPr>
            <a:r>
              <a:rPr lang="en-IN" sz="2000" dirty="0">
                <a:solidFill>
                  <a:schemeClr val="bg2">
                    <a:lumMod val="40000"/>
                    <a:lumOff val="60000"/>
                  </a:schemeClr>
                </a:solidFill>
              </a:rPr>
              <a:t>Operating system (Windows 10, windows 11)</a:t>
            </a:r>
          </a:p>
          <a:p>
            <a:pPr marL="285750" indent="-285750">
              <a:buFont typeface="Arial" panose="020B0604020202020204" pitchFamily="34" charset="0"/>
              <a:buChar char="•"/>
            </a:pPr>
            <a:r>
              <a:rPr lang="en-IN" sz="2000" dirty="0">
                <a:solidFill>
                  <a:schemeClr val="bg2">
                    <a:lumMod val="40000"/>
                    <a:lumOff val="60000"/>
                  </a:schemeClr>
                </a:solidFill>
              </a:rPr>
              <a:t>Desktop pc OR laptop</a:t>
            </a:r>
          </a:p>
          <a:p>
            <a:endParaRPr lang="en-IN" sz="2000" dirty="0">
              <a:solidFill>
                <a:schemeClr val="bg2">
                  <a:lumMod val="40000"/>
                  <a:lumOff val="60000"/>
                </a:schemeClr>
              </a:solidFill>
            </a:endParaRPr>
          </a:p>
          <a:p>
            <a:pPr marL="285750" indent="-285750">
              <a:buFont typeface="Wingdings" panose="05000000000000000000" pitchFamily="2" charset="2"/>
              <a:buChar char="q"/>
            </a:pPr>
            <a:r>
              <a:rPr lang="en-IN" sz="2800" b="1" dirty="0">
                <a:solidFill>
                  <a:schemeClr val="bg2">
                    <a:lumMod val="40000"/>
                    <a:lumOff val="60000"/>
                  </a:schemeClr>
                </a:solidFill>
              </a:rPr>
              <a:t>Software</a:t>
            </a:r>
          </a:p>
          <a:p>
            <a:pPr marL="342900" indent="-342900">
              <a:buFont typeface="Wingdings" panose="05000000000000000000" pitchFamily="2" charset="2"/>
              <a:buChar char="Ø"/>
            </a:pPr>
            <a:r>
              <a:rPr lang="en-IN" sz="2400" dirty="0">
                <a:solidFill>
                  <a:schemeClr val="bg2">
                    <a:lumMod val="40000"/>
                    <a:lumOff val="60000"/>
                  </a:schemeClr>
                </a:solidFill>
              </a:rPr>
              <a:t>Concrete CMS</a:t>
            </a:r>
          </a:p>
          <a:p>
            <a:pPr marL="342900" indent="-342900">
              <a:buFont typeface="Arial" panose="020B0604020202020204" pitchFamily="34" charset="0"/>
              <a:buChar char="•"/>
            </a:pPr>
            <a:r>
              <a:rPr lang="en-GB" sz="1600" dirty="0">
                <a:solidFill>
                  <a:schemeClr val="bg2">
                    <a:lumMod val="40000"/>
                    <a:lumOff val="60000"/>
                  </a:schemeClr>
                </a:solidFill>
                <a:effectLst/>
                <a:latin typeface="Arial" panose="020B0604020202020204" pitchFamily="34" charset="0"/>
                <a:ea typeface="Arial" panose="020B0604020202020204" pitchFamily="34" charset="0"/>
              </a:rPr>
              <a:t>Concrete CMS is an open-source content management system for publishing content on the World Wide Web and intranets.</a:t>
            </a:r>
            <a:br>
              <a:rPr lang="en-GB" sz="1600" dirty="0">
                <a:solidFill>
                  <a:schemeClr val="bg2">
                    <a:lumMod val="40000"/>
                    <a:lumOff val="60000"/>
                  </a:schemeClr>
                </a:solidFill>
                <a:effectLst/>
                <a:latin typeface="Arial" panose="020B0604020202020204" pitchFamily="34" charset="0"/>
                <a:ea typeface="Arial" panose="020B0604020202020204" pitchFamily="34" charset="0"/>
              </a:rPr>
            </a:br>
            <a:endParaRPr lang="en-IN" sz="1600" dirty="0">
              <a:solidFill>
                <a:schemeClr val="bg2">
                  <a:lumMod val="40000"/>
                  <a:lumOff val="60000"/>
                </a:schemeClr>
              </a:solidFill>
              <a:effectLst/>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r>
              <a:rPr lang="en-IN" sz="2400" dirty="0">
                <a:solidFill>
                  <a:schemeClr val="bg2">
                    <a:lumMod val="40000"/>
                    <a:lumOff val="60000"/>
                  </a:schemeClr>
                </a:solidFill>
              </a:rPr>
              <a:t>Languages</a:t>
            </a:r>
          </a:p>
          <a:p>
            <a:pPr marL="342900" indent="-342900">
              <a:buFont typeface="Arial" panose="020B0604020202020204" pitchFamily="34" charset="0"/>
              <a:buChar char="•"/>
            </a:pPr>
            <a:r>
              <a:rPr lang="en-IN" dirty="0">
                <a:solidFill>
                  <a:schemeClr val="bg2">
                    <a:lumMod val="40000"/>
                    <a:lumOff val="60000"/>
                  </a:schemeClr>
                </a:solidFill>
              </a:rPr>
              <a:t>PHP</a:t>
            </a:r>
          </a:p>
          <a:p>
            <a:pPr marL="342900" indent="-342900">
              <a:buFont typeface="Arial" panose="020B0604020202020204" pitchFamily="34" charset="0"/>
              <a:buChar char="•"/>
            </a:pPr>
            <a:r>
              <a:rPr lang="en-IN" sz="2000" dirty="0">
                <a:solidFill>
                  <a:schemeClr val="bg2">
                    <a:lumMod val="40000"/>
                    <a:lumOff val="60000"/>
                  </a:schemeClr>
                </a:solidFill>
              </a:rPr>
              <a:t>JavaScript</a:t>
            </a:r>
          </a:p>
          <a:p>
            <a:pPr marL="342900" indent="-342900">
              <a:buFont typeface="Arial" panose="020B0604020202020204" pitchFamily="34" charset="0"/>
              <a:buChar char="•"/>
            </a:pPr>
            <a:r>
              <a:rPr lang="en-IN" sz="2000" dirty="0">
                <a:solidFill>
                  <a:schemeClr val="bg2">
                    <a:lumMod val="40000"/>
                    <a:lumOff val="60000"/>
                  </a:schemeClr>
                </a:solidFill>
              </a:rPr>
              <a:t>HTML</a:t>
            </a:r>
            <a:br>
              <a:rPr lang="en-IN" sz="2000" dirty="0">
                <a:solidFill>
                  <a:schemeClr val="bg2">
                    <a:lumMod val="40000"/>
                    <a:lumOff val="60000"/>
                  </a:schemeClr>
                </a:solidFill>
              </a:rPr>
            </a:br>
            <a:endParaRPr lang="en-IN" sz="2000" dirty="0">
              <a:solidFill>
                <a:schemeClr val="bg2">
                  <a:lumMod val="40000"/>
                  <a:lumOff val="60000"/>
                </a:schemeClr>
              </a:solidFill>
            </a:endParaRPr>
          </a:p>
          <a:p>
            <a:pPr marL="342900" indent="-342900">
              <a:buFont typeface="Wingdings" panose="05000000000000000000" pitchFamily="2" charset="2"/>
              <a:buChar char="Ø"/>
            </a:pPr>
            <a:r>
              <a:rPr lang="en-IN" sz="2400" dirty="0">
                <a:solidFill>
                  <a:schemeClr val="bg2">
                    <a:lumMod val="40000"/>
                    <a:lumOff val="60000"/>
                  </a:schemeClr>
                </a:solidFill>
              </a:rPr>
              <a:t>Bootstrap</a:t>
            </a:r>
          </a:p>
          <a:p>
            <a:pPr marL="342900" indent="-342900">
              <a:buFont typeface="Arial" panose="020B0604020202020204" pitchFamily="34" charset="0"/>
              <a:buChar char="•"/>
            </a:pPr>
            <a:r>
              <a:rPr lang="en-GB" dirty="0">
                <a:solidFill>
                  <a:schemeClr val="bg2">
                    <a:lumMod val="40000"/>
                    <a:lumOff val="60000"/>
                  </a:schemeClr>
                </a:solidFill>
                <a:effectLst/>
                <a:latin typeface="Arial" panose="020B0604020202020204" pitchFamily="34" charset="0"/>
                <a:ea typeface="Arial" panose="020B0604020202020204" pitchFamily="34" charset="0"/>
              </a:rPr>
              <a:t>Bootstrap is a free front-end framework for faster and easier web development.</a:t>
            </a:r>
            <a:endParaRPr lang="en-IN" sz="1600" dirty="0">
              <a:solidFill>
                <a:schemeClr val="bg2">
                  <a:lumMod val="40000"/>
                  <a:lumOff val="60000"/>
                </a:schemeClr>
              </a:solidFill>
              <a:effectLst/>
              <a:latin typeface="Arial" panose="020B0604020202020204" pitchFamily="34" charset="0"/>
              <a:ea typeface="Arial" panose="020B0604020202020204" pitchFamily="34" charset="0"/>
            </a:endParaRPr>
          </a:p>
          <a:p>
            <a:pPr marL="342900" indent="-342900">
              <a:buFont typeface="Arial" panose="020B0604020202020204" pitchFamily="34" charset="0"/>
              <a:buChar char="•"/>
            </a:pPr>
            <a:r>
              <a:rPr lang="en-GB" sz="1800" dirty="0">
                <a:solidFill>
                  <a:schemeClr val="bg2">
                    <a:lumMod val="40000"/>
                    <a:lumOff val="60000"/>
                  </a:schemeClr>
                </a:solidFill>
                <a:effectLst/>
                <a:latin typeface="Arial" panose="020B0604020202020204" pitchFamily="34" charset="0"/>
                <a:ea typeface="Arial" panose="020B0604020202020204" pitchFamily="34" charset="0"/>
              </a:rPr>
              <a:t>It also gives you the ability to easily create responsive designs.</a:t>
            </a:r>
            <a:br>
              <a:rPr lang="en-IN" sz="2000" dirty="0">
                <a:solidFill>
                  <a:schemeClr val="bg2">
                    <a:lumMod val="40000"/>
                    <a:lumOff val="60000"/>
                  </a:schemeClr>
                </a:solidFill>
              </a:rPr>
            </a:br>
            <a:br>
              <a:rPr lang="en-IN" sz="2000" dirty="0">
                <a:solidFill>
                  <a:schemeClr val="bg2">
                    <a:lumMod val="40000"/>
                    <a:lumOff val="60000"/>
                  </a:schemeClr>
                </a:solidFill>
              </a:rPr>
            </a:br>
            <a:br>
              <a:rPr lang="en-IN" sz="2000" dirty="0">
                <a:solidFill>
                  <a:schemeClr val="bg2">
                    <a:lumMod val="40000"/>
                    <a:lumOff val="60000"/>
                  </a:schemeClr>
                </a:solidFill>
              </a:rPr>
            </a:br>
            <a:endParaRPr lang="en-IN" sz="2000" dirty="0">
              <a:solidFill>
                <a:schemeClr val="bg2">
                  <a:lumMod val="40000"/>
                  <a:lumOff val="60000"/>
                </a:schemeClr>
              </a:solidFill>
            </a:endParaRPr>
          </a:p>
        </p:txBody>
      </p:sp>
    </p:spTree>
    <p:extLst>
      <p:ext uri="{BB962C8B-B14F-4D97-AF65-F5344CB8AC3E}">
        <p14:creationId xmlns:p14="http://schemas.microsoft.com/office/powerpoint/2010/main" val="2864027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80214D-588F-4F9C-8B8C-C5E45D1237B3}"/>
              </a:ext>
            </a:extLst>
          </p:cNvPr>
          <p:cNvSpPr>
            <a:spLocks noGrp="1"/>
          </p:cNvSpPr>
          <p:nvPr>
            <p:ph idx="1"/>
          </p:nvPr>
        </p:nvSpPr>
        <p:spPr>
          <a:xfrm>
            <a:off x="1141412" y="573741"/>
            <a:ext cx="9905999" cy="5217460"/>
          </a:xfrm>
        </p:spPr>
        <p:txBody>
          <a:bodyPr/>
          <a:lstStyle/>
          <a:p>
            <a:pPr>
              <a:buFont typeface="Wingdings" panose="05000000000000000000" pitchFamily="2" charset="2"/>
              <a:buChar char="Ø"/>
            </a:pPr>
            <a:r>
              <a:rPr lang="en-IN" dirty="0">
                <a:solidFill>
                  <a:schemeClr val="bg2">
                    <a:lumMod val="40000"/>
                    <a:lumOff val="60000"/>
                  </a:schemeClr>
                </a:solidFill>
              </a:rPr>
              <a:t> CSS</a:t>
            </a:r>
          </a:p>
          <a:p>
            <a:r>
              <a:rPr lang="en-GB" sz="1600" dirty="0">
                <a:solidFill>
                  <a:schemeClr val="bg2">
                    <a:lumMod val="40000"/>
                    <a:lumOff val="60000"/>
                  </a:schemeClr>
                </a:solidFill>
                <a:effectLst/>
                <a:latin typeface="Arial" panose="020B0604020202020204" pitchFamily="34" charset="0"/>
                <a:ea typeface="Arial" panose="020B0604020202020204" pitchFamily="34" charset="0"/>
              </a:rPr>
              <a:t>CSS stands for Cascading Style Sheets.</a:t>
            </a:r>
            <a:endParaRPr lang="en-IN" sz="1600" dirty="0">
              <a:solidFill>
                <a:schemeClr val="bg2">
                  <a:lumMod val="40000"/>
                  <a:lumOff val="60000"/>
                </a:schemeClr>
              </a:solidFill>
              <a:effectLst/>
              <a:latin typeface="Arial" panose="020B0604020202020204" pitchFamily="34" charset="0"/>
              <a:ea typeface="Arial" panose="020B0604020202020204" pitchFamily="34" charset="0"/>
            </a:endParaRPr>
          </a:p>
          <a:p>
            <a:r>
              <a:rPr lang="en-GB" sz="1600" dirty="0">
                <a:solidFill>
                  <a:schemeClr val="bg2">
                    <a:lumMod val="40000"/>
                    <a:lumOff val="60000"/>
                  </a:schemeClr>
                </a:solidFill>
                <a:effectLst/>
                <a:latin typeface="Arial" panose="020B0604020202020204" pitchFamily="34" charset="0"/>
                <a:ea typeface="Arial" panose="020B0604020202020204" pitchFamily="34" charset="0"/>
              </a:rPr>
              <a:t>It describes how HTML elements are to be displayed on screen, paper, or in other media.</a:t>
            </a:r>
            <a:endParaRPr lang="en-IN" sz="1600" dirty="0">
              <a:solidFill>
                <a:schemeClr val="bg2">
                  <a:lumMod val="40000"/>
                  <a:lumOff val="60000"/>
                </a:schemeClr>
              </a:solidFill>
              <a:effectLst/>
              <a:latin typeface="Arial" panose="020B0604020202020204" pitchFamily="34" charset="0"/>
              <a:ea typeface="Arial" panose="020B0604020202020204" pitchFamily="34" charset="0"/>
            </a:endParaRPr>
          </a:p>
          <a:p>
            <a:pPr>
              <a:buFont typeface="Wingdings" panose="05000000000000000000" pitchFamily="2" charset="2"/>
              <a:buChar char="Ø"/>
            </a:pPr>
            <a:r>
              <a:rPr lang="en-IN" dirty="0">
                <a:solidFill>
                  <a:schemeClr val="bg2">
                    <a:lumMod val="40000"/>
                    <a:lumOff val="60000"/>
                  </a:schemeClr>
                </a:solidFill>
              </a:rPr>
              <a:t>MYSQL</a:t>
            </a:r>
          </a:p>
          <a:p>
            <a:r>
              <a:rPr lang="en-GB" sz="1600" dirty="0">
                <a:solidFill>
                  <a:schemeClr val="bg2">
                    <a:lumMod val="40000"/>
                    <a:lumOff val="60000"/>
                  </a:schemeClr>
                </a:solidFill>
                <a:effectLst/>
                <a:latin typeface="Arial" panose="020B0604020202020204" pitchFamily="34" charset="0"/>
                <a:ea typeface="Arial" panose="020B0604020202020204" pitchFamily="34" charset="0"/>
              </a:rPr>
              <a:t>MySQL is a relational database management system based on SQL – Structured Query Language. </a:t>
            </a:r>
          </a:p>
          <a:p>
            <a:r>
              <a:rPr lang="en-GB" sz="1600" dirty="0">
                <a:solidFill>
                  <a:schemeClr val="bg2">
                    <a:lumMod val="40000"/>
                    <a:lumOff val="60000"/>
                  </a:schemeClr>
                </a:solidFill>
                <a:effectLst/>
                <a:latin typeface="Arial" panose="020B0604020202020204" pitchFamily="34" charset="0"/>
                <a:ea typeface="Arial" panose="020B0604020202020204" pitchFamily="34" charset="0"/>
              </a:rPr>
              <a:t>The application is used for a wide range of purposes, including data warehousing, e-commerce, and logging applications.</a:t>
            </a:r>
          </a:p>
          <a:p>
            <a:pPr>
              <a:buFont typeface="Wingdings" panose="05000000000000000000" pitchFamily="2" charset="2"/>
              <a:buChar char="Ø"/>
            </a:pPr>
            <a:r>
              <a:rPr lang="en-GB" sz="1800" dirty="0">
                <a:solidFill>
                  <a:schemeClr val="bg2">
                    <a:lumMod val="40000"/>
                    <a:lumOff val="60000"/>
                  </a:schemeClr>
                </a:solidFill>
                <a:effectLst/>
                <a:latin typeface="Arial" panose="020B0604020202020204" pitchFamily="34" charset="0"/>
                <a:ea typeface="Arial" panose="020B0604020202020204" pitchFamily="34" charset="0"/>
              </a:rPr>
              <a:t>GITHUB</a:t>
            </a:r>
          </a:p>
          <a:p>
            <a:pPr>
              <a:buFont typeface="Wingdings" panose="05000000000000000000" pitchFamily="2" charset="2"/>
              <a:buChar char="Ø"/>
            </a:pPr>
            <a:r>
              <a:rPr lang="en-GB" sz="1800" dirty="0" err="1">
                <a:solidFill>
                  <a:schemeClr val="bg2">
                    <a:lumMod val="40000"/>
                    <a:lumOff val="60000"/>
                  </a:schemeClr>
                </a:solidFill>
                <a:latin typeface="Arial" panose="020B0604020202020204" pitchFamily="34" charset="0"/>
                <a:ea typeface="Arial" panose="020B0604020202020204" pitchFamily="34" charset="0"/>
              </a:rPr>
              <a:t>PhpStorm</a:t>
            </a:r>
            <a:endParaRPr lang="en-GB" sz="1800" dirty="0">
              <a:solidFill>
                <a:schemeClr val="bg2">
                  <a:lumMod val="40000"/>
                  <a:lumOff val="60000"/>
                </a:schemeClr>
              </a:solidFill>
              <a:latin typeface="Arial" panose="020B0604020202020204" pitchFamily="34" charset="0"/>
              <a:ea typeface="Arial" panose="020B0604020202020204" pitchFamily="34" charset="0"/>
            </a:endParaRPr>
          </a:p>
          <a:p>
            <a:pPr>
              <a:buFont typeface="Wingdings" panose="05000000000000000000" pitchFamily="2" charset="2"/>
              <a:buChar char="Ø"/>
            </a:pPr>
            <a:r>
              <a:rPr lang="en-GB" sz="1800" dirty="0" err="1">
                <a:solidFill>
                  <a:schemeClr val="bg2">
                    <a:lumMod val="40000"/>
                    <a:lumOff val="60000"/>
                  </a:schemeClr>
                </a:solidFill>
                <a:effectLst/>
                <a:latin typeface="Arial" panose="020B0604020202020204" pitchFamily="34" charset="0"/>
                <a:ea typeface="Arial" panose="020B0604020202020204" pitchFamily="34" charset="0"/>
              </a:rPr>
              <a:t>Xampp</a:t>
            </a:r>
            <a:endParaRPr lang="en-GB" sz="1800" dirty="0">
              <a:solidFill>
                <a:schemeClr val="bg2">
                  <a:lumMod val="40000"/>
                  <a:lumOff val="60000"/>
                </a:schemeClr>
              </a:solidFill>
              <a:effectLst/>
              <a:latin typeface="Arial" panose="020B0604020202020204" pitchFamily="34" charset="0"/>
              <a:ea typeface="Arial" panose="020B0604020202020204" pitchFamily="34" charset="0"/>
            </a:endParaRPr>
          </a:p>
          <a:p>
            <a:pPr>
              <a:buFont typeface="Wingdings" panose="05000000000000000000" pitchFamily="2" charset="2"/>
              <a:buChar char="Ø"/>
            </a:pPr>
            <a:r>
              <a:rPr lang="en-GB" sz="1800" dirty="0">
                <a:solidFill>
                  <a:schemeClr val="bg2">
                    <a:lumMod val="40000"/>
                    <a:lumOff val="60000"/>
                  </a:schemeClr>
                </a:solidFill>
                <a:latin typeface="Arial" panose="020B0604020202020204" pitchFamily="34" charset="0"/>
                <a:ea typeface="Arial" panose="020B0604020202020204" pitchFamily="34" charset="0"/>
              </a:rPr>
              <a:t>Jenkins</a:t>
            </a:r>
            <a:endParaRPr lang="en-GB" sz="1600" dirty="0">
              <a:solidFill>
                <a:schemeClr val="bg2">
                  <a:lumMod val="40000"/>
                  <a:lumOff val="60000"/>
                </a:schemeClr>
              </a:solidFill>
              <a:effectLst/>
              <a:latin typeface="Arial" panose="020B0604020202020204" pitchFamily="34" charset="0"/>
              <a:ea typeface="Arial" panose="020B0604020202020204" pitchFamily="34" charset="0"/>
            </a:endParaRPr>
          </a:p>
          <a:p>
            <a:pPr marL="0" indent="0">
              <a:buNone/>
            </a:pPr>
            <a:endParaRPr lang="en-GB" sz="1600" dirty="0">
              <a:solidFill>
                <a:schemeClr val="bg2">
                  <a:lumMod val="40000"/>
                  <a:lumOff val="60000"/>
                </a:schemeClr>
              </a:solidFill>
              <a:latin typeface="Arial" panose="020B0604020202020204" pitchFamily="34" charset="0"/>
              <a:ea typeface="Arial" panose="020B0604020202020204" pitchFamily="34" charset="0"/>
            </a:endParaRPr>
          </a:p>
          <a:p>
            <a:pPr marL="0" indent="0">
              <a:buNone/>
            </a:pPr>
            <a:endParaRPr lang="en-IN" sz="1600" dirty="0">
              <a:solidFill>
                <a:schemeClr val="bg2">
                  <a:lumMod val="40000"/>
                  <a:lumOff val="60000"/>
                </a:schemeClr>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43101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5648</TotalTime>
  <Words>616</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Symbol</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 India n.j.r. institute of technology</dc:title>
  <dc:creator>Chirag Jain</dc:creator>
  <cp:lastModifiedBy>Chirag Jain</cp:lastModifiedBy>
  <cp:revision>14</cp:revision>
  <dcterms:created xsi:type="dcterms:W3CDTF">2022-03-09T18:21:45Z</dcterms:created>
  <dcterms:modified xsi:type="dcterms:W3CDTF">2022-05-07T03:51:58Z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824901</vt:lpwstr>
  </property>
  <property fmtid="{D5CDD505-2E9C-101B-9397-08002B2CF9AE}" name="NXPowerLiteSettings" pid="3">
    <vt:lpwstr>F7000400038000</vt:lpwstr>
  </property>
  <property fmtid="{D5CDD505-2E9C-101B-9397-08002B2CF9AE}" name="NXPowerLiteVersion" pid="4">
    <vt:lpwstr>S9.1.4</vt:lpwstr>
  </property>
</Properties>
</file>