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41856a2ac_2_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041856a2ac_2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821d4b0f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821d4b0f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441e050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441e050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4441e050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4441e050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441e050fe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441e050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041856a2ac_2_28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041856a2ac_2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41856a2ac_2_3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041856a2ac_2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41856a2ac_2_4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041856a2ac_2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1821d4b0f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1821d4b0f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1821d4b0f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1821d4b0f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821d4b0f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821d4b0f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441e050fe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441e050fe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441e050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441e050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1821d4b0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1821d4b0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0" name="Shape 60"/>
        <p:cNvGrpSpPr/>
        <p:nvPr/>
      </p:nvGrpSpPr>
      <p:grpSpPr>
        <a:xfrm>
          <a:off x="0" y="0"/>
          <a:ext cx="0" cy="0"/>
          <a:chOff x="0" y="0"/>
          <a:chExt cx="0" cy="0"/>
        </a:xfrm>
      </p:grpSpPr>
      <p:sp>
        <p:nvSpPr>
          <p:cNvPr id="61" name="Google Shape;61;p14"/>
          <p:cNvSpPr txBox="1"/>
          <p:nvPr>
            <p:ph idx="1" type="body"/>
          </p:nvPr>
        </p:nvSpPr>
        <p:spPr>
          <a:xfrm>
            <a:off x="1" y="2632472"/>
            <a:ext cx="9143999" cy="758985"/>
          </a:xfrm>
          <a:prstGeom prst="rect">
            <a:avLst/>
          </a:prstGeom>
          <a:solidFill>
            <a:srgbClr val="8592BC"/>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lt2"/>
              </a:buClr>
              <a:buSzPts val="100"/>
              <a:buNone/>
              <a:defRPr sz="100">
                <a:solidFill>
                  <a:schemeClr val="lt2"/>
                </a:solidFill>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2" name="Google Shape;62;p14"/>
          <p:cNvSpPr txBox="1"/>
          <p:nvPr>
            <p:ph type="ctrTitle"/>
          </p:nvPr>
        </p:nvSpPr>
        <p:spPr>
          <a:xfrm>
            <a:off x="1143000" y="841772"/>
            <a:ext cx="6858000" cy="1226344"/>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SzPts val="1100"/>
              <a:buNone/>
              <a:defRPr b="1" sz="3600">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63" name="Google Shape;63;p14"/>
          <p:cNvSpPr txBox="1"/>
          <p:nvPr>
            <p:ph idx="2" type="subTitle"/>
          </p:nvPr>
        </p:nvSpPr>
        <p:spPr>
          <a:xfrm>
            <a:off x="451624" y="2840960"/>
            <a:ext cx="4834054" cy="381169"/>
          </a:xfrm>
          <a:prstGeom prst="rect">
            <a:avLst/>
          </a:prstGeom>
          <a:noFill/>
          <a:ln>
            <a:noFill/>
          </a:ln>
        </p:spPr>
        <p:txBody>
          <a:bodyPr anchorCtr="0" anchor="t" bIns="34275" lIns="68575" spcFirstLastPara="1" rIns="68575" wrap="square" tIns="34275">
            <a:normAutofit/>
          </a:bodyPr>
          <a:lstStyle>
            <a:lvl1pPr lvl="0" marR="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4"/>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sp>
        <p:nvSpPr>
          <p:cNvPr id="74" name="Google Shape;74;p16"/>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algn="l">
              <a:lnSpc>
                <a:spcPct val="90000"/>
              </a:lnSpc>
              <a:spcBef>
                <a:spcPts val="800"/>
              </a:spcBef>
              <a:spcAft>
                <a:spcPts val="0"/>
              </a:spcAft>
              <a:buClr>
                <a:srgbClr val="002060"/>
              </a:buClr>
              <a:buSzPts val="2100"/>
              <a:buChar char="•"/>
              <a:defRPr>
                <a:solidFill>
                  <a:srgbClr val="002060"/>
                </a:solidFill>
              </a:defRPr>
            </a:lvl1pPr>
            <a:lvl2pPr indent="-342900" lvl="1" marL="914400" algn="l">
              <a:lnSpc>
                <a:spcPct val="90000"/>
              </a:lnSpc>
              <a:spcBef>
                <a:spcPts val="400"/>
              </a:spcBef>
              <a:spcAft>
                <a:spcPts val="0"/>
              </a:spcAft>
              <a:buClr>
                <a:srgbClr val="002060"/>
              </a:buClr>
              <a:buSzPts val="1800"/>
              <a:buChar char="•"/>
              <a:defRPr>
                <a:solidFill>
                  <a:srgbClr val="002060"/>
                </a:solidFill>
              </a:defRPr>
            </a:lvl2pPr>
            <a:lvl3pPr indent="-323850" lvl="2" marL="1371600" algn="l">
              <a:lnSpc>
                <a:spcPct val="90000"/>
              </a:lnSpc>
              <a:spcBef>
                <a:spcPts val="400"/>
              </a:spcBef>
              <a:spcAft>
                <a:spcPts val="0"/>
              </a:spcAft>
              <a:buClr>
                <a:srgbClr val="002060"/>
              </a:buClr>
              <a:buSzPts val="1500"/>
              <a:buChar char="•"/>
              <a:defRPr>
                <a:solidFill>
                  <a:srgbClr val="002060"/>
                </a:solidFill>
              </a:defRPr>
            </a:lvl3pPr>
            <a:lvl4pPr indent="-317500" lvl="3" marL="1828800" algn="l">
              <a:lnSpc>
                <a:spcPct val="90000"/>
              </a:lnSpc>
              <a:spcBef>
                <a:spcPts val="400"/>
              </a:spcBef>
              <a:spcAft>
                <a:spcPts val="0"/>
              </a:spcAft>
              <a:buClr>
                <a:srgbClr val="002060"/>
              </a:buClr>
              <a:buSzPts val="1400"/>
              <a:buChar char="•"/>
              <a:defRPr>
                <a:solidFill>
                  <a:srgbClr val="002060"/>
                </a:solidFill>
              </a:defRPr>
            </a:lvl4pPr>
            <a:lvl5pPr indent="-317500" lvl="4" marL="2286000" algn="l">
              <a:lnSpc>
                <a:spcPct val="90000"/>
              </a:lnSpc>
              <a:spcBef>
                <a:spcPts val="400"/>
              </a:spcBef>
              <a:spcAft>
                <a:spcPts val="0"/>
              </a:spcAft>
              <a:buClr>
                <a:srgbClr val="002060"/>
              </a:buClr>
              <a:buSzPts val="1400"/>
              <a:buChar char="•"/>
              <a:defRPr>
                <a:solidFill>
                  <a:srgbClr val="002060"/>
                </a:solidFill>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5" name="Google Shape;75;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p:txBody>
      </p:sp>
      <p:sp>
        <p:nvSpPr>
          <p:cNvPr id="76" name="Google Shape;76;p16"/>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6"/>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16"/>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89" name="Google Shape;89;p18"/>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0" name="Google Shape;90;p18"/>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8"/>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9"/>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94" name="Google Shape;94;p19"/>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5" name="Google Shape;95;p19"/>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96" name="Google Shape;96;p19"/>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19"/>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2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00" name="Google Shape;100;p20"/>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20"/>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2" name="Google Shape;102;p20"/>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03" name="Google Shape;103;p20"/>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4" name="Shape 104"/>
        <p:cNvGrpSpPr/>
        <p:nvPr/>
      </p:nvGrpSpPr>
      <p:grpSpPr>
        <a:xfrm>
          <a:off x="0" y="0"/>
          <a:ext cx="0" cy="0"/>
          <a:chOff x="0" y="0"/>
          <a:chExt cx="0" cy="0"/>
        </a:xfrm>
      </p:grpSpPr>
      <p:sp>
        <p:nvSpPr>
          <p:cNvPr id="105" name="Google Shape;105;p21"/>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sz="2400">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06" name="Google Shape;106;p21"/>
          <p:cNvSpPr/>
          <p:nvPr>
            <p:ph idx="2" type="pic"/>
          </p:nvPr>
        </p:nvSpPr>
        <p:spPr>
          <a:xfrm>
            <a:off x="3887391" y="740569"/>
            <a:ext cx="4629300" cy="3655200"/>
          </a:xfrm>
          <a:prstGeom prst="rect">
            <a:avLst/>
          </a:prstGeom>
          <a:noFill/>
          <a:ln>
            <a:noFill/>
          </a:ln>
        </p:spPr>
      </p:sp>
      <p:sp>
        <p:nvSpPr>
          <p:cNvPr id="107" name="Google Shape;107;p21"/>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solidFill>
                  <a:srgbClr val="002060"/>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08" name="Google Shape;108;p21"/>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09" name="Google Shape;109;p21"/>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1"/>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1" name="Shape 111"/>
        <p:cNvGrpSpPr/>
        <p:nvPr/>
      </p:nvGrpSpPr>
      <p:grpSpPr>
        <a:xfrm>
          <a:off x="0" y="0"/>
          <a:ext cx="0" cy="0"/>
          <a:chOff x="0" y="0"/>
          <a:chExt cx="0" cy="0"/>
        </a:xfrm>
      </p:grpSpPr>
      <p:sp>
        <p:nvSpPr>
          <p:cNvPr id="112" name="Google Shape;112;p22"/>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SzPts val="1100"/>
              <a:buNone/>
              <a:defRPr sz="2400">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13" name="Google Shape;113;p22"/>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rgbClr val="002060"/>
              </a:buClr>
              <a:buSzPts val="2400"/>
              <a:buChar char="•"/>
              <a:defRPr sz="2400">
                <a:solidFill>
                  <a:srgbClr val="002060"/>
                </a:solidFill>
              </a:defRPr>
            </a:lvl1pPr>
            <a:lvl2pPr indent="-361950" lvl="1" marL="914400" rtl="0" algn="l">
              <a:lnSpc>
                <a:spcPct val="90000"/>
              </a:lnSpc>
              <a:spcBef>
                <a:spcPts val="400"/>
              </a:spcBef>
              <a:spcAft>
                <a:spcPts val="0"/>
              </a:spcAft>
              <a:buClr>
                <a:srgbClr val="002060"/>
              </a:buClr>
              <a:buSzPts val="2100"/>
              <a:buChar char="•"/>
              <a:defRPr sz="2100">
                <a:solidFill>
                  <a:srgbClr val="002060"/>
                </a:solidFill>
              </a:defRPr>
            </a:lvl2pPr>
            <a:lvl3pPr indent="-342900" lvl="2" marL="1371600" rtl="0" algn="l">
              <a:lnSpc>
                <a:spcPct val="90000"/>
              </a:lnSpc>
              <a:spcBef>
                <a:spcPts val="400"/>
              </a:spcBef>
              <a:spcAft>
                <a:spcPts val="0"/>
              </a:spcAft>
              <a:buClr>
                <a:srgbClr val="002060"/>
              </a:buClr>
              <a:buSzPts val="1800"/>
              <a:buChar char="•"/>
              <a:defRPr sz="1800">
                <a:solidFill>
                  <a:srgbClr val="002060"/>
                </a:solidFill>
              </a:defRPr>
            </a:lvl3pPr>
            <a:lvl4pPr indent="-323850" lvl="3" marL="1828800" rtl="0" algn="l">
              <a:lnSpc>
                <a:spcPct val="90000"/>
              </a:lnSpc>
              <a:spcBef>
                <a:spcPts val="400"/>
              </a:spcBef>
              <a:spcAft>
                <a:spcPts val="0"/>
              </a:spcAft>
              <a:buClr>
                <a:srgbClr val="002060"/>
              </a:buClr>
              <a:buSzPts val="1500"/>
              <a:buChar char="•"/>
              <a:defRPr sz="1500">
                <a:solidFill>
                  <a:srgbClr val="002060"/>
                </a:solidFill>
              </a:defRPr>
            </a:lvl4pPr>
            <a:lvl5pPr indent="-323850" lvl="4" marL="2286000" rtl="0" algn="l">
              <a:lnSpc>
                <a:spcPct val="90000"/>
              </a:lnSpc>
              <a:spcBef>
                <a:spcPts val="400"/>
              </a:spcBef>
              <a:spcAft>
                <a:spcPts val="0"/>
              </a:spcAft>
              <a:buClr>
                <a:srgbClr val="002060"/>
              </a:buClr>
              <a:buSzPts val="1500"/>
              <a:buChar char="•"/>
              <a:defRPr sz="1500">
                <a:solidFill>
                  <a:srgbClr val="002060"/>
                </a:solidFill>
              </a:defRPr>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4" name="Google Shape;114;p22"/>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solidFill>
                  <a:srgbClr val="002060"/>
                </a:solidFill>
              </a:defRPr>
            </a:lvl1pPr>
            <a:lvl2pPr indent="-228600" lvl="1" marL="914400" rtl="0" algn="l">
              <a:lnSpc>
                <a:spcPct val="90000"/>
              </a:lnSpc>
              <a:spcBef>
                <a:spcPts val="400"/>
              </a:spcBef>
              <a:spcAft>
                <a:spcPts val="0"/>
              </a:spcAft>
              <a:buClr>
                <a:schemeClr val="dk1"/>
              </a:buClr>
              <a:buSzPts val="1100"/>
              <a:buNone/>
              <a:defRPr sz="1100"/>
            </a:lvl2pPr>
            <a:lvl3pPr indent="-228600" lvl="2" marL="1371600" rtl="0" algn="l">
              <a:lnSpc>
                <a:spcPct val="90000"/>
              </a:lnSpc>
              <a:spcBef>
                <a:spcPts val="400"/>
              </a:spcBef>
              <a:spcAft>
                <a:spcPts val="0"/>
              </a:spcAft>
              <a:buClr>
                <a:schemeClr val="dk1"/>
              </a:buClr>
              <a:buSzPts val="900"/>
              <a:buNone/>
              <a:defRPr sz="900"/>
            </a:lvl3pPr>
            <a:lvl4pPr indent="-228600" lvl="3" marL="1828800" rtl="0" algn="l">
              <a:lnSpc>
                <a:spcPct val="90000"/>
              </a:lnSpc>
              <a:spcBef>
                <a:spcPts val="400"/>
              </a:spcBef>
              <a:spcAft>
                <a:spcPts val="0"/>
              </a:spcAft>
              <a:buClr>
                <a:schemeClr val="dk1"/>
              </a:buClr>
              <a:buSzPts val="800"/>
              <a:buNone/>
              <a:defRPr sz="800"/>
            </a:lvl4pPr>
            <a:lvl5pPr indent="-228600" lvl="4" marL="2286000" rtl="0" algn="l">
              <a:lnSpc>
                <a:spcPct val="90000"/>
              </a:lnSpc>
              <a:spcBef>
                <a:spcPts val="400"/>
              </a:spcBef>
              <a:spcAft>
                <a:spcPts val="0"/>
              </a:spcAft>
              <a:buClr>
                <a:schemeClr val="dk1"/>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5" name="Google Shape;115;p22"/>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16" name="Google Shape;116;p22"/>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2"/>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0" name="Google Shape;120;p23"/>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solidFill>
                  <a:srgbClr val="002060"/>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1" name="Google Shape;121;p23"/>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2" name="Google Shape;122;p2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solidFill>
                  <a:srgbClr val="002060"/>
                </a:solidFill>
              </a:defRPr>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23" name="Google Shape;123;p2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24" name="Google Shape;124;p23"/>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25" name="Google Shape;125;p23"/>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27" name="Shape 127"/>
        <p:cNvGrpSpPr/>
        <p:nvPr/>
      </p:nvGrpSpPr>
      <p:grpSpPr>
        <a:xfrm>
          <a:off x="0" y="0"/>
          <a:ext cx="0" cy="0"/>
          <a:chOff x="0" y="0"/>
          <a:chExt cx="0" cy="0"/>
        </a:xfrm>
      </p:grpSpPr>
      <p:sp>
        <p:nvSpPr>
          <p:cNvPr id="128" name="Google Shape;128;p2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SzPts val="1100"/>
              <a:buNone/>
              <a:defRPr>
                <a:solidFill>
                  <a:srgbClr val="002060"/>
                </a:solidFill>
              </a:defRPr>
            </a:lvl1pPr>
            <a:lvl2pPr lvl="1" rtl="0" algn="l">
              <a:lnSpc>
                <a:spcPct val="90000"/>
              </a:lnSpc>
              <a:spcBef>
                <a:spcPts val="0"/>
              </a:spcBef>
              <a:spcAft>
                <a:spcPts val="0"/>
              </a:spcAft>
              <a:buSzPts val="1100"/>
              <a:buNone/>
              <a:defRPr/>
            </a:lvl2pPr>
            <a:lvl3pPr lvl="2" rtl="0" algn="l">
              <a:lnSpc>
                <a:spcPct val="90000"/>
              </a:lnSpc>
              <a:spcBef>
                <a:spcPts val="0"/>
              </a:spcBef>
              <a:spcAft>
                <a:spcPts val="0"/>
              </a:spcAft>
              <a:buSzPts val="1100"/>
              <a:buNone/>
              <a:defRPr/>
            </a:lvl3pPr>
            <a:lvl4pPr lvl="3" rtl="0" algn="l">
              <a:lnSpc>
                <a:spcPct val="90000"/>
              </a:lnSpc>
              <a:spcBef>
                <a:spcPts val="0"/>
              </a:spcBef>
              <a:spcAft>
                <a:spcPts val="0"/>
              </a:spcAft>
              <a:buSzPts val="1100"/>
              <a:buNone/>
              <a:defRPr/>
            </a:lvl4pPr>
            <a:lvl5pPr lvl="4" rtl="0" algn="l">
              <a:lnSpc>
                <a:spcPct val="90000"/>
              </a:lnSpc>
              <a:spcBef>
                <a:spcPts val="0"/>
              </a:spcBef>
              <a:spcAft>
                <a:spcPts val="0"/>
              </a:spcAft>
              <a:buSzPts val="1100"/>
              <a:buNone/>
              <a:defRPr/>
            </a:lvl5pPr>
            <a:lvl6pPr lvl="5" rtl="0" algn="l">
              <a:lnSpc>
                <a:spcPct val="90000"/>
              </a:lnSpc>
              <a:spcBef>
                <a:spcPts val="0"/>
              </a:spcBef>
              <a:spcAft>
                <a:spcPts val="0"/>
              </a:spcAft>
              <a:buSzPts val="1100"/>
              <a:buNone/>
              <a:defRPr/>
            </a:lvl6pPr>
            <a:lvl7pPr lvl="6" rtl="0" algn="l">
              <a:lnSpc>
                <a:spcPct val="90000"/>
              </a:lnSpc>
              <a:spcBef>
                <a:spcPts val="0"/>
              </a:spcBef>
              <a:spcAft>
                <a:spcPts val="0"/>
              </a:spcAft>
              <a:buSzPts val="1100"/>
              <a:buNone/>
              <a:defRPr/>
            </a:lvl7pPr>
            <a:lvl8pPr lvl="7" rtl="0" algn="l">
              <a:lnSpc>
                <a:spcPct val="90000"/>
              </a:lnSpc>
              <a:spcBef>
                <a:spcPts val="0"/>
              </a:spcBef>
              <a:spcAft>
                <a:spcPts val="0"/>
              </a:spcAft>
              <a:buSzPts val="1100"/>
              <a:buNone/>
              <a:defRPr/>
            </a:lvl8pPr>
            <a:lvl9pPr lvl="8" rtl="0" algn="l">
              <a:lnSpc>
                <a:spcPct val="90000"/>
              </a:lnSpc>
              <a:spcBef>
                <a:spcPts val="0"/>
              </a:spcBef>
              <a:spcAft>
                <a:spcPts val="0"/>
              </a:spcAft>
              <a:buSzPts val="1100"/>
              <a:buNone/>
              <a:defRPr/>
            </a:lvl9pPr>
          </a:lstStyle>
          <a:p/>
        </p:txBody>
      </p:sp>
      <p:sp>
        <p:nvSpPr>
          <p:cNvPr id="129" name="Google Shape;129;p24"/>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rtl="0" algn="l">
              <a:lnSpc>
                <a:spcPct val="100000"/>
              </a:lnSpc>
              <a:spcBef>
                <a:spcPts val="0"/>
              </a:spcBef>
              <a:spcAft>
                <a:spcPts val="0"/>
              </a:spcAft>
              <a:buSzPts val="1100"/>
              <a:buNone/>
              <a:defRPr sz="900">
                <a:solidFill>
                  <a:schemeClr val="lt1"/>
                </a:solidFill>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
        <p:nvSpPr>
          <p:cNvPr id="130" name="Google Shape;130;p24"/>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rt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rtl="0" algn="l">
              <a:lnSpc>
                <a:spcPct val="100000"/>
              </a:lnSpc>
              <a:spcBef>
                <a:spcPts val="0"/>
              </a:spcBef>
              <a:spcAft>
                <a:spcPts val="0"/>
              </a:spcAft>
              <a:buSzPts val="1100"/>
              <a:buNone/>
              <a:defRPr/>
            </a:lvl2pPr>
            <a:lvl3pPr lvl="2" rtl="0" algn="l">
              <a:lnSpc>
                <a:spcPct val="100000"/>
              </a:lnSpc>
              <a:spcBef>
                <a:spcPts val="0"/>
              </a:spcBef>
              <a:spcAft>
                <a:spcPts val="0"/>
              </a:spcAft>
              <a:buSzPts val="1100"/>
              <a:buNone/>
              <a:defRPr/>
            </a:lvl3pPr>
            <a:lvl4pPr lvl="3" rtl="0" algn="l">
              <a:lnSpc>
                <a:spcPct val="100000"/>
              </a:lnSpc>
              <a:spcBef>
                <a:spcPts val="0"/>
              </a:spcBef>
              <a:spcAft>
                <a:spcPts val="0"/>
              </a:spcAft>
              <a:buSzPts val="1100"/>
              <a:buNone/>
              <a:defRPr/>
            </a:lvl4pPr>
            <a:lvl5pPr lvl="4" rtl="0" algn="l">
              <a:lnSpc>
                <a:spcPct val="100000"/>
              </a:lnSpc>
              <a:spcBef>
                <a:spcPts val="0"/>
              </a:spcBef>
              <a:spcAft>
                <a:spcPts val="0"/>
              </a:spcAft>
              <a:buSzPts val="1100"/>
              <a:buNone/>
              <a:defRPr/>
            </a:lvl5pPr>
            <a:lvl6pPr lvl="5" rtl="0" algn="l">
              <a:lnSpc>
                <a:spcPct val="100000"/>
              </a:lnSpc>
              <a:spcBef>
                <a:spcPts val="0"/>
              </a:spcBef>
              <a:spcAft>
                <a:spcPts val="0"/>
              </a:spcAft>
              <a:buSzPts val="1100"/>
              <a:buNone/>
              <a:defRPr/>
            </a:lvl6pPr>
            <a:lvl7pPr lvl="6" rtl="0" algn="l">
              <a:lnSpc>
                <a:spcPct val="100000"/>
              </a:lnSpc>
              <a:spcBef>
                <a:spcPts val="0"/>
              </a:spcBef>
              <a:spcAft>
                <a:spcPts val="0"/>
              </a:spcAft>
              <a:buSzPts val="1100"/>
              <a:buNone/>
              <a:defRPr/>
            </a:lvl7pPr>
            <a:lvl8pPr lvl="7" rtl="0" algn="l">
              <a:lnSpc>
                <a:spcPct val="100000"/>
              </a:lnSpc>
              <a:spcBef>
                <a:spcPts val="0"/>
              </a:spcBef>
              <a:spcAft>
                <a:spcPts val="0"/>
              </a:spcAft>
              <a:buSzPts val="1100"/>
              <a:buNone/>
              <a:defRPr/>
            </a:lvl8pPr>
            <a:lvl9pPr lvl="8" rtl="0" algn="l">
              <a:lnSpc>
                <a:spcPct val="100000"/>
              </a:lnSpc>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theme" Target="../theme/theme5.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52" name="Google Shape;52;p13"/>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53" name="Google Shape;53;p13"/>
          <p:cNvSpPr txBox="1"/>
          <p:nvPr/>
        </p:nvSpPr>
        <p:spPr>
          <a:xfrm>
            <a:off x="0" y="0"/>
            <a:ext cx="9144000" cy="2632472"/>
          </a:xfrm>
          <a:prstGeom prst="rect">
            <a:avLst/>
          </a:prstGeom>
          <a:solidFill>
            <a:srgbClr val="0C2577"/>
          </a:solid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pic>
        <p:nvPicPr>
          <p:cNvPr id="54" name="Google Shape;54;p13"/>
          <p:cNvPicPr preferRelativeResize="0"/>
          <p:nvPr/>
        </p:nvPicPr>
        <p:blipFill rotWithShape="1">
          <a:blip r:embed="rId1">
            <a:alphaModFix/>
          </a:blip>
          <a:srcRect b="0" l="0" r="0" t="0"/>
          <a:stretch/>
        </p:blipFill>
        <p:spPr>
          <a:xfrm>
            <a:off x="113109" y="3639740"/>
            <a:ext cx="933450" cy="933450"/>
          </a:xfrm>
          <a:prstGeom prst="rect">
            <a:avLst/>
          </a:prstGeom>
          <a:noFill/>
          <a:ln>
            <a:noFill/>
          </a:ln>
        </p:spPr>
      </p:pic>
      <p:sp>
        <p:nvSpPr>
          <p:cNvPr id="55" name="Google Shape;55;p13"/>
          <p:cNvSpPr txBox="1"/>
          <p:nvPr/>
        </p:nvSpPr>
        <p:spPr>
          <a:xfrm>
            <a:off x="1214438" y="3759994"/>
            <a:ext cx="4169569" cy="692944"/>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56" name="Google Shape;56;p13"/>
          <p:cNvSpPr txBox="1"/>
          <p:nvPr/>
        </p:nvSpPr>
        <p:spPr>
          <a:xfrm>
            <a:off x="6280547" y="2840831"/>
            <a:ext cx="2378869" cy="320278"/>
          </a:xfrm>
          <a:prstGeom prst="rect">
            <a:avLst/>
          </a:prstGeom>
          <a:noFill/>
          <a:ln>
            <a:noFill/>
          </a:ln>
        </p:spPr>
        <p:txBody>
          <a:bodyPr anchorCtr="0" anchor="t" bIns="34275" lIns="68575" spcFirstLastPara="1" rIns="68575" wrap="square" tIns="34275">
            <a:normAutofit/>
          </a:bodyPr>
          <a:lstStyle/>
          <a:p>
            <a:pPr indent="0" lvl="0" marL="0" marR="0" rtl="0" algn="ctr">
              <a:lnSpc>
                <a:spcPct val="90000"/>
              </a:lnSpc>
              <a:spcBef>
                <a:spcPts val="0"/>
              </a:spcBef>
              <a:spcAft>
                <a:spcPts val="0"/>
              </a:spcAft>
              <a:buClr>
                <a:schemeClr val="lt1"/>
              </a:buClr>
              <a:buSzPts val="1500"/>
              <a:buFont typeface="Georgia"/>
              <a:buNone/>
            </a:pPr>
            <a:r>
              <a:rPr b="0" i="0" lang="en" sz="1500" u="none">
                <a:solidFill>
                  <a:schemeClr val="lt1"/>
                </a:solidFill>
                <a:latin typeface="Georgia"/>
                <a:ea typeface="Georgia"/>
                <a:cs typeface="Georgia"/>
                <a:sym typeface="Georgia"/>
              </a:rPr>
              <a:t>Date:</a:t>
            </a:r>
            <a:endParaRPr sz="1100"/>
          </a:p>
        </p:txBody>
      </p:sp>
      <p:sp>
        <p:nvSpPr>
          <p:cNvPr id="57" name="Google Shape;57;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58" name="Google Shape;58;p13"/>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9" name="Google Shape;59;p13"/>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5"/>
          <p:cNvSpPr txBox="1"/>
          <p:nvPr/>
        </p:nvSpPr>
        <p:spPr>
          <a:xfrm>
            <a:off x="0" y="4849415"/>
            <a:ext cx="9144000" cy="303609"/>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pic>
        <p:nvPicPr>
          <p:cNvPr id="67" name="Google Shape;67;p15"/>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68" name="Google Shape;68;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69" name="Google Shape;69;p15"/>
          <p:cNvSpPr txBox="1"/>
          <p:nvPr>
            <p:ph idx="1" type="body"/>
          </p:nvPr>
        </p:nvSpPr>
        <p:spPr>
          <a:xfrm>
            <a:off x="628650" y="1369219"/>
            <a:ext cx="7886700" cy="3263503"/>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70" name="Google Shape;70;p15"/>
          <p:cNvSpPr txBox="1"/>
          <p:nvPr>
            <p:ph idx="10" type="dt"/>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1" name="Google Shape;71;p15"/>
          <p:cNvSpPr txBox="1"/>
          <p:nvPr>
            <p:ph idx="11" type="ftr"/>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72" name="Google Shape;72;p15"/>
          <p:cNvSpPr txBox="1"/>
          <p:nvPr>
            <p:ph idx="12" type="sldNum"/>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7"/>
          <p:cNvSpPr txBox="1"/>
          <p:nvPr/>
        </p:nvSpPr>
        <p:spPr>
          <a:xfrm>
            <a:off x="0" y="4849415"/>
            <a:ext cx="9144000" cy="303600"/>
          </a:xfrm>
          <a:prstGeom prst="rect">
            <a:avLst/>
          </a:prstGeom>
          <a:solidFill>
            <a:srgbClr val="0C2577"/>
          </a:solidFill>
          <a:ln>
            <a:noFill/>
          </a:ln>
        </p:spPr>
        <p:txBody>
          <a:bodyPr anchorCtr="0" anchor="t" bIns="25700" lIns="51400" spcFirstLastPara="1" rIns="51400" wrap="square" tIns="25700">
            <a:noAutofit/>
          </a:bodyPr>
          <a:lstStyle/>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
        <p:nvSpPr>
          <p:cNvPr id="81" name="Google Shape;81;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100"/>
              <a:buNone/>
              <a:defRPr b="0" i="0" sz="3300" u="none" cap="none" strike="noStrike">
                <a:solidFill>
                  <a:schemeClr val="dk1"/>
                </a:solidFill>
                <a:latin typeface="Calibri"/>
                <a:ea typeface="Calibri"/>
                <a:cs typeface="Calibri"/>
                <a:sym typeface="Calibri"/>
              </a:defRPr>
            </a:lvl9pPr>
          </a:lstStyle>
          <a:p/>
        </p:txBody>
      </p:sp>
      <p:sp>
        <p:nvSpPr>
          <p:cNvPr id="82" name="Google Shape;82;p1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3" name="Google Shape;83;p17"/>
          <p:cNvSpPr txBox="1"/>
          <p:nvPr>
            <p:ph idx="10" type="dt"/>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SzPts val="1100"/>
              <a:buNone/>
              <a:defRPr b="0" i="0" sz="900" u="none">
                <a:solidFill>
                  <a:schemeClr val="lt1"/>
                </a:solidFill>
                <a:latin typeface="Calibri"/>
                <a:ea typeface="Calibri"/>
                <a:cs typeface="Calibri"/>
                <a:sym typeface="Calibri"/>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84" name="Google Shape;84;p17"/>
          <p:cNvSpPr txBox="1"/>
          <p:nvPr>
            <p:ph idx="12" type="sldNum"/>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chemeClr val="lt1"/>
              </a:buClr>
              <a:buSzPts val="900"/>
              <a:buFont typeface="Calibri"/>
              <a:buNone/>
              <a:defRPr b="0" i="0" sz="900" u="non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85" name="Google Shape;85;p17"/>
          <p:cNvPicPr preferRelativeResize="0"/>
          <p:nvPr/>
        </p:nvPicPr>
        <p:blipFill rotWithShape="1">
          <a:blip r:embed="rId1">
            <a:alphaModFix/>
          </a:blip>
          <a:srcRect b="0" l="0" r="0" t="0"/>
          <a:stretch/>
        </p:blipFill>
        <p:spPr>
          <a:xfrm>
            <a:off x="7967663" y="172640"/>
            <a:ext cx="1095375" cy="1095375"/>
          </a:xfrm>
          <a:prstGeom prst="rect">
            <a:avLst/>
          </a:prstGeom>
          <a:noFill/>
          <a:ln>
            <a:noFill/>
          </a:ln>
        </p:spPr>
      </p:pic>
      <p:sp>
        <p:nvSpPr>
          <p:cNvPr id="86" name="Google Shape;86;p17"/>
          <p:cNvSpPr txBox="1"/>
          <p:nvPr>
            <p:ph idx="11" type="ftr"/>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SzPts val="1100"/>
              <a:buNone/>
              <a:defRPr b="0" i="0" sz="1100" u="none">
                <a:solidFill>
                  <a:schemeClr val="lt1"/>
                </a:solidFill>
                <a:latin typeface="Georgia"/>
                <a:ea typeface="Georgia"/>
                <a:cs typeface="Georgia"/>
                <a:sym typeface="Georgia"/>
              </a:defRPr>
            </a:lvl1pPr>
            <a:lvl2pPr lvl="1"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idx="1" type="body"/>
          </p:nvPr>
        </p:nvSpPr>
        <p:spPr>
          <a:xfrm>
            <a:off x="0" y="2632472"/>
            <a:ext cx="9144000" cy="758428"/>
          </a:xfrm>
          <a:prstGeom prst="rect">
            <a:avLst/>
          </a:prstGeom>
          <a:solidFill>
            <a:srgbClr val="8592BC"/>
          </a:solid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lt2"/>
              </a:buClr>
              <a:buSzPts val="100"/>
              <a:buNone/>
            </a:pPr>
            <a:r>
              <a:t/>
            </a:r>
            <a:endParaRPr sz="100">
              <a:solidFill>
                <a:schemeClr val="lt2"/>
              </a:solidFill>
            </a:endParaRPr>
          </a:p>
        </p:txBody>
      </p:sp>
      <p:sp>
        <p:nvSpPr>
          <p:cNvPr id="137" name="Google Shape;137;p25"/>
          <p:cNvSpPr txBox="1"/>
          <p:nvPr>
            <p:ph type="ctrTitle"/>
          </p:nvPr>
        </p:nvSpPr>
        <p:spPr>
          <a:xfrm>
            <a:off x="709700" y="357926"/>
            <a:ext cx="8577000" cy="1753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chemeClr val="dk1"/>
              </a:buClr>
              <a:buSzPts val="1100"/>
              <a:buFont typeface="Arial"/>
              <a:buNone/>
            </a:pPr>
            <a:r>
              <a:rPr b="0" lang="en" sz="3800">
                <a:latin typeface="Arial"/>
                <a:ea typeface="Arial"/>
                <a:cs typeface="Arial"/>
                <a:sym typeface="Arial"/>
              </a:rPr>
              <a:t>Multi Class Weather Prediction</a:t>
            </a:r>
            <a:endParaRPr sz="4600"/>
          </a:p>
        </p:txBody>
      </p:sp>
      <p:sp>
        <p:nvSpPr>
          <p:cNvPr id="138" name="Google Shape;138;p25"/>
          <p:cNvSpPr txBox="1"/>
          <p:nvPr>
            <p:ph idx="2" type="subTitle"/>
          </p:nvPr>
        </p:nvSpPr>
        <p:spPr>
          <a:xfrm>
            <a:off x="75650" y="2729850"/>
            <a:ext cx="5305500" cy="454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SzPts val="1800"/>
              <a:buNone/>
            </a:pPr>
            <a:r>
              <a:rPr lang="en">
                <a:solidFill>
                  <a:srgbClr val="002060"/>
                </a:solidFill>
              </a:rPr>
              <a:t>Guided by: </a:t>
            </a:r>
            <a:r>
              <a:rPr lang="en"/>
              <a:t>Dr. Anurag singh and Shresth Gupta</a:t>
            </a:r>
            <a:endParaRPr/>
          </a:p>
        </p:txBody>
      </p:sp>
      <p:sp>
        <p:nvSpPr>
          <p:cNvPr id="139" name="Google Shape;139;p25"/>
          <p:cNvSpPr txBox="1"/>
          <p:nvPr/>
        </p:nvSpPr>
        <p:spPr>
          <a:xfrm>
            <a:off x="6114526" y="2838450"/>
            <a:ext cx="2554500" cy="346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lt1"/>
              </a:buClr>
              <a:buSzPts val="1800"/>
              <a:buFont typeface="Georgia"/>
              <a:buNone/>
            </a:pPr>
            <a:r>
              <a:rPr b="0" i="0" lang="en" sz="1800" u="none">
                <a:solidFill>
                  <a:schemeClr val="lt1"/>
                </a:solidFill>
                <a:latin typeface="Georgia"/>
                <a:ea typeface="Georgia"/>
                <a:cs typeface="Georgia"/>
                <a:sym typeface="Georgia"/>
              </a:rPr>
              <a:t>Date: </a:t>
            </a:r>
            <a:r>
              <a:rPr lang="en" sz="1800">
                <a:solidFill>
                  <a:schemeClr val="lt1"/>
                </a:solidFill>
                <a:latin typeface="Georgia"/>
                <a:ea typeface="Georgia"/>
                <a:cs typeface="Georgia"/>
                <a:sym typeface="Georgia"/>
              </a:rPr>
              <a:t>15,May, 2023</a:t>
            </a:r>
            <a:endParaRPr sz="1100"/>
          </a:p>
        </p:txBody>
      </p:sp>
      <p:sp>
        <p:nvSpPr>
          <p:cNvPr id="140" name="Google Shape;140;p25"/>
          <p:cNvSpPr txBox="1"/>
          <p:nvPr/>
        </p:nvSpPr>
        <p:spPr>
          <a:xfrm>
            <a:off x="2257425" y="4869656"/>
            <a:ext cx="4504134" cy="273844"/>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chemeClr val="lt1"/>
              </a:buClr>
              <a:buSzPts val="1200"/>
              <a:buFont typeface="Georgia"/>
              <a:buNone/>
            </a:pPr>
            <a:r>
              <a:rPr b="0" i="0" lang="en" sz="1200" u="none">
                <a:solidFill>
                  <a:schemeClr val="lt1"/>
                </a:solidFill>
                <a:latin typeface="Georgia"/>
                <a:ea typeface="Georgia"/>
                <a:cs typeface="Georgia"/>
                <a:sym typeface="Georgia"/>
              </a:rPr>
              <a:t>International Institute of Information Technology, Naya Raipur</a:t>
            </a:r>
            <a:endParaRPr sz="1100"/>
          </a:p>
        </p:txBody>
      </p:sp>
      <p:sp>
        <p:nvSpPr>
          <p:cNvPr id="141" name="Google Shape;141;p25"/>
          <p:cNvSpPr txBox="1"/>
          <p:nvPr/>
        </p:nvSpPr>
        <p:spPr>
          <a:xfrm>
            <a:off x="5145800" y="3803075"/>
            <a:ext cx="3784500" cy="758400"/>
          </a:xfrm>
          <a:prstGeom prst="rect">
            <a:avLst/>
          </a:prstGeom>
          <a:noFill/>
          <a:ln>
            <a:noFill/>
          </a:ln>
        </p:spPr>
        <p:txBody>
          <a:bodyPr anchorCtr="0" anchor="t" bIns="34275" lIns="68575" spcFirstLastPara="1" rIns="68575" wrap="square" tIns="34275">
            <a:noAutofit/>
          </a:bodyPr>
          <a:lstStyle/>
          <a:p>
            <a:pPr indent="0" lvl="0" marL="0" marR="0" rtl="0" algn="just">
              <a:lnSpc>
                <a:spcPct val="115000"/>
              </a:lnSpc>
              <a:spcBef>
                <a:spcPts val="0"/>
              </a:spcBef>
              <a:spcAft>
                <a:spcPts val="0"/>
              </a:spcAft>
              <a:buClr>
                <a:schemeClr val="lt1"/>
              </a:buClr>
              <a:buSzPts val="1800"/>
              <a:buFont typeface="Georgia"/>
              <a:buNone/>
            </a:pPr>
            <a:r>
              <a:rPr b="1" lang="en" sz="1600">
                <a:solidFill>
                  <a:schemeClr val="dk1"/>
                </a:solidFill>
                <a:latin typeface="Georgia"/>
                <a:ea typeface="Georgia"/>
                <a:cs typeface="Georgia"/>
                <a:sym typeface="Georgia"/>
              </a:rPr>
              <a:t>Chirag jain			    211020454</a:t>
            </a:r>
            <a:endParaRPr b="1" sz="1600">
              <a:solidFill>
                <a:schemeClr val="dk1"/>
              </a:solidFill>
              <a:latin typeface="Georgia"/>
              <a:ea typeface="Georgia"/>
              <a:cs typeface="Georgia"/>
              <a:sym typeface="Georgia"/>
            </a:endParaRPr>
          </a:p>
          <a:p>
            <a:pPr indent="0" lvl="0" marL="0" marR="0" rtl="0" algn="just">
              <a:lnSpc>
                <a:spcPct val="115000"/>
              </a:lnSpc>
              <a:spcBef>
                <a:spcPts val="0"/>
              </a:spcBef>
              <a:spcAft>
                <a:spcPts val="0"/>
              </a:spcAft>
              <a:buClr>
                <a:schemeClr val="lt1"/>
              </a:buClr>
              <a:buSzPts val="1800"/>
              <a:buFont typeface="Georgia"/>
              <a:buNone/>
            </a:pPr>
            <a:r>
              <a:rPr b="1" lang="en" sz="1600">
                <a:solidFill>
                  <a:schemeClr val="dk1"/>
                </a:solidFill>
                <a:latin typeface="Georgia"/>
                <a:ea typeface="Georgia"/>
                <a:cs typeface="Georgia"/>
                <a:sym typeface="Georgia"/>
              </a:rPr>
              <a:t>Shresth Mishra</a:t>
            </a:r>
            <a:r>
              <a:rPr b="1" lang="en" sz="1600">
                <a:solidFill>
                  <a:schemeClr val="dk1"/>
                </a:solidFill>
                <a:latin typeface="Georgia"/>
                <a:ea typeface="Georgia"/>
                <a:cs typeface="Georgia"/>
                <a:sym typeface="Georgia"/>
              </a:rPr>
              <a:t>                 211020450</a:t>
            </a:r>
            <a:endParaRPr b="1" sz="1600">
              <a:solidFill>
                <a:schemeClr val="dk1"/>
              </a:solidFill>
              <a:latin typeface="Georgia"/>
              <a:ea typeface="Georgia"/>
              <a:cs typeface="Georgia"/>
              <a:sym typeface="Georgia"/>
            </a:endParaRPr>
          </a:p>
          <a:p>
            <a:pPr indent="0" lvl="0" marL="0" marR="0" rtl="0" algn="just">
              <a:lnSpc>
                <a:spcPct val="115000"/>
              </a:lnSpc>
              <a:spcBef>
                <a:spcPts val="0"/>
              </a:spcBef>
              <a:spcAft>
                <a:spcPts val="0"/>
              </a:spcAft>
              <a:buClr>
                <a:schemeClr val="lt1"/>
              </a:buClr>
              <a:buSzPts val="1800"/>
              <a:buFont typeface="Georgia"/>
              <a:buNone/>
            </a:pPr>
            <a:r>
              <a:rPr b="1" lang="en" sz="1600">
                <a:solidFill>
                  <a:schemeClr val="dk1"/>
                </a:solidFill>
                <a:latin typeface="Georgia"/>
                <a:ea typeface="Georgia"/>
                <a:cs typeface="Georgia"/>
                <a:sym typeface="Georgia"/>
              </a:rPr>
              <a:t>Srijan Ratrey                     211020454</a:t>
            </a:r>
            <a:endParaRPr b="1" sz="1600">
              <a:solidFill>
                <a:schemeClr val="dk1"/>
              </a:solidFill>
              <a:latin typeface="Georgia"/>
              <a:ea typeface="Georgia"/>
              <a:cs typeface="Georgia"/>
              <a:sym typeface="Georgia"/>
            </a:endParaRPr>
          </a:p>
          <a:p>
            <a:pPr indent="0" lvl="0" marL="0" marR="0" rtl="0" algn="just">
              <a:lnSpc>
                <a:spcPct val="90000"/>
              </a:lnSpc>
              <a:spcBef>
                <a:spcPts val="0"/>
              </a:spcBef>
              <a:spcAft>
                <a:spcPts val="0"/>
              </a:spcAft>
              <a:buClr>
                <a:schemeClr val="lt1"/>
              </a:buClr>
              <a:buSzPts val="1800"/>
              <a:buFont typeface="Georgia"/>
              <a:buNone/>
            </a:pPr>
            <a:r>
              <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531375" y="972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a:t>
            </a:r>
            <a:endParaRPr/>
          </a:p>
        </p:txBody>
      </p:sp>
      <p:pic>
        <p:nvPicPr>
          <p:cNvPr id="206" name="Google Shape;206;p34"/>
          <p:cNvPicPr preferRelativeResize="0"/>
          <p:nvPr/>
        </p:nvPicPr>
        <p:blipFill>
          <a:blip r:embed="rId3">
            <a:alphaModFix/>
          </a:blip>
          <a:stretch>
            <a:fillRect/>
          </a:stretch>
        </p:blipFill>
        <p:spPr>
          <a:xfrm>
            <a:off x="2324325" y="1286275"/>
            <a:ext cx="3767425" cy="3857226"/>
          </a:xfrm>
          <a:prstGeom prst="rect">
            <a:avLst/>
          </a:prstGeom>
          <a:noFill/>
          <a:ln>
            <a:noFill/>
          </a:ln>
        </p:spPr>
      </p:pic>
      <p:sp>
        <p:nvSpPr>
          <p:cNvPr id="207" name="Google Shape;207;p34"/>
          <p:cNvSpPr txBox="1"/>
          <p:nvPr/>
        </p:nvSpPr>
        <p:spPr>
          <a:xfrm>
            <a:off x="626725" y="886075"/>
            <a:ext cx="6224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Deployment of model to website using streamlit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531375" y="972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Conclusion</a:t>
            </a:r>
            <a:r>
              <a:rPr lang="en"/>
              <a:t>	</a:t>
            </a:r>
            <a:endParaRPr/>
          </a:p>
        </p:txBody>
      </p:sp>
      <p:sp>
        <p:nvSpPr>
          <p:cNvPr id="213" name="Google Shape;213;p35"/>
          <p:cNvSpPr txBox="1"/>
          <p:nvPr/>
        </p:nvSpPr>
        <p:spPr>
          <a:xfrm>
            <a:off x="626725" y="886075"/>
            <a:ext cx="7304700" cy="326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a:solidFill>
                  <a:schemeClr val="dk1"/>
                </a:solidFill>
                <a:latin typeface="Calibri"/>
                <a:ea typeface="Calibri"/>
                <a:cs typeface="Calibri"/>
                <a:sym typeface="Calibri"/>
              </a:rPr>
              <a:t>In conclusion, the development of a multiclass weather prediction system using machine learning and deep learning techniques holds significant promise for accurate and timely weather forecasting. By leveraging historical weather data and advanced algorithms, this system can classify weather conditions into multiple classes, providing valuable information for individuals, businesses, and organizations to make informed decisions and take appropriate actions based on expected weather patterns.</a:t>
            </a:r>
            <a:endParaRPr>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lang="en">
                <a:solidFill>
                  <a:schemeClr val="dk1"/>
                </a:solidFill>
                <a:latin typeface="Calibri"/>
                <a:ea typeface="Calibri"/>
                <a:cs typeface="Calibri"/>
                <a:sym typeface="Calibri"/>
              </a:rPr>
              <a:t>Through the proposed methodology, we have outlined key steps, including data collection and preprocessing, feature extraction and selection, model selection and training, ensemble learning, and real-time prediction. These steps form a robust framework for building an effective weather prediction system capable of handling diverse weather conditions and providing reliable forecasts.</a:t>
            </a:r>
            <a:endParaRPr>
              <a:solidFill>
                <a:schemeClr val="dk1"/>
              </a:solidFill>
              <a:latin typeface="Calibri"/>
              <a:ea typeface="Calibri"/>
              <a:cs typeface="Calibri"/>
              <a:sym typeface="Calibri"/>
            </a:endParaRPr>
          </a:p>
          <a:p>
            <a:pPr indent="0" lvl="0" marL="0" rtl="0" algn="l">
              <a:spcBef>
                <a:spcPts val="150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nvSpPr>
        <p:spPr>
          <a:xfrm>
            <a:off x="626725" y="886075"/>
            <a:ext cx="7488300" cy="31308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50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Integration of additional data sources</a:t>
            </a:r>
            <a:r>
              <a:rPr lang="en" sz="1200">
                <a:solidFill>
                  <a:schemeClr val="dk1"/>
                </a:solidFill>
                <a:latin typeface="Calibri"/>
                <a:ea typeface="Calibri"/>
                <a:cs typeface="Calibri"/>
                <a:sym typeface="Calibri"/>
              </a:rPr>
              <a:t>: Explore the integration of non-traditional data sources, such as social media, satellite imagery, or Internet of Things (IoT) devices, to augment the existing weather data and improve prediction accuracy.</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Fine-grained weather classification:</a:t>
            </a:r>
            <a:r>
              <a:rPr lang="en" sz="1200">
                <a:solidFill>
                  <a:schemeClr val="dk1"/>
                </a:solidFill>
                <a:latin typeface="Calibri"/>
                <a:ea typeface="Calibri"/>
                <a:cs typeface="Calibri"/>
                <a:sym typeface="Calibri"/>
              </a:rPr>
              <a:t> Investigate the feasibility of finer-grained weather classification, such as distinguishing between different intensities of rainfall or varying levels of cloud cover, to provide more detailed and precise weather predictions.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Incorporation of spatial-temporal modeling</a:t>
            </a:r>
            <a:r>
              <a:rPr lang="en" sz="1200">
                <a:solidFill>
                  <a:schemeClr val="dk1"/>
                </a:solidFill>
                <a:latin typeface="Calibri"/>
                <a:ea typeface="Calibri"/>
                <a:cs typeface="Calibri"/>
                <a:sym typeface="Calibri"/>
              </a:rPr>
              <a:t>: Explore spatial-temporal modeling techniques to capture the dynamic nature of weather patterns and improve predictions by considering the spatial dependencies and temporal trends in weather data.</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Uncertainty estimation</a:t>
            </a:r>
            <a:r>
              <a:rPr lang="en" sz="1200">
                <a:solidFill>
                  <a:schemeClr val="dk1"/>
                </a:solidFill>
                <a:latin typeface="Calibri"/>
                <a:ea typeface="Calibri"/>
                <a:cs typeface="Calibri"/>
                <a:sym typeface="Calibri"/>
              </a:rPr>
              <a:t>: Develop methods to estimate and quantify the uncertainty associated with weather predictions, enabling users to understand the reliability of forecasts and make more informed decisions.</a:t>
            </a:r>
            <a:endParaRPr sz="1200">
              <a:solidFill>
                <a:schemeClr val="dk1"/>
              </a:solidFill>
              <a:latin typeface="Calibri"/>
              <a:ea typeface="Calibri"/>
              <a:cs typeface="Calibri"/>
              <a:sym typeface="Calibri"/>
            </a:endParaRPr>
          </a:p>
          <a:p>
            <a:pPr indent="-304800" lvl="0" marL="457200" rtl="0" algn="l">
              <a:lnSpc>
                <a:spcPct val="115000"/>
              </a:lnSpc>
              <a:spcBef>
                <a:spcPts val="0"/>
              </a:spcBef>
              <a:spcAft>
                <a:spcPts val="0"/>
              </a:spcAft>
              <a:buClr>
                <a:schemeClr val="dk1"/>
              </a:buClr>
              <a:buSzPts val="1200"/>
              <a:buFont typeface="Calibri"/>
              <a:buChar char="●"/>
            </a:pPr>
            <a:r>
              <a:rPr b="1" lang="en" sz="1200">
                <a:solidFill>
                  <a:schemeClr val="dk1"/>
                </a:solidFill>
                <a:latin typeface="Calibri"/>
                <a:ea typeface="Calibri"/>
                <a:cs typeface="Calibri"/>
                <a:sym typeface="Calibri"/>
              </a:rPr>
              <a:t>User-centric interfaces and applications:</a:t>
            </a:r>
            <a:r>
              <a:rPr lang="en" sz="1200">
                <a:solidFill>
                  <a:schemeClr val="dk1"/>
                </a:solidFill>
                <a:latin typeface="Calibri"/>
                <a:ea typeface="Calibri"/>
                <a:cs typeface="Calibri"/>
                <a:sym typeface="Calibri"/>
              </a:rPr>
              <a:t> Focus on developing user-friendly interfaces and applications that present weather predictions in an intuitive and actionable manner, catering to the specific needs of different user groups, such as outdoor event planners, farmers, or emergency responders.</a:t>
            </a:r>
            <a:endParaRPr sz="1500">
              <a:solidFill>
                <a:schemeClr val="dk1"/>
              </a:solidFill>
              <a:latin typeface="Calibri"/>
              <a:ea typeface="Calibri"/>
              <a:cs typeface="Calibri"/>
              <a:sym typeface="Calibri"/>
            </a:endParaRPr>
          </a:p>
        </p:txBody>
      </p:sp>
      <p:sp>
        <p:nvSpPr>
          <p:cNvPr id="219" name="Google Shape;219;p36"/>
          <p:cNvSpPr txBox="1"/>
          <p:nvPr>
            <p:ph type="title"/>
          </p:nvPr>
        </p:nvSpPr>
        <p:spPr>
          <a:xfrm>
            <a:off x="531375" y="972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7"/>
          <p:cNvSpPr txBox="1"/>
          <p:nvPr/>
        </p:nvSpPr>
        <p:spPr>
          <a:xfrm>
            <a:off x="626725" y="886075"/>
            <a:ext cx="7488300" cy="366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None/>
            </a:pPr>
            <a:r>
              <a:rPr lang="en" sz="1200">
                <a:solidFill>
                  <a:schemeClr val="dk1"/>
                </a:solidFill>
                <a:latin typeface="Calibri"/>
                <a:ea typeface="Calibri"/>
                <a:cs typeface="Calibri"/>
                <a:sym typeface="Calibri"/>
              </a:rPr>
              <a:t>1. Sharma, S., Singh, A. K., &amp; Singh, K. (2019). Weather Forecasting using Machine Learning Techniques. International Journal of Advanced Research in Computer Science, 10(4), 7-12.</a:t>
            </a:r>
            <a:endParaRPr sz="12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lang="en" sz="1200">
                <a:solidFill>
                  <a:schemeClr val="dk1"/>
                </a:solidFill>
                <a:latin typeface="Calibri"/>
                <a:ea typeface="Calibri"/>
                <a:cs typeface="Calibri"/>
                <a:sym typeface="Calibri"/>
              </a:rPr>
              <a:t>2. Gupta, A., Tyagi, V., &amp; Raghav, R. (2020). Multiclass Weather Classification Using Convolutional Neural Networks. 2020 4th International Conference on Trends in Electronics and Informatics (ICOEI), 1491-1496.</a:t>
            </a:r>
            <a:endParaRPr sz="12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lang="en" sz="1200">
                <a:solidFill>
                  <a:schemeClr val="dk1"/>
                </a:solidFill>
                <a:latin typeface="Calibri"/>
                <a:ea typeface="Calibri"/>
                <a:cs typeface="Calibri"/>
                <a:sym typeface="Calibri"/>
              </a:rPr>
              <a:t>3. Mishra, V., Bajaj, K., &amp; Tyagi, V. (2018). Weather Prediction using Ensemble Learning Techniques. 2018 Second International Conference on Electronics, Communication and Aerospace Technology (ICECA), 1256-1260.</a:t>
            </a:r>
            <a:endParaRPr sz="12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lang="en" sz="1200">
                <a:solidFill>
                  <a:schemeClr val="dk1"/>
                </a:solidFill>
                <a:latin typeface="Calibri"/>
                <a:ea typeface="Calibri"/>
                <a:cs typeface="Calibri"/>
                <a:sym typeface="Calibri"/>
              </a:rPr>
              <a:t>4. Raina, M., Verma, N. K., &amp; Chaudhary, P. (2021). Weather Classification with Deep Convolutional Neural Networks. In Proceedings of the International Conference on Machine Learning, Big Data, and Business Intelligence (pp. 415-423). Springer.</a:t>
            </a:r>
            <a:endParaRPr sz="1200">
              <a:solidFill>
                <a:schemeClr val="dk1"/>
              </a:solidFill>
              <a:latin typeface="Calibri"/>
              <a:ea typeface="Calibri"/>
              <a:cs typeface="Calibri"/>
              <a:sym typeface="Calibri"/>
            </a:endParaRPr>
          </a:p>
          <a:p>
            <a:pPr indent="0" lvl="0" marL="0" rtl="0" algn="l">
              <a:lnSpc>
                <a:spcPct val="115000"/>
              </a:lnSpc>
              <a:spcBef>
                <a:spcPts val="1500"/>
              </a:spcBef>
              <a:spcAft>
                <a:spcPts val="0"/>
              </a:spcAft>
              <a:buNone/>
            </a:pPr>
            <a:r>
              <a:rPr lang="en" sz="1200">
                <a:solidFill>
                  <a:schemeClr val="dk1"/>
                </a:solidFill>
                <a:latin typeface="Calibri"/>
                <a:ea typeface="Calibri"/>
                <a:cs typeface="Calibri"/>
                <a:sym typeface="Calibri"/>
              </a:rPr>
              <a:t>5. Sridhar, K., Sujatha, S., &amp; Kannan, A. (2017). Weather Prediction using Recurrent Neural Networks. International Journal of Computer Science and Information Security, 15(8), 1-6.</a:t>
            </a:r>
            <a:endParaRPr sz="1200">
              <a:solidFill>
                <a:schemeClr val="dk1"/>
              </a:solidFill>
              <a:latin typeface="Calibri"/>
              <a:ea typeface="Calibri"/>
              <a:cs typeface="Calibri"/>
              <a:sym typeface="Calibri"/>
            </a:endParaRPr>
          </a:p>
          <a:p>
            <a:pPr indent="0" lvl="0" marL="0" rtl="0" algn="l">
              <a:lnSpc>
                <a:spcPct val="115000"/>
              </a:lnSpc>
              <a:spcBef>
                <a:spcPts val="1500"/>
              </a:spcBef>
              <a:spcAft>
                <a:spcPts val="1500"/>
              </a:spcAft>
              <a:buNone/>
            </a:pPr>
            <a:r>
              <a:t/>
            </a:r>
            <a:endParaRPr sz="1200">
              <a:solidFill>
                <a:schemeClr val="dk1"/>
              </a:solidFill>
              <a:latin typeface="Calibri"/>
              <a:ea typeface="Calibri"/>
              <a:cs typeface="Calibri"/>
              <a:sym typeface="Calibri"/>
            </a:endParaRPr>
          </a:p>
        </p:txBody>
      </p:sp>
      <p:sp>
        <p:nvSpPr>
          <p:cNvPr id="225" name="Google Shape;225;p37"/>
          <p:cNvSpPr txBox="1"/>
          <p:nvPr>
            <p:ph type="title"/>
          </p:nvPr>
        </p:nvSpPr>
        <p:spPr>
          <a:xfrm>
            <a:off x="531375" y="972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nvSpPr>
        <p:spPr>
          <a:xfrm>
            <a:off x="0" y="2381"/>
            <a:ext cx="9144000" cy="3545700"/>
          </a:xfrm>
          <a:prstGeom prst="rect">
            <a:avLst/>
          </a:prstGeom>
          <a:solidFill>
            <a:srgbClr val="0C2577"/>
          </a:solid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0C2577"/>
              </a:buClr>
              <a:buSzPts val="100"/>
              <a:buFont typeface="Georgia"/>
              <a:buNone/>
            </a:pPr>
            <a:r>
              <a:rPr b="0" i="0" lang="en" sz="100" u="none">
                <a:solidFill>
                  <a:srgbClr val="0C2577"/>
                </a:solidFill>
                <a:latin typeface="Georgia"/>
                <a:ea typeface="Georgia"/>
                <a:cs typeface="Georgia"/>
                <a:sym typeface="Georgia"/>
              </a:rPr>
              <a:t>..</a:t>
            </a:r>
            <a:endParaRPr sz="1100"/>
          </a:p>
        </p:txBody>
      </p:sp>
      <p:sp>
        <p:nvSpPr>
          <p:cNvPr id="231" name="Google Shape;231;p38"/>
          <p:cNvSpPr txBox="1"/>
          <p:nvPr>
            <p:ph type="title"/>
          </p:nvPr>
        </p:nvSpPr>
        <p:spPr>
          <a:xfrm>
            <a:off x="698896" y="1152525"/>
            <a:ext cx="7886700" cy="994200"/>
          </a:xfrm>
          <a:prstGeom prst="rect">
            <a:avLst/>
          </a:prstGeom>
          <a:noFill/>
          <a:ln>
            <a:noFill/>
          </a:ln>
        </p:spPr>
        <p:txBody>
          <a:bodyPr anchorCtr="0" anchor="ctr" bIns="34275" lIns="68575" spcFirstLastPara="1" rIns="68575" wrap="square" tIns="34275">
            <a:noAutofit/>
          </a:bodyPr>
          <a:lstStyle/>
          <a:p>
            <a:pPr indent="0" lvl="0" marL="0" rtl="0" algn="ctr">
              <a:lnSpc>
                <a:spcPct val="90000"/>
              </a:lnSpc>
              <a:spcBef>
                <a:spcPts val="0"/>
              </a:spcBef>
              <a:spcAft>
                <a:spcPts val="0"/>
              </a:spcAft>
              <a:buClr>
                <a:schemeClr val="lt1"/>
              </a:buClr>
              <a:buSzPts val="3300"/>
              <a:buFont typeface="Georgia"/>
              <a:buNone/>
            </a:pPr>
            <a:r>
              <a:rPr b="1" i="0" lang="en" sz="3300" u="none">
                <a:solidFill>
                  <a:schemeClr val="lt1"/>
                </a:solidFill>
                <a:latin typeface="Georgia"/>
                <a:ea typeface="Georgia"/>
                <a:cs typeface="Georgia"/>
                <a:sym typeface="Georgia"/>
              </a:rPr>
              <a:t>Thank You</a:t>
            </a:r>
            <a:endParaRPr/>
          </a:p>
        </p:txBody>
      </p:sp>
      <p:pic>
        <p:nvPicPr>
          <p:cNvPr id="232" name="Google Shape;232;p38"/>
          <p:cNvPicPr preferRelativeResize="0"/>
          <p:nvPr/>
        </p:nvPicPr>
        <p:blipFill rotWithShape="1">
          <a:blip r:embed="rId3">
            <a:alphaModFix/>
          </a:blip>
          <a:srcRect b="0" l="0" r="0" t="0"/>
          <a:stretch/>
        </p:blipFill>
        <p:spPr>
          <a:xfrm>
            <a:off x="161925" y="3751659"/>
            <a:ext cx="933450" cy="933450"/>
          </a:xfrm>
          <a:prstGeom prst="rect">
            <a:avLst/>
          </a:prstGeom>
          <a:noFill/>
          <a:ln>
            <a:noFill/>
          </a:ln>
        </p:spPr>
      </p:pic>
      <p:sp>
        <p:nvSpPr>
          <p:cNvPr id="233" name="Google Shape;233;p38"/>
          <p:cNvSpPr txBox="1"/>
          <p:nvPr/>
        </p:nvSpPr>
        <p:spPr>
          <a:xfrm>
            <a:off x="1239440" y="3871913"/>
            <a:ext cx="4169700" cy="693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23298A"/>
              </a:buClr>
              <a:buSzPts val="1400"/>
              <a:buFont typeface="Georgia"/>
              <a:buNone/>
            </a:pPr>
            <a:r>
              <a:rPr b="1" i="0" lang="en" sz="140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234" name="Google Shape;234;p38"/>
          <p:cNvSpPr txBox="1"/>
          <p:nvPr/>
        </p:nvSpPr>
        <p:spPr>
          <a:xfrm>
            <a:off x="200025" y="4888706"/>
            <a:ext cx="1657500" cy="2250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235" name="Google Shape;235;p38"/>
          <p:cNvSpPr txBox="1"/>
          <p:nvPr/>
        </p:nvSpPr>
        <p:spPr>
          <a:xfrm>
            <a:off x="7205663" y="4839890"/>
            <a:ext cx="1484700" cy="273900"/>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236" name="Google Shape;236;p38"/>
          <p:cNvSpPr txBox="1"/>
          <p:nvPr/>
        </p:nvSpPr>
        <p:spPr>
          <a:xfrm>
            <a:off x="2144315" y="4869656"/>
            <a:ext cx="4948200" cy="2739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250"/>
                                  </p:stCondLst>
                                  <p:childTnLst>
                                    <p:set>
                                      <p:cBhvr>
                                        <p:cTn dur="1" fill="hold">
                                          <p:stCondLst>
                                            <p:cond delay="0"/>
                                          </p:stCondLst>
                                        </p:cTn>
                                        <p:tgtEl>
                                          <p:spTgt spid="230"/>
                                        </p:tgtEl>
                                        <p:attrNameLst>
                                          <p:attrName>style.visibility</p:attrName>
                                        </p:attrNameLst>
                                      </p:cBhvr>
                                      <p:to>
                                        <p:strVal val="visible"/>
                                      </p:to>
                                    </p:set>
                                    <p:anim calcmode="lin" valueType="num">
                                      <p:cBhvr additive="base">
                                        <p:cTn dur="1000"/>
                                        <p:tgtEl>
                                          <p:spTgt spid="23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230">
                                            <p:txEl>
                                              <p:pRg end="0" st="0"/>
                                            </p:txEl>
                                          </p:spTgt>
                                        </p:tgtEl>
                                        <p:attrNameLst>
                                          <p:attrName>style.visibility</p:attrName>
                                        </p:attrNameLst>
                                      </p:cBhvr>
                                      <p:to>
                                        <p:strVal val="visible"/>
                                      </p:to>
                                    </p:set>
                                    <p:anim calcmode="lin" valueType="num">
                                      <p:cBhvr additive="base">
                                        <p:cTn dur="1000"/>
                                        <p:tgtEl>
                                          <p:spTgt spid="230">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587250" y="794850"/>
            <a:ext cx="7886700" cy="3981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Introduction &amp; Motivation</a:t>
            </a:r>
            <a:endParaRPr sz="1700"/>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Related Work</a:t>
            </a:r>
            <a:endParaRPr sz="1700"/>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Proposed Methodology</a:t>
            </a:r>
            <a:endParaRPr sz="1700"/>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Results</a:t>
            </a:r>
            <a:endParaRPr sz="1700"/>
          </a:p>
          <a:p>
            <a:pPr indent="0" lvl="0" marL="0" rtl="0" algn="l">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Conclusion</a:t>
            </a:r>
            <a:endParaRPr sz="1700"/>
          </a:p>
          <a:p>
            <a:pPr indent="0" lvl="0" marL="0" rtl="0" algn="l">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Future scope</a:t>
            </a:r>
            <a:endParaRPr sz="1700"/>
          </a:p>
          <a:p>
            <a:pPr indent="0" lvl="0" marL="0" rtl="0" algn="l">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References</a:t>
            </a:r>
            <a:endParaRPr sz="1400"/>
          </a:p>
          <a:p>
            <a:pPr indent="-63500" lvl="0" marL="177800" marR="0" rtl="0" algn="l">
              <a:lnSpc>
                <a:spcPct val="100000"/>
              </a:lnSpc>
              <a:spcBef>
                <a:spcPts val="800"/>
              </a:spcBef>
              <a:spcAft>
                <a:spcPts val="0"/>
              </a:spcAft>
              <a:buClr>
                <a:schemeClr val="dk1"/>
              </a:buClr>
              <a:buSzPts val="1800"/>
              <a:buFont typeface="Arial"/>
              <a:buNone/>
            </a:pPr>
            <a:r>
              <a:t/>
            </a:r>
            <a:endParaRPr b="0" i="0" sz="1100" u="none">
              <a:solidFill>
                <a:srgbClr val="002060"/>
              </a:solidFill>
              <a:latin typeface="Calibri"/>
              <a:ea typeface="Calibri"/>
              <a:cs typeface="Calibri"/>
              <a:sym typeface="Calibri"/>
            </a:endParaRPr>
          </a:p>
        </p:txBody>
      </p:sp>
      <p:sp>
        <p:nvSpPr>
          <p:cNvPr id="147" name="Google Shape;147;p26"/>
          <p:cNvSpPr txBox="1"/>
          <p:nvPr>
            <p:ph type="title"/>
          </p:nvPr>
        </p:nvSpPr>
        <p:spPr>
          <a:xfrm>
            <a:off x="200025" y="-6"/>
            <a:ext cx="78867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i="0" lang="en" sz="3300" u="none">
                <a:solidFill>
                  <a:srgbClr val="002060"/>
                </a:solidFill>
              </a:rPr>
              <a:t>Contents</a:t>
            </a:r>
            <a:endParaRPr b="1"/>
          </a:p>
        </p:txBody>
      </p:sp>
      <p:sp>
        <p:nvSpPr>
          <p:cNvPr id="148" name="Google Shape;148;p26"/>
          <p:cNvSpPr txBox="1"/>
          <p:nvPr/>
        </p:nvSpPr>
        <p:spPr>
          <a:xfrm>
            <a:off x="200025" y="4918472"/>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49" name="Google Shape;149;p26"/>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
        <p:nvSpPr>
          <p:cNvPr id="150" name="Google Shape;150;p26"/>
          <p:cNvSpPr txBox="1"/>
          <p:nvPr/>
        </p:nvSpPr>
        <p:spPr>
          <a:xfrm>
            <a:off x="7222331" y="4869656"/>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503475" y="204800"/>
            <a:ext cx="6928500" cy="9942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Clr>
                <a:srgbClr val="002060"/>
              </a:buClr>
              <a:buSzPts val="3300"/>
              <a:buFont typeface="Calibri"/>
              <a:buNone/>
            </a:pPr>
            <a:r>
              <a:rPr b="1" lang="en"/>
              <a:t>OBJECTIVE:</a:t>
            </a:r>
            <a:r>
              <a:rPr b="1" i="0" lang="en" sz="3300" u="none">
                <a:solidFill>
                  <a:srgbClr val="002060"/>
                </a:solidFill>
                <a:latin typeface="Calibri"/>
                <a:ea typeface="Calibri"/>
                <a:cs typeface="Calibri"/>
                <a:sym typeface="Calibri"/>
              </a:rPr>
              <a:t>  </a:t>
            </a:r>
            <a:endParaRPr/>
          </a:p>
        </p:txBody>
      </p:sp>
      <p:sp>
        <p:nvSpPr>
          <p:cNvPr id="156" name="Google Shape;156;p27"/>
          <p:cNvSpPr txBox="1"/>
          <p:nvPr/>
        </p:nvSpPr>
        <p:spPr>
          <a:xfrm>
            <a:off x="200025" y="4888706"/>
            <a:ext cx="1657350" cy="225028"/>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lt1"/>
              </a:buClr>
              <a:buSzPts val="900"/>
              <a:buFont typeface="Calibri"/>
              <a:buNone/>
            </a:pPr>
            <a:r>
              <a:rPr b="0" i="0" lang="en" sz="900" u="none">
                <a:solidFill>
                  <a:schemeClr val="lt1"/>
                </a:solidFill>
                <a:latin typeface="Calibri"/>
                <a:ea typeface="Calibri"/>
                <a:cs typeface="Calibri"/>
                <a:sym typeface="Calibri"/>
              </a:rPr>
              <a:t>*</a:t>
            </a:r>
            <a:endParaRPr sz="1100"/>
          </a:p>
        </p:txBody>
      </p:sp>
      <p:sp>
        <p:nvSpPr>
          <p:cNvPr id="157" name="Google Shape;157;p27"/>
          <p:cNvSpPr txBox="1"/>
          <p:nvPr/>
        </p:nvSpPr>
        <p:spPr>
          <a:xfrm>
            <a:off x="7205663" y="4839890"/>
            <a:ext cx="1484709" cy="273844"/>
          </a:xfrm>
          <a:prstGeom prst="rect">
            <a:avLst/>
          </a:prstGeom>
          <a:noFill/>
          <a:ln>
            <a:noFill/>
          </a:ln>
        </p:spPr>
        <p:txBody>
          <a:bodyPr anchorCtr="0" anchor="ctr" bIns="34275" lIns="68575" spcFirstLastPara="1" rIns="68575" wrap="square" tIns="34275">
            <a:noAutofit/>
          </a:bodyPr>
          <a:lstStyle/>
          <a:p>
            <a:pPr indent="0" lvl="0" marL="0" marR="0" rtl="0" algn="r">
              <a:lnSpc>
                <a:spcPct val="100000"/>
              </a:lnSpc>
              <a:spcBef>
                <a:spcPts val="0"/>
              </a:spcBef>
              <a:spcAft>
                <a:spcPts val="0"/>
              </a:spcAft>
              <a:buClr>
                <a:schemeClr val="lt1"/>
              </a:buClr>
              <a:buSzPts val="900"/>
              <a:buFont typeface="Calibri"/>
              <a:buNone/>
            </a:pPr>
            <a:fld id="{00000000-1234-1234-1234-123412341234}" type="slidenum">
              <a:rPr b="0" i="0" lang="en" sz="900" u="none">
                <a:solidFill>
                  <a:schemeClr val="lt1"/>
                </a:solidFill>
                <a:latin typeface="Calibri"/>
                <a:ea typeface="Calibri"/>
                <a:cs typeface="Calibri"/>
                <a:sym typeface="Calibri"/>
              </a:rPr>
              <a:t>‹#›</a:t>
            </a:fld>
            <a:endParaRPr sz="1100"/>
          </a:p>
        </p:txBody>
      </p:sp>
      <p:sp>
        <p:nvSpPr>
          <p:cNvPr id="158" name="Google Shape;158;p27"/>
          <p:cNvSpPr txBox="1"/>
          <p:nvPr/>
        </p:nvSpPr>
        <p:spPr>
          <a:xfrm>
            <a:off x="2144315" y="4869656"/>
            <a:ext cx="4948238" cy="273844"/>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100"/>
              <a:buFont typeface="Georgia"/>
              <a:buNone/>
            </a:pPr>
            <a:r>
              <a:rPr b="0" i="0" lang="en" sz="1100" u="none">
                <a:solidFill>
                  <a:schemeClr val="lt1"/>
                </a:solidFill>
                <a:latin typeface="Georgia"/>
                <a:ea typeface="Georgia"/>
                <a:cs typeface="Georgia"/>
                <a:sym typeface="Georgia"/>
              </a:rPr>
              <a:t>International Institute of Information Technology, Naya Raipur</a:t>
            </a:r>
            <a:endParaRPr sz="1100"/>
          </a:p>
        </p:txBody>
      </p:sp>
      <p:sp>
        <p:nvSpPr>
          <p:cNvPr id="159" name="Google Shape;159;p27"/>
          <p:cNvSpPr txBox="1"/>
          <p:nvPr/>
        </p:nvSpPr>
        <p:spPr>
          <a:xfrm>
            <a:off x="370425" y="1453025"/>
            <a:ext cx="8187000" cy="2327400"/>
          </a:xfrm>
          <a:prstGeom prst="rect">
            <a:avLst/>
          </a:prstGeom>
          <a:noFill/>
          <a:ln>
            <a:noFill/>
          </a:ln>
        </p:spPr>
        <p:txBody>
          <a:bodyPr anchorCtr="0" anchor="t" bIns="68575" lIns="68575" spcFirstLastPara="1" rIns="68575" wrap="square" tIns="68575">
            <a:spAutoFit/>
          </a:bodyPr>
          <a:lstStyle/>
          <a:p>
            <a:pPr indent="0" lvl="0" marL="457200" rtl="0" algn="l">
              <a:lnSpc>
                <a:spcPct val="115000"/>
              </a:lnSpc>
              <a:spcBef>
                <a:spcPts val="0"/>
              </a:spcBef>
              <a:spcAft>
                <a:spcPts val="0"/>
              </a:spcAft>
              <a:buNone/>
            </a:pPr>
            <a:r>
              <a:rPr lang="en" sz="1800">
                <a:solidFill>
                  <a:schemeClr val="dk1"/>
                </a:solidFill>
                <a:highlight>
                  <a:schemeClr val="lt1"/>
                </a:highlight>
                <a:latin typeface="Roboto"/>
                <a:ea typeface="Roboto"/>
                <a:cs typeface="Roboto"/>
                <a:sym typeface="Roboto"/>
              </a:rPr>
              <a:t>The objective of the multiclass weather prediction system is to accurately classify weather conditions into multiple classes, such as sunny, cloudy, rainy, snowy, etc., based on input data and historical weather patterns. The system aims to provide reliable and real-time weather predictions for various locations, enabling individuals, businesses, and organizations to make informed decisions and take appropriate actions based on the expected weather conditions.</a:t>
            </a:r>
            <a:endParaRPr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628650" y="273844"/>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RELATED WORK</a:t>
            </a:r>
            <a:endParaRPr/>
          </a:p>
        </p:txBody>
      </p:sp>
      <p:sp>
        <p:nvSpPr>
          <p:cNvPr id="165" name="Google Shape;165;p28"/>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330200" lvl="0" marL="457200" rtl="0" algn="l">
              <a:spcBef>
                <a:spcPts val="80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“Weather Forecasting using Machine Learning Techniques" by S. Sharma et al. (2019): 	This study explores the application of various machine learning algorithms, including decision trees, support vector machines, and artificial neural networks, for weather prediction.</a:t>
            </a:r>
            <a:endParaRPr sz="1600">
              <a:solidFill>
                <a:schemeClr val="dk1"/>
              </a:solidFill>
              <a:highlight>
                <a:schemeClr val="lt1"/>
              </a:highlight>
              <a:latin typeface="Roboto"/>
              <a:ea typeface="Roboto"/>
              <a:cs typeface="Roboto"/>
              <a:sym typeface="Roboto"/>
            </a:endParaRPr>
          </a:p>
          <a:p>
            <a:pPr indent="-330200" lvl="0" marL="457200" rtl="0" algn="l">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"Multiclass Weather Classification Using Convolutional Neural Networks" by A. Gupta et al. (2020):	This research focuses on the use of deep learning, specifically convolutional neural networks (CNNs), for multiclass weather classification. </a:t>
            </a:r>
            <a:endParaRPr sz="1600">
              <a:solidFill>
                <a:schemeClr val="dk1"/>
              </a:solidFill>
              <a:highlight>
                <a:schemeClr val="lt1"/>
              </a:highlight>
              <a:latin typeface="Roboto"/>
              <a:ea typeface="Roboto"/>
              <a:cs typeface="Roboto"/>
              <a:sym typeface="Roboto"/>
            </a:endParaRPr>
          </a:p>
          <a:p>
            <a:pPr indent="-355600" lvl="0" marL="457200" rtl="0" algn="l">
              <a:spcBef>
                <a:spcPts val="0"/>
              </a:spcBef>
              <a:spcAft>
                <a:spcPts val="0"/>
              </a:spcAft>
              <a:buClr>
                <a:schemeClr val="dk1"/>
              </a:buClr>
              <a:buSzPts val="2000"/>
              <a:buFont typeface="Roboto"/>
              <a:buChar char="●"/>
            </a:pPr>
            <a:r>
              <a:rPr lang="en" sz="1600">
                <a:solidFill>
                  <a:schemeClr val="dk1"/>
                </a:solidFill>
                <a:highlight>
                  <a:schemeClr val="lt1"/>
                </a:highlight>
                <a:latin typeface="Roboto"/>
                <a:ea typeface="Roboto"/>
                <a:cs typeface="Roboto"/>
                <a:sym typeface="Roboto"/>
              </a:rPr>
              <a:t>"Weather Prediction using Ensemble Learning Techniques" by V. Mishra et al. (2018): This work investigates the application of ensemble learning techniques, such as random forests and gradient boosting, for weather prediction.</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idx="1" type="body"/>
          </p:nvPr>
        </p:nvSpPr>
        <p:spPr>
          <a:xfrm>
            <a:off x="455775" y="1160001"/>
            <a:ext cx="7886700" cy="3594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sz="1400">
                <a:solidFill>
                  <a:schemeClr val="dk1"/>
                </a:solidFill>
              </a:rPr>
              <a:t>Data Collection and Preprocessing:</a:t>
            </a:r>
            <a:endParaRPr b="1" sz="1400">
              <a:solidFill>
                <a:schemeClr val="dk1"/>
              </a:solidFill>
            </a:endParaRPr>
          </a:p>
          <a:p>
            <a:pPr indent="0" lvl="0" marL="0" rtl="0" algn="l">
              <a:spcBef>
                <a:spcPts val="800"/>
              </a:spcBef>
              <a:spcAft>
                <a:spcPts val="0"/>
              </a:spcAft>
              <a:buNone/>
            </a:pPr>
            <a:r>
              <a:rPr lang="en" sz="1400">
                <a:solidFill>
                  <a:schemeClr val="dk1"/>
                </a:solidFill>
              </a:rPr>
              <a:t>We have downloaded the dataset from given kaggle link. Preprocessed using keras library and changed dimensions of each images height,width to (180,180)</a:t>
            </a:r>
            <a:endParaRPr sz="1400">
              <a:solidFill>
                <a:schemeClr val="dk1"/>
              </a:solidFill>
            </a:endParaRPr>
          </a:p>
          <a:p>
            <a:pPr indent="0" lvl="0" marL="0" rtl="0" algn="l">
              <a:lnSpc>
                <a:spcPct val="115000"/>
              </a:lnSpc>
              <a:spcBef>
                <a:spcPts val="1200"/>
              </a:spcBef>
              <a:spcAft>
                <a:spcPts val="0"/>
              </a:spcAft>
              <a:buNone/>
            </a:pPr>
            <a:r>
              <a:rPr b="1" lang="en" sz="1400">
                <a:solidFill>
                  <a:schemeClr val="dk1"/>
                </a:solidFill>
              </a:rPr>
              <a:t>Data normalization: </a:t>
            </a:r>
            <a:endParaRPr b="1" sz="1400">
              <a:solidFill>
                <a:schemeClr val="dk1"/>
              </a:solidFill>
            </a:endParaRPr>
          </a:p>
          <a:p>
            <a:pPr indent="0" lvl="0" marL="0" rtl="0" algn="l">
              <a:lnSpc>
                <a:spcPct val="115000"/>
              </a:lnSpc>
              <a:spcBef>
                <a:spcPts val="1200"/>
              </a:spcBef>
              <a:spcAft>
                <a:spcPts val="0"/>
              </a:spcAft>
              <a:buNone/>
            </a:pPr>
            <a:r>
              <a:rPr lang="en" sz="1400">
                <a:solidFill>
                  <a:schemeClr val="dk1"/>
                </a:solidFill>
              </a:rPr>
              <a:t>This step involves scaling the pixel values of the images to a common range, typically between 0 and 1 or -1 and 1. Normalization helps to prevent the model from being biased towards certain pixel values.</a:t>
            </a:r>
            <a:br>
              <a:rPr lang="en" sz="1400">
                <a:solidFill>
                  <a:schemeClr val="dk1"/>
                </a:solidFill>
              </a:rPr>
            </a:br>
            <a:r>
              <a:rPr lang="en" sz="1400">
                <a:solidFill>
                  <a:schemeClr val="dk1"/>
                </a:solidFill>
              </a:rPr>
              <a:t>						 							</a:t>
            </a:r>
            <a:br>
              <a:rPr lang="en" sz="1400">
                <a:solidFill>
                  <a:schemeClr val="dk1"/>
                </a:solidFill>
              </a:rPr>
            </a:br>
            <a:r>
              <a:rPr b="1" lang="en" sz="1400">
                <a:solidFill>
                  <a:schemeClr val="dk1"/>
                </a:solidFill>
              </a:rPr>
              <a:t>Image resizing: </a:t>
            </a:r>
            <a:endParaRPr b="1" sz="1400">
              <a:solidFill>
                <a:schemeClr val="dk1"/>
              </a:solidFill>
            </a:endParaRPr>
          </a:p>
          <a:p>
            <a:pPr indent="0" lvl="0" marL="0" rtl="0" algn="l">
              <a:lnSpc>
                <a:spcPct val="115000"/>
              </a:lnSpc>
              <a:spcBef>
                <a:spcPts val="1200"/>
              </a:spcBef>
              <a:spcAft>
                <a:spcPts val="1200"/>
              </a:spcAft>
              <a:buNone/>
            </a:pPr>
            <a:r>
              <a:rPr lang="en" sz="1400">
                <a:solidFill>
                  <a:schemeClr val="dk1"/>
                </a:solidFill>
              </a:rPr>
              <a:t>The images in the dataset may have different sizes and aspect ratios, which can make it difficult to train the model. Resizing the images to a common size, such as 180x180 or 224x224 or 256x256, can help to ensure that the model can learn useful features from the images.</a:t>
            </a:r>
            <a:endParaRPr sz="1400">
              <a:solidFill>
                <a:schemeClr val="dk1"/>
              </a:solidFill>
            </a:endParaRPr>
          </a:p>
        </p:txBody>
      </p:sp>
      <p:sp>
        <p:nvSpPr>
          <p:cNvPr id="171" name="Google Shape;171;p29"/>
          <p:cNvSpPr txBox="1"/>
          <p:nvPr>
            <p:ph type="title"/>
          </p:nvPr>
        </p:nvSpPr>
        <p:spPr>
          <a:xfrm>
            <a:off x="520575" y="122569"/>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Proposed 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idx="1" type="body"/>
          </p:nvPr>
        </p:nvSpPr>
        <p:spPr>
          <a:xfrm>
            <a:off x="390950" y="923500"/>
            <a:ext cx="7886700" cy="3571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100">
                <a:solidFill>
                  <a:schemeClr val="dk1"/>
                </a:solidFill>
                <a:latin typeface="Arial"/>
                <a:ea typeface="Arial"/>
                <a:cs typeface="Arial"/>
                <a:sym typeface="Arial"/>
              </a:rPr>
              <a:t>		 	 	 							</a:t>
            </a:r>
            <a:r>
              <a:rPr lang="en" sz="700">
                <a:solidFill>
                  <a:schemeClr val="dk1"/>
                </a:solidFill>
                <a:latin typeface="Arial"/>
                <a:ea typeface="Arial"/>
                <a:cs typeface="Arial"/>
                <a:sym typeface="Arial"/>
              </a:rPr>
              <a:t> 					</a:t>
            </a:r>
            <a:br>
              <a:rPr b="1" lang="en" sz="700">
                <a:solidFill>
                  <a:schemeClr val="dk1"/>
                </a:solidFill>
                <a:latin typeface="Arial"/>
                <a:ea typeface="Arial"/>
                <a:cs typeface="Arial"/>
                <a:sym typeface="Arial"/>
              </a:rPr>
            </a:br>
            <a:r>
              <a:rPr b="1" lang="en" sz="1400">
                <a:solidFill>
                  <a:schemeClr val="dk1"/>
                </a:solidFill>
              </a:rPr>
              <a:t>Data augmentation:</a:t>
            </a:r>
            <a:r>
              <a:rPr lang="en" sz="1400">
                <a:solidFill>
                  <a:schemeClr val="dk1"/>
                </a:solidFill>
              </a:rPr>
              <a:t> </a:t>
            </a:r>
            <a:endParaRPr sz="1400">
              <a:solidFill>
                <a:schemeClr val="dk1"/>
              </a:solidFill>
            </a:endParaRPr>
          </a:p>
          <a:p>
            <a:pPr indent="0" lvl="0" marL="0" rtl="0" algn="l">
              <a:spcBef>
                <a:spcPts val="800"/>
              </a:spcBef>
              <a:spcAft>
                <a:spcPts val="0"/>
              </a:spcAft>
              <a:buNone/>
            </a:pPr>
            <a:r>
              <a:rPr lang="en" sz="1400">
                <a:solidFill>
                  <a:schemeClr val="dk1"/>
                </a:solidFill>
              </a:rPr>
              <a:t>To improve the robustness of the model and increase the size of the dataset, data augmentation techniques such as rotation, flipping, and scaling can be used to generate additional variations of the images. </a:t>
            </a:r>
            <a:endParaRPr sz="1400">
              <a:solidFill>
                <a:schemeClr val="dk1"/>
              </a:solidFill>
            </a:endParaRPr>
          </a:p>
          <a:p>
            <a:pPr indent="0" lvl="0" marL="0" rtl="0" algn="l">
              <a:spcBef>
                <a:spcPts val="8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b="1" lang="en" sz="1400">
                <a:solidFill>
                  <a:schemeClr val="dk1"/>
                </a:solidFill>
              </a:rPr>
              <a:t>Model Selection:</a:t>
            </a:r>
            <a:endParaRPr b="1" sz="1400">
              <a:solidFill>
                <a:schemeClr val="dk1"/>
              </a:solidFill>
            </a:endParaRPr>
          </a:p>
          <a:p>
            <a:pPr indent="0" lvl="0" marL="0" rtl="0" algn="l">
              <a:lnSpc>
                <a:spcPct val="100000"/>
              </a:lnSpc>
              <a:spcBef>
                <a:spcPts val="1500"/>
              </a:spcBef>
              <a:spcAft>
                <a:spcPts val="0"/>
              </a:spcAft>
              <a:buNone/>
            </a:pPr>
            <a:r>
              <a:rPr lang="en" sz="1400">
                <a:solidFill>
                  <a:schemeClr val="dk1"/>
                </a:solidFill>
              </a:rPr>
              <a:t>Evaluated various machine learning and deep learning models for multiclass weather classification, such as   convolutional neural networks (CNNs), recurrent neural networks (RNNs), or deep CNN. We have applied ResNet50 and VGGNet16 Model</a:t>
            </a:r>
            <a:endParaRPr sz="1100">
              <a:solidFill>
                <a:schemeClr val="dk1"/>
              </a:solidFill>
              <a:latin typeface="Arial"/>
              <a:ea typeface="Arial"/>
              <a:cs typeface="Arial"/>
              <a:sym typeface="Arial"/>
            </a:endParaRPr>
          </a:p>
          <a:p>
            <a:pPr indent="0" lvl="0" marL="0" rtl="0" algn="l">
              <a:lnSpc>
                <a:spcPct val="100000"/>
              </a:lnSpc>
              <a:spcBef>
                <a:spcPts val="1500"/>
              </a:spcBef>
              <a:spcAft>
                <a:spcPts val="0"/>
              </a:spcAft>
              <a:buNone/>
            </a:pPr>
            <a:br>
              <a:rPr lang="en" sz="1400">
                <a:solidFill>
                  <a:schemeClr val="dk1"/>
                </a:solidFill>
              </a:rPr>
            </a:br>
            <a:r>
              <a:rPr b="1" lang="en" sz="1400">
                <a:solidFill>
                  <a:schemeClr val="dk1"/>
                </a:solidFill>
              </a:rPr>
              <a:t>Data splitting:</a:t>
            </a:r>
            <a:endParaRPr b="1" sz="1400">
              <a:solidFill>
                <a:schemeClr val="dk1"/>
              </a:solidFill>
            </a:endParaRPr>
          </a:p>
          <a:p>
            <a:pPr indent="0" lvl="0" marL="0" rtl="0" algn="l">
              <a:lnSpc>
                <a:spcPct val="100000"/>
              </a:lnSpc>
              <a:spcBef>
                <a:spcPts val="1500"/>
              </a:spcBef>
              <a:spcAft>
                <a:spcPts val="0"/>
              </a:spcAft>
              <a:buNone/>
            </a:pPr>
            <a:r>
              <a:rPr lang="en" sz="1400">
                <a:solidFill>
                  <a:schemeClr val="dk1"/>
                </a:solidFill>
              </a:rPr>
              <a:t> The dataset is split into training, validation, and test sets. The training set is used to train the model, the validation set is used to tune the model hyperparameters, and the test set is used to evaluate the performance of the final model. </a:t>
            </a:r>
            <a:br>
              <a:rPr lang="en" sz="1000">
                <a:solidFill>
                  <a:schemeClr val="dk1"/>
                </a:solidFill>
                <a:latin typeface="Arial"/>
                <a:ea typeface="Arial"/>
                <a:cs typeface="Arial"/>
                <a:sym typeface="Arial"/>
              </a:rPr>
            </a:br>
            <a:r>
              <a:rPr lang="en" sz="700">
                <a:solidFill>
                  <a:schemeClr val="dk1"/>
                </a:solidFill>
                <a:latin typeface="Arial"/>
                <a:ea typeface="Arial"/>
                <a:cs typeface="Arial"/>
                <a:sym typeface="Arial"/>
              </a:rPr>
              <a:t> 						</a:t>
            </a:r>
            <a:endParaRPr sz="700">
              <a:solidFill>
                <a:schemeClr val="dk1"/>
              </a:solidFill>
              <a:latin typeface="Arial"/>
              <a:ea typeface="Arial"/>
              <a:cs typeface="Arial"/>
              <a:sym typeface="Arial"/>
            </a:endParaRPr>
          </a:p>
          <a:p>
            <a:pPr indent="0" lvl="0" marL="0" rtl="0" algn="l">
              <a:lnSpc>
                <a:spcPct val="115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00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00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indent="0" lvl="0" marL="0" rtl="0" algn="l">
              <a:lnSpc>
                <a:spcPct val="100000"/>
              </a:lnSpc>
              <a:spcBef>
                <a:spcPts val="1500"/>
              </a:spcBef>
              <a:spcAft>
                <a:spcPts val="1500"/>
              </a:spcAft>
              <a:buNone/>
            </a:pPr>
            <a:r>
              <a:t/>
            </a:r>
            <a:endParaRPr b="1" sz="1400">
              <a:solidFill>
                <a:schemeClr val="dk1"/>
              </a:solidFill>
            </a:endParaRPr>
          </a:p>
        </p:txBody>
      </p:sp>
      <p:sp>
        <p:nvSpPr>
          <p:cNvPr id="177" name="Google Shape;177;p30"/>
          <p:cNvSpPr txBox="1"/>
          <p:nvPr>
            <p:ph type="title"/>
          </p:nvPr>
        </p:nvSpPr>
        <p:spPr>
          <a:xfrm>
            <a:off x="628650" y="-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Proposed 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628650" y="-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a:t>
            </a:r>
            <a:endParaRPr/>
          </a:p>
        </p:txBody>
      </p:sp>
      <p:sp>
        <p:nvSpPr>
          <p:cNvPr id="183" name="Google Shape;183;p31"/>
          <p:cNvSpPr txBox="1"/>
          <p:nvPr/>
        </p:nvSpPr>
        <p:spPr>
          <a:xfrm>
            <a:off x="628650" y="821225"/>
            <a:ext cx="595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Working of model and predicting a real time image taken from phone.</a:t>
            </a:r>
            <a:endParaRPr sz="1500">
              <a:latin typeface="Calibri"/>
              <a:ea typeface="Calibri"/>
              <a:cs typeface="Calibri"/>
              <a:sym typeface="Calibri"/>
            </a:endParaRPr>
          </a:p>
        </p:txBody>
      </p:sp>
      <p:pic>
        <p:nvPicPr>
          <p:cNvPr id="184" name="Google Shape;184;p31"/>
          <p:cNvPicPr preferRelativeResize="0"/>
          <p:nvPr/>
        </p:nvPicPr>
        <p:blipFill>
          <a:blip r:embed="rId3">
            <a:alphaModFix/>
          </a:blip>
          <a:stretch>
            <a:fillRect/>
          </a:stretch>
        </p:blipFill>
        <p:spPr>
          <a:xfrm>
            <a:off x="433325" y="1236725"/>
            <a:ext cx="7354783" cy="360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628650" y="-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	</a:t>
            </a:r>
            <a:endParaRPr/>
          </a:p>
        </p:txBody>
      </p:sp>
      <p:sp>
        <p:nvSpPr>
          <p:cNvPr id="190" name="Google Shape;190;p32"/>
          <p:cNvSpPr txBox="1"/>
          <p:nvPr/>
        </p:nvSpPr>
        <p:spPr>
          <a:xfrm>
            <a:off x="628650" y="821225"/>
            <a:ext cx="285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Model Accuracy of ResNet50</a:t>
            </a:r>
            <a:endParaRPr sz="1500">
              <a:latin typeface="Calibri"/>
              <a:ea typeface="Calibri"/>
              <a:cs typeface="Calibri"/>
              <a:sym typeface="Calibri"/>
            </a:endParaRPr>
          </a:p>
        </p:txBody>
      </p:sp>
      <p:pic>
        <p:nvPicPr>
          <p:cNvPr id="191" name="Google Shape;191;p32"/>
          <p:cNvPicPr preferRelativeResize="0"/>
          <p:nvPr/>
        </p:nvPicPr>
        <p:blipFill>
          <a:blip r:embed="rId3">
            <a:alphaModFix/>
          </a:blip>
          <a:stretch>
            <a:fillRect/>
          </a:stretch>
        </p:blipFill>
        <p:spPr>
          <a:xfrm>
            <a:off x="346900" y="1162200"/>
            <a:ext cx="4831220" cy="3601975"/>
          </a:xfrm>
          <a:prstGeom prst="rect">
            <a:avLst/>
          </a:prstGeom>
          <a:noFill/>
          <a:ln>
            <a:noFill/>
          </a:ln>
        </p:spPr>
      </p:pic>
      <p:pic>
        <p:nvPicPr>
          <p:cNvPr id="192" name="Google Shape;192;p32"/>
          <p:cNvPicPr preferRelativeResize="0"/>
          <p:nvPr/>
        </p:nvPicPr>
        <p:blipFill>
          <a:blip r:embed="rId4">
            <a:alphaModFix/>
          </a:blip>
          <a:stretch>
            <a:fillRect/>
          </a:stretch>
        </p:blipFill>
        <p:spPr>
          <a:xfrm>
            <a:off x="4810725" y="1326250"/>
            <a:ext cx="4208238" cy="3437925"/>
          </a:xfrm>
          <a:prstGeom prst="rect">
            <a:avLst/>
          </a:prstGeom>
          <a:noFill/>
          <a:ln>
            <a:noFill/>
          </a:ln>
        </p:spPr>
      </p:pic>
      <p:sp>
        <p:nvSpPr>
          <p:cNvPr id="193" name="Google Shape;193;p32"/>
          <p:cNvSpPr txBox="1"/>
          <p:nvPr/>
        </p:nvSpPr>
        <p:spPr>
          <a:xfrm>
            <a:off x="5178125" y="821225"/>
            <a:ext cx="285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latin typeface="Calibri"/>
                <a:ea typeface="Calibri"/>
                <a:cs typeface="Calibri"/>
                <a:sym typeface="Calibri"/>
              </a:rPr>
              <a:t>Model Accuracy of VGGNet16</a:t>
            </a:r>
            <a:endParaRPr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628650" y="-6"/>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Confusion Matrix	</a:t>
            </a:r>
            <a:endParaRPr/>
          </a:p>
        </p:txBody>
      </p:sp>
      <p:sp>
        <p:nvSpPr>
          <p:cNvPr id="199" name="Google Shape;199;p33"/>
          <p:cNvSpPr txBox="1"/>
          <p:nvPr/>
        </p:nvSpPr>
        <p:spPr>
          <a:xfrm>
            <a:off x="628650" y="821225"/>
            <a:ext cx="595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500">
              <a:latin typeface="Calibri"/>
              <a:ea typeface="Calibri"/>
              <a:cs typeface="Calibri"/>
              <a:sym typeface="Calibri"/>
            </a:endParaRPr>
          </a:p>
        </p:txBody>
      </p:sp>
      <p:pic>
        <p:nvPicPr>
          <p:cNvPr id="200" name="Google Shape;200;p33"/>
          <p:cNvPicPr preferRelativeResize="0"/>
          <p:nvPr/>
        </p:nvPicPr>
        <p:blipFill>
          <a:blip r:embed="rId3">
            <a:alphaModFix/>
          </a:blip>
          <a:stretch>
            <a:fillRect/>
          </a:stretch>
        </p:blipFill>
        <p:spPr>
          <a:xfrm>
            <a:off x="1341000" y="821225"/>
            <a:ext cx="4645325" cy="39971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