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Canva Sans Bold" charset="1" panose="020B0803030501040103"/>
      <p:regular r:id="rId14"/>
    </p:embeddedFont>
    <p:embeddedFont>
      <p:font typeface="Canva Sans" charset="1" panose="020B05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73737" y="1823380"/>
            <a:ext cx="14540527" cy="2377696"/>
          </a:xfrm>
          <a:custGeom>
            <a:avLst/>
            <a:gdLst/>
            <a:ahLst/>
            <a:cxnLst/>
            <a:rect r="r" b="b" t="t" l="l"/>
            <a:pathLst>
              <a:path h="2377696" w="14540527">
                <a:moveTo>
                  <a:pt x="0" y="0"/>
                </a:moveTo>
                <a:lnTo>
                  <a:pt x="14540526" y="0"/>
                </a:lnTo>
                <a:lnTo>
                  <a:pt x="14540526" y="2377696"/>
                </a:lnTo>
                <a:lnTo>
                  <a:pt x="0" y="23776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614316" y="5143500"/>
            <a:ext cx="9059368" cy="1288549"/>
            <a:chOff x="0" y="0"/>
            <a:chExt cx="3347761" cy="476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47761" cy="476165"/>
            </a:xfrm>
            <a:custGeom>
              <a:avLst/>
              <a:gdLst/>
              <a:ahLst/>
              <a:cxnLst/>
              <a:rect r="r" b="b" t="t" l="l"/>
              <a:pathLst>
                <a:path h="476165" w="3347761">
                  <a:moveTo>
                    <a:pt x="0" y="0"/>
                  </a:moveTo>
                  <a:lnTo>
                    <a:pt x="3347761" y="0"/>
                  </a:lnTo>
                  <a:lnTo>
                    <a:pt x="3347761" y="476165"/>
                  </a:lnTo>
                  <a:lnTo>
                    <a:pt x="0" y="476165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3347761" cy="5047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888047" y="5155448"/>
            <a:ext cx="8511905" cy="1085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9"/>
              </a:lnSpc>
              <a:spcBef>
                <a:spcPct val="0"/>
              </a:spcBef>
            </a:pPr>
            <a:r>
              <a:rPr lang="en-US" b="true" sz="631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Student Super Power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14140" y="6840609"/>
            <a:ext cx="12459719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360° Personalized Learning for every K-12 student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041775" y="9883098"/>
            <a:ext cx="121741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52086" y="8969058"/>
            <a:ext cx="13183827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b="true" sz="3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: </a:t>
            </a: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Chirag Joshi, Khetesh Akoliya, Pranshu Joshi, Prince Joshi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37126" y="1248127"/>
            <a:ext cx="10984409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FF31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404: Personalization Not Found for Learning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91388" y="2851502"/>
            <a:ext cx="11798201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Great Indian Learning Deficit: 250M Students, 250M Paths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96869" y="3823984"/>
            <a:ext cx="5411837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Same one-size-fits-all approach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96869" y="4785619"/>
            <a:ext cx="7368629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 real-time adaptation to student's needs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596869" y="5743199"/>
            <a:ext cx="8778478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Personalised tutor is unaffordable for vast majority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91388" y="7148453"/>
            <a:ext cx="7334696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 need = Personal touch × Mass scale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91388" y="8212713"/>
            <a:ext cx="9403259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Market ready: Technology ready: </a:t>
            </a:r>
            <a:r>
              <a:rPr lang="en-US" b="true" sz="3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Solution is not...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918619" y="4034727"/>
            <a:ext cx="130024" cy="162099"/>
          </a:xfrm>
          <a:custGeom>
            <a:avLst/>
            <a:gdLst/>
            <a:ahLst/>
            <a:cxnLst/>
            <a:rect r="r" b="b" t="t" l="l"/>
            <a:pathLst>
              <a:path h="162099" w="130024">
                <a:moveTo>
                  <a:pt x="0" y="0"/>
                </a:moveTo>
                <a:lnTo>
                  <a:pt x="130024" y="0"/>
                </a:lnTo>
                <a:lnTo>
                  <a:pt x="130024" y="162100"/>
                </a:lnTo>
                <a:lnTo>
                  <a:pt x="0" y="162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918619" y="4973809"/>
            <a:ext cx="130024" cy="162099"/>
          </a:xfrm>
          <a:custGeom>
            <a:avLst/>
            <a:gdLst/>
            <a:ahLst/>
            <a:cxnLst/>
            <a:rect r="r" b="b" t="t" l="l"/>
            <a:pathLst>
              <a:path h="162099" w="130024">
                <a:moveTo>
                  <a:pt x="0" y="0"/>
                </a:moveTo>
                <a:lnTo>
                  <a:pt x="130024" y="0"/>
                </a:lnTo>
                <a:lnTo>
                  <a:pt x="130024" y="162099"/>
                </a:lnTo>
                <a:lnTo>
                  <a:pt x="0" y="162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918619" y="5931389"/>
            <a:ext cx="130024" cy="162099"/>
          </a:xfrm>
          <a:custGeom>
            <a:avLst/>
            <a:gdLst/>
            <a:ahLst/>
            <a:cxnLst/>
            <a:rect r="r" b="b" t="t" l="l"/>
            <a:pathLst>
              <a:path h="162099" w="130024">
                <a:moveTo>
                  <a:pt x="0" y="0"/>
                </a:moveTo>
                <a:lnTo>
                  <a:pt x="130024" y="0"/>
                </a:lnTo>
                <a:lnTo>
                  <a:pt x="130024" y="162099"/>
                </a:lnTo>
                <a:lnTo>
                  <a:pt x="0" y="162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8039915" y="9883098"/>
            <a:ext cx="125462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4747625" y="9694626"/>
            <a:ext cx="2969940" cy="485651"/>
          </a:xfrm>
          <a:custGeom>
            <a:avLst/>
            <a:gdLst/>
            <a:ahLst/>
            <a:cxnLst/>
            <a:rect r="r" b="b" t="t" l="l"/>
            <a:pathLst>
              <a:path h="485651" w="2969940">
                <a:moveTo>
                  <a:pt x="0" y="0"/>
                </a:moveTo>
                <a:lnTo>
                  <a:pt x="2969939" y="0"/>
                </a:lnTo>
                <a:lnTo>
                  <a:pt x="2969939" y="485651"/>
                </a:lnTo>
                <a:lnTo>
                  <a:pt x="0" y="4856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93341" y="1220543"/>
            <a:ext cx="7650659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BF6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200: Personalization Delivered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85832" y="5046157"/>
            <a:ext cx="14109996" cy="3235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 agents that; </a:t>
            </a:r>
          </a:p>
          <a:p>
            <a:pPr algn="l" marL="669293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</a:t>
            </a: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nderstand how each student learns, </a:t>
            </a:r>
          </a:p>
          <a:p>
            <a:pPr algn="l" marL="669293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Identify what they need to work on, </a:t>
            </a:r>
          </a:p>
          <a:p>
            <a:pPr algn="l" marL="669293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Create a custom learning plan, </a:t>
            </a:r>
          </a:p>
          <a:p>
            <a:pPr algn="l" marL="669293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Teach in a way that suits them, and </a:t>
            </a:r>
          </a:p>
          <a:p>
            <a:pPr algn="l" marL="669293" indent="-334646" lvl="1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Provide practice to ensure they really get it.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85832" y="2843260"/>
            <a:ext cx="13496834" cy="1607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Student Super Power : AI agentic system provides a chapter-focused, personalized learning, adapting to each student's needs for every topic they choose to master.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036343" y="9883098"/>
            <a:ext cx="132606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612930" y="9672601"/>
            <a:ext cx="3104635" cy="507676"/>
          </a:xfrm>
          <a:custGeom>
            <a:avLst/>
            <a:gdLst/>
            <a:ahLst/>
            <a:cxnLst/>
            <a:rect r="r" b="b" t="t" l="l"/>
            <a:pathLst>
              <a:path h="507676" w="3104635">
                <a:moveTo>
                  <a:pt x="0" y="0"/>
                </a:moveTo>
                <a:lnTo>
                  <a:pt x="3104634" y="0"/>
                </a:lnTo>
                <a:lnTo>
                  <a:pt x="3104634" y="507676"/>
                </a:lnTo>
                <a:lnTo>
                  <a:pt x="0" y="5076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77407" y="750388"/>
            <a:ext cx="3177034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BF6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How it works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46245" y="2728588"/>
            <a:ext cx="13796388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Gathers student’s learning style, preferences, strengths, and interests.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77407" y="2058488"/>
            <a:ext cx="14221480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b="true" sz="29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1. To-Know Agent: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46245" y="5542188"/>
            <a:ext cx="14975051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Assesses current understanding of the chapter through quizzes and questions.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77407" y="4615723"/>
            <a:ext cx="14221480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b="true" sz="29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2. Learning Tracker Agent: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46245" y="3489506"/>
            <a:ext cx="5693718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Builds a detailed student profile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46245" y="6344827"/>
            <a:ext cx="14975051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Establishes an initial Learning Score (LS) for the chapter.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46245" y="8397781"/>
            <a:ext cx="14975051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Creates a personalized learning map to reach target LS (e.g., 85%).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77407" y="7471317"/>
            <a:ext cx="14221480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b="true" sz="29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3. Roadmap Agent: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46245" y="9200421"/>
            <a:ext cx="14258862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Recommends step wise videos, explaination, readings, activities accordingly.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033441" y="9883098"/>
            <a:ext cx="138410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5276069" y="9781039"/>
            <a:ext cx="2441495" cy="399238"/>
          </a:xfrm>
          <a:custGeom>
            <a:avLst/>
            <a:gdLst/>
            <a:ahLst/>
            <a:cxnLst/>
            <a:rect r="r" b="b" t="t" l="l"/>
            <a:pathLst>
              <a:path h="399238" w="2441495">
                <a:moveTo>
                  <a:pt x="0" y="0"/>
                </a:moveTo>
                <a:lnTo>
                  <a:pt x="2441495" y="0"/>
                </a:lnTo>
                <a:lnTo>
                  <a:pt x="2441495" y="399238"/>
                </a:lnTo>
                <a:lnTo>
                  <a:pt x="0" y="3992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95093" y="3400463"/>
            <a:ext cx="13796388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Teach and provide explanation as per suggested roadmap. 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95093" y="2531554"/>
            <a:ext cx="14221480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b="true" sz="29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 Tutor Agent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95093" y="5384165"/>
            <a:ext cx="14975051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Delivers practice tasks tailored to the chapter’s content.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99843" y="4514850"/>
            <a:ext cx="14221480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b="true" sz="29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5. Practice Agent: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95093" y="6186804"/>
            <a:ext cx="14975051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Evaluates progress, updates LS, and generates a new learning summary.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035078" y="9883098"/>
            <a:ext cx="135136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08190" y="952500"/>
            <a:ext cx="3177034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BF6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How it works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4331341" y="9626555"/>
            <a:ext cx="3386223" cy="553722"/>
          </a:xfrm>
          <a:custGeom>
            <a:avLst/>
            <a:gdLst/>
            <a:ahLst/>
            <a:cxnLst/>
            <a:rect r="r" b="b" t="t" l="l"/>
            <a:pathLst>
              <a:path h="553722" w="3386223">
                <a:moveTo>
                  <a:pt x="0" y="0"/>
                </a:moveTo>
                <a:lnTo>
                  <a:pt x="3386223" y="0"/>
                </a:lnTo>
                <a:lnTo>
                  <a:pt x="3386223" y="553722"/>
                </a:lnTo>
                <a:lnTo>
                  <a:pt x="0" y="5537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77407" y="1143858"/>
            <a:ext cx="591338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BF6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went into building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38803" y="2764473"/>
            <a:ext cx="13796388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Crew AI for building agents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38803" y="4896502"/>
            <a:ext cx="14975051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Backend: Python Flask &amp; Front: Streamlit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38803" y="3829528"/>
            <a:ext cx="13796388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Model APIs : Open AI GPT4o &amp; Google Gemini 2.5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86932" y="2960918"/>
            <a:ext cx="130024" cy="162099"/>
          </a:xfrm>
          <a:custGeom>
            <a:avLst/>
            <a:gdLst/>
            <a:ahLst/>
            <a:cxnLst/>
            <a:rect r="r" b="b" t="t" l="l"/>
            <a:pathLst>
              <a:path h="162099" w="130024">
                <a:moveTo>
                  <a:pt x="0" y="0"/>
                </a:moveTo>
                <a:lnTo>
                  <a:pt x="130025" y="0"/>
                </a:lnTo>
                <a:lnTo>
                  <a:pt x="130025" y="162099"/>
                </a:lnTo>
                <a:lnTo>
                  <a:pt x="0" y="162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86932" y="4025974"/>
            <a:ext cx="130024" cy="162099"/>
          </a:xfrm>
          <a:custGeom>
            <a:avLst/>
            <a:gdLst/>
            <a:ahLst/>
            <a:cxnLst/>
            <a:rect r="r" b="b" t="t" l="l"/>
            <a:pathLst>
              <a:path h="162099" w="130024">
                <a:moveTo>
                  <a:pt x="0" y="0"/>
                </a:moveTo>
                <a:lnTo>
                  <a:pt x="130025" y="0"/>
                </a:lnTo>
                <a:lnTo>
                  <a:pt x="130025" y="162099"/>
                </a:lnTo>
                <a:lnTo>
                  <a:pt x="0" y="162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77407" y="5092948"/>
            <a:ext cx="130024" cy="162099"/>
          </a:xfrm>
          <a:custGeom>
            <a:avLst/>
            <a:gdLst/>
            <a:ahLst/>
            <a:cxnLst/>
            <a:rect r="r" b="b" t="t" l="l"/>
            <a:pathLst>
              <a:path h="162099" w="130024">
                <a:moveTo>
                  <a:pt x="0" y="0"/>
                </a:moveTo>
                <a:lnTo>
                  <a:pt x="130025" y="0"/>
                </a:lnTo>
                <a:lnTo>
                  <a:pt x="130025" y="162099"/>
                </a:lnTo>
                <a:lnTo>
                  <a:pt x="0" y="162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029125" y="9883098"/>
            <a:ext cx="147042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751521" y="9695264"/>
            <a:ext cx="2966043" cy="485013"/>
          </a:xfrm>
          <a:custGeom>
            <a:avLst/>
            <a:gdLst/>
            <a:ahLst/>
            <a:cxnLst/>
            <a:rect r="r" b="b" t="t" l="l"/>
            <a:pathLst>
              <a:path h="485013" w="2966043">
                <a:moveTo>
                  <a:pt x="0" y="0"/>
                </a:moveTo>
                <a:lnTo>
                  <a:pt x="2966043" y="0"/>
                </a:lnTo>
                <a:lnTo>
                  <a:pt x="2966043" y="485013"/>
                </a:lnTo>
                <a:lnTo>
                  <a:pt x="0" y="4850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6932" y="3393936"/>
            <a:ext cx="130024" cy="162099"/>
          </a:xfrm>
          <a:custGeom>
            <a:avLst/>
            <a:gdLst/>
            <a:ahLst/>
            <a:cxnLst/>
            <a:rect r="r" b="b" t="t" l="l"/>
            <a:pathLst>
              <a:path h="162099" w="130024">
                <a:moveTo>
                  <a:pt x="0" y="0"/>
                </a:moveTo>
                <a:lnTo>
                  <a:pt x="130025" y="0"/>
                </a:lnTo>
                <a:lnTo>
                  <a:pt x="130025" y="162099"/>
                </a:lnTo>
                <a:lnTo>
                  <a:pt x="0" y="162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77407" y="1143858"/>
            <a:ext cx="12024374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BF6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Scaling from Scrappy Solution to a Comprehensive Learning Platform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72219" y="3176271"/>
            <a:ext cx="11313609" cy="101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Broadening agent functions to cover exam prep &amp; concept mastery across subjects &amp; standard levels.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13416" y="7600166"/>
            <a:ext cx="14975051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Gamified Progress Tracking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72219" y="4595834"/>
            <a:ext cx="13796388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Granular Personal Data mapping to deepen personalisation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03891" y="5606192"/>
            <a:ext cx="14975051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All type of content types &amp; modalities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13416" y="6597501"/>
            <a:ext cx="14975051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Integration with actual Curriculums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377407" y="4792279"/>
            <a:ext cx="130024" cy="162099"/>
          </a:xfrm>
          <a:custGeom>
            <a:avLst/>
            <a:gdLst/>
            <a:ahLst/>
            <a:cxnLst/>
            <a:rect r="r" b="b" t="t" l="l"/>
            <a:pathLst>
              <a:path h="162099" w="130024">
                <a:moveTo>
                  <a:pt x="0" y="0"/>
                </a:moveTo>
                <a:lnTo>
                  <a:pt x="130025" y="0"/>
                </a:lnTo>
                <a:lnTo>
                  <a:pt x="130025" y="162099"/>
                </a:lnTo>
                <a:lnTo>
                  <a:pt x="0" y="162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77407" y="5802638"/>
            <a:ext cx="130024" cy="162099"/>
          </a:xfrm>
          <a:custGeom>
            <a:avLst/>
            <a:gdLst/>
            <a:ahLst/>
            <a:cxnLst/>
            <a:rect r="r" b="b" t="t" l="l"/>
            <a:pathLst>
              <a:path h="162099" w="130024">
                <a:moveTo>
                  <a:pt x="0" y="0"/>
                </a:moveTo>
                <a:lnTo>
                  <a:pt x="130025" y="0"/>
                </a:lnTo>
                <a:lnTo>
                  <a:pt x="130025" y="162099"/>
                </a:lnTo>
                <a:lnTo>
                  <a:pt x="0" y="162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86932" y="6793412"/>
            <a:ext cx="130024" cy="162099"/>
          </a:xfrm>
          <a:custGeom>
            <a:avLst/>
            <a:gdLst/>
            <a:ahLst/>
            <a:cxnLst/>
            <a:rect r="r" b="b" t="t" l="l"/>
            <a:pathLst>
              <a:path h="162099" w="130024">
                <a:moveTo>
                  <a:pt x="0" y="0"/>
                </a:moveTo>
                <a:lnTo>
                  <a:pt x="130025" y="0"/>
                </a:lnTo>
                <a:lnTo>
                  <a:pt x="130025" y="162099"/>
                </a:lnTo>
                <a:lnTo>
                  <a:pt x="0" y="162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86932" y="7822286"/>
            <a:ext cx="130024" cy="162099"/>
          </a:xfrm>
          <a:custGeom>
            <a:avLst/>
            <a:gdLst/>
            <a:ahLst/>
            <a:cxnLst/>
            <a:rect r="r" b="b" t="t" l="l"/>
            <a:pathLst>
              <a:path h="162099" w="130024">
                <a:moveTo>
                  <a:pt x="0" y="0"/>
                </a:moveTo>
                <a:lnTo>
                  <a:pt x="130025" y="0"/>
                </a:lnTo>
                <a:lnTo>
                  <a:pt x="130025" y="162099"/>
                </a:lnTo>
                <a:lnTo>
                  <a:pt x="0" y="162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8046240" y="9883098"/>
            <a:ext cx="112812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4536515" y="9660105"/>
            <a:ext cx="3181050" cy="520172"/>
          </a:xfrm>
          <a:custGeom>
            <a:avLst/>
            <a:gdLst/>
            <a:ahLst/>
            <a:cxnLst/>
            <a:rect r="r" b="b" t="t" l="l"/>
            <a:pathLst>
              <a:path h="520172" w="3181050">
                <a:moveTo>
                  <a:pt x="0" y="0"/>
                </a:moveTo>
                <a:lnTo>
                  <a:pt x="3181049" y="0"/>
                </a:lnTo>
                <a:lnTo>
                  <a:pt x="3181049" y="520172"/>
                </a:lnTo>
                <a:lnTo>
                  <a:pt x="0" y="5201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767486" y="5038725"/>
            <a:ext cx="475302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BF6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523009" y="7217689"/>
            <a:ext cx="13241982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b="true" sz="3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Creating a world where all children have access to Quality Education.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033590" y="9883098"/>
            <a:ext cx="138112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260800" y="2143818"/>
            <a:ext cx="13766401" cy="2251110"/>
          </a:xfrm>
          <a:custGeom>
            <a:avLst/>
            <a:gdLst/>
            <a:ahLst/>
            <a:cxnLst/>
            <a:rect r="r" b="b" t="t" l="l"/>
            <a:pathLst>
              <a:path h="2251110" w="13766401">
                <a:moveTo>
                  <a:pt x="0" y="0"/>
                </a:moveTo>
                <a:lnTo>
                  <a:pt x="13766400" y="0"/>
                </a:lnTo>
                <a:lnTo>
                  <a:pt x="13766400" y="2251109"/>
                </a:lnTo>
                <a:lnTo>
                  <a:pt x="0" y="22511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DAGUocrZFDs</dc:identifier>
  <dcterms:modified xsi:type="dcterms:W3CDTF">2011-08-01T06:04:30Z</dcterms:modified>
  <cp:revision>1</cp:revision>
  <dc:title>Student Super Power</dc:title>
</cp:coreProperties>
</file>