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6a232c80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6a232c80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6a232c808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6a232c808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6a232c808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6a232c808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25430e6bd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430e6bd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6a232c80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6a232c80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6a232c80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6a232c80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6a232c808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6a232c808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6a232c808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6a232c808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6a232c808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6a232c808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6a232c80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6a232c80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6a232c808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6a232c808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6a232c80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6a232c80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6a232c808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6a232c808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6a232c808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6a232c808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6a232c808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6a232c808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6a232c808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6a232c808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6a232c808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6a232c808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6a232c80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6a232c80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6a232c8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6a232c8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6a232c80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6a232c80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6a232c808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6a232c808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drive.google.com/file/d/1HVUivk64IPwKFtCXAdJS9iyFO0x7IEqd/view" TargetMode="Externa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drive.google.com/file/d/1I3PxRCIECUSTljCRGrCEA0gvpXNsqith/view"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drive.google.com/file/d/1xxQkYeU3WAtL1UxtQyLeKnQZYJ_EBUlR/view" TargetMode="Externa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drive.google.com/file/d/1deV71lDBDpbhFFgj0YkNCLXt0TlMM9ME/view" TargetMode="External"/><Relationship Id="rId4" Type="http://schemas.openxmlformats.org/officeDocument/2006/relationships/image" Target="../media/image9.jpg"/><Relationship Id="rId5" Type="http://schemas.openxmlformats.org/officeDocument/2006/relationships/hyperlink" Target="http://drive.google.com/file/d/1rELvD7YJGCzVFfbotcCcOGP4-Iu4wbfK/view" TargetMode="External"/><Relationship Id="rId6"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neuro.cs.ut.ee/demystifying-deep-reinforcement-learning/" TargetMode="External"/><Relationship Id="rId4" Type="http://schemas.openxmlformats.org/officeDocument/2006/relationships/hyperlink" Target="http://www.marioai.org/" TargetMode="External"/><Relationship Id="rId5" Type="http://schemas.openxmlformats.org/officeDocument/2006/relationships/hyperlink" Target="https://github.com/ppaquette/gym-super-mario"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57234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 MARIO AI</a:t>
            </a:r>
            <a:endParaRPr/>
          </a:p>
        </p:txBody>
      </p:sp>
      <p:sp>
        <p:nvSpPr>
          <p:cNvPr id="136" name="Google Shape;136;p17"/>
          <p:cNvSpPr txBox="1"/>
          <p:nvPr>
            <p:ph idx="1" type="subTitle"/>
          </p:nvPr>
        </p:nvSpPr>
        <p:spPr>
          <a:xfrm>
            <a:off x="729600" y="2921750"/>
            <a:ext cx="3459600" cy="13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Rishabh Singh	 - 2016csb1054</a:t>
            </a:r>
            <a:endParaRPr/>
          </a:p>
          <a:p>
            <a:pPr indent="0" lvl="0" marL="0" rtl="0" algn="l">
              <a:spcBef>
                <a:spcPts val="0"/>
              </a:spcBef>
              <a:spcAft>
                <a:spcPts val="0"/>
              </a:spcAft>
              <a:buNone/>
            </a:pPr>
            <a:r>
              <a:rPr lang="en"/>
              <a:t>Aditya Tiwari	 - 2016csb1029 </a:t>
            </a:r>
            <a:endParaRPr/>
          </a:p>
          <a:p>
            <a:pPr indent="0" lvl="0" marL="0" rtl="0" algn="l">
              <a:spcBef>
                <a:spcPts val="0"/>
              </a:spcBef>
              <a:spcAft>
                <a:spcPts val="0"/>
              </a:spcAft>
              <a:buNone/>
            </a:pPr>
            <a:r>
              <a:rPr lang="en"/>
              <a:t>Chirag Khurana - 2016csb1037</a:t>
            </a:r>
            <a:endParaRPr/>
          </a:p>
          <a:p>
            <a:pPr indent="0" lvl="0" marL="0" rtl="0" algn="l">
              <a:spcBef>
                <a:spcPts val="0"/>
              </a:spcBef>
              <a:spcAft>
                <a:spcPts val="0"/>
              </a:spcAft>
              <a:buNone/>
            </a:pPr>
            <a:r>
              <a:rPr lang="en"/>
              <a:t>Abhishek Goyal - 2016csb1027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idx="1" type="body"/>
          </p:nvPr>
        </p:nvSpPr>
        <p:spPr>
          <a:xfrm>
            <a:off x="384150" y="1441200"/>
            <a:ext cx="4584300" cy="346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Considered the platform gaps and obstacles in the nearby cells.</a:t>
            </a:r>
            <a:endParaRPr sz="1800"/>
          </a:p>
          <a:p>
            <a:pPr indent="0" lvl="0" marL="0" rtl="0" algn="l">
              <a:lnSpc>
                <a:spcPct val="100000"/>
              </a:lnSpc>
              <a:spcBef>
                <a:spcPts val="1600"/>
              </a:spcBef>
              <a:spcAft>
                <a:spcPts val="0"/>
              </a:spcAft>
              <a:buNone/>
            </a:pPr>
            <a:r>
              <a:rPr lang="en" sz="1800"/>
              <a:t>Decided the right and up-most cell that mario can move to as the best move.</a:t>
            </a:r>
            <a:endParaRPr sz="1800"/>
          </a:p>
          <a:p>
            <a:pPr indent="0" lvl="0" marL="0" rtl="0" algn="l">
              <a:lnSpc>
                <a:spcPct val="100000"/>
              </a:lnSpc>
              <a:spcBef>
                <a:spcPts val="1600"/>
              </a:spcBef>
              <a:spcAft>
                <a:spcPts val="0"/>
              </a:spcAft>
              <a:buNone/>
            </a:pPr>
            <a:r>
              <a:rPr lang="en" sz="1800"/>
              <a:t>After considering the next best cell to move into considering the predicted screen enemy moves to ensure mario does not die from them, provided the appropriate movelist to move into that cell. </a:t>
            </a:r>
            <a:endParaRPr sz="1800"/>
          </a:p>
          <a:p>
            <a:pPr indent="0" lvl="0" marL="0" rtl="0" algn="l">
              <a:lnSpc>
                <a:spcPct val="100000"/>
              </a:lnSpc>
              <a:spcBef>
                <a:spcPts val="1600"/>
              </a:spcBef>
              <a:spcAft>
                <a:spcPts val="0"/>
              </a:spcAft>
              <a:buNone/>
            </a:pPr>
            <a:r>
              <a:t/>
            </a:r>
            <a:endParaRPr sz="1800"/>
          </a:p>
          <a:p>
            <a:pPr indent="0" lvl="0" marL="0" rtl="0" algn="l">
              <a:lnSpc>
                <a:spcPct val="100000"/>
              </a:lnSpc>
              <a:spcBef>
                <a:spcPts val="1600"/>
              </a:spcBef>
              <a:spcAft>
                <a:spcPts val="0"/>
              </a:spcAft>
              <a:buNone/>
            </a:pPr>
            <a:r>
              <a:t/>
            </a:r>
            <a:endParaRPr sz="1800"/>
          </a:p>
          <a:p>
            <a:pPr indent="0" lvl="0" marL="0" rtl="0" algn="l">
              <a:lnSpc>
                <a:spcPct val="100000"/>
              </a:lnSpc>
              <a:spcBef>
                <a:spcPts val="1600"/>
              </a:spcBef>
              <a:spcAft>
                <a:spcPts val="1600"/>
              </a:spcAft>
              <a:buNone/>
            </a:pPr>
            <a:r>
              <a:t/>
            </a:r>
            <a:endParaRPr sz="1800"/>
          </a:p>
        </p:txBody>
      </p:sp>
      <p:pic>
        <p:nvPicPr>
          <p:cNvPr id="194" name="Google Shape;194;p26"/>
          <p:cNvPicPr preferRelativeResize="0"/>
          <p:nvPr/>
        </p:nvPicPr>
        <p:blipFill>
          <a:blip r:embed="rId3">
            <a:alphaModFix/>
          </a:blip>
          <a:stretch>
            <a:fillRect/>
          </a:stretch>
        </p:blipFill>
        <p:spPr>
          <a:xfrm>
            <a:off x="6227675" y="2571750"/>
            <a:ext cx="2916325" cy="2571750"/>
          </a:xfrm>
          <a:prstGeom prst="rect">
            <a:avLst/>
          </a:prstGeom>
          <a:noFill/>
          <a:ln>
            <a:noFill/>
          </a:ln>
        </p:spPr>
      </p:pic>
      <p:pic>
        <p:nvPicPr>
          <p:cNvPr id="195" name="Google Shape;195;p26"/>
          <p:cNvPicPr preferRelativeResize="0"/>
          <p:nvPr/>
        </p:nvPicPr>
        <p:blipFill>
          <a:blip r:embed="rId4">
            <a:alphaModFix/>
          </a:blip>
          <a:stretch>
            <a:fillRect/>
          </a:stretch>
        </p:blipFill>
        <p:spPr>
          <a:xfrm>
            <a:off x="6220702" y="0"/>
            <a:ext cx="2930273" cy="25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Reflex Agent</a:t>
            </a:r>
            <a:endParaRPr/>
          </a:p>
          <a:p>
            <a:pPr indent="0" lvl="0" marL="0" rtl="0" algn="l">
              <a:spcBef>
                <a:spcPts val="0"/>
              </a:spcBef>
              <a:spcAft>
                <a:spcPts val="0"/>
              </a:spcAft>
              <a:buNone/>
            </a:pPr>
            <a:r>
              <a:t/>
            </a:r>
            <a:endParaRPr/>
          </a:p>
        </p:txBody>
      </p:sp>
      <p:pic>
        <p:nvPicPr>
          <p:cNvPr id="201" name="Google Shape;201;p27" title="reflexAgent-2019-04-23_00_03.mp4">
            <a:hlinkClick r:id="rId3"/>
          </p:cNvPr>
          <p:cNvPicPr preferRelativeResize="0"/>
          <p:nvPr/>
        </p:nvPicPr>
        <p:blipFill>
          <a:blip r:embed="rId4">
            <a:alphaModFix/>
          </a:blip>
          <a:stretch>
            <a:fillRect/>
          </a:stretch>
        </p:blipFill>
        <p:spPr>
          <a:xfrm>
            <a:off x="2583900" y="1928425"/>
            <a:ext cx="3979800" cy="29848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729450" y="1322450"/>
            <a:ext cx="80898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NeuroEvolution of Augmenting Topologies</a:t>
            </a:r>
            <a:endParaRPr/>
          </a:p>
          <a:p>
            <a:pPr indent="0" lvl="0" marL="0" rtl="0" algn="l">
              <a:spcBef>
                <a:spcPts val="0"/>
              </a:spcBef>
              <a:spcAft>
                <a:spcPts val="0"/>
              </a:spcAft>
              <a:buNone/>
            </a:pPr>
            <a:r>
              <a:rPr lang="en"/>
              <a:t>(NEAT)</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730000" y="1318650"/>
            <a:ext cx="33009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NeuroEvolution of Augmenting Topologies</a:t>
            </a:r>
            <a:endParaRPr/>
          </a:p>
        </p:txBody>
      </p:sp>
      <p:sp>
        <p:nvSpPr>
          <p:cNvPr id="212" name="Google Shape;212;p29"/>
          <p:cNvSpPr txBox="1"/>
          <p:nvPr/>
        </p:nvSpPr>
        <p:spPr>
          <a:xfrm>
            <a:off x="4869675" y="798000"/>
            <a:ext cx="3964800" cy="409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A genetic algorithm for the generation of evolving neural networks.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Genetic crossover and mutations alter not just the networks weights but also the topology</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Implemented on mario environment with the genome fitness value as the distance travelled by mario with that particular genome</a:t>
            </a:r>
            <a:endParaRPr sz="1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550450" y="5668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NEAT Genome Encoding</a:t>
            </a:r>
            <a:endParaRPr/>
          </a:p>
        </p:txBody>
      </p:sp>
      <p:pic>
        <p:nvPicPr>
          <p:cNvPr id="218" name="Google Shape;218;p30"/>
          <p:cNvPicPr preferRelativeResize="0"/>
          <p:nvPr/>
        </p:nvPicPr>
        <p:blipFill>
          <a:blip r:embed="rId3">
            <a:alphaModFix/>
          </a:blip>
          <a:stretch>
            <a:fillRect/>
          </a:stretch>
        </p:blipFill>
        <p:spPr>
          <a:xfrm>
            <a:off x="3471468" y="1863825"/>
            <a:ext cx="5541257" cy="2743351"/>
          </a:xfrm>
          <a:prstGeom prst="rect">
            <a:avLst/>
          </a:prstGeom>
          <a:noFill/>
          <a:ln>
            <a:noFill/>
          </a:ln>
        </p:spPr>
      </p:pic>
      <p:sp>
        <p:nvSpPr>
          <p:cNvPr id="219" name="Google Shape;219;p30"/>
          <p:cNvSpPr txBox="1"/>
          <p:nvPr/>
        </p:nvSpPr>
        <p:spPr>
          <a:xfrm>
            <a:off x="550450" y="1795125"/>
            <a:ext cx="2446500" cy="29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Single Genome consists of the neural network encoded into all the node genes and the connection genes.</a:t>
            </a:r>
            <a:endParaRPr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285750" y="5090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NEAT Mutations</a:t>
            </a:r>
            <a:endParaRPr/>
          </a:p>
        </p:txBody>
      </p:sp>
      <p:sp>
        <p:nvSpPr>
          <p:cNvPr id="225" name="Google Shape;225;p31"/>
          <p:cNvSpPr txBox="1"/>
          <p:nvPr/>
        </p:nvSpPr>
        <p:spPr>
          <a:xfrm>
            <a:off x="339300" y="1714125"/>
            <a:ext cx="8465400" cy="11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Mutation results in either addition of a new connection between two existing nodes, or adding a new node on an existing connection.</a:t>
            </a:r>
            <a:endParaRPr/>
          </a:p>
        </p:txBody>
      </p:sp>
      <p:pic>
        <p:nvPicPr>
          <p:cNvPr id="226" name="Google Shape;226;p31"/>
          <p:cNvPicPr preferRelativeResize="0"/>
          <p:nvPr/>
        </p:nvPicPr>
        <p:blipFill>
          <a:blip r:embed="rId3">
            <a:alphaModFix/>
          </a:blip>
          <a:stretch>
            <a:fillRect/>
          </a:stretch>
        </p:blipFill>
        <p:spPr>
          <a:xfrm>
            <a:off x="4817500" y="2476500"/>
            <a:ext cx="3987200" cy="2583625"/>
          </a:xfrm>
          <a:prstGeom prst="rect">
            <a:avLst/>
          </a:prstGeom>
          <a:noFill/>
          <a:ln>
            <a:noFill/>
          </a:ln>
        </p:spPr>
      </p:pic>
      <p:sp>
        <p:nvSpPr>
          <p:cNvPr id="227" name="Google Shape;227;p31"/>
          <p:cNvSpPr txBox="1"/>
          <p:nvPr/>
        </p:nvSpPr>
        <p:spPr>
          <a:xfrm>
            <a:off x="285750" y="2476500"/>
            <a:ext cx="4107600" cy="24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Adding new node on existing connection, the earlier connection is disabled and the previous connection node is connected to new node with previous weight value and the new node is connected to final node of previous connection with randomized weight.</a:t>
            </a:r>
            <a:endParaRPr/>
          </a:p>
          <a:p>
            <a:pPr indent="-317500" lvl="0" marL="457200" rtl="0" algn="l">
              <a:spcBef>
                <a:spcPts val="0"/>
              </a:spcBef>
              <a:spcAft>
                <a:spcPts val="0"/>
              </a:spcAft>
              <a:buSzPts val="1400"/>
              <a:buChar char="●"/>
            </a:pPr>
            <a:r>
              <a:rPr lang="en"/>
              <a:t>Adding new connection between existing nodes is simpler as the connection is randomized to a weight value.</a:t>
            </a:r>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479675" y="532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NEAT Crossover</a:t>
            </a:r>
            <a:endParaRPr/>
          </a:p>
        </p:txBody>
      </p:sp>
      <p:sp>
        <p:nvSpPr>
          <p:cNvPr id="233" name="Google Shape;233;p32"/>
          <p:cNvSpPr txBox="1"/>
          <p:nvPr/>
        </p:nvSpPr>
        <p:spPr>
          <a:xfrm>
            <a:off x="535775" y="14406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Blind cross-over between two networks may result in mutated, non functioning network. This issue is resolved through the use of historical marking.</a:t>
            </a:r>
            <a:endParaRPr/>
          </a:p>
        </p:txBody>
      </p:sp>
      <p:pic>
        <p:nvPicPr>
          <p:cNvPr id="234" name="Google Shape;234;p32"/>
          <p:cNvPicPr preferRelativeResize="0"/>
          <p:nvPr/>
        </p:nvPicPr>
        <p:blipFill>
          <a:blip r:embed="rId3">
            <a:alphaModFix/>
          </a:blip>
          <a:stretch>
            <a:fillRect/>
          </a:stretch>
        </p:blipFill>
        <p:spPr>
          <a:xfrm>
            <a:off x="4143200" y="1440654"/>
            <a:ext cx="3775947" cy="32401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571500" y="556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NEAT Crossover</a:t>
            </a:r>
            <a:endParaRPr/>
          </a:p>
        </p:txBody>
      </p:sp>
      <p:sp>
        <p:nvSpPr>
          <p:cNvPr id="240" name="Google Shape;240;p33"/>
          <p:cNvSpPr txBox="1"/>
          <p:nvPr/>
        </p:nvSpPr>
        <p:spPr>
          <a:xfrm>
            <a:off x="428625" y="1654975"/>
            <a:ext cx="30000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Each connection gene is assigned a historical number and during crossover, same connection genes are aligned to ensure the new neural network is not mutated.</a:t>
            </a:r>
            <a:endParaRPr/>
          </a:p>
          <a:p>
            <a:pPr indent="-317500" lvl="0" marL="457200" rtl="0" algn="l">
              <a:spcBef>
                <a:spcPts val="0"/>
              </a:spcBef>
              <a:spcAft>
                <a:spcPts val="0"/>
              </a:spcAft>
              <a:buSzPts val="1400"/>
              <a:buChar char="●"/>
            </a:pPr>
            <a:r>
              <a:rPr lang="en"/>
              <a:t>For disjoint genes with same historical marking, the better fit parent gene is chosen for the child.</a:t>
            </a:r>
            <a:endParaRPr/>
          </a:p>
        </p:txBody>
      </p:sp>
      <p:pic>
        <p:nvPicPr>
          <p:cNvPr id="241" name="Google Shape;241;p33"/>
          <p:cNvPicPr preferRelativeResize="0"/>
          <p:nvPr/>
        </p:nvPicPr>
        <p:blipFill>
          <a:blip r:embed="rId3">
            <a:alphaModFix/>
          </a:blip>
          <a:stretch>
            <a:fillRect/>
          </a:stretch>
        </p:blipFill>
        <p:spPr>
          <a:xfrm>
            <a:off x="4191000" y="457400"/>
            <a:ext cx="4729485" cy="468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632550" y="4852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NEAT Mario Implementation</a:t>
            </a:r>
            <a:endParaRPr/>
          </a:p>
        </p:txBody>
      </p:sp>
      <p:sp>
        <p:nvSpPr>
          <p:cNvPr id="247" name="Google Shape;247;p34"/>
          <p:cNvSpPr txBox="1"/>
          <p:nvPr/>
        </p:nvSpPr>
        <p:spPr>
          <a:xfrm>
            <a:off x="690575" y="1583525"/>
            <a:ext cx="5036400" cy="333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Used NEAT-python library to implement on the OpenAI Gym Mario environment.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Considered 208 input neurons for the network (corres to 13x16 input space) with 2 output neurons for jump or jump-right move.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Considered fitness value of each genome network to be the furthest distance rightwards that mario travels feeding all the states into that network and obtaining each action.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Implemented parallel processing to evaluate 4 genomes at the same time saving some computation time.</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727650" y="522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NEAT Training</a:t>
            </a:r>
            <a:endParaRPr/>
          </a:p>
        </p:txBody>
      </p:sp>
      <p:pic>
        <p:nvPicPr>
          <p:cNvPr id="253" name="Google Shape;253;p35" title="Ubuntu64-2019-04-22T20-45-39-595533300Z.webm">
            <a:hlinkClick r:id="rId3"/>
          </p:cNvPr>
          <p:cNvPicPr preferRelativeResize="0"/>
          <p:nvPr/>
        </p:nvPicPr>
        <p:blipFill>
          <a:blip r:embed="rId4">
            <a:alphaModFix/>
          </a:blip>
          <a:stretch>
            <a:fillRect/>
          </a:stretch>
        </p:blipFill>
        <p:spPr>
          <a:xfrm>
            <a:off x="727650" y="1229200"/>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42" name="Google Shape;142;p18"/>
          <p:cNvSpPr txBox="1"/>
          <p:nvPr>
            <p:ph idx="4294967295" type="subTitle"/>
          </p:nvPr>
        </p:nvSpPr>
        <p:spPr>
          <a:xfrm>
            <a:off x="582000" y="3190900"/>
            <a:ext cx="8138700" cy="13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Create an AI program to navigate successfully through 2D levels based on Super Mario Bros platforming game.</a:t>
            </a:r>
            <a:endParaRPr sz="1600">
              <a:solidFill>
                <a:srgbClr val="FFFFFF"/>
              </a:solidFill>
            </a:endParaRPr>
          </a:p>
          <a:p>
            <a:pPr indent="0" lvl="0" marL="0" rtl="0" algn="l">
              <a:spcBef>
                <a:spcPts val="1600"/>
              </a:spcBef>
              <a:spcAft>
                <a:spcPts val="0"/>
              </a:spcAft>
              <a:buNone/>
            </a:pPr>
            <a:r>
              <a:t/>
            </a:r>
            <a:endParaRPr sz="1600">
              <a:solidFill>
                <a:srgbClr val="FFFFFF"/>
              </a:solidFill>
            </a:endParaRPr>
          </a:p>
          <a:p>
            <a:pPr indent="0" lvl="0" marL="0" rtl="0" algn="l">
              <a:spcBef>
                <a:spcPts val="1600"/>
              </a:spcBef>
              <a:spcAft>
                <a:spcPts val="1600"/>
              </a:spcAft>
              <a:buNone/>
            </a:pPr>
            <a:r>
              <a:t/>
            </a:r>
            <a:endParaRPr sz="1800"/>
          </a:p>
        </p:txBody>
      </p:sp>
      <p:pic>
        <p:nvPicPr>
          <p:cNvPr id="143" name="Google Shape;143;p18"/>
          <p:cNvPicPr preferRelativeResize="0"/>
          <p:nvPr/>
        </p:nvPicPr>
        <p:blipFill>
          <a:blip r:embed="rId3">
            <a:alphaModFix/>
          </a:blip>
          <a:stretch>
            <a:fillRect/>
          </a:stretch>
        </p:blipFill>
        <p:spPr>
          <a:xfrm>
            <a:off x="5944925" y="344500"/>
            <a:ext cx="1872175" cy="2548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727650" y="534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NEAT Result</a:t>
            </a:r>
            <a:endParaRPr/>
          </a:p>
        </p:txBody>
      </p:sp>
      <p:pic>
        <p:nvPicPr>
          <p:cNvPr id="259" name="Google Shape;259;p36" title="Ubuntu64-2019-04-22T20-36-49-987416300Z.webm">
            <a:hlinkClick r:id="rId3"/>
          </p:cNvPr>
          <p:cNvPicPr preferRelativeResize="0"/>
          <p:nvPr/>
        </p:nvPicPr>
        <p:blipFill>
          <a:blip r:embed="rId4">
            <a:alphaModFix/>
          </a:blip>
          <a:stretch>
            <a:fillRect/>
          </a:stretch>
        </p:blipFill>
        <p:spPr>
          <a:xfrm>
            <a:off x="995800" y="1476850"/>
            <a:ext cx="4572000" cy="342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RL</a:t>
            </a:r>
            <a:endParaRPr/>
          </a:p>
        </p:txBody>
      </p:sp>
      <p:sp>
        <p:nvSpPr>
          <p:cNvPr id="265" name="Google Shape;265;p37"/>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sz="1300"/>
          </a:p>
        </p:txBody>
      </p:sp>
      <p:sp>
        <p:nvSpPr>
          <p:cNvPr id="266" name="Google Shape;266;p37"/>
          <p:cNvSpPr txBox="1"/>
          <p:nvPr/>
        </p:nvSpPr>
        <p:spPr>
          <a:xfrm>
            <a:off x="5318350" y="809125"/>
            <a:ext cx="2978400" cy="3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67" name="Google Shape;267;p37"/>
          <p:cNvSpPr txBox="1"/>
          <p:nvPr>
            <p:ph idx="2" type="body"/>
          </p:nvPr>
        </p:nvSpPr>
        <p:spPr>
          <a:xfrm>
            <a:off x="5064775" y="649500"/>
            <a:ext cx="3374400" cy="3423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Open AI Gym</a:t>
            </a:r>
            <a:endParaRPr/>
          </a:p>
          <a:p>
            <a:pPr indent="-311150" lvl="0" marL="457200" rtl="0" algn="l">
              <a:spcBef>
                <a:spcPts val="0"/>
              </a:spcBef>
              <a:spcAft>
                <a:spcPts val="0"/>
              </a:spcAft>
              <a:buSzPts val="1300"/>
              <a:buChar char="●"/>
            </a:pPr>
            <a:r>
              <a:rPr lang="en"/>
              <a:t>Q - Learning</a:t>
            </a:r>
            <a:endParaRPr/>
          </a:p>
          <a:p>
            <a:pPr indent="-298450" lvl="1" marL="914400" rtl="0" algn="l">
              <a:spcBef>
                <a:spcPts val="0"/>
              </a:spcBef>
              <a:spcAft>
                <a:spcPts val="0"/>
              </a:spcAft>
              <a:buSzPts val="1100"/>
              <a:buChar char="○"/>
            </a:pPr>
            <a:r>
              <a:rPr lang="en"/>
              <a:t>ε-greedy exploration</a:t>
            </a:r>
            <a:endParaRPr/>
          </a:p>
          <a:p>
            <a:pPr indent="-311150" lvl="0" marL="457200" rtl="0" algn="l">
              <a:spcBef>
                <a:spcPts val="0"/>
              </a:spcBef>
              <a:spcAft>
                <a:spcPts val="0"/>
              </a:spcAft>
              <a:buSzPts val="1300"/>
              <a:buChar char="●"/>
            </a:pPr>
            <a:r>
              <a:rPr lang="en"/>
              <a:t>Large </a:t>
            </a:r>
            <a:r>
              <a:rPr lang="en"/>
              <a:t>Action State</a:t>
            </a:r>
            <a:r>
              <a:rPr lang="en"/>
              <a:t> space</a:t>
            </a:r>
            <a:endParaRPr/>
          </a:p>
          <a:p>
            <a:pPr indent="-298450" lvl="1" marL="914400" rtl="0" algn="l">
              <a:spcBef>
                <a:spcPts val="0"/>
              </a:spcBef>
              <a:spcAft>
                <a:spcPts val="0"/>
              </a:spcAft>
              <a:buSzPts val="1100"/>
              <a:buChar char="○"/>
            </a:pPr>
            <a:r>
              <a:rPr lang="en"/>
              <a:t>4 ^ (16x13)  x 32 x 3</a:t>
            </a:r>
            <a:endParaRPr/>
          </a:p>
          <a:p>
            <a:pPr indent="-311150" lvl="0" marL="457200" rtl="0" algn="l">
              <a:spcBef>
                <a:spcPts val="0"/>
              </a:spcBef>
              <a:spcAft>
                <a:spcPts val="0"/>
              </a:spcAft>
              <a:buSzPts val="1300"/>
              <a:buChar char="●"/>
            </a:pPr>
            <a:r>
              <a:rPr lang="en"/>
              <a:t>Neural Network</a:t>
            </a:r>
            <a:endParaRPr/>
          </a:p>
          <a:p>
            <a:pPr indent="-298450" lvl="1" marL="914400" rtl="0" algn="l">
              <a:spcBef>
                <a:spcPts val="0"/>
              </a:spcBef>
              <a:spcAft>
                <a:spcPts val="0"/>
              </a:spcAft>
              <a:buSzPts val="1100"/>
              <a:buChar char="○"/>
            </a:pPr>
            <a:r>
              <a:rPr lang="en"/>
              <a:t>Keras</a:t>
            </a:r>
            <a:endParaRPr/>
          </a:p>
          <a:p>
            <a:pPr indent="-298450" lvl="1" marL="914400" rtl="0" algn="l">
              <a:spcBef>
                <a:spcPts val="0"/>
              </a:spcBef>
              <a:spcAft>
                <a:spcPts val="0"/>
              </a:spcAft>
              <a:buSzPts val="1100"/>
              <a:buChar char="○"/>
            </a:pPr>
            <a:r>
              <a:rPr lang="en"/>
              <a:t>MSE</a:t>
            </a:r>
            <a:endParaRPr/>
          </a:p>
          <a:p>
            <a:pPr indent="-311150" lvl="0" marL="457200" rtl="0" algn="l">
              <a:spcBef>
                <a:spcPts val="0"/>
              </a:spcBef>
              <a:spcAft>
                <a:spcPts val="0"/>
              </a:spcAft>
              <a:buSzPts val="1300"/>
              <a:buChar char="●"/>
            </a:pPr>
            <a:r>
              <a:rPr lang="en"/>
              <a:t>Reward Function:</a:t>
            </a:r>
            <a:endParaRPr/>
          </a:p>
          <a:p>
            <a:pPr indent="-298450" lvl="1" marL="914400" rtl="0" algn="l">
              <a:spcBef>
                <a:spcPts val="0"/>
              </a:spcBef>
              <a:spcAft>
                <a:spcPts val="0"/>
              </a:spcAft>
              <a:buSzPts val="1100"/>
              <a:buChar char="○"/>
            </a:pPr>
            <a:r>
              <a:rPr lang="en"/>
              <a:t>Enemies Killed</a:t>
            </a:r>
            <a:endParaRPr/>
          </a:p>
          <a:p>
            <a:pPr indent="-298450" lvl="1" marL="914400" rtl="0" algn="l">
              <a:spcBef>
                <a:spcPts val="0"/>
              </a:spcBef>
              <a:spcAft>
                <a:spcPts val="0"/>
              </a:spcAft>
              <a:buSzPts val="1100"/>
              <a:buChar char="○"/>
            </a:pPr>
            <a:r>
              <a:rPr lang="en"/>
              <a:t>Mario status</a:t>
            </a:r>
            <a:endParaRPr/>
          </a:p>
          <a:p>
            <a:pPr indent="-298450" lvl="1" marL="914400" rtl="0" algn="l">
              <a:spcBef>
                <a:spcPts val="0"/>
              </a:spcBef>
              <a:spcAft>
                <a:spcPts val="0"/>
              </a:spcAft>
              <a:buSzPts val="1100"/>
              <a:buChar char="○"/>
            </a:pPr>
            <a:r>
              <a:rPr lang="en"/>
              <a:t>Distance covered</a:t>
            </a:r>
            <a:endParaRPr/>
          </a:p>
          <a:p>
            <a:pPr indent="-298450" lvl="1" marL="914400" rtl="0" algn="l">
              <a:spcBef>
                <a:spcPts val="0"/>
              </a:spcBef>
              <a:spcAft>
                <a:spcPts val="0"/>
              </a:spcAft>
              <a:buSzPts val="1100"/>
              <a:buChar char="○"/>
            </a:pPr>
            <a:r>
              <a:rPr lang="en"/>
              <a:t>Time left</a:t>
            </a:r>
            <a:endParaRPr/>
          </a:p>
          <a:p>
            <a:pPr indent="-311150" lvl="0" marL="457200" rtl="0" algn="l">
              <a:spcBef>
                <a:spcPts val="0"/>
              </a:spcBef>
              <a:spcAft>
                <a:spcPts val="0"/>
              </a:spcAft>
              <a:buSzPts val="1300"/>
              <a:buChar char="●"/>
            </a:pPr>
            <a:r>
              <a:rPr lang="en"/>
              <a:t>High computation time</a:t>
            </a:r>
            <a:endParaRPr/>
          </a:p>
        </p:txBody>
      </p:sp>
      <p:pic>
        <p:nvPicPr>
          <p:cNvPr id="268" name="Google Shape;268;p37"/>
          <p:cNvPicPr preferRelativeResize="0"/>
          <p:nvPr/>
        </p:nvPicPr>
        <p:blipFill>
          <a:blip r:embed="rId3">
            <a:alphaModFix/>
          </a:blip>
          <a:stretch>
            <a:fillRect/>
          </a:stretch>
        </p:blipFill>
        <p:spPr>
          <a:xfrm>
            <a:off x="651447" y="2163266"/>
            <a:ext cx="3374400" cy="24960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2" name="Shape 272"/>
        <p:cNvGrpSpPr/>
        <p:nvPr/>
      </p:nvGrpSpPr>
      <p:grpSpPr>
        <a:xfrm>
          <a:off x="0" y="0"/>
          <a:ext cx="0" cy="0"/>
          <a:chOff x="0" y="0"/>
          <a:chExt cx="0" cy="0"/>
        </a:xfrm>
      </p:grpSpPr>
      <p:sp>
        <p:nvSpPr>
          <p:cNvPr id="273" name="Google Shape;273;p38"/>
          <p:cNvSpPr txBox="1"/>
          <p:nvPr>
            <p:ph type="title"/>
          </p:nvPr>
        </p:nvSpPr>
        <p:spPr>
          <a:xfrm>
            <a:off x="730000" y="1318650"/>
            <a:ext cx="37854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Weighted A*</a:t>
            </a:r>
            <a:endParaRPr sz="3600"/>
          </a:p>
          <a:p>
            <a:pPr indent="0" lvl="0" marL="914400" rtl="0" algn="l">
              <a:spcBef>
                <a:spcPts val="0"/>
              </a:spcBef>
              <a:spcAft>
                <a:spcPts val="0"/>
              </a:spcAft>
              <a:buNone/>
            </a:pPr>
            <a:r>
              <a:t/>
            </a:r>
            <a:endParaRPr sz="1400"/>
          </a:p>
        </p:txBody>
      </p:sp>
      <p:sp>
        <p:nvSpPr>
          <p:cNvPr id="274" name="Google Shape;274;p38"/>
          <p:cNvSpPr txBox="1"/>
          <p:nvPr/>
        </p:nvSpPr>
        <p:spPr>
          <a:xfrm>
            <a:off x="5207575" y="3142990"/>
            <a:ext cx="3300900" cy="30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chemeClr val="accent1"/>
              </a:solidFill>
              <a:latin typeface="Lato"/>
              <a:ea typeface="Lato"/>
              <a:cs typeface="Lato"/>
              <a:sym typeface="Lato"/>
            </a:endParaRPr>
          </a:p>
        </p:txBody>
      </p:sp>
      <p:sp>
        <p:nvSpPr>
          <p:cNvPr id="275" name="Google Shape;275;p38"/>
          <p:cNvSpPr txBox="1"/>
          <p:nvPr>
            <p:ph idx="2" type="body"/>
          </p:nvPr>
        </p:nvSpPr>
        <p:spPr>
          <a:xfrm>
            <a:off x="5255150" y="732950"/>
            <a:ext cx="3374400" cy="35376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Simulator Problem</a:t>
            </a:r>
            <a:endParaRPr sz="1500">
              <a:solidFill>
                <a:srgbClr val="000000"/>
              </a:solidFill>
              <a:latin typeface="Raleway"/>
              <a:ea typeface="Raleway"/>
              <a:cs typeface="Raleway"/>
              <a:sym typeface="Raleway"/>
            </a:endParaRPr>
          </a:p>
          <a:p>
            <a:pPr indent="-323850" lvl="0" marL="457200" rtl="0" algn="l">
              <a:lnSpc>
                <a:spcPct val="10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Define Node</a:t>
            </a:r>
            <a:endParaRPr sz="1500">
              <a:solidFill>
                <a:srgbClr val="000000"/>
              </a:solidFill>
              <a:latin typeface="Raleway"/>
              <a:ea typeface="Raleway"/>
              <a:cs typeface="Raleway"/>
              <a:sym typeface="Raleway"/>
            </a:endParaRPr>
          </a:p>
          <a:p>
            <a:pPr indent="-323850" lvl="1" marL="914400" rtl="0" algn="l">
              <a:lnSpc>
                <a:spcPct val="10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Entire world state at a given time t</a:t>
            </a:r>
            <a:endParaRPr sz="1500">
              <a:solidFill>
                <a:srgbClr val="000000"/>
              </a:solidFill>
              <a:latin typeface="Raleway"/>
              <a:ea typeface="Raleway"/>
              <a:cs typeface="Raleway"/>
              <a:sym typeface="Raleway"/>
            </a:endParaRPr>
          </a:p>
          <a:p>
            <a:pPr indent="-323850" lvl="1" marL="914400" rtl="0" algn="l">
              <a:lnSpc>
                <a:spcPct val="10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Action That it is taking currently</a:t>
            </a:r>
            <a:endParaRPr sz="1500">
              <a:solidFill>
                <a:srgbClr val="000000"/>
              </a:solidFill>
              <a:latin typeface="Raleway"/>
              <a:ea typeface="Raleway"/>
              <a:cs typeface="Raleway"/>
              <a:sym typeface="Raleway"/>
            </a:endParaRPr>
          </a:p>
          <a:p>
            <a:pPr indent="-323850" lvl="0" marL="457200" rtl="0" algn="l">
              <a:lnSpc>
                <a:spcPct val="10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Goal Node</a:t>
            </a:r>
            <a:endParaRPr sz="1500">
              <a:solidFill>
                <a:srgbClr val="000000"/>
              </a:solidFill>
              <a:latin typeface="Raleway"/>
              <a:ea typeface="Raleway"/>
              <a:cs typeface="Raleway"/>
              <a:sym typeface="Raleway"/>
            </a:endParaRPr>
          </a:p>
          <a:p>
            <a:pPr indent="-323850" lvl="1" marL="914400" rtl="0" algn="l">
              <a:lnSpc>
                <a:spcPct val="10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Reach right end of the screen</a:t>
            </a:r>
            <a:endParaRPr sz="1500">
              <a:solidFill>
                <a:srgbClr val="000000"/>
              </a:solidFill>
              <a:latin typeface="Raleway"/>
              <a:ea typeface="Raleway"/>
              <a:cs typeface="Raleway"/>
              <a:sym typeface="Raleway"/>
            </a:endParaRPr>
          </a:p>
          <a:p>
            <a:pPr indent="-323850" lvl="0" marL="457200" rtl="0" algn="l">
              <a:lnSpc>
                <a:spcPct val="10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Search</a:t>
            </a:r>
            <a:endParaRPr sz="1500">
              <a:solidFill>
                <a:srgbClr val="000000"/>
              </a:solidFill>
              <a:latin typeface="Raleway"/>
              <a:ea typeface="Raleway"/>
              <a:cs typeface="Raleway"/>
              <a:sym typeface="Raleway"/>
            </a:endParaRPr>
          </a:p>
          <a:p>
            <a:pPr indent="-323850" lvl="1" marL="914400" rtl="0" algn="l">
              <a:lnSpc>
                <a:spcPct val="10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Reach right end of the screen</a:t>
            </a:r>
            <a:endParaRPr sz="1500">
              <a:solidFill>
                <a:srgbClr val="000000"/>
              </a:solidFill>
              <a:latin typeface="Raleway"/>
              <a:ea typeface="Raleway"/>
              <a:cs typeface="Raleway"/>
              <a:sym typeface="Raleway"/>
            </a:endParaRPr>
          </a:p>
          <a:p>
            <a:pPr indent="-323850" lvl="0" marL="457200" rtl="0" algn="l">
              <a:lnSpc>
                <a:spcPct val="10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Plan</a:t>
            </a:r>
            <a:endParaRPr sz="1500">
              <a:solidFill>
                <a:srgbClr val="000000"/>
              </a:solidFill>
              <a:latin typeface="Raleway"/>
              <a:ea typeface="Raleway"/>
              <a:cs typeface="Raleway"/>
              <a:sym typeface="Raleway"/>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a:t>
            </a:r>
            <a:endParaRPr/>
          </a:p>
        </p:txBody>
      </p:sp>
      <p:sp>
        <p:nvSpPr>
          <p:cNvPr id="281" name="Google Shape;281;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The trouble of predicting future state without actually going there</a:t>
            </a:r>
            <a:endParaRPr/>
          </a:p>
          <a:p>
            <a:pPr indent="-311150" lvl="0" marL="457200" rtl="0" algn="l">
              <a:lnSpc>
                <a:spcPct val="150000"/>
              </a:lnSpc>
              <a:spcBef>
                <a:spcPts val="0"/>
              </a:spcBef>
              <a:spcAft>
                <a:spcPts val="0"/>
              </a:spcAft>
              <a:buSzPts val="1300"/>
              <a:buChar char="●"/>
            </a:pPr>
            <a:r>
              <a:rPr lang="en"/>
              <a:t>Relaxation to Admissibility of heuristic.</a:t>
            </a:r>
            <a:endParaRPr/>
          </a:p>
          <a:p>
            <a:pPr indent="-311150" lvl="0" marL="457200" rtl="0" algn="l">
              <a:lnSpc>
                <a:spcPct val="150000"/>
              </a:lnSpc>
              <a:spcBef>
                <a:spcPts val="0"/>
              </a:spcBef>
              <a:spcAft>
                <a:spcPts val="0"/>
              </a:spcAft>
              <a:buSzPts val="1300"/>
              <a:buChar char="●"/>
            </a:pPr>
            <a:r>
              <a:rPr lang="en"/>
              <a:t>overestimating heuristic increases speed in expense of accuracy.</a:t>
            </a:r>
            <a:endParaRPr/>
          </a:p>
          <a:p>
            <a:pPr indent="-311150" lvl="0" marL="457200" rtl="0" algn="l">
              <a:lnSpc>
                <a:spcPct val="150000"/>
              </a:lnSpc>
              <a:spcBef>
                <a:spcPts val="0"/>
              </a:spcBef>
              <a:spcAft>
                <a:spcPts val="0"/>
              </a:spcAft>
              <a:buSzPts val="1300"/>
              <a:buChar char="●"/>
            </a:pPr>
            <a:r>
              <a:rPr lang="en"/>
              <a:t>Another factor that affect processing time of </a:t>
            </a:r>
            <a:r>
              <a:rPr lang="en"/>
              <a:t>A* is the frequency of plan recalculation.</a:t>
            </a:r>
            <a:endParaRPr/>
          </a:p>
          <a:p>
            <a:pPr indent="0" lvl="0" marL="457200" rtl="0" algn="l">
              <a:lnSpc>
                <a:spcPct val="150000"/>
              </a:lnSpc>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Heuristic </a:t>
            </a:r>
            <a:r>
              <a:rPr lang="en"/>
              <a:t>Experimentation</a:t>
            </a:r>
            <a:endParaRPr/>
          </a:p>
        </p:txBody>
      </p:sp>
      <p:sp>
        <p:nvSpPr>
          <p:cNvPr id="287" name="Google Shape;287;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Weighted Heuristic =w1* Factor1 + w2*Factor2</a:t>
            </a:r>
            <a:endParaRPr/>
          </a:p>
          <a:p>
            <a:pPr indent="0" lvl="0" marL="0" rtl="0" algn="l">
              <a:spcBef>
                <a:spcPts val="1600"/>
              </a:spcBef>
              <a:spcAft>
                <a:spcPts val="0"/>
              </a:spcAft>
              <a:buNone/>
            </a:pPr>
            <a:r>
              <a:rPr lang="en"/>
              <a:t>Factor 1 </a:t>
            </a:r>
            <a:r>
              <a:rPr lang="en"/>
              <a:t>encapsulates</a:t>
            </a:r>
            <a:r>
              <a:rPr lang="en"/>
              <a:t> the time to move to the rightmost node, also </a:t>
            </a:r>
            <a:r>
              <a:rPr lang="en"/>
              <a:t>miscellaneous</a:t>
            </a:r>
            <a:r>
              <a:rPr lang="en"/>
              <a:t> penalty</a:t>
            </a:r>
            <a:endParaRPr/>
          </a:p>
          <a:p>
            <a:pPr indent="0" lvl="0" marL="0" rtl="0" algn="l">
              <a:spcBef>
                <a:spcPts val="1600"/>
              </a:spcBef>
              <a:spcAft>
                <a:spcPts val="0"/>
              </a:spcAft>
              <a:buNone/>
            </a:pPr>
            <a:r>
              <a:rPr lang="en"/>
              <a:t>Factor 2 encapsulates the time that has elapsed to reach this node</a:t>
            </a:r>
            <a:endParaRPr/>
          </a:p>
          <a:p>
            <a:pPr indent="0" lvl="0" marL="0" rtl="0" algn="l">
              <a:spcBef>
                <a:spcPts val="1600"/>
              </a:spcBef>
              <a:spcAft>
                <a:spcPts val="0"/>
              </a:spcAft>
              <a:buNone/>
            </a:pPr>
            <a:r>
              <a:rPr lang="en"/>
              <a:t>Factor 1 = minimum time to reach the x2 from x1 assuming maximum speed of mario where x2 furthermost node and x1 is current node relaxation in </a:t>
            </a:r>
            <a:endParaRPr/>
          </a:p>
          <a:p>
            <a:pPr indent="0" lvl="0" marL="0" rtl="0" algn="l">
              <a:spcBef>
                <a:spcPts val="1600"/>
              </a:spcBef>
              <a:spcAft>
                <a:spcPts val="0"/>
              </a:spcAft>
              <a:buNone/>
            </a:pPr>
            <a:r>
              <a:rPr lang="en"/>
              <a:t>Factor 2 = actual time elapsed so far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1" title="astar_uncomment-2019-04-23_01_05.mp4">
            <a:hlinkClick r:id="rId3"/>
          </p:cNvPr>
          <p:cNvPicPr preferRelativeResize="0"/>
          <p:nvPr/>
        </p:nvPicPr>
        <p:blipFill>
          <a:blip r:embed="rId4">
            <a:alphaModFix/>
          </a:blip>
          <a:stretch>
            <a:fillRect/>
          </a:stretch>
        </p:blipFill>
        <p:spPr>
          <a:xfrm>
            <a:off x="407775" y="1260350"/>
            <a:ext cx="3497075" cy="2622800"/>
          </a:xfrm>
          <a:prstGeom prst="rect">
            <a:avLst/>
          </a:prstGeom>
          <a:noFill/>
          <a:ln>
            <a:noFill/>
          </a:ln>
        </p:spPr>
      </p:pic>
      <p:pic>
        <p:nvPicPr>
          <p:cNvPr id="293" name="Google Shape;293;p41" title="astar_comment-2019-04-23_01_06.mp4">
            <a:hlinkClick r:id="rId5"/>
          </p:cNvPr>
          <p:cNvPicPr preferRelativeResize="0"/>
          <p:nvPr/>
        </p:nvPicPr>
        <p:blipFill>
          <a:blip r:embed="rId6">
            <a:alphaModFix/>
          </a:blip>
          <a:stretch>
            <a:fillRect/>
          </a:stretch>
        </p:blipFill>
        <p:spPr>
          <a:xfrm>
            <a:off x="5016450" y="1221600"/>
            <a:ext cx="3600392" cy="2700300"/>
          </a:xfrm>
          <a:prstGeom prst="rect">
            <a:avLst/>
          </a:prstGeom>
          <a:noFill/>
          <a:ln>
            <a:noFill/>
          </a:ln>
        </p:spPr>
      </p:pic>
      <p:sp>
        <p:nvSpPr>
          <p:cNvPr id="294" name="Google Shape;294;p41"/>
          <p:cNvSpPr txBox="1"/>
          <p:nvPr/>
        </p:nvSpPr>
        <p:spPr>
          <a:xfrm>
            <a:off x="459450" y="4051775"/>
            <a:ext cx="34971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Without Penalty for damage</a:t>
            </a:r>
            <a:endParaRPr>
              <a:latin typeface="Lato"/>
              <a:ea typeface="Lato"/>
              <a:cs typeface="Lato"/>
              <a:sym typeface="Lato"/>
            </a:endParaRPr>
          </a:p>
        </p:txBody>
      </p:sp>
      <p:sp>
        <p:nvSpPr>
          <p:cNvPr id="295" name="Google Shape;295;p41"/>
          <p:cNvSpPr txBox="1"/>
          <p:nvPr/>
        </p:nvSpPr>
        <p:spPr>
          <a:xfrm>
            <a:off x="5169750" y="4102525"/>
            <a:ext cx="34971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With </a:t>
            </a:r>
            <a:r>
              <a:rPr lang="en">
                <a:latin typeface="Lato"/>
                <a:ea typeface="Lato"/>
                <a:cs typeface="Lato"/>
                <a:sym typeface="Lato"/>
              </a:rPr>
              <a:t>Penalty for damage</a:t>
            </a:r>
            <a:endParaRPr>
              <a:latin typeface="Lato"/>
              <a:ea typeface="Lato"/>
              <a:cs typeface="Lato"/>
              <a:sym typeface="Lato"/>
            </a:endParaRPr>
          </a:p>
        </p:txBody>
      </p:sp>
      <p:sp>
        <p:nvSpPr>
          <p:cNvPr id="296" name="Google Shape;296;p41"/>
          <p:cNvSpPr txBox="1"/>
          <p:nvPr/>
        </p:nvSpPr>
        <p:spPr>
          <a:xfrm>
            <a:off x="1658925" y="4661675"/>
            <a:ext cx="52248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W1 = 1 and W2 = 0.9</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730000" y="1318650"/>
            <a:ext cx="3300900" cy="9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methods tried</a:t>
            </a:r>
            <a:endParaRPr/>
          </a:p>
        </p:txBody>
      </p:sp>
      <p:sp>
        <p:nvSpPr>
          <p:cNvPr id="302" name="Google Shape;302;p4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Approximate Q-Learning</a:t>
            </a:r>
            <a:endParaRPr/>
          </a:p>
          <a:p>
            <a:pPr indent="0" lvl="0" marL="457200" rtl="0" algn="l">
              <a:spcBef>
                <a:spcPts val="1600"/>
              </a:spcBef>
              <a:spcAft>
                <a:spcPts val="0"/>
              </a:spcAft>
              <a:buNone/>
            </a:pPr>
            <a:r>
              <a:rPr lang="en"/>
              <a:t>Normal Q-learning does not work due to huge state x action space:- 4^(16x13)x2</a:t>
            </a:r>
            <a:endParaRPr/>
          </a:p>
          <a:p>
            <a:pPr indent="0" lvl="0" marL="457200" rtl="0" algn="l">
              <a:spcBef>
                <a:spcPts val="1600"/>
              </a:spcBef>
              <a:spcAft>
                <a:spcPts val="1600"/>
              </a:spcAft>
              <a:buNone/>
            </a:pPr>
            <a:r>
              <a:rPr lang="en"/>
              <a:t>Still trying to improve this, current implementation reaches till about 1k distance.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References</a:t>
            </a:r>
            <a:endParaRPr sz="2400"/>
          </a:p>
        </p:txBody>
      </p:sp>
      <p:sp>
        <p:nvSpPr>
          <p:cNvPr id="308" name="Google Shape;308;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2"/>
              </a:buClr>
              <a:buSzPts val="1200"/>
              <a:buFont typeface="Raleway"/>
              <a:buChar char="●"/>
            </a:pPr>
            <a:r>
              <a:rPr b="1" lang="en" sz="1200" u="sng">
                <a:solidFill>
                  <a:schemeClr val="hlink"/>
                </a:solidFill>
                <a:latin typeface="Raleway"/>
                <a:ea typeface="Raleway"/>
                <a:cs typeface="Raleway"/>
                <a:sym typeface="Raleway"/>
                <a:hlinkClick r:id="rId3"/>
              </a:rPr>
              <a:t>https://neuro.cs.ut.ee/demystifying-deep-reinforcement-learning</a:t>
            </a:r>
            <a:r>
              <a:rPr b="1" lang="en" sz="1200">
                <a:solidFill>
                  <a:schemeClr val="dk2"/>
                </a:solidFill>
                <a:latin typeface="Raleway"/>
                <a:ea typeface="Raleway"/>
                <a:cs typeface="Raleway"/>
                <a:sym typeface="Raleway"/>
              </a:rPr>
              <a:t>/</a:t>
            </a:r>
            <a:endParaRPr b="1" sz="1200">
              <a:solidFill>
                <a:schemeClr val="dk2"/>
              </a:solidFill>
              <a:latin typeface="Raleway"/>
              <a:ea typeface="Raleway"/>
              <a:cs typeface="Raleway"/>
              <a:sym typeface="Raleway"/>
            </a:endParaRPr>
          </a:p>
          <a:p>
            <a:pPr indent="-304800" lvl="0" marL="457200" rtl="0" algn="l">
              <a:lnSpc>
                <a:spcPct val="150000"/>
              </a:lnSpc>
              <a:spcBef>
                <a:spcPts val="0"/>
              </a:spcBef>
              <a:spcAft>
                <a:spcPts val="0"/>
              </a:spcAft>
              <a:buClr>
                <a:schemeClr val="dk2"/>
              </a:buClr>
              <a:buSzPts val="1200"/>
              <a:buFont typeface="Raleway"/>
              <a:buChar char="●"/>
            </a:pPr>
            <a:r>
              <a:rPr b="1" lang="en" sz="1200" u="sng">
                <a:solidFill>
                  <a:schemeClr val="hlink"/>
                </a:solidFill>
                <a:latin typeface="Raleway"/>
                <a:ea typeface="Raleway"/>
                <a:cs typeface="Raleway"/>
                <a:sym typeface="Raleway"/>
                <a:hlinkClick r:id="rId4"/>
              </a:rPr>
              <a:t>http://www.marioai.org/</a:t>
            </a:r>
            <a:endParaRPr b="1" sz="1200">
              <a:solidFill>
                <a:schemeClr val="dk2"/>
              </a:solidFill>
              <a:latin typeface="Raleway"/>
              <a:ea typeface="Raleway"/>
              <a:cs typeface="Raleway"/>
              <a:sym typeface="Raleway"/>
            </a:endParaRPr>
          </a:p>
          <a:p>
            <a:pPr indent="-304800" lvl="0" marL="457200" rtl="0" algn="l">
              <a:lnSpc>
                <a:spcPct val="150000"/>
              </a:lnSpc>
              <a:spcBef>
                <a:spcPts val="0"/>
              </a:spcBef>
              <a:spcAft>
                <a:spcPts val="0"/>
              </a:spcAft>
              <a:buClr>
                <a:schemeClr val="dk2"/>
              </a:buClr>
              <a:buSzPts val="1200"/>
              <a:buFont typeface="Raleway"/>
              <a:buChar char="●"/>
            </a:pPr>
            <a:r>
              <a:rPr b="1" lang="en" sz="1200" u="sng">
                <a:solidFill>
                  <a:schemeClr val="hlink"/>
                </a:solidFill>
                <a:latin typeface="Raleway"/>
                <a:ea typeface="Raleway"/>
                <a:cs typeface="Raleway"/>
                <a:sym typeface="Raleway"/>
                <a:hlinkClick r:id="rId5"/>
              </a:rPr>
              <a:t>https://github.com/ppaquette/gym-super-mario</a:t>
            </a:r>
            <a:endParaRPr b="1" sz="1200">
              <a:solidFill>
                <a:schemeClr val="dk2"/>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729450" y="1322450"/>
            <a:ext cx="32718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a:t>
            </a:r>
            <a:endParaRPr/>
          </a:p>
        </p:txBody>
      </p:sp>
      <p:pic>
        <p:nvPicPr>
          <p:cNvPr id="314" name="Google Shape;314;p44"/>
          <p:cNvPicPr preferRelativeResize="0"/>
          <p:nvPr/>
        </p:nvPicPr>
        <p:blipFill>
          <a:blip r:embed="rId3">
            <a:alphaModFix/>
          </a:blip>
          <a:stretch>
            <a:fillRect/>
          </a:stretch>
        </p:blipFill>
        <p:spPr>
          <a:xfrm>
            <a:off x="3732725" y="1572925"/>
            <a:ext cx="4586045" cy="199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ph idx="2" type="body"/>
          </p:nvPr>
        </p:nvSpPr>
        <p:spPr>
          <a:xfrm>
            <a:off x="4910700" y="60125"/>
            <a:ext cx="4035000" cy="4966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800"/>
              <a:t>Q- Learning</a:t>
            </a:r>
            <a:endParaRPr/>
          </a:p>
          <a:p>
            <a:pPr indent="0" lvl="0" marL="457200" rtl="0" algn="l">
              <a:spcBef>
                <a:spcPts val="0"/>
              </a:spcBef>
              <a:spcAft>
                <a:spcPts val="0"/>
              </a:spcAft>
              <a:buNone/>
            </a:pPr>
            <a:r>
              <a:rPr lang="en"/>
              <a:t>Gabe Grand, Kevin Loughlin. Reinforcement Learning in Super Mario Bros. 2018.</a:t>
            </a:r>
            <a:endParaRPr/>
          </a:p>
          <a:p>
            <a:pPr indent="0" lvl="0" marL="457200" rtl="0" algn="l">
              <a:spcBef>
                <a:spcPts val="1600"/>
              </a:spcBef>
              <a:spcAft>
                <a:spcPts val="0"/>
              </a:spcAft>
              <a:buNone/>
            </a:pPr>
            <a:r>
              <a:t/>
            </a:r>
            <a:endParaRPr b="1" sz="1800"/>
          </a:p>
          <a:p>
            <a:pPr indent="0" lvl="0" marL="457200" rtl="0" algn="l">
              <a:spcBef>
                <a:spcPts val="0"/>
              </a:spcBef>
              <a:spcAft>
                <a:spcPts val="0"/>
              </a:spcAft>
              <a:buNone/>
            </a:pPr>
            <a:r>
              <a:rPr b="1" lang="en" sz="1800"/>
              <a:t>NEAT</a:t>
            </a:r>
            <a:endParaRPr/>
          </a:p>
          <a:p>
            <a:pPr indent="0" lvl="0" marL="457200" rtl="0" algn="l">
              <a:spcBef>
                <a:spcPts val="0"/>
              </a:spcBef>
              <a:spcAft>
                <a:spcPts val="0"/>
              </a:spcAft>
              <a:buNone/>
            </a:pPr>
            <a:r>
              <a:rPr lang="en"/>
              <a:t>Stanley, Kenneth O., and Risto Miikkulainen. "Efficient reinforcement learning through evolving neural network topologies." In Proceedings of the 4th Annual Conference on Genetic and Evolutionary Computation, pp. 569-577. Morgan Kaufmann Publishers Inc., 2002.</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	</a:t>
            </a:r>
            <a:r>
              <a:rPr b="1" lang="en" sz="1800"/>
              <a:t>A Star</a:t>
            </a:r>
            <a:endParaRPr b="1" sz="1800"/>
          </a:p>
          <a:p>
            <a:pPr indent="0" lvl="0" marL="457200" rtl="0" algn="l">
              <a:spcBef>
                <a:spcPts val="0"/>
              </a:spcBef>
              <a:spcAft>
                <a:spcPts val="1600"/>
              </a:spcAft>
              <a:buNone/>
            </a:pPr>
            <a:r>
              <a:rPr lang="en"/>
              <a:t>Julian Togelius, Sergey Karakovskiy, and Robin Baumgarten. The 2009 mario ai competition. In IEEE Congress on Evolutionary Computation, pages 1–8. IEEE, 2010.</a:t>
            </a:r>
            <a:endParaRPr/>
          </a:p>
        </p:txBody>
      </p:sp>
      <p:sp>
        <p:nvSpPr>
          <p:cNvPr id="149" name="Google Shape;149;p19"/>
          <p:cNvSpPr txBox="1"/>
          <p:nvPr>
            <p:ph type="title"/>
          </p:nvPr>
        </p:nvSpPr>
        <p:spPr>
          <a:xfrm>
            <a:off x="743000" y="12417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Available Research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729450" y="733950"/>
            <a:ext cx="7688400" cy="7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Environment </a:t>
            </a:r>
            <a:endParaRPr sz="3000"/>
          </a:p>
        </p:txBody>
      </p:sp>
      <p:sp>
        <p:nvSpPr>
          <p:cNvPr id="155" name="Google Shape;155;p20"/>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Raleway"/>
              <a:buChar char="●"/>
            </a:pPr>
            <a:r>
              <a:rPr b="1" lang="en" sz="1800">
                <a:latin typeface="Raleway"/>
                <a:ea typeface="Raleway"/>
                <a:cs typeface="Raleway"/>
                <a:sym typeface="Raleway"/>
              </a:rPr>
              <a:t>Partially Observable</a:t>
            </a:r>
            <a:endParaRPr b="1" sz="1800">
              <a:latin typeface="Raleway"/>
              <a:ea typeface="Raleway"/>
              <a:cs typeface="Raleway"/>
              <a:sym typeface="Raleway"/>
            </a:endParaRPr>
          </a:p>
          <a:p>
            <a:pPr indent="-342900" lvl="0" marL="457200" rtl="0" algn="l">
              <a:lnSpc>
                <a:spcPct val="100000"/>
              </a:lnSpc>
              <a:spcBef>
                <a:spcPts val="0"/>
              </a:spcBef>
              <a:spcAft>
                <a:spcPts val="0"/>
              </a:spcAft>
              <a:buSzPts val="1800"/>
              <a:buFont typeface="Raleway"/>
              <a:buChar char="●"/>
            </a:pPr>
            <a:r>
              <a:rPr b="1" lang="en" sz="1800">
                <a:latin typeface="Raleway"/>
                <a:ea typeface="Raleway"/>
                <a:cs typeface="Raleway"/>
                <a:sym typeface="Raleway"/>
              </a:rPr>
              <a:t>Single Agent</a:t>
            </a:r>
            <a:endParaRPr b="1" sz="1800">
              <a:latin typeface="Raleway"/>
              <a:ea typeface="Raleway"/>
              <a:cs typeface="Raleway"/>
              <a:sym typeface="Raleway"/>
            </a:endParaRPr>
          </a:p>
          <a:p>
            <a:pPr indent="-342900" lvl="0" marL="457200" rtl="0" algn="l">
              <a:lnSpc>
                <a:spcPct val="100000"/>
              </a:lnSpc>
              <a:spcBef>
                <a:spcPts val="0"/>
              </a:spcBef>
              <a:spcAft>
                <a:spcPts val="0"/>
              </a:spcAft>
              <a:buSzPts val="1800"/>
              <a:buFont typeface="Raleway"/>
              <a:buChar char="●"/>
            </a:pPr>
            <a:r>
              <a:rPr b="1" lang="en" sz="1800">
                <a:latin typeface="Raleway"/>
                <a:ea typeface="Raleway"/>
                <a:cs typeface="Raleway"/>
                <a:sym typeface="Raleway"/>
              </a:rPr>
              <a:t>Stochastic</a:t>
            </a:r>
            <a:endParaRPr b="1" sz="1800">
              <a:latin typeface="Raleway"/>
              <a:ea typeface="Raleway"/>
              <a:cs typeface="Raleway"/>
              <a:sym typeface="Raleway"/>
            </a:endParaRPr>
          </a:p>
          <a:p>
            <a:pPr indent="-342900" lvl="0" marL="457200" rtl="0" algn="l">
              <a:lnSpc>
                <a:spcPct val="100000"/>
              </a:lnSpc>
              <a:spcBef>
                <a:spcPts val="0"/>
              </a:spcBef>
              <a:spcAft>
                <a:spcPts val="0"/>
              </a:spcAft>
              <a:buSzPts val="1800"/>
              <a:buFont typeface="Raleway"/>
              <a:buChar char="●"/>
            </a:pPr>
            <a:r>
              <a:rPr b="1" lang="en" sz="1800">
                <a:latin typeface="Raleway"/>
                <a:ea typeface="Raleway"/>
                <a:cs typeface="Raleway"/>
                <a:sym typeface="Raleway"/>
              </a:rPr>
              <a:t>Sequential</a:t>
            </a:r>
            <a:endParaRPr b="1" sz="1800">
              <a:latin typeface="Raleway"/>
              <a:ea typeface="Raleway"/>
              <a:cs typeface="Raleway"/>
              <a:sym typeface="Raleway"/>
            </a:endParaRPr>
          </a:p>
          <a:p>
            <a:pPr indent="-342900" lvl="0" marL="457200" rtl="0" algn="l">
              <a:lnSpc>
                <a:spcPct val="100000"/>
              </a:lnSpc>
              <a:spcBef>
                <a:spcPts val="0"/>
              </a:spcBef>
              <a:spcAft>
                <a:spcPts val="0"/>
              </a:spcAft>
              <a:buSzPts val="1800"/>
              <a:buFont typeface="Raleway"/>
              <a:buChar char="●"/>
            </a:pPr>
            <a:r>
              <a:rPr b="1" lang="en" sz="1800">
                <a:latin typeface="Raleway"/>
                <a:ea typeface="Raleway"/>
                <a:cs typeface="Raleway"/>
                <a:sym typeface="Raleway"/>
              </a:rPr>
              <a:t>Discrete</a:t>
            </a:r>
            <a:endParaRPr sz="1800"/>
          </a:p>
        </p:txBody>
      </p:sp>
      <p:pic>
        <p:nvPicPr>
          <p:cNvPr id="156" name="Google Shape;156;p20"/>
          <p:cNvPicPr preferRelativeResize="0"/>
          <p:nvPr/>
        </p:nvPicPr>
        <p:blipFill>
          <a:blip r:embed="rId3">
            <a:alphaModFix/>
          </a:blip>
          <a:stretch>
            <a:fillRect/>
          </a:stretch>
        </p:blipFill>
        <p:spPr>
          <a:xfrm>
            <a:off x="4511676" y="1506750"/>
            <a:ext cx="3604251" cy="268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509000" y="3442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AI Gym</a:t>
            </a:r>
            <a:endParaRPr/>
          </a:p>
        </p:txBody>
      </p:sp>
      <p:sp>
        <p:nvSpPr>
          <p:cNvPr id="162" name="Google Shape;162;p21"/>
          <p:cNvSpPr txBox="1"/>
          <p:nvPr>
            <p:ph idx="2" type="body"/>
          </p:nvPr>
        </p:nvSpPr>
        <p:spPr>
          <a:xfrm>
            <a:off x="5073750" y="2118000"/>
            <a:ext cx="3374400" cy="3025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en" sz="1500">
                <a:solidFill>
                  <a:schemeClr val="dk1"/>
                </a:solidFill>
              </a:rPr>
              <a:t>FCEUX emulator</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Almost Real-Time Environment: Less than 5ms for single frame movement in emulator.</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16x13 observation space:</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White Block: Platform</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Red: Enemy</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Black: Mario</a:t>
            </a:r>
            <a:endParaRPr b="1" sz="1500">
              <a:solidFill>
                <a:schemeClr val="dk1"/>
              </a:solidFill>
            </a:endParaRPr>
          </a:p>
        </p:txBody>
      </p:sp>
      <p:pic>
        <p:nvPicPr>
          <p:cNvPr id="163" name="Google Shape;163;p21"/>
          <p:cNvPicPr preferRelativeResize="0"/>
          <p:nvPr/>
        </p:nvPicPr>
        <p:blipFill rotWithShape="1">
          <a:blip r:embed="rId3">
            <a:alphaModFix/>
          </a:blip>
          <a:srcRect b="5756" l="0" r="0" t="10694"/>
          <a:stretch/>
        </p:blipFill>
        <p:spPr>
          <a:xfrm>
            <a:off x="132075" y="1290450"/>
            <a:ext cx="4279800" cy="3422275"/>
          </a:xfrm>
          <a:prstGeom prst="rect">
            <a:avLst/>
          </a:prstGeom>
          <a:noFill/>
          <a:ln>
            <a:noFill/>
          </a:ln>
        </p:spPr>
      </p:pic>
      <p:pic>
        <p:nvPicPr>
          <p:cNvPr id="164" name="Google Shape;164;p21"/>
          <p:cNvPicPr preferRelativeResize="0"/>
          <p:nvPr/>
        </p:nvPicPr>
        <p:blipFill rotWithShape="1">
          <a:blip r:embed="rId4">
            <a:alphaModFix/>
          </a:blip>
          <a:srcRect b="0" l="0" r="3744" t="3623"/>
          <a:stretch/>
        </p:blipFill>
        <p:spPr>
          <a:xfrm>
            <a:off x="5803675" y="296750"/>
            <a:ext cx="1842875" cy="154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509000" y="2395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Mario AI Championship</a:t>
            </a:r>
            <a:endParaRPr sz="2500"/>
          </a:p>
        </p:txBody>
      </p:sp>
      <p:sp>
        <p:nvSpPr>
          <p:cNvPr id="170" name="Google Shape;170;p22"/>
          <p:cNvSpPr txBox="1"/>
          <p:nvPr>
            <p:ph idx="2" type="body"/>
          </p:nvPr>
        </p:nvSpPr>
        <p:spPr>
          <a:xfrm>
            <a:off x="5086750" y="1059000"/>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chemeClr val="dk1"/>
              </a:solidFill>
            </a:endParaRPr>
          </a:p>
          <a:p>
            <a:pPr indent="-330200" lvl="0" marL="457200" marR="0" rtl="0" algn="l">
              <a:lnSpc>
                <a:spcPct val="115000"/>
              </a:lnSpc>
              <a:spcBef>
                <a:spcPts val="1600"/>
              </a:spcBef>
              <a:spcAft>
                <a:spcPts val="0"/>
              </a:spcAft>
              <a:buClr>
                <a:schemeClr val="dk1"/>
              </a:buClr>
              <a:buSzPts val="1600"/>
              <a:buChar char="●"/>
            </a:pPr>
            <a:r>
              <a:rPr b="1" lang="en" sz="1600">
                <a:solidFill>
                  <a:schemeClr val="dk1"/>
                </a:solidFill>
              </a:rPr>
              <a:t>22*22 environment centered at mario (11,11)</a:t>
            </a:r>
            <a:endParaRPr b="1"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b="1" lang="en" sz="1600">
                <a:solidFill>
                  <a:schemeClr val="dk1"/>
                </a:solidFill>
              </a:rPr>
              <a:t>Randomized levels</a:t>
            </a:r>
            <a:endParaRPr b="1"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b="1" lang="en" sz="1600">
                <a:solidFill>
                  <a:schemeClr val="dk1"/>
                </a:solidFill>
              </a:rPr>
              <a:t>40</a:t>
            </a:r>
            <a:r>
              <a:rPr b="1" lang="en" sz="1500">
                <a:solidFill>
                  <a:schemeClr val="dk1"/>
                </a:solidFill>
              </a:rPr>
              <a:t>ms for frame movement</a:t>
            </a:r>
            <a:endParaRPr b="1"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b="1" lang="en" sz="1500">
                <a:solidFill>
                  <a:schemeClr val="dk1"/>
                </a:solidFill>
              </a:rPr>
              <a:t>Detailed information of each element in the environment.</a:t>
            </a:r>
            <a:endParaRPr b="1" sz="1500">
              <a:solidFill>
                <a:schemeClr val="dk1"/>
              </a:solidFill>
            </a:endParaRPr>
          </a:p>
        </p:txBody>
      </p:sp>
      <p:pic>
        <p:nvPicPr>
          <p:cNvPr id="171" name="Google Shape;171;p22"/>
          <p:cNvPicPr preferRelativeResize="0"/>
          <p:nvPr/>
        </p:nvPicPr>
        <p:blipFill>
          <a:blip r:embed="rId3">
            <a:alphaModFix/>
          </a:blip>
          <a:stretch>
            <a:fillRect/>
          </a:stretch>
        </p:blipFill>
        <p:spPr>
          <a:xfrm>
            <a:off x="44339" y="1405675"/>
            <a:ext cx="4380525" cy="32716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3"/>
          <p:cNvSpPr txBox="1"/>
          <p:nvPr/>
        </p:nvSpPr>
        <p:spPr>
          <a:xfrm>
            <a:off x="802925" y="1242300"/>
            <a:ext cx="7030500" cy="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aleway"/>
                <a:ea typeface="Raleway"/>
                <a:cs typeface="Raleway"/>
                <a:sym typeface="Raleway"/>
              </a:rPr>
              <a:t>Agents/Solution Approach</a:t>
            </a:r>
            <a:endParaRPr b="1" sz="3000">
              <a:latin typeface="Raleway"/>
              <a:ea typeface="Raleway"/>
              <a:cs typeface="Raleway"/>
              <a:sym typeface="Raleway"/>
            </a:endParaRPr>
          </a:p>
        </p:txBody>
      </p:sp>
      <p:sp>
        <p:nvSpPr>
          <p:cNvPr id="177" name="Google Shape;177;p23"/>
          <p:cNvSpPr txBox="1"/>
          <p:nvPr/>
        </p:nvSpPr>
        <p:spPr>
          <a:xfrm>
            <a:off x="742800" y="1811575"/>
            <a:ext cx="7030500" cy="28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latin typeface="Raleway"/>
              <a:ea typeface="Raleway"/>
              <a:cs typeface="Raleway"/>
              <a:sym typeface="Raleway"/>
            </a:endParaRPr>
          </a:p>
          <a:p>
            <a:pPr indent="-323850" lvl="0" marL="457200" rtl="0" algn="l">
              <a:lnSpc>
                <a:spcPct val="115000"/>
              </a:lnSpc>
              <a:spcBef>
                <a:spcPts val="1600"/>
              </a:spcBef>
              <a:spcAft>
                <a:spcPts val="0"/>
              </a:spcAft>
              <a:buClr>
                <a:srgbClr val="000000"/>
              </a:buClr>
              <a:buSzPts val="1500"/>
              <a:buFont typeface="Raleway"/>
              <a:buChar char="●"/>
            </a:pPr>
            <a:r>
              <a:rPr lang="en" sz="1500">
                <a:latin typeface="Raleway"/>
                <a:ea typeface="Raleway"/>
                <a:cs typeface="Raleway"/>
                <a:sym typeface="Raleway"/>
              </a:rPr>
              <a:t>Simpler</a:t>
            </a:r>
            <a:r>
              <a:rPr lang="en" sz="1500">
                <a:latin typeface="Raleway"/>
                <a:ea typeface="Raleway"/>
                <a:cs typeface="Raleway"/>
                <a:sym typeface="Raleway"/>
              </a:rPr>
              <a:t> Agents:</a:t>
            </a:r>
            <a:endParaRPr sz="1500">
              <a:latin typeface="Raleway"/>
              <a:ea typeface="Raleway"/>
              <a:cs typeface="Raleway"/>
              <a:sym typeface="Raleway"/>
            </a:endParaRPr>
          </a:p>
          <a:p>
            <a:pPr indent="-323850" lvl="1" marL="914400" rtl="0" algn="l">
              <a:lnSpc>
                <a:spcPct val="115000"/>
              </a:lnSpc>
              <a:spcBef>
                <a:spcPts val="0"/>
              </a:spcBef>
              <a:spcAft>
                <a:spcPts val="0"/>
              </a:spcAft>
              <a:buClr>
                <a:srgbClr val="000000"/>
              </a:buClr>
              <a:buSzPts val="1500"/>
              <a:buFont typeface="Raleway"/>
              <a:buChar char="○"/>
            </a:pPr>
            <a:r>
              <a:rPr lang="en" sz="1500">
                <a:latin typeface="Raleway"/>
                <a:ea typeface="Raleway"/>
                <a:cs typeface="Raleway"/>
                <a:sym typeface="Raleway"/>
              </a:rPr>
              <a:t>Forward Jumping Agent</a:t>
            </a:r>
            <a:endParaRPr sz="1500">
              <a:latin typeface="Raleway"/>
              <a:ea typeface="Raleway"/>
              <a:cs typeface="Raleway"/>
              <a:sym typeface="Raleway"/>
            </a:endParaRPr>
          </a:p>
          <a:p>
            <a:pPr indent="-323850" lvl="1" marL="914400" rtl="0" algn="l">
              <a:lnSpc>
                <a:spcPct val="115000"/>
              </a:lnSpc>
              <a:spcBef>
                <a:spcPts val="0"/>
              </a:spcBef>
              <a:spcAft>
                <a:spcPts val="0"/>
              </a:spcAft>
              <a:buClr>
                <a:srgbClr val="000000"/>
              </a:buClr>
              <a:buSzPts val="1500"/>
              <a:buFont typeface="Raleway"/>
              <a:buChar char="○"/>
            </a:pPr>
            <a:r>
              <a:rPr lang="en" sz="1500">
                <a:latin typeface="Raleway"/>
                <a:ea typeface="Raleway"/>
                <a:cs typeface="Raleway"/>
                <a:sym typeface="Raleway"/>
              </a:rPr>
              <a:t>Reflex Agent</a:t>
            </a:r>
            <a:endParaRPr sz="1500">
              <a:latin typeface="Raleway"/>
              <a:ea typeface="Raleway"/>
              <a:cs typeface="Raleway"/>
              <a:sym typeface="Raleway"/>
            </a:endParaRPr>
          </a:p>
          <a:p>
            <a:pPr indent="-323850" lvl="0" marL="457200" rtl="0" algn="l">
              <a:lnSpc>
                <a:spcPct val="115000"/>
              </a:lnSpc>
              <a:spcBef>
                <a:spcPts val="0"/>
              </a:spcBef>
              <a:spcAft>
                <a:spcPts val="0"/>
              </a:spcAft>
              <a:buClr>
                <a:srgbClr val="000000"/>
              </a:buClr>
              <a:buSzPts val="1500"/>
              <a:buFont typeface="Raleway"/>
              <a:buChar char="●"/>
            </a:pPr>
            <a:r>
              <a:rPr lang="en" sz="1500">
                <a:latin typeface="Raleway"/>
                <a:ea typeface="Raleway"/>
                <a:cs typeface="Raleway"/>
                <a:sym typeface="Raleway"/>
              </a:rPr>
              <a:t>For Fixed Levels</a:t>
            </a:r>
            <a:endParaRPr sz="1500">
              <a:latin typeface="Raleway"/>
              <a:ea typeface="Raleway"/>
              <a:cs typeface="Raleway"/>
              <a:sym typeface="Raleway"/>
            </a:endParaRPr>
          </a:p>
          <a:p>
            <a:pPr indent="-323850" lvl="1" marL="914400" rtl="0" algn="l">
              <a:lnSpc>
                <a:spcPct val="115000"/>
              </a:lnSpc>
              <a:spcBef>
                <a:spcPts val="0"/>
              </a:spcBef>
              <a:spcAft>
                <a:spcPts val="0"/>
              </a:spcAft>
              <a:buClr>
                <a:srgbClr val="000000"/>
              </a:buClr>
              <a:buSzPts val="1500"/>
              <a:buFont typeface="Raleway"/>
              <a:buChar char="○"/>
            </a:pPr>
            <a:r>
              <a:rPr lang="en" sz="1500">
                <a:latin typeface="Raleway"/>
                <a:ea typeface="Raleway"/>
                <a:cs typeface="Raleway"/>
                <a:sym typeface="Raleway"/>
              </a:rPr>
              <a:t>NEAT</a:t>
            </a:r>
            <a:endParaRPr sz="1500">
              <a:latin typeface="Raleway"/>
              <a:ea typeface="Raleway"/>
              <a:cs typeface="Raleway"/>
              <a:sym typeface="Raleway"/>
            </a:endParaRPr>
          </a:p>
          <a:p>
            <a:pPr indent="-323850" lvl="1" marL="914400" rtl="0" algn="l">
              <a:lnSpc>
                <a:spcPct val="115000"/>
              </a:lnSpc>
              <a:spcBef>
                <a:spcPts val="0"/>
              </a:spcBef>
              <a:spcAft>
                <a:spcPts val="0"/>
              </a:spcAft>
              <a:buClr>
                <a:srgbClr val="424242"/>
              </a:buClr>
              <a:buSzPts val="1500"/>
              <a:buFont typeface="Raleway"/>
              <a:buChar char="○"/>
            </a:pPr>
            <a:r>
              <a:rPr lang="en" sz="1500">
                <a:latin typeface="Raleway"/>
                <a:ea typeface="Raleway"/>
                <a:cs typeface="Raleway"/>
                <a:sym typeface="Raleway"/>
              </a:rPr>
              <a:t>Deep RL</a:t>
            </a:r>
            <a:endParaRPr sz="1500">
              <a:latin typeface="Raleway"/>
              <a:ea typeface="Raleway"/>
              <a:cs typeface="Raleway"/>
              <a:sym typeface="Raleway"/>
            </a:endParaRPr>
          </a:p>
          <a:p>
            <a:pPr indent="-323850" lvl="0" marL="457200" rtl="0" algn="l">
              <a:lnSpc>
                <a:spcPct val="115000"/>
              </a:lnSpc>
              <a:spcBef>
                <a:spcPts val="0"/>
              </a:spcBef>
              <a:spcAft>
                <a:spcPts val="0"/>
              </a:spcAft>
              <a:buClr>
                <a:srgbClr val="000000"/>
              </a:buClr>
              <a:buSzPts val="1500"/>
              <a:buFont typeface="Raleway"/>
              <a:buChar char="●"/>
            </a:pPr>
            <a:r>
              <a:rPr lang="en" sz="1500">
                <a:latin typeface="Raleway"/>
                <a:ea typeface="Raleway"/>
                <a:cs typeface="Raleway"/>
                <a:sym typeface="Raleway"/>
              </a:rPr>
              <a:t>Custom Randomly Generated levels</a:t>
            </a:r>
            <a:endParaRPr sz="1500">
              <a:latin typeface="Raleway"/>
              <a:ea typeface="Raleway"/>
              <a:cs typeface="Raleway"/>
              <a:sym typeface="Raleway"/>
            </a:endParaRPr>
          </a:p>
          <a:p>
            <a:pPr indent="-323850" lvl="1" marL="914400" rtl="0" algn="l">
              <a:lnSpc>
                <a:spcPct val="115000"/>
              </a:lnSpc>
              <a:spcBef>
                <a:spcPts val="0"/>
              </a:spcBef>
              <a:spcAft>
                <a:spcPts val="0"/>
              </a:spcAft>
              <a:buClr>
                <a:srgbClr val="000000"/>
              </a:buClr>
              <a:buSzPts val="1500"/>
              <a:buFont typeface="Raleway"/>
              <a:buChar char="○"/>
            </a:pPr>
            <a:r>
              <a:rPr lang="en" sz="1500">
                <a:latin typeface="Raleway"/>
                <a:ea typeface="Raleway"/>
                <a:cs typeface="Raleway"/>
                <a:sym typeface="Raleway"/>
              </a:rPr>
              <a:t>A* Search</a:t>
            </a:r>
            <a:endParaRPr sz="15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729450" y="1322450"/>
            <a:ext cx="76884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Reflex Agent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Reflex Agent</a:t>
            </a:r>
            <a:endParaRPr/>
          </a:p>
        </p:txBody>
      </p:sp>
      <p:sp>
        <p:nvSpPr>
          <p:cNvPr id="188" name="Google Shape;188;p25"/>
          <p:cNvSpPr txBox="1"/>
          <p:nvPr/>
        </p:nvSpPr>
        <p:spPr>
          <a:xfrm>
            <a:off x="4810125" y="1035850"/>
            <a:ext cx="4083900" cy="3643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Deciding best possible move for mario</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Considering current and some previous states for mario.</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Predicting current mario velocity based on these states.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Predicting future enemy positions also based on these states</a:t>
            </a:r>
            <a:endParaRPr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