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Old Standard TT"/>
      <p:regular r:id="rId14"/>
      <p:bold r:id="rId15"/>
      <p: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ldStandardTT-bold.fntdata"/><Relationship Id="rId14" Type="http://schemas.openxmlformats.org/officeDocument/2006/relationships/font" Target="fonts/OldStandardTT-regular.fntdata"/><Relationship Id="rId16"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619e8e77a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619e8e77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619e8e77a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619e8e77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619e8e77a_0_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619e8e77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619e8e77a_0_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619e8e77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9.jpg"/><Relationship Id="rId4" Type="http://schemas.openxmlformats.org/officeDocument/2006/relationships/image" Target="../media/image1.jpg"/><Relationship Id="rId5"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11.jpg"/><Relationship Id="rId5" Type="http://schemas.openxmlformats.org/officeDocument/2006/relationships/image" Target="../media/image5.jpg"/><Relationship Id="rId6" Type="http://schemas.openxmlformats.org/officeDocument/2006/relationships/image" Target="../media/image7.jpg"/><Relationship Id="rId7"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Pedestrian Analysis</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Ashish Kumar (2016CSB1033)</a:t>
            </a:r>
            <a:endParaRPr/>
          </a:p>
          <a:p>
            <a:pPr indent="0" lvl="0" marL="0" rtl="0" algn="l">
              <a:spcBef>
                <a:spcPts val="0"/>
              </a:spcBef>
              <a:spcAft>
                <a:spcPts val="0"/>
              </a:spcAft>
              <a:buNone/>
            </a:pPr>
            <a:r>
              <a:rPr lang="en"/>
              <a:t>Chirag Khurana (2016CSB1037)</a:t>
            </a:r>
            <a:endParaRPr/>
          </a:p>
        </p:txBody>
      </p:sp>
      <p:sp>
        <p:nvSpPr>
          <p:cNvPr id="61" name="Google Shape;61;p13"/>
          <p:cNvSpPr txBox="1"/>
          <p:nvPr/>
        </p:nvSpPr>
        <p:spPr>
          <a:xfrm>
            <a:off x="7888525" y="4683725"/>
            <a:ext cx="11664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CSL-462</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 sz="4800"/>
              <a:t>Introduction</a:t>
            </a:r>
            <a:endParaRPr b="1" sz="4800"/>
          </a:p>
          <a:p>
            <a:pPr indent="-381000" lvl="0" marL="457200" rtl="0" algn="l">
              <a:spcBef>
                <a:spcPts val="0"/>
              </a:spcBef>
              <a:spcAft>
                <a:spcPts val="0"/>
              </a:spcAft>
              <a:buSzPts val="2400"/>
              <a:buChar char="●"/>
            </a:pPr>
            <a:r>
              <a:rPr lang="en" sz="2400"/>
              <a:t>Predict in which direction the pedestrian is walking.</a:t>
            </a:r>
            <a:endParaRPr sz="2400"/>
          </a:p>
          <a:p>
            <a:pPr indent="-381000" lvl="0" marL="457200" rtl="0" algn="l">
              <a:spcBef>
                <a:spcPts val="0"/>
              </a:spcBef>
              <a:spcAft>
                <a:spcPts val="0"/>
              </a:spcAft>
              <a:buSzPts val="2400"/>
              <a:buChar char="●"/>
            </a:pPr>
            <a:r>
              <a:rPr lang="en" sz="2400"/>
              <a:t>Detect the pedestrian is distracted or not.</a:t>
            </a:r>
            <a:endParaRPr sz="2400"/>
          </a:p>
          <a:p>
            <a:pPr indent="0" lvl="0" marL="457200" rtl="0" algn="l">
              <a:spcBef>
                <a:spcPts val="0"/>
              </a:spcBef>
              <a:spcAft>
                <a:spcPts val="0"/>
              </a:spcAft>
              <a:buNone/>
            </a:pPr>
            <a:r>
              <a:t/>
            </a:r>
            <a:endParaRPr sz="2400"/>
          </a:p>
          <a:p>
            <a:pPr indent="0" lvl="0" marL="0" rtl="0" algn="l">
              <a:spcBef>
                <a:spcPts val="0"/>
              </a:spcBef>
              <a:spcAft>
                <a:spcPts val="0"/>
              </a:spcAft>
              <a:buNone/>
            </a:pPr>
            <a:r>
              <a:rPr b="1" lang="en" sz="3000"/>
              <a:t>Motivation</a:t>
            </a:r>
            <a:r>
              <a:rPr lang="en" sz="3000"/>
              <a:t>:</a:t>
            </a:r>
            <a:endParaRPr sz="3000"/>
          </a:p>
          <a:p>
            <a:pPr indent="-381000" lvl="0" marL="457200" rtl="0" algn="l">
              <a:spcBef>
                <a:spcPts val="0"/>
              </a:spcBef>
              <a:spcAft>
                <a:spcPts val="0"/>
              </a:spcAft>
              <a:buSzPts val="2400"/>
              <a:buChar char="●"/>
            </a:pPr>
            <a:r>
              <a:rPr lang="en" sz="2400"/>
              <a:t>Pedestrian safety</a:t>
            </a:r>
            <a:endParaRPr sz="2400"/>
          </a:p>
          <a:p>
            <a:pPr indent="-381000" lvl="0" marL="457200" rtl="0" algn="l">
              <a:spcBef>
                <a:spcPts val="0"/>
              </a:spcBef>
              <a:spcAft>
                <a:spcPts val="0"/>
              </a:spcAft>
              <a:buSzPts val="2400"/>
              <a:buChar char="●"/>
            </a:pPr>
            <a:r>
              <a:rPr lang="en" sz="2400"/>
              <a:t>Self driving cars</a:t>
            </a:r>
            <a:endParaRPr sz="2400"/>
          </a:p>
        </p:txBody>
      </p:sp>
      <p:pic>
        <p:nvPicPr>
          <p:cNvPr id="67" name="Google Shape;67;p14"/>
          <p:cNvPicPr preferRelativeResize="0"/>
          <p:nvPr/>
        </p:nvPicPr>
        <p:blipFill>
          <a:blip r:embed="rId3">
            <a:alphaModFix/>
          </a:blip>
          <a:stretch>
            <a:fillRect/>
          </a:stretch>
        </p:blipFill>
        <p:spPr>
          <a:xfrm>
            <a:off x="6094250" y="152400"/>
            <a:ext cx="1085500" cy="2048251"/>
          </a:xfrm>
          <a:prstGeom prst="rect">
            <a:avLst/>
          </a:prstGeom>
          <a:noFill/>
          <a:ln>
            <a:noFill/>
          </a:ln>
        </p:spPr>
      </p:pic>
      <p:sp>
        <p:nvSpPr>
          <p:cNvPr id="68" name="Google Shape;68;p14"/>
          <p:cNvSpPr txBox="1"/>
          <p:nvPr/>
        </p:nvSpPr>
        <p:spPr>
          <a:xfrm>
            <a:off x="6513400" y="2156500"/>
            <a:ext cx="2472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rPr>
              <a:t>0</a:t>
            </a:r>
            <a:r>
              <a:rPr lang="en" sz="1800">
                <a:solidFill>
                  <a:schemeClr val="lt1"/>
                </a:solidFill>
              </a:rPr>
              <a:t>°</a:t>
            </a:r>
            <a:endParaRPr b="1" sz="1800">
              <a:solidFill>
                <a:schemeClr val="lt1"/>
              </a:solidFill>
            </a:endParaRPr>
          </a:p>
        </p:txBody>
      </p:sp>
      <p:pic>
        <p:nvPicPr>
          <p:cNvPr id="69" name="Google Shape;69;p14"/>
          <p:cNvPicPr preferRelativeResize="0"/>
          <p:nvPr/>
        </p:nvPicPr>
        <p:blipFill>
          <a:blip r:embed="rId4">
            <a:alphaModFix/>
          </a:blip>
          <a:stretch>
            <a:fillRect/>
          </a:stretch>
        </p:blipFill>
        <p:spPr>
          <a:xfrm>
            <a:off x="7596175" y="152400"/>
            <a:ext cx="1085500" cy="2048251"/>
          </a:xfrm>
          <a:prstGeom prst="rect">
            <a:avLst/>
          </a:prstGeom>
          <a:noFill/>
          <a:ln>
            <a:noFill/>
          </a:ln>
        </p:spPr>
      </p:pic>
      <p:sp>
        <p:nvSpPr>
          <p:cNvPr id="70" name="Google Shape;70;p14"/>
          <p:cNvSpPr txBox="1"/>
          <p:nvPr/>
        </p:nvSpPr>
        <p:spPr>
          <a:xfrm>
            <a:off x="7872075" y="2156500"/>
            <a:ext cx="533700" cy="4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90°</a:t>
            </a:r>
            <a:endParaRPr sz="1800">
              <a:solidFill>
                <a:schemeClr val="lt1"/>
              </a:solidFill>
            </a:endParaRPr>
          </a:p>
        </p:txBody>
      </p:sp>
      <p:pic>
        <p:nvPicPr>
          <p:cNvPr id="71" name="Google Shape;71;p14"/>
          <p:cNvPicPr preferRelativeResize="0"/>
          <p:nvPr/>
        </p:nvPicPr>
        <p:blipFill>
          <a:blip r:embed="rId5">
            <a:alphaModFix/>
          </a:blip>
          <a:stretch>
            <a:fillRect/>
          </a:stretch>
        </p:blipFill>
        <p:spPr>
          <a:xfrm>
            <a:off x="6786575" y="2571750"/>
            <a:ext cx="1085500" cy="2234150"/>
          </a:xfrm>
          <a:prstGeom prst="rect">
            <a:avLst/>
          </a:prstGeom>
          <a:noFill/>
          <a:ln>
            <a:noFill/>
          </a:ln>
        </p:spPr>
      </p:pic>
      <p:sp>
        <p:nvSpPr>
          <p:cNvPr id="72" name="Google Shape;72;p14"/>
          <p:cNvSpPr txBox="1"/>
          <p:nvPr/>
        </p:nvSpPr>
        <p:spPr>
          <a:xfrm>
            <a:off x="6760600" y="4738200"/>
            <a:ext cx="1326900" cy="4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Distracted</a:t>
            </a:r>
            <a:endParaRPr sz="18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78" name="Google Shape;78;p15"/>
          <p:cNvSpPr txBox="1"/>
          <p:nvPr>
            <p:ph idx="1" type="body"/>
          </p:nvPr>
        </p:nvSpPr>
        <p:spPr>
          <a:xfrm>
            <a:off x="311700" y="1171675"/>
            <a:ext cx="8249100" cy="3397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HOG and SVM.</a:t>
            </a:r>
            <a:endParaRPr sz="2400"/>
          </a:p>
          <a:p>
            <a:pPr indent="-381000" lvl="0" marL="457200" rtl="0" algn="l">
              <a:spcBef>
                <a:spcPts val="0"/>
              </a:spcBef>
              <a:spcAft>
                <a:spcPts val="0"/>
              </a:spcAft>
              <a:buSzPts val="2400"/>
              <a:buChar char="●"/>
            </a:pPr>
            <a:r>
              <a:rPr lang="en" sz="2400"/>
              <a:t>Haar features and 16 SVMs.</a:t>
            </a:r>
            <a:endParaRPr sz="2400"/>
          </a:p>
          <a:p>
            <a:pPr indent="-381000" lvl="0" marL="457200" rtl="0" algn="l">
              <a:spcBef>
                <a:spcPts val="0"/>
              </a:spcBef>
              <a:spcAft>
                <a:spcPts val="0"/>
              </a:spcAft>
              <a:buSzPts val="2400"/>
              <a:buChar char="●"/>
            </a:pPr>
            <a:r>
              <a:rPr lang="en" sz="2400"/>
              <a:t>Gradient Bins with SVM and Hidden markov models.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 Deep Learning Approach</a:t>
            </a:r>
            <a:endParaRPr/>
          </a:p>
        </p:txBody>
      </p:sp>
      <p:sp>
        <p:nvSpPr>
          <p:cNvPr id="89" name="Google Shape;89;p17"/>
          <p:cNvSpPr txBox="1"/>
          <p:nvPr>
            <p:ph idx="1" type="body"/>
          </p:nvPr>
        </p:nvSpPr>
        <p:spPr>
          <a:xfrm>
            <a:off x="311700" y="1171675"/>
            <a:ext cx="4176300" cy="3397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Baseline Approach</a:t>
            </a:r>
            <a:endParaRPr sz="2400"/>
          </a:p>
          <a:p>
            <a:pPr indent="-342900" lvl="1" marL="914400" rtl="0" algn="l">
              <a:spcBef>
                <a:spcPts val="0"/>
              </a:spcBef>
              <a:spcAft>
                <a:spcPts val="0"/>
              </a:spcAft>
              <a:buSzPts val="1800"/>
              <a:buChar char="○"/>
            </a:pPr>
            <a:r>
              <a:rPr lang="en" sz="1800"/>
              <a:t>HOG feature vector (3780)</a:t>
            </a:r>
            <a:endParaRPr sz="1800"/>
          </a:p>
          <a:p>
            <a:pPr indent="-342900" lvl="1" marL="914400" rtl="0" algn="l">
              <a:spcBef>
                <a:spcPts val="0"/>
              </a:spcBef>
              <a:spcAft>
                <a:spcPts val="0"/>
              </a:spcAft>
              <a:buSzPts val="1800"/>
              <a:buChar char="○"/>
            </a:pPr>
            <a:r>
              <a:rPr lang="en" sz="1800"/>
              <a:t>Support Vector Machine</a:t>
            </a:r>
            <a:endParaRPr sz="1800"/>
          </a:p>
          <a:p>
            <a:pPr indent="-342900" lvl="1" marL="914400" rtl="0" algn="l">
              <a:spcBef>
                <a:spcPts val="0"/>
              </a:spcBef>
              <a:spcAft>
                <a:spcPts val="0"/>
              </a:spcAft>
              <a:buSzPts val="1800"/>
              <a:buChar char="○"/>
            </a:pPr>
            <a:r>
              <a:rPr lang="en" sz="1800"/>
              <a:t>Accuracy: 78%</a:t>
            </a:r>
            <a:endParaRPr sz="1800"/>
          </a:p>
          <a:p>
            <a:pPr indent="0" lvl="0" marL="914400" rtl="0" algn="l">
              <a:spcBef>
                <a:spcPts val="1600"/>
              </a:spcBef>
              <a:spcAft>
                <a:spcPts val="0"/>
              </a:spcAft>
              <a:buNone/>
            </a:pPr>
            <a:r>
              <a:t/>
            </a:r>
            <a:endParaRPr sz="1800"/>
          </a:p>
          <a:p>
            <a:pPr indent="-381000" lvl="0" marL="457200" rtl="0" algn="l">
              <a:spcBef>
                <a:spcPts val="1600"/>
              </a:spcBef>
              <a:spcAft>
                <a:spcPts val="0"/>
              </a:spcAft>
              <a:buSzPts val="2400"/>
              <a:buChar char="●"/>
            </a:pPr>
            <a:r>
              <a:rPr lang="en" sz="2400"/>
              <a:t>Enhanced</a:t>
            </a:r>
            <a:r>
              <a:rPr lang="en" sz="2400"/>
              <a:t> Approach</a:t>
            </a:r>
            <a:endParaRPr sz="2400"/>
          </a:p>
          <a:p>
            <a:pPr indent="-342900" lvl="1" marL="914400" rtl="0" algn="l">
              <a:spcBef>
                <a:spcPts val="0"/>
              </a:spcBef>
              <a:spcAft>
                <a:spcPts val="0"/>
              </a:spcAft>
              <a:buSzPts val="1800"/>
              <a:buChar char="○"/>
            </a:pPr>
            <a:r>
              <a:rPr lang="en" sz="1800"/>
              <a:t>Gaussian Pyramid</a:t>
            </a:r>
            <a:endParaRPr sz="1800"/>
          </a:p>
          <a:p>
            <a:pPr indent="-342900" lvl="1" marL="914400" rtl="0" algn="l">
              <a:spcBef>
                <a:spcPts val="0"/>
              </a:spcBef>
              <a:spcAft>
                <a:spcPts val="0"/>
              </a:spcAft>
              <a:buSzPts val="1800"/>
              <a:buChar char="○"/>
            </a:pPr>
            <a:r>
              <a:rPr lang="en" sz="1800"/>
              <a:t>HOG feature vector</a:t>
            </a:r>
            <a:endParaRPr sz="1800"/>
          </a:p>
          <a:p>
            <a:pPr indent="-342900" lvl="1" marL="914400" rtl="0" algn="l">
              <a:spcBef>
                <a:spcPts val="0"/>
              </a:spcBef>
              <a:spcAft>
                <a:spcPts val="0"/>
              </a:spcAft>
              <a:buSzPts val="1800"/>
              <a:buChar char="○"/>
            </a:pPr>
            <a:r>
              <a:rPr lang="en" sz="1800"/>
              <a:t>Support Vector Machine</a:t>
            </a:r>
            <a:endParaRPr sz="1800"/>
          </a:p>
          <a:p>
            <a:pPr indent="-342900" lvl="1" marL="914400" rtl="0" algn="l">
              <a:spcBef>
                <a:spcPts val="0"/>
              </a:spcBef>
              <a:spcAft>
                <a:spcPts val="0"/>
              </a:spcAft>
              <a:buSzPts val="1800"/>
              <a:buChar char="○"/>
            </a:pPr>
            <a:r>
              <a:rPr lang="en" sz="1800"/>
              <a:t>Accuracy: 82%</a:t>
            </a:r>
            <a:endParaRPr sz="1800"/>
          </a:p>
        </p:txBody>
      </p:sp>
      <p:pic>
        <p:nvPicPr>
          <p:cNvPr id="90" name="Google Shape;90;p17"/>
          <p:cNvPicPr preferRelativeResize="0"/>
          <p:nvPr/>
        </p:nvPicPr>
        <p:blipFill>
          <a:blip r:embed="rId3">
            <a:alphaModFix/>
          </a:blip>
          <a:stretch>
            <a:fillRect/>
          </a:stretch>
        </p:blipFill>
        <p:spPr>
          <a:xfrm>
            <a:off x="4640400" y="1105388"/>
            <a:ext cx="816350" cy="1504624"/>
          </a:xfrm>
          <a:prstGeom prst="rect">
            <a:avLst/>
          </a:prstGeom>
          <a:noFill/>
          <a:ln>
            <a:noFill/>
          </a:ln>
        </p:spPr>
      </p:pic>
      <p:sp>
        <p:nvSpPr>
          <p:cNvPr id="91" name="Google Shape;91;p17"/>
          <p:cNvSpPr txBox="1"/>
          <p:nvPr/>
        </p:nvSpPr>
        <p:spPr>
          <a:xfrm>
            <a:off x="4569175" y="2610000"/>
            <a:ext cx="958800" cy="1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128 x 64</a:t>
            </a:r>
            <a:endParaRPr/>
          </a:p>
        </p:txBody>
      </p:sp>
      <p:sp>
        <p:nvSpPr>
          <p:cNvPr id="92" name="Google Shape;92;p17"/>
          <p:cNvSpPr/>
          <p:nvPr/>
        </p:nvSpPr>
        <p:spPr>
          <a:xfrm>
            <a:off x="6039975" y="1747750"/>
            <a:ext cx="1077600" cy="237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txBox="1"/>
          <p:nvPr/>
        </p:nvSpPr>
        <p:spPr>
          <a:xfrm>
            <a:off x="5990550" y="1658775"/>
            <a:ext cx="1571700" cy="1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HOG feature</a:t>
            </a:r>
            <a:endParaRPr/>
          </a:p>
        </p:txBody>
      </p:sp>
      <p:cxnSp>
        <p:nvCxnSpPr>
          <p:cNvPr id="94" name="Google Shape;94;p17"/>
          <p:cNvCxnSpPr>
            <a:stCxn id="90" idx="3"/>
          </p:cNvCxnSpPr>
          <p:nvPr/>
        </p:nvCxnSpPr>
        <p:spPr>
          <a:xfrm flipH="1" rot="10800000">
            <a:off x="5456750" y="1850200"/>
            <a:ext cx="593100" cy="7500"/>
          </a:xfrm>
          <a:prstGeom prst="straightConnector1">
            <a:avLst/>
          </a:prstGeom>
          <a:noFill/>
          <a:ln cap="flat" cmpd="sng" w="9525">
            <a:solidFill>
              <a:schemeClr val="dk2"/>
            </a:solidFill>
            <a:prstDash val="solid"/>
            <a:round/>
            <a:headEnd len="med" w="med" type="none"/>
            <a:tailEnd len="med" w="med" type="triangle"/>
          </a:ln>
        </p:spPr>
      </p:cxnSp>
      <p:sp>
        <p:nvSpPr>
          <p:cNvPr id="95" name="Google Shape;95;p17"/>
          <p:cNvSpPr/>
          <p:nvPr/>
        </p:nvSpPr>
        <p:spPr>
          <a:xfrm>
            <a:off x="7453600" y="1559950"/>
            <a:ext cx="593100" cy="61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txBox="1"/>
          <p:nvPr/>
        </p:nvSpPr>
        <p:spPr>
          <a:xfrm>
            <a:off x="7453588" y="1658775"/>
            <a:ext cx="899400" cy="1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SVM</a:t>
            </a:r>
            <a:endParaRPr/>
          </a:p>
        </p:txBody>
      </p:sp>
      <p:cxnSp>
        <p:nvCxnSpPr>
          <p:cNvPr id="97" name="Google Shape;97;p17"/>
          <p:cNvCxnSpPr>
            <a:endCxn id="95" idx="1"/>
          </p:cNvCxnSpPr>
          <p:nvPr/>
        </p:nvCxnSpPr>
        <p:spPr>
          <a:xfrm>
            <a:off x="7107700" y="1866550"/>
            <a:ext cx="345900" cy="0"/>
          </a:xfrm>
          <a:prstGeom prst="straightConnector1">
            <a:avLst/>
          </a:prstGeom>
          <a:noFill/>
          <a:ln cap="flat" cmpd="sng" w="9525">
            <a:solidFill>
              <a:schemeClr val="dk2"/>
            </a:solidFill>
            <a:prstDash val="solid"/>
            <a:round/>
            <a:headEnd len="med" w="med" type="none"/>
            <a:tailEnd len="med" w="med" type="triangle"/>
          </a:ln>
        </p:spPr>
      </p:cxnSp>
      <p:sp>
        <p:nvSpPr>
          <p:cNvPr id="98" name="Google Shape;98;p17"/>
          <p:cNvSpPr txBox="1"/>
          <p:nvPr/>
        </p:nvSpPr>
        <p:spPr>
          <a:xfrm>
            <a:off x="8284150" y="1659100"/>
            <a:ext cx="899400" cy="2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Direction</a:t>
            </a:r>
            <a:endParaRPr/>
          </a:p>
        </p:txBody>
      </p:sp>
      <p:cxnSp>
        <p:nvCxnSpPr>
          <p:cNvPr id="99" name="Google Shape;99;p17"/>
          <p:cNvCxnSpPr/>
          <p:nvPr/>
        </p:nvCxnSpPr>
        <p:spPr>
          <a:xfrm flipH="1" rot="10800000">
            <a:off x="8036700" y="1876125"/>
            <a:ext cx="336300" cy="20100"/>
          </a:xfrm>
          <a:prstGeom prst="straightConnector1">
            <a:avLst/>
          </a:prstGeom>
          <a:noFill/>
          <a:ln cap="flat" cmpd="sng" w="9525">
            <a:solidFill>
              <a:schemeClr val="dk2"/>
            </a:solidFill>
            <a:prstDash val="solid"/>
            <a:round/>
            <a:headEnd len="med" w="med" type="none"/>
            <a:tailEnd len="med" w="med" type="triangle"/>
          </a:ln>
        </p:spPr>
      </p:cxnSp>
      <p:pic>
        <p:nvPicPr>
          <p:cNvPr id="100" name="Google Shape;100;p17"/>
          <p:cNvPicPr preferRelativeResize="0"/>
          <p:nvPr/>
        </p:nvPicPr>
        <p:blipFill>
          <a:blip r:embed="rId3">
            <a:alphaModFix/>
          </a:blip>
          <a:stretch>
            <a:fillRect/>
          </a:stretch>
        </p:blipFill>
        <p:spPr>
          <a:xfrm>
            <a:off x="3948425" y="3064262"/>
            <a:ext cx="816350" cy="1504624"/>
          </a:xfrm>
          <a:prstGeom prst="rect">
            <a:avLst/>
          </a:prstGeom>
          <a:noFill/>
          <a:ln>
            <a:noFill/>
          </a:ln>
        </p:spPr>
      </p:pic>
      <p:cxnSp>
        <p:nvCxnSpPr>
          <p:cNvPr id="101" name="Google Shape;101;p17"/>
          <p:cNvCxnSpPr>
            <a:stCxn id="100" idx="3"/>
            <a:endCxn id="102" idx="1"/>
          </p:cNvCxnSpPr>
          <p:nvPr/>
        </p:nvCxnSpPr>
        <p:spPr>
          <a:xfrm flipH="1" rot="10800000">
            <a:off x="4764775" y="3205775"/>
            <a:ext cx="593100" cy="610800"/>
          </a:xfrm>
          <a:prstGeom prst="straightConnector1">
            <a:avLst/>
          </a:prstGeom>
          <a:noFill/>
          <a:ln cap="flat" cmpd="sng" w="9525">
            <a:solidFill>
              <a:schemeClr val="dk2"/>
            </a:solidFill>
            <a:prstDash val="solid"/>
            <a:round/>
            <a:headEnd len="med" w="med" type="none"/>
            <a:tailEnd len="med" w="med" type="triangle"/>
          </a:ln>
        </p:spPr>
      </p:cxnSp>
      <p:pic>
        <p:nvPicPr>
          <p:cNvPr id="102" name="Google Shape;102;p17"/>
          <p:cNvPicPr preferRelativeResize="0"/>
          <p:nvPr/>
        </p:nvPicPr>
        <p:blipFill>
          <a:blip r:embed="rId3">
            <a:alphaModFix/>
          </a:blip>
          <a:stretch>
            <a:fillRect/>
          </a:stretch>
        </p:blipFill>
        <p:spPr>
          <a:xfrm>
            <a:off x="5357825" y="2933975"/>
            <a:ext cx="294921" cy="543563"/>
          </a:xfrm>
          <a:prstGeom prst="rect">
            <a:avLst/>
          </a:prstGeom>
          <a:noFill/>
          <a:ln>
            <a:noFill/>
          </a:ln>
        </p:spPr>
      </p:pic>
      <p:pic>
        <p:nvPicPr>
          <p:cNvPr id="103" name="Google Shape;103;p17"/>
          <p:cNvPicPr preferRelativeResize="0"/>
          <p:nvPr/>
        </p:nvPicPr>
        <p:blipFill>
          <a:blip r:embed="rId3">
            <a:alphaModFix/>
          </a:blip>
          <a:stretch>
            <a:fillRect/>
          </a:stretch>
        </p:blipFill>
        <p:spPr>
          <a:xfrm>
            <a:off x="5337138" y="3569450"/>
            <a:ext cx="336300" cy="619828"/>
          </a:xfrm>
          <a:prstGeom prst="rect">
            <a:avLst/>
          </a:prstGeom>
          <a:noFill/>
          <a:ln>
            <a:noFill/>
          </a:ln>
        </p:spPr>
      </p:pic>
      <p:pic>
        <p:nvPicPr>
          <p:cNvPr id="104" name="Google Shape;104;p17"/>
          <p:cNvPicPr preferRelativeResize="0"/>
          <p:nvPr/>
        </p:nvPicPr>
        <p:blipFill>
          <a:blip r:embed="rId3">
            <a:alphaModFix/>
          </a:blip>
          <a:stretch>
            <a:fillRect/>
          </a:stretch>
        </p:blipFill>
        <p:spPr>
          <a:xfrm>
            <a:off x="5283297" y="4281199"/>
            <a:ext cx="444000" cy="818323"/>
          </a:xfrm>
          <a:prstGeom prst="rect">
            <a:avLst/>
          </a:prstGeom>
          <a:noFill/>
          <a:ln>
            <a:noFill/>
          </a:ln>
        </p:spPr>
      </p:pic>
      <p:cxnSp>
        <p:nvCxnSpPr>
          <p:cNvPr id="105" name="Google Shape;105;p17"/>
          <p:cNvCxnSpPr>
            <a:stCxn id="100" idx="3"/>
            <a:endCxn id="103" idx="1"/>
          </p:cNvCxnSpPr>
          <p:nvPr/>
        </p:nvCxnSpPr>
        <p:spPr>
          <a:xfrm>
            <a:off x="4764775" y="3816575"/>
            <a:ext cx="572400" cy="62700"/>
          </a:xfrm>
          <a:prstGeom prst="straightConnector1">
            <a:avLst/>
          </a:prstGeom>
          <a:noFill/>
          <a:ln cap="flat" cmpd="sng" w="9525">
            <a:solidFill>
              <a:schemeClr val="dk2"/>
            </a:solidFill>
            <a:prstDash val="solid"/>
            <a:round/>
            <a:headEnd len="med" w="med" type="none"/>
            <a:tailEnd len="med" w="med" type="triangle"/>
          </a:ln>
        </p:spPr>
      </p:cxnSp>
      <p:cxnSp>
        <p:nvCxnSpPr>
          <p:cNvPr id="106" name="Google Shape;106;p17"/>
          <p:cNvCxnSpPr>
            <a:stCxn id="100" idx="3"/>
            <a:endCxn id="104" idx="1"/>
          </p:cNvCxnSpPr>
          <p:nvPr/>
        </p:nvCxnSpPr>
        <p:spPr>
          <a:xfrm>
            <a:off x="4764775" y="3816575"/>
            <a:ext cx="518400" cy="873900"/>
          </a:xfrm>
          <a:prstGeom prst="straightConnector1">
            <a:avLst/>
          </a:prstGeom>
          <a:noFill/>
          <a:ln cap="flat" cmpd="sng" w="9525">
            <a:solidFill>
              <a:schemeClr val="dk2"/>
            </a:solidFill>
            <a:prstDash val="solid"/>
            <a:round/>
            <a:headEnd len="med" w="med" type="none"/>
            <a:tailEnd len="med" w="med" type="triangle"/>
          </a:ln>
        </p:spPr>
      </p:cxnSp>
      <p:sp>
        <p:nvSpPr>
          <p:cNvPr id="107" name="Google Shape;107;p17"/>
          <p:cNvSpPr/>
          <p:nvPr/>
        </p:nvSpPr>
        <p:spPr>
          <a:xfrm>
            <a:off x="6039975" y="3760563"/>
            <a:ext cx="1077600" cy="237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txBox="1"/>
          <p:nvPr/>
        </p:nvSpPr>
        <p:spPr>
          <a:xfrm>
            <a:off x="5990550" y="3671588"/>
            <a:ext cx="1571700" cy="1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HOG feature</a:t>
            </a:r>
            <a:endParaRPr/>
          </a:p>
        </p:txBody>
      </p:sp>
      <p:cxnSp>
        <p:nvCxnSpPr>
          <p:cNvPr id="109" name="Google Shape;109;p17"/>
          <p:cNvCxnSpPr/>
          <p:nvPr/>
        </p:nvCxnSpPr>
        <p:spPr>
          <a:xfrm flipH="1" rot="10800000">
            <a:off x="5456750" y="3863012"/>
            <a:ext cx="593100" cy="7500"/>
          </a:xfrm>
          <a:prstGeom prst="straightConnector1">
            <a:avLst/>
          </a:prstGeom>
          <a:noFill/>
          <a:ln cap="flat" cmpd="sng" w="9525">
            <a:solidFill>
              <a:schemeClr val="dk2"/>
            </a:solidFill>
            <a:prstDash val="solid"/>
            <a:round/>
            <a:headEnd len="med" w="med" type="none"/>
            <a:tailEnd len="med" w="med" type="triangle"/>
          </a:ln>
        </p:spPr>
      </p:cxnSp>
      <p:sp>
        <p:nvSpPr>
          <p:cNvPr id="110" name="Google Shape;110;p17"/>
          <p:cNvSpPr/>
          <p:nvPr/>
        </p:nvSpPr>
        <p:spPr>
          <a:xfrm>
            <a:off x="7453600" y="3572763"/>
            <a:ext cx="593100" cy="61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txBox="1"/>
          <p:nvPr/>
        </p:nvSpPr>
        <p:spPr>
          <a:xfrm>
            <a:off x="7453588" y="3671588"/>
            <a:ext cx="899400" cy="1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SVM</a:t>
            </a:r>
            <a:endParaRPr/>
          </a:p>
        </p:txBody>
      </p:sp>
      <p:cxnSp>
        <p:nvCxnSpPr>
          <p:cNvPr id="112" name="Google Shape;112;p17"/>
          <p:cNvCxnSpPr>
            <a:endCxn id="110" idx="1"/>
          </p:cNvCxnSpPr>
          <p:nvPr/>
        </p:nvCxnSpPr>
        <p:spPr>
          <a:xfrm>
            <a:off x="7107700" y="3879363"/>
            <a:ext cx="345900" cy="0"/>
          </a:xfrm>
          <a:prstGeom prst="straightConnector1">
            <a:avLst/>
          </a:prstGeom>
          <a:noFill/>
          <a:ln cap="flat" cmpd="sng" w="9525">
            <a:solidFill>
              <a:schemeClr val="dk2"/>
            </a:solidFill>
            <a:prstDash val="solid"/>
            <a:round/>
            <a:headEnd len="med" w="med" type="none"/>
            <a:tailEnd len="med" w="med" type="triangle"/>
          </a:ln>
        </p:spPr>
      </p:cxnSp>
      <p:sp>
        <p:nvSpPr>
          <p:cNvPr id="113" name="Google Shape;113;p17"/>
          <p:cNvSpPr txBox="1"/>
          <p:nvPr/>
        </p:nvSpPr>
        <p:spPr>
          <a:xfrm>
            <a:off x="8284150" y="3671913"/>
            <a:ext cx="899400" cy="2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Direction</a:t>
            </a:r>
            <a:endParaRPr/>
          </a:p>
        </p:txBody>
      </p:sp>
      <p:cxnSp>
        <p:nvCxnSpPr>
          <p:cNvPr id="114" name="Google Shape;114;p17"/>
          <p:cNvCxnSpPr/>
          <p:nvPr/>
        </p:nvCxnSpPr>
        <p:spPr>
          <a:xfrm flipH="1" rot="10800000">
            <a:off x="8036700" y="3888938"/>
            <a:ext cx="336300" cy="2010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p17"/>
          <p:cNvCxnSpPr>
            <a:stCxn id="102" idx="3"/>
            <a:endCxn id="108" idx="1"/>
          </p:cNvCxnSpPr>
          <p:nvPr/>
        </p:nvCxnSpPr>
        <p:spPr>
          <a:xfrm>
            <a:off x="5652746" y="3205756"/>
            <a:ext cx="337800" cy="540000"/>
          </a:xfrm>
          <a:prstGeom prst="straightConnector1">
            <a:avLst/>
          </a:prstGeom>
          <a:noFill/>
          <a:ln cap="flat" cmpd="sng" w="9525">
            <a:solidFill>
              <a:schemeClr val="dk2"/>
            </a:solidFill>
            <a:prstDash val="solid"/>
            <a:round/>
            <a:headEnd len="med" w="med" type="none"/>
            <a:tailEnd len="med" w="med" type="triangle"/>
          </a:ln>
        </p:spPr>
      </p:cxnSp>
      <p:cxnSp>
        <p:nvCxnSpPr>
          <p:cNvPr id="116" name="Google Shape;116;p17"/>
          <p:cNvCxnSpPr>
            <a:stCxn id="104" idx="3"/>
            <a:endCxn id="107" idx="1"/>
          </p:cNvCxnSpPr>
          <p:nvPr/>
        </p:nvCxnSpPr>
        <p:spPr>
          <a:xfrm flipH="1" rot="10800000">
            <a:off x="5727297" y="3879160"/>
            <a:ext cx="312600" cy="811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311700" y="160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Learning Approach</a:t>
            </a:r>
            <a:endParaRPr/>
          </a:p>
        </p:txBody>
      </p:sp>
      <p:sp>
        <p:nvSpPr>
          <p:cNvPr id="122" name="Google Shape;122;p18"/>
          <p:cNvSpPr txBox="1"/>
          <p:nvPr>
            <p:ph idx="1" type="body"/>
          </p:nvPr>
        </p:nvSpPr>
        <p:spPr>
          <a:xfrm>
            <a:off x="188125" y="773225"/>
            <a:ext cx="4294800" cy="3397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Low Computational Model</a:t>
            </a:r>
            <a:endParaRPr sz="2400"/>
          </a:p>
          <a:p>
            <a:pPr indent="-342900" lvl="1" marL="914400" rtl="0" algn="l">
              <a:spcBef>
                <a:spcPts val="0"/>
              </a:spcBef>
              <a:spcAft>
                <a:spcPts val="0"/>
              </a:spcAft>
              <a:buSzPts val="1800"/>
              <a:buChar char="○"/>
            </a:pPr>
            <a:r>
              <a:rPr lang="en" sz="1800"/>
              <a:t>Pre-trained MobileNet</a:t>
            </a:r>
            <a:endParaRPr sz="1800"/>
          </a:p>
          <a:p>
            <a:pPr indent="-342900" lvl="1" marL="914400" rtl="0" algn="l">
              <a:spcBef>
                <a:spcPts val="0"/>
              </a:spcBef>
              <a:spcAft>
                <a:spcPts val="0"/>
              </a:spcAft>
              <a:buSzPts val="1800"/>
              <a:buChar char="○"/>
            </a:pPr>
            <a:r>
              <a:rPr lang="en" sz="1800"/>
              <a:t>Knowledge Distillation</a:t>
            </a:r>
            <a:endParaRPr sz="1800"/>
          </a:p>
          <a:p>
            <a:pPr indent="-342900" lvl="1" marL="914400" rtl="0" algn="l">
              <a:spcBef>
                <a:spcPts val="0"/>
              </a:spcBef>
              <a:spcAft>
                <a:spcPts val="0"/>
              </a:spcAft>
              <a:buSzPts val="1800"/>
              <a:buChar char="○"/>
            </a:pPr>
            <a:r>
              <a:rPr lang="en" sz="1800"/>
              <a:t>Student Accuracy:</a:t>
            </a:r>
            <a:r>
              <a:rPr lang="en" sz="2400"/>
              <a:t> </a:t>
            </a:r>
            <a:r>
              <a:rPr lang="en" sz="1800"/>
              <a:t>94.3%</a:t>
            </a:r>
            <a:endParaRPr sz="1800"/>
          </a:p>
          <a:p>
            <a:pPr indent="-342900" lvl="1" marL="914400" rtl="0" algn="l">
              <a:spcBef>
                <a:spcPts val="0"/>
              </a:spcBef>
              <a:spcAft>
                <a:spcPts val="0"/>
              </a:spcAft>
              <a:buSzPts val="1800"/>
              <a:buChar char="○"/>
            </a:pPr>
            <a:r>
              <a:rPr lang="en" sz="1800"/>
              <a:t>Teacher Accuracy: 95.81%</a:t>
            </a:r>
            <a:endParaRPr sz="1800"/>
          </a:p>
          <a:p>
            <a:pPr indent="-381000" lvl="0" marL="457200" rtl="0" algn="l">
              <a:spcBef>
                <a:spcPts val="0"/>
              </a:spcBef>
              <a:spcAft>
                <a:spcPts val="0"/>
              </a:spcAft>
              <a:buSzPts val="2400"/>
              <a:buChar char="●"/>
            </a:pPr>
            <a:r>
              <a:rPr lang="en" sz="2400"/>
              <a:t>High</a:t>
            </a:r>
            <a:r>
              <a:rPr lang="en" sz="2400"/>
              <a:t> Computational Model</a:t>
            </a:r>
            <a:endParaRPr sz="2400"/>
          </a:p>
          <a:p>
            <a:pPr indent="-342900" lvl="1" marL="914400" rtl="0" algn="l">
              <a:spcBef>
                <a:spcPts val="0"/>
              </a:spcBef>
              <a:spcAft>
                <a:spcPts val="0"/>
              </a:spcAft>
              <a:buSzPts val="1800"/>
              <a:buChar char="○"/>
            </a:pPr>
            <a:r>
              <a:rPr lang="en" sz="1800"/>
              <a:t>Pre-trained MobileNet</a:t>
            </a:r>
            <a:endParaRPr sz="1800"/>
          </a:p>
          <a:p>
            <a:pPr indent="-342900" lvl="1" marL="914400" rtl="0" algn="l">
              <a:spcBef>
                <a:spcPts val="0"/>
              </a:spcBef>
              <a:spcAft>
                <a:spcPts val="0"/>
              </a:spcAft>
              <a:buSzPts val="1800"/>
              <a:buChar char="○"/>
            </a:pPr>
            <a:r>
              <a:rPr lang="en" sz="1800"/>
              <a:t>Additional layers</a:t>
            </a:r>
            <a:endParaRPr sz="1800"/>
          </a:p>
          <a:p>
            <a:pPr indent="-342900" lvl="1" marL="914400" rtl="0" algn="l">
              <a:spcBef>
                <a:spcPts val="0"/>
              </a:spcBef>
              <a:spcAft>
                <a:spcPts val="0"/>
              </a:spcAft>
              <a:buSzPts val="1800"/>
              <a:buChar char="○"/>
            </a:pPr>
            <a:r>
              <a:rPr lang="en" sz="1800"/>
              <a:t>Two outputs: direction and distraction.</a:t>
            </a:r>
            <a:endParaRPr sz="1800"/>
          </a:p>
          <a:p>
            <a:pPr indent="-342900" lvl="1" marL="914400" rtl="0" algn="l">
              <a:spcBef>
                <a:spcPts val="0"/>
              </a:spcBef>
              <a:spcAft>
                <a:spcPts val="0"/>
              </a:spcAft>
              <a:buSzPts val="1800"/>
              <a:buChar char="○"/>
            </a:pPr>
            <a:r>
              <a:rPr lang="en" sz="1800"/>
              <a:t>Direction Accuracy: 94.3%</a:t>
            </a:r>
            <a:endParaRPr sz="1800"/>
          </a:p>
          <a:p>
            <a:pPr indent="-342900" lvl="1" marL="914400" rtl="0" algn="l">
              <a:spcBef>
                <a:spcPts val="0"/>
              </a:spcBef>
              <a:spcAft>
                <a:spcPts val="0"/>
              </a:spcAft>
              <a:buSzPts val="1800"/>
              <a:buChar char="○"/>
            </a:pPr>
            <a:r>
              <a:rPr lang="en" sz="1800"/>
              <a:t>Distraction Accuracy: 77.64%</a:t>
            </a:r>
            <a:endParaRPr sz="1800"/>
          </a:p>
        </p:txBody>
      </p:sp>
      <p:pic>
        <p:nvPicPr>
          <p:cNvPr id="123" name="Google Shape;123;p18"/>
          <p:cNvPicPr preferRelativeResize="0"/>
          <p:nvPr/>
        </p:nvPicPr>
        <p:blipFill>
          <a:blip r:embed="rId3">
            <a:alphaModFix/>
          </a:blip>
          <a:stretch>
            <a:fillRect/>
          </a:stretch>
        </p:blipFill>
        <p:spPr>
          <a:xfrm>
            <a:off x="6597263" y="773213"/>
            <a:ext cx="2358625" cy="3780475"/>
          </a:xfrm>
          <a:prstGeom prst="rect">
            <a:avLst/>
          </a:prstGeom>
          <a:noFill/>
          <a:ln>
            <a:noFill/>
          </a:ln>
        </p:spPr>
      </p:pic>
      <p:pic>
        <p:nvPicPr>
          <p:cNvPr id="124" name="Google Shape;124;p18"/>
          <p:cNvPicPr preferRelativeResize="0"/>
          <p:nvPr/>
        </p:nvPicPr>
        <p:blipFill>
          <a:blip r:embed="rId4">
            <a:alphaModFix/>
          </a:blip>
          <a:stretch>
            <a:fillRect/>
          </a:stretch>
        </p:blipFill>
        <p:spPr>
          <a:xfrm>
            <a:off x="4664975" y="773225"/>
            <a:ext cx="1874225" cy="3780475"/>
          </a:xfrm>
          <a:prstGeom prst="rect">
            <a:avLst/>
          </a:prstGeom>
          <a:noFill/>
          <a:ln>
            <a:noFill/>
          </a:ln>
        </p:spPr>
      </p:pic>
      <p:sp>
        <p:nvSpPr>
          <p:cNvPr id="125" name="Google Shape;125;p18"/>
          <p:cNvSpPr txBox="1"/>
          <p:nvPr/>
        </p:nvSpPr>
        <p:spPr>
          <a:xfrm>
            <a:off x="6891863" y="4553700"/>
            <a:ext cx="1769400" cy="1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Low Computational</a:t>
            </a:r>
            <a:endParaRPr/>
          </a:p>
        </p:txBody>
      </p:sp>
      <p:sp>
        <p:nvSpPr>
          <p:cNvPr id="126" name="Google Shape;126;p18"/>
          <p:cNvSpPr txBox="1"/>
          <p:nvPr/>
        </p:nvSpPr>
        <p:spPr>
          <a:xfrm>
            <a:off x="4635938" y="4553700"/>
            <a:ext cx="1932300" cy="1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High Computational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311700" y="6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Teacher Model							Student Model</a:t>
            </a:r>
            <a:endParaRPr/>
          </a:p>
        </p:txBody>
      </p:sp>
      <p:sp>
        <p:nvSpPr>
          <p:cNvPr id="132" name="Google Shape;132;p19"/>
          <p:cNvSpPr txBox="1"/>
          <p:nvPr>
            <p:ph idx="1" type="body"/>
          </p:nvPr>
        </p:nvSpPr>
        <p:spPr>
          <a:xfrm>
            <a:off x="311700" y="4241275"/>
            <a:ext cx="8629500" cy="786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Model requires only 23 MB space after knowledge distillation compared to 72 MB of the teacher model. The inference time of small model on a mobile phone is just 130 ms on an average.</a:t>
            </a:r>
            <a:endParaRPr sz="1600"/>
          </a:p>
        </p:txBody>
      </p:sp>
      <p:pic>
        <p:nvPicPr>
          <p:cNvPr id="133" name="Google Shape;133;p19"/>
          <p:cNvPicPr preferRelativeResize="0"/>
          <p:nvPr/>
        </p:nvPicPr>
        <p:blipFill>
          <a:blip r:embed="rId3">
            <a:alphaModFix/>
          </a:blip>
          <a:stretch>
            <a:fillRect/>
          </a:stretch>
        </p:blipFill>
        <p:spPr>
          <a:xfrm>
            <a:off x="1017200" y="678225"/>
            <a:ext cx="3129437" cy="1656829"/>
          </a:xfrm>
          <a:prstGeom prst="rect">
            <a:avLst/>
          </a:prstGeom>
          <a:noFill/>
          <a:ln>
            <a:noFill/>
          </a:ln>
        </p:spPr>
      </p:pic>
      <p:pic>
        <p:nvPicPr>
          <p:cNvPr id="134" name="Google Shape;134;p19"/>
          <p:cNvPicPr preferRelativeResize="0"/>
          <p:nvPr/>
        </p:nvPicPr>
        <p:blipFill>
          <a:blip r:embed="rId4">
            <a:alphaModFix/>
          </a:blip>
          <a:stretch>
            <a:fillRect/>
          </a:stretch>
        </p:blipFill>
        <p:spPr>
          <a:xfrm>
            <a:off x="1017200" y="2193422"/>
            <a:ext cx="3129437" cy="1915952"/>
          </a:xfrm>
          <a:prstGeom prst="rect">
            <a:avLst/>
          </a:prstGeom>
          <a:noFill/>
          <a:ln>
            <a:noFill/>
          </a:ln>
        </p:spPr>
      </p:pic>
      <p:pic>
        <p:nvPicPr>
          <p:cNvPr id="135" name="Google Shape;135;p19"/>
          <p:cNvPicPr preferRelativeResize="0"/>
          <p:nvPr/>
        </p:nvPicPr>
        <p:blipFill>
          <a:blip r:embed="rId5">
            <a:alphaModFix/>
          </a:blip>
          <a:stretch>
            <a:fillRect/>
          </a:stretch>
        </p:blipFill>
        <p:spPr>
          <a:xfrm>
            <a:off x="4997362" y="2322984"/>
            <a:ext cx="2604861" cy="1656829"/>
          </a:xfrm>
          <a:prstGeom prst="rect">
            <a:avLst/>
          </a:prstGeom>
          <a:noFill/>
          <a:ln>
            <a:noFill/>
          </a:ln>
        </p:spPr>
      </p:pic>
      <p:pic>
        <p:nvPicPr>
          <p:cNvPr id="136" name="Google Shape;136;p19"/>
          <p:cNvPicPr preferRelativeResize="0"/>
          <p:nvPr/>
        </p:nvPicPr>
        <p:blipFill>
          <a:blip r:embed="rId6">
            <a:alphaModFix/>
          </a:blip>
          <a:stretch>
            <a:fillRect/>
          </a:stretch>
        </p:blipFill>
        <p:spPr>
          <a:xfrm>
            <a:off x="5145843" y="2322984"/>
            <a:ext cx="2980957" cy="1786391"/>
          </a:xfrm>
          <a:prstGeom prst="rect">
            <a:avLst/>
          </a:prstGeom>
          <a:noFill/>
          <a:ln>
            <a:noFill/>
          </a:ln>
        </p:spPr>
      </p:pic>
      <p:pic>
        <p:nvPicPr>
          <p:cNvPr id="137" name="Google Shape;137;p19"/>
          <p:cNvPicPr preferRelativeResize="0"/>
          <p:nvPr/>
        </p:nvPicPr>
        <p:blipFill>
          <a:blip r:embed="rId7">
            <a:alphaModFix/>
          </a:blip>
          <a:stretch>
            <a:fillRect/>
          </a:stretch>
        </p:blipFill>
        <p:spPr>
          <a:xfrm>
            <a:off x="4997362" y="678225"/>
            <a:ext cx="3129437" cy="165682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and Future Work</a:t>
            </a:r>
            <a:endParaRPr/>
          </a:p>
        </p:txBody>
      </p:sp>
      <p:sp>
        <p:nvSpPr>
          <p:cNvPr id="143" name="Google Shape;143;p20"/>
          <p:cNvSpPr txBox="1"/>
          <p:nvPr>
            <p:ph idx="1" type="body"/>
          </p:nvPr>
        </p:nvSpPr>
        <p:spPr>
          <a:xfrm>
            <a:off x="311700" y="1171675"/>
            <a:ext cx="82491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Proposed a method based on neural network to predict the moving direction of pedestrian and estimate whether the pedestrian is distracted or not.</a:t>
            </a:r>
            <a:endParaRPr sz="1800"/>
          </a:p>
          <a:p>
            <a:pPr indent="-342900" lvl="0" marL="457200" rtl="0" algn="l">
              <a:spcBef>
                <a:spcPts val="0"/>
              </a:spcBef>
              <a:spcAft>
                <a:spcPts val="0"/>
              </a:spcAft>
              <a:buSzPts val="1800"/>
              <a:buChar char="●"/>
            </a:pPr>
            <a:r>
              <a:rPr lang="en" sz="1800"/>
              <a:t>Both the pedestrian moving direction and distraction results can be used for further decision making by automatic or semi-automatic vehicles to prevent mishappenings on the roads.</a:t>
            </a:r>
            <a:endParaRPr sz="1800"/>
          </a:p>
          <a:p>
            <a:pPr indent="-342900" lvl="0" marL="457200" rtl="0" algn="l">
              <a:spcBef>
                <a:spcPts val="0"/>
              </a:spcBef>
              <a:spcAft>
                <a:spcPts val="0"/>
              </a:spcAft>
              <a:buSzPts val="1800"/>
              <a:buChar char="●"/>
            </a:pPr>
            <a:r>
              <a:rPr lang="en" sz="1800"/>
              <a:t>Only used the information present in one image.  Temporal information can also be very useful in providing the information for the prediction model,  especially  in case of distraction prediction it can result in magnitudes of increase in prediction accuracy.</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