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47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C64DED-499B-4574-A928-EC5A15057320}" type="datetimeFigureOut">
              <a:rPr lang="en-IN" smtClean="0"/>
              <a:t>13-06-2023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C4D51-D1B2-4D98-B62F-A575847DB067}" type="slidenum">
              <a:rPr lang="en-IN" smtClean="0"/>
              <a:t>‹#›</a:t>
            </a:fld>
            <a:endParaRPr lang="en-IN"/>
          </a:p>
        </p:txBody>
      </p:sp>
    </p:spTree>
    <p:extLst>
      <p:ext uri="{BB962C8B-B14F-4D97-AF65-F5344CB8AC3E}">
        <p14:creationId xmlns:p14="http://schemas.microsoft.com/office/powerpoint/2010/main" val="73925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BC4D51-D1B2-4D98-B62F-A575847DB067}" type="slidenum">
              <a:rPr lang="en-IN" smtClean="0"/>
              <a:t>1</a:t>
            </a:fld>
            <a:endParaRPr lang="en-IN"/>
          </a:p>
        </p:txBody>
      </p:sp>
    </p:spTree>
    <p:extLst>
      <p:ext uri="{BB962C8B-B14F-4D97-AF65-F5344CB8AC3E}">
        <p14:creationId xmlns:p14="http://schemas.microsoft.com/office/powerpoint/2010/main" val="2178703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BC4D51-D1B2-4D98-B62F-A575847DB067}" type="slidenum">
              <a:rPr lang="en-IN" smtClean="0"/>
              <a:t>2</a:t>
            </a:fld>
            <a:endParaRPr lang="en-IN"/>
          </a:p>
        </p:txBody>
      </p:sp>
    </p:spTree>
    <p:extLst>
      <p:ext uri="{BB962C8B-B14F-4D97-AF65-F5344CB8AC3E}">
        <p14:creationId xmlns:p14="http://schemas.microsoft.com/office/powerpoint/2010/main" val="15524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BC4D51-D1B2-4D98-B62F-A575847DB067}" type="slidenum">
              <a:rPr lang="en-IN" smtClean="0"/>
              <a:t>3</a:t>
            </a:fld>
            <a:endParaRPr lang="en-IN"/>
          </a:p>
        </p:txBody>
      </p:sp>
    </p:spTree>
    <p:extLst>
      <p:ext uri="{BB962C8B-B14F-4D97-AF65-F5344CB8AC3E}">
        <p14:creationId xmlns:p14="http://schemas.microsoft.com/office/powerpoint/2010/main" val="1302050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BC4D51-D1B2-4D98-B62F-A575847DB067}" type="slidenum">
              <a:rPr lang="en-IN" smtClean="0"/>
              <a:t>4</a:t>
            </a:fld>
            <a:endParaRPr lang="en-IN"/>
          </a:p>
        </p:txBody>
      </p:sp>
    </p:spTree>
    <p:extLst>
      <p:ext uri="{BB962C8B-B14F-4D97-AF65-F5344CB8AC3E}">
        <p14:creationId xmlns:p14="http://schemas.microsoft.com/office/powerpoint/2010/main" val="2402930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DBC4D51-D1B2-4D98-B62F-A575847DB067}" type="slidenum">
              <a:rPr lang="en-IN" smtClean="0"/>
              <a:t>5</a:t>
            </a:fld>
            <a:endParaRPr lang="en-IN"/>
          </a:p>
        </p:txBody>
      </p:sp>
    </p:spTree>
    <p:extLst>
      <p:ext uri="{BB962C8B-B14F-4D97-AF65-F5344CB8AC3E}">
        <p14:creationId xmlns:p14="http://schemas.microsoft.com/office/powerpoint/2010/main" val="17433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218657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88179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F12102-FA7A-40E9-AF70-663FF182A65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5859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555562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F12102-FA7A-40E9-AF70-663FF182A65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178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4232443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368599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270635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296543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1F8EC1-6347-4284-85D3-B4F335CBD0E8}"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62242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4036633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1F8EC1-6347-4284-85D3-B4F335CBD0E8}" type="datetimeFigureOut">
              <a:rPr lang="en-IN" smtClean="0"/>
              <a:t>13-06-2023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3307393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1F8EC1-6347-4284-85D3-B4F335CBD0E8}"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27044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F8EC1-6347-4284-85D3-B4F335CBD0E8}" type="datetimeFigureOut">
              <a:rPr lang="en-IN" smtClean="0"/>
              <a:t>13-06-2023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222754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500646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1F8EC1-6347-4284-85D3-B4F335CBD0E8}"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F12102-FA7A-40E9-AF70-663FF182A651}" type="slidenum">
              <a:rPr lang="en-IN" smtClean="0"/>
              <a:t>‹#›</a:t>
            </a:fld>
            <a:endParaRPr lang="en-IN"/>
          </a:p>
        </p:txBody>
      </p:sp>
    </p:spTree>
    <p:extLst>
      <p:ext uri="{BB962C8B-B14F-4D97-AF65-F5344CB8AC3E}">
        <p14:creationId xmlns:p14="http://schemas.microsoft.com/office/powerpoint/2010/main" val="1234245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1F8EC1-6347-4284-85D3-B4F335CBD0E8}" type="datetimeFigureOut">
              <a:rPr lang="en-IN" smtClean="0"/>
              <a:t>13-06-2023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F12102-FA7A-40E9-AF70-663FF182A651}" type="slidenum">
              <a:rPr lang="en-IN" smtClean="0"/>
              <a:t>‹#›</a:t>
            </a:fld>
            <a:endParaRPr lang="en-IN"/>
          </a:p>
        </p:txBody>
      </p:sp>
    </p:spTree>
    <p:extLst>
      <p:ext uri="{BB962C8B-B14F-4D97-AF65-F5344CB8AC3E}">
        <p14:creationId xmlns:p14="http://schemas.microsoft.com/office/powerpoint/2010/main" val="285752717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2AB3-A0CF-02F2-BE0F-1ED7B9CBA63A}"/>
              </a:ext>
            </a:extLst>
          </p:cNvPr>
          <p:cNvSpPr>
            <a:spLocks noGrp="1"/>
          </p:cNvSpPr>
          <p:nvPr>
            <p:ph type="ctrTitle"/>
          </p:nvPr>
        </p:nvSpPr>
        <p:spPr>
          <a:xfrm>
            <a:off x="4049485" y="830318"/>
            <a:ext cx="6027576" cy="2220686"/>
          </a:xfrm>
        </p:spPr>
        <p:txBody>
          <a:bodyPr/>
          <a:lstStyle/>
          <a:p>
            <a:pPr algn="ctr"/>
            <a:r>
              <a:rPr lang="en-US" sz="4400" dirty="0">
                <a:latin typeface="Arial Rounded MT Bold" panose="020F0704030504030204" pitchFamily="34" charset="0"/>
              </a:rPr>
              <a:t>Govt. Polytechnic </a:t>
            </a:r>
            <a:br>
              <a:rPr lang="en-US" sz="4400" dirty="0">
                <a:latin typeface="Arial Rounded MT Bold" panose="020F0704030504030204" pitchFamily="34" charset="0"/>
              </a:rPr>
            </a:br>
            <a:r>
              <a:rPr lang="en-US" sz="4400" dirty="0">
                <a:latin typeface="Arial Rounded MT Bold" panose="020F0704030504030204" pitchFamily="34" charset="0"/>
              </a:rPr>
              <a:t>Ambala City</a:t>
            </a:r>
            <a:endParaRPr lang="en-IN" sz="44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3065C13F-FA89-5DB0-DCFB-AB580BEF29D5}"/>
              </a:ext>
            </a:extLst>
          </p:cNvPr>
          <p:cNvSpPr>
            <a:spLocks noGrp="1"/>
          </p:cNvSpPr>
          <p:nvPr>
            <p:ph type="subTitle" idx="1"/>
          </p:nvPr>
        </p:nvSpPr>
        <p:spPr>
          <a:xfrm>
            <a:off x="1154954" y="4777379"/>
            <a:ext cx="10053819" cy="1348117"/>
          </a:xfrm>
        </p:spPr>
        <p:txBody>
          <a:bodyPr>
            <a:noAutofit/>
          </a:bodyPr>
          <a:lstStyle/>
          <a:p>
            <a:r>
              <a:rPr lang="en-US" dirty="0">
                <a:latin typeface="Arial Rounded MT Bold" panose="020F0704030504030204" pitchFamily="34" charset="0"/>
              </a:rPr>
              <a:t>       Submitted By:                                                                                            Submitted To:</a:t>
            </a:r>
          </a:p>
          <a:p>
            <a:r>
              <a:rPr lang="en-US" dirty="0">
                <a:latin typeface="Arial Rounded MT Bold" panose="020F0704030504030204" pitchFamily="34" charset="0"/>
              </a:rPr>
              <a:t>      Chirag Kapoor                                                                                  Mrs.  Swati </a:t>
            </a:r>
            <a:r>
              <a:rPr lang="en-US" dirty="0" err="1">
                <a:latin typeface="Arial Rounded MT Bold" panose="020F0704030504030204" pitchFamily="34" charset="0"/>
              </a:rPr>
              <a:t>Nautiyal</a:t>
            </a:r>
            <a:r>
              <a:rPr lang="en-US" dirty="0">
                <a:latin typeface="Arial Rounded MT Bold" panose="020F0704030504030204" pitchFamily="34" charset="0"/>
              </a:rPr>
              <a:t> Mam</a:t>
            </a:r>
          </a:p>
          <a:p>
            <a:r>
              <a:rPr lang="en-US" dirty="0">
                <a:latin typeface="Arial Rounded MT Bold" panose="020F0704030504030204" pitchFamily="34" charset="0"/>
              </a:rPr>
              <a:t>      200010800016                                                         </a:t>
            </a:r>
            <a:r>
              <a:rPr lang="en-US" dirty="0"/>
              <a:t>      </a:t>
            </a:r>
            <a:endParaRPr lang="en-IN" dirty="0"/>
          </a:p>
        </p:txBody>
      </p:sp>
      <p:pic>
        <p:nvPicPr>
          <p:cNvPr id="5" name="Picture 4">
            <a:extLst>
              <a:ext uri="{FF2B5EF4-FFF2-40B4-BE49-F238E27FC236}">
                <a16:creationId xmlns:a16="http://schemas.microsoft.com/office/drawing/2014/main" id="{DE5A555C-0AFC-7488-F80B-A298D8CB1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356" y="1093218"/>
            <a:ext cx="2379260" cy="1827264"/>
          </a:xfrm>
          <a:prstGeom prst="rect">
            <a:avLst/>
          </a:prstGeom>
        </p:spPr>
      </p:pic>
    </p:spTree>
    <p:extLst>
      <p:ext uri="{BB962C8B-B14F-4D97-AF65-F5344CB8AC3E}">
        <p14:creationId xmlns:p14="http://schemas.microsoft.com/office/powerpoint/2010/main" val="1887735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53F0-C7FF-31BC-F15F-7C7B8AFE0DC8}"/>
              </a:ext>
            </a:extLst>
          </p:cNvPr>
          <p:cNvSpPr>
            <a:spLocks noGrp="1"/>
          </p:cNvSpPr>
          <p:nvPr>
            <p:ph type="ctrTitle"/>
          </p:nvPr>
        </p:nvSpPr>
        <p:spPr>
          <a:xfrm>
            <a:off x="4905861" y="1026367"/>
            <a:ext cx="1905486" cy="1250410"/>
          </a:xfrm>
        </p:spPr>
        <p:txBody>
          <a:bodyPr>
            <a:normAutofit/>
          </a:bodyPr>
          <a:lstStyle/>
          <a:p>
            <a:r>
              <a:rPr lang="en-US" sz="4800" b="1" u="sng" dirty="0">
                <a:latin typeface="Arial Rounded MT Bold" panose="020F0704030504030204" pitchFamily="34" charset="0"/>
              </a:rPr>
              <a:t>Topic</a:t>
            </a:r>
            <a:r>
              <a:rPr lang="en-US" sz="4000" dirty="0"/>
              <a:t> </a:t>
            </a:r>
            <a:endParaRPr lang="en-IN" sz="4000" dirty="0"/>
          </a:p>
        </p:txBody>
      </p:sp>
      <p:sp>
        <p:nvSpPr>
          <p:cNvPr id="3" name="Subtitle 2">
            <a:extLst>
              <a:ext uri="{FF2B5EF4-FFF2-40B4-BE49-F238E27FC236}">
                <a16:creationId xmlns:a16="http://schemas.microsoft.com/office/drawing/2014/main" id="{9E38845E-DA18-324F-A73D-A65D5E473252}"/>
              </a:ext>
            </a:extLst>
          </p:cNvPr>
          <p:cNvSpPr>
            <a:spLocks noGrp="1"/>
          </p:cNvSpPr>
          <p:nvPr>
            <p:ph type="subTitle" idx="1"/>
          </p:nvPr>
        </p:nvSpPr>
        <p:spPr>
          <a:xfrm>
            <a:off x="1712667" y="2998290"/>
            <a:ext cx="8825658" cy="861420"/>
          </a:xfrm>
        </p:spPr>
        <p:txBody>
          <a:bodyPr>
            <a:noAutofit/>
          </a:bodyPr>
          <a:lstStyle/>
          <a:p>
            <a:pPr algn="ct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S</a:t>
            </a:r>
            <a:r>
              <a:rPr lang="en-US" sz="3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alient </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F</a:t>
            </a:r>
            <a:r>
              <a:rPr lang="en-US" sz="3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eatures of National and Haryana state Industrial </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r>
              <a:rPr lang="en-US" sz="3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olicies and Resultant </a:t>
            </a: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B</a:t>
            </a:r>
            <a:r>
              <a:rPr lang="en-US" sz="3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usinesses </a:t>
            </a:r>
            <a:endParaRPr lang="en-IN" sz="3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0572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6AC6-118C-BE55-F1F6-17A7D9CC8B3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15714926-99F4-FD83-B344-CCF5E1BA6737}"/>
              </a:ext>
            </a:extLst>
          </p:cNvPr>
          <p:cNvSpPr>
            <a:spLocks noGrp="1"/>
          </p:cNvSpPr>
          <p:nvPr>
            <p:ph type="subTitle" idx="1"/>
          </p:nvPr>
        </p:nvSpPr>
        <p:spPr>
          <a:xfrm>
            <a:off x="1490857" y="382609"/>
            <a:ext cx="8825658" cy="861420"/>
          </a:xfrm>
        </p:spPr>
        <p:txBody>
          <a:bodyPr>
            <a:noAutofit/>
          </a:bodyPr>
          <a:lstStyle/>
          <a:p>
            <a:pPr algn="ct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National Industrial Policy (NIP):</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National Industrial Policy sets the framework for industrial development at the national level. It aims to promote industrial growth, boost manufacturing, and create employment opportunities. Here are some salient features that a typical national industrial policy might include:</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Industrial Infrastructure Development:</a:t>
            </a: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policy may focus on the development of industrial infrastructure such as industrial parks, special economic zones (SEZs), industrial corridors, and logistics hubs to attract investments and facilitate industrial growth.</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Foreign Direct Investment (FDI):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Encouraging FDI inflows by simplifying procedures, liberalizing investment norms, and providing various incentives to attract foreign investors.</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 Skill Development and Training: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Emphasizing skill development initiatives to enhance the employability of the workforce and meet the industry's evolving needs.</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 Innovation and Research: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Promoting innovation, research, and development activities to foster technological advancements, productivity, and competitiveness.</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 Ease of Doing Business: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Implementing measures to streamline bureaucratic processes, reduce regulatory burden, and improve the overall business environment to attract investments and facilitate industrial growth.       </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681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FD4B-DD43-BB11-2937-0FF90D36248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C9E95E4-7C49-4CDB-6F1C-B3F25FFA549C}"/>
              </a:ext>
            </a:extLst>
          </p:cNvPr>
          <p:cNvSpPr>
            <a:spLocks noGrp="1"/>
          </p:cNvSpPr>
          <p:nvPr>
            <p:ph type="subTitle" idx="1"/>
          </p:nvPr>
        </p:nvSpPr>
        <p:spPr>
          <a:xfrm>
            <a:off x="1154955" y="586380"/>
            <a:ext cx="8825658" cy="861420"/>
          </a:xfrm>
        </p:spPr>
        <p:txBody>
          <a:bodyPr>
            <a:noAutofit/>
          </a:bodyPr>
          <a:lstStyle/>
          <a:p>
            <a:pPr algn="ct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Haryana State Industrial Policy:</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Haryana, being one of India's prominent industrial states, has its own specific industrial policies aimed at attracting investments and fostering industrial growth. The following features could be part of Haryana's industrial policy.</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Sector-Specific Policies: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Identifying and promoting specific sectors for industrial development based on the state's resources, strengths, and potential. This could include sectors such as automobile manufacturing, IT and software development, textiles, </a:t>
            </a:r>
            <a:r>
              <a:rPr 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agro</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-processing, etc.</a:t>
            </a:r>
          </a:p>
          <a:p>
            <a:pPr marL="342900" indent="-342900">
              <a:buAutoNum type="arabicPeriod"/>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Investment Incentives: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Offering attractive incentives and subsidies to attract domestic and foreign investments, such as tax benefits, land allotment, power tariff subsidies, capital investment subsidies, etc.</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 Infrastructure Development: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Focusing on developing industrial infrastructure such as industrial estates, growth centers, industrial parks, and logistics hubs with world-class facilities and connectivity to facilitate industrial growth.</a:t>
            </a:r>
          </a:p>
          <a:p>
            <a:pPr marL="342900" indent="-342900">
              <a:buAutoNum type="arabicPeriod"/>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Skill Development:</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Establishing skill development centers and institutes to train and upskill the local workforce according to the industry requirements, thereby enhancing employability and promoting local talent.</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Environmental Sustainability: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Encouraging industries to adopt eco-friendly practices and comply with environmental regulations to ensure sustainable industrial growth.</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77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E5AB2-A863-6ED8-2187-2F6F1498C9A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A4FF0F5-EAB2-5119-01BC-6CD31019BA28}"/>
              </a:ext>
            </a:extLst>
          </p:cNvPr>
          <p:cNvSpPr>
            <a:spLocks noGrp="1"/>
          </p:cNvSpPr>
          <p:nvPr>
            <p:ph type="subTitle" idx="1"/>
          </p:nvPr>
        </p:nvSpPr>
        <p:spPr>
          <a:xfrm>
            <a:off x="1001452" y="586380"/>
            <a:ext cx="8825658" cy="861420"/>
          </a:xfrm>
        </p:spPr>
        <p:txBody>
          <a:bodyPr>
            <a:noAutofit/>
          </a:bodyPr>
          <a:lstStyle/>
          <a:p>
            <a:pPr algn="ct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Resultant Businesses:</a:t>
            </a:r>
          </a:p>
          <a:p>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outcome of industrial policies can vary based on various factors such as the effectiveness of policy implementation, investment climate, market conditions, and sector-specific dynamics. The industrial policies' impact on businesses can result in the following:</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Increased Investments: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Well-crafted industrial policies can attract investments from both domestic and foreign companies, leading to the establishment of new businesses and expansion of existing ones.</a:t>
            </a:r>
          </a:p>
          <a:p>
            <a:pPr marL="342900" indent="-342900">
              <a:buAutoNum type="arabicPeriod"/>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Job Creation:</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Industrial growth can result in job opportunities across various sectors, contributing to employment generation and socio-economic development.</a:t>
            </a:r>
          </a:p>
          <a:p>
            <a:pPr marL="342900" indent="-342900">
              <a:buAutoNum type="arabicPeriod"/>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Sectoral Development: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Industrial policies focused on specific sectors can stimulate their growth, leading to the emergence of new businesses, clusters, and increased competitiveness in those sectors.</a:t>
            </a:r>
          </a:p>
          <a:p>
            <a:pPr marL="342900" indent="-342900">
              <a:buAutoNum type="arabicPeriod"/>
            </a:pPr>
            <a:r>
              <a:rPr lang="en-US" sz="1600" b="1" u="sng" dirty="0">
                <a:solidFill>
                  <a:schemeClr val="tx1"/>
                </a:solidFill>
                <a:latin typeface="Calibri" panose="020F0502020204030204" pitchFamily="34" charset="0"/>
                <a:ea typeface="Calibri" panose="020F0502020204030204" pitchFamily="34" charset="0"/>
                <a:cs typeface="Calibri" panose="020F0502020204030204" pitchFamily="34" charset="0"/>
              </a:rPr>
              <a:t> Infrastructure Development: </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Industrial policies often drive the development of industrial infrastructure, such as industrial parks and logistics hubs, which can facilitate the growth of businesses by providing necessary support and amenities.5</a:t>
            </a:r>
          </a:p>
          <a:p>
            <a:pPr marL="342900" indent="-342900">
              <a:buAutoNum type="arabicPeriod"/>
            </a:pPr>
            <a:r>
              <a:rPr lang="en-US" sz="1800" b="1" u="sng" dirty="0">
                <a:solidFill>
                  <a:schemeClr val="tx1"/>
                </a:solidFill>
                <a:latin typeface="Calibri" panose="020F0502020204030204" pitchFamily="34" charset="0"/>
                <a:ea typeface="Calibri" panose="020F0502020204030204" pitchFamily="34" charset="0"/>
                <a:cs typeface="Calibri" panose="020F0502020204030204" pitchFamily="34" charset="0"/>
              </a:rPr>
              <a:t>Technological Advancements:</a:t>
            </a: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Policies emphasizing research, innovation, and development can lead to technological advancements within industries, enabling businesses to enhance productivity, improve product quality, and stay competitive</a:t>
            </a:r>
            <a:endParaRPr lang="en-IN"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17542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46</TotalTime>
  <Words>633</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Century Gothic</vt:lpstr>
      <vt:lpstr>Wingdings 3</vt:lpstr>
      <vt:lpstr>Wisp</vt:lpstr>
      <vt:lpstr>Govt. Polytechnic  Ambala City</vt:lpstr>
      <vt:lpstr>Topic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Govt. Polytechnic  Ambala City</dc:title>
  <dc:creator>Chirag Kapoor</dc:creator>
  <cp:lastModifiedBy>Chirag Kapoor</cp:lastModifiedBy>
  <cp:revision>3</cp:revision>
  <dcterms:created xsi:type="dcterms:W3CDTF">2023-06-13T10:33:50Z</dcterms:created>
  <dcterms:modified xsi:type="dcterms:W3CDTF">2023-06-13T11:30:07Z</dcterms:modified>
</cp:coreProperties>
</file>