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1"/>
  </p:notesMasterIdLst>
  <p:sldIdLst>
    <p:sldId id="256" r:id="rId2"/>
    <p:sldId id="320" r:id="rId3"/>
    <p:sldId id="319" r:id="rId4"/>
    <p:sldId id="326" r:id="rId5"/>
    <p:sldId id="332" r:id="rId6"/>
    <p:sldId id="322" r:id="rId7"/>
    <p:sldId id="338" r:id="rId8"/>
    <p:sldId id="321" r:id="rId9"/>
    <p:sldId id="344" r:id="rId10"/>
    <p:sldId id="327" r:id="rId11"/>
    <p:sldId id="334" r:id="rId12"/>
    <p:sldId id="339" r:id="rId13"/>
    <p:sldId id="358" r:id="rId14"/>
    <p:sldId id="347" r:id="rId15"/>
    <p:sldId id="357" r:id="rId16"/>
    <p:sldId id="343" r:id="rId17"/>
    <p:sldId id="354" r:id="rId18"/>
    <p:sldId id="348" r:id="rId19"/>
    <p:sldId id="351" r:id="rId20"/>
    <p:sldId id="352" r:id="rId21"/>
    <p:sldId id="328" r:id="rId22"/>
    <p:sldId id="355" r:id="rId23"/>
    <p:sldId id="330" r:id="rId24"/>
    <p:sldId id="336" r:id="rId25"/>
    <p:sldId id="337" r:id="rId26"/>
    <p:sldId id="331" r:id="rId27"/>
    <p:sldId id="359" r:id="rId28"/>
    <p:sldId id="360" r:id="rId29"/>
    <p:sldId id="361" r:id="rId30"/>
  </p:sldIdLst>
  <p:sldSz cx="9144000" cy="5143500" type="screen16x9"/>
  <p:notesSz cx="6858000" cy="9144000"/>
  <p:embeddedFontLst>
    <p:embeddedFont>
      <p:font typeface="Abel" panose="02000506030000020004" pitchFamily="2" charset="0"/>
      <p:regular r:id="rId32"/>
    </p:embeddedFont>
    <p:embeddedFont>
      <p:font typeface="Amiko" pitchFamily="2" charset="77"/>
      <p:regular r:id="rId33"/>
      <p:bold r:id="rId34"/>
    </p:embeddedFont>
    <p:embeddedFont>
      <p:font typeface="Bebas Neue" panose="020B0606020202050201" pitchFamily="34" charset="77"/>
      <p:regular r:id="rId35"/>
    </p:embeddedFont>
    <p:embeddedFont>
      <p:font typeface="Calibri" panose="020F0502020204030204" pitchFamily="34" charset="0"/>
      <p:regular r:id="rId36"/>
      <p:bold r:id="rId37"/>
      <p:italic r:id="rId38"/>
      <p:boldItalic r:id="rId39"/>
    </p:embeddedFont>
    <p:embeddedFont>
      <p:font typeface="Raleway" pitchFamily="2" charset="77"/>
      <p:regular r:id="rId40"/>
      <p:bold r:id="rId41"/>
      <p:italic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DF7"/>
    <a:srgbClr val="ED6D6D"/>
    <a:srgbClr val="D2E3F6"/>
    <a:srgbClr val="E8F0F4"/>
    <a:srgbClr val="E5F7E5"/>
    <a:srgbClr val="339933"/>
    <a:srgbClr val="C0EAC0"/>
    <a:srgbClr val="FAFAFA"/>
    <a:srgbClr val="EFF6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EB4DAA-78A3-4354-8453-CD9289F29EDB}">
  <a:tblStyle styleId="{DDEB4DAA-78A3-4354-8453-CD9289F29E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654A2A-8026-48CD-B108-EBEC339AA30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692"/>
  </p:normalViewPr>
  <p:slideViewPr>
    <p:cSldViewPr snapToGrid="0">
      <p:cViewPr varScale="1">
        <p:scale>
          <a:sx n="194" d="100"/>
          <a:sy n="194" d="100"/>
        </p:scale>
        <p:origin x="19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91F50-15DC-4562-89FC-8A9A05D00A7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74BBCA2-6370-4BD7-83F5-975D12508DFC}">
      <dgm:prSet phldrT="[Text]"/>
      <dgm:spPr>
        <a:solidFill>
          <a:schemeClr val="tx2">
            <a:lumMod val="20000"/>
            <a:lumOff val="80000"/>
          </a:schemeClr>
        </a:solidFill>
        <a:ln w="12700">
          <a:solidFill>
            <a:schemeClr val="accent1">
              <a:lumMod val="75000"/>
            </a:schemeClr>
          </a:solidFill>
        </a:ln>
      </dgm:spPr>
      <dgm:t>
        <a:bodyPr/>
        <a:lstStyle/>
        <a:p>
          <a:r>
            <a:rPr lang="en-US">
              <a:solidFill>
                <a:schemeClr val="tx2"/>
              </a:solidFill>
              <a:latin typeface="Amiko" panose="020B0604020202020204" charset="0"/>
              <a:cs typeface="Amiko" panose="020B0604020202020204" charset="0"/>
            </a:rPr>
            <a:t>4,987</a:t>
          </a:r>
        </a:p>
      </dgm:t>
    </dgm:pt>
    <dgm:pt modelId="{71D8879A-F47B-473A-B87D-BBEDB8EA058B}" type="parTrans" cxnId="{BD2E5B31-C14C-4CBA-A044-BCA1E432E30F}">
      <dgm:prSet/>
      <dgm:spPr/>
      <dgm:t>
        <a:bodyPr/>
        <a:lstStyle/>
        <a:p>
          <a:endParaRPr lang="en-US"/>
        </a:p>
      </dgm:t>
    </dgm:pt>
    <dgm:pt modelId="{4D7D4A8E-838C-4773-9977-084E2052DCD6}" type="sibTrans" cxnId="{BD2E5B31-C14C-4CBA-A044-BCA1E432E30F}">
      <dgm:prSet/>
      <dgm:spPr/>
      <dgm:t>
        <a:bodyPr/>
        <a:lstStyle/>
        <a:p>
          <a:endParaRPr lang="en-US"/>
        </a:p>
      </dgm:t>
    </dgm:pt>
    <dgm:pt modelId="{C2E814B7-FBB7-4375-8EB6-756022BDC273}">
      <dgm:prSet phldrT="[Text]"/>
      <dgm:spPr>
        <a:solidFill>
          <a:schemeClr val="tx1">
            <a:lumMod val="10000"/>
            <a:lumOff val="90000"/>
          </a:schemeClr>
        </a:solidFill>
        <a:ln w="12700">
          <a:solidFill>
            <a:schemeClr val="accent1">
              <a:lumMod val="75000"/>
            </a:schemeClr>
          </a:solidFill>
        </a:ln>
      </dgm:spPr>
      <dgm:t>
        <a:bodyPr/>
        <a:lstStyle/>
        <a:p>
          <a:pPr>
            <a:buFont typeface="Arial" panose="020B0604020202020204" pitchFamily="34" charset="0"/>
            <a:buNone/>
          </a:pPr>
          <a:r>
            <a:rPr lang="en-US">
              <a:solidFill>
                <a:schemeClr val="tx2"/>
              </a:solidFill>
              <a:latin typeface="Amiko" panose="020B0604020202020204" charset="0"/>
              <a:cs typeface="Amiko" panose="020B0604020202020204" charset="0"/>
            </a:rPr>
            <a:t>$80,000 to $65,001</a:t>
          </a:r>
        </a:p>
      </dgm:t>
    </dgm:pt>
    <dgm:pt modelId="{3DD1B49E-AADB-4BED-B0D1-32428184FE8F}" type="parTrans" cxnId="{E434DE04-4575-4D26-BC9A-0C1C2F63AEB4}">
      <dgm:prSet/>
      <dgm:spPr/>
      <dgm:t>
        <a:bodyPr/>
        <a:lstStyle/>
        <a:p>
          <a:endParaRPr lang="en-US"/>
        </a:p>
      </dgm:t>
    </dgm:pt>
    <dgm:pt modelId="{E10E5B74-2B69-4059-8394-2ECE26004701}" type="sibTrans" cxnId="{E434DE04-4575-4D26-BC9A-0C1C2F63AEB4}">
      <dgm:prSet/>
      <dgm:spPr/>
      <dgm:t>
        <a:bodyPr/>
        <a:lstStyle/>
        <a:p>
          <a:endParaRPr lang="en-US"/>
        </a:p>
      </dgm:t>
    </dgm:pt>
    <dgm:pt modelId="{A8EB5701-5569-4384-A179-B389CDFE1CA2}">
      <dgm:prSet phldrT="[Text]"/>
      <dgm:spPr>
        <a:solidFill>
          <a:schemeClr val="tx2">
            <a:lumMod val="20000"/>
            <a:lumOff val="80000"/>
          </a:schemeClr>
        </a:solidFill>
        <a:ln w="12700">
          <a:solidFill>
            <a:schemeClr val="accent1">
              <a:lumMod val="75000"/>
            </a:schemeClr>
          </a:solidFill>
        </a:ln>
      </dgm:spPr>
      <dgm:t>
        <a:bodyPr/>
        <a:lstStyle/>
        <a:p>
          <a:r>
            <a:rPr lang="en-US">
              <a:solidFill>
                <a:schemeClr val="tx2"/>
              </a:solidFill>
              <a:latin typeface="Amiko" panose="020B0604020202020204" charset="0"/>
              <a:cs typeface="Amiko" panose="020B0604020202020204" charset="0"/>
            </a:rPr>
            <a:t>3,493</a:t>
          </a:r>
        </a:p>
      </dgm:t>
    </dgm:pt>
    <dgm:pt modelId="{68DC63CD-1028-4034-8DE6-2D197D7A3697}" type="parTrans" cxnId="{554CC762-B84A-40BB-B86B-64EBAAE2058B}">
      <dgm:prSet/>
      <dgm:spPr/>
      <dgm:t>
        <a:bodyPr/>
        <a:lstStyle/>
        <a:p>
          <a:endParaRPr lang="en-US"/>
        </a:p>
      </dgm:t>
    </dgm:pt>
    <dgm:pt modelId="{CF6E3F5F-166E-497A-924A-A6AEB621C7F0}" type="sibTrans" cxnId="{554CC762-B84A-40BB-B86B-64EBAAE2058B}">
      <dgm:prSet/>
      <dgm:spPr/>
      <dgm:t>
        <a:bodyPr/>
        <a:lstStyle/>
        <a:p>
          <a:endParaRPr lang="en-US"/>
        </a:p>
      </dgm:t>
    </dgm:pt>
    <dgm:pt modelId="{8B4D47FF-A9B6-4718-8A86-424FB9EA3A75}">
      <dgm:prSet phldrT="[Text]"/>
      <dgm:spPr>
        <a:solidFill>
          <a:schemeClr val="tx1">
            <a:lumMod val="10000"/>
            <a:lumOff val="90000"/>
          </a:schemeClr>
        </a:solidFill>
        <a:ln w="12700">
          <a:solidFill>
            <a:schemeClr val="accent1">
              <a:lumMod val="75000"/>
            </a:schemeClr>
          </a:solidFill>
        </a:ln>
      </dgm:spPr>
      <dgm:t>
        <a:bodyPr/>
        <a:lstStyle/>
        <a:p>
          <a:pPr>
            <a:buFont typeface="Arial" panose="020B0604020202020204" pitchFamily="34" charset="0"/>
            <a:buNone/>
          </a:pPr>
          <a:r>
            <a:rPr lang="en-US">
              <a:solidFill>
                <a:schemeClr val="tx2"/>
              </a:solidFill>
              <a:latin typeface="Amiko" panose="020B0604020202020204" charset="0"/>
              <a:cs typeface="Amiko" panose="020B0604020202020204" charset="0"/>
            </a:rPr>
            <a:t>$65,000 to $50,001</a:t>
          </a:r>
        </a:p>
      </dgm:t>
    </dgm:pt>
    <dgm:pt modelId="{67443D9C-3725-4686-BA08-DF07B866E7E5}" type="parTrans" cxnId="{A246607A-C51E-4B6B-87DF-35BE9513F78D}">
      <dgm:prSet/>
      <dgm:spPr/>
      <dgm:t>
        <a:bodyPr/>
        <a:lstStyle/>
        <a:p>
          <a:endParaRPr lang="en-US"/>
        </a:p>
      </dgm:t>
    </dgm:pt>
    <dgm:pt modelId="{C8206C7A-9E4F-454A-987D-8E7C26DAD0E4}" type="sibTrans" cxnId="{A246607A-C51E-4B6B-87DF-35BE9513F78D}">
      <dgm:prSet/>
      <dgm:spPr/>
      <dgm:t>
        <a:bodyPr/>
        <a:lstStyle/>
        <a:p>
          <a:endParaRPr lang="en-US"/>
        </a:p>
      </dgm:t>
    </dgm:pt>
    <dgm:pt modelId="{A7EDC12D-4415-43E5-A8C6-EDD109541A56}">
      <dgm:prSet phldrT="[Text]"/>
      <dgm:spPr>
        <a:solidFill>
          <a:schemeClr val="tx2">
            <a:lumMod val="20000"/>
            <a:lumOff val="80000"/>
          </a:schemeClr>
        </a:solidFill>
        <a:ln w="12700">
          <a:solidFill>
            <a:schemeClr val="accent4">
              <a:lumMod val="75000"/>
            </a:schemeClr>
          </a:solidFill>
        </a:ln>
      </dgm:spPr>
      <dgm:t>
        <a:bodyPr/>
        <a:lstStyle/>
        <a:p>
          <a:r>
            <a:rPr lang="en-US">
              <a:solidFill>
                <a:schemeClr val="tx2"/>
              </a:solidFill>
              <a:latin typeface="Amiko" panose="020B0604020202020204" charset="0"/>
              <a:cs typeface="Amiko" panose="020B0604020202020204" charset="0"/>
            </a:rPr>
            <a:t>1,781</a:t>
          </a:r>
        </a:p>
      </dgm:t>
    </dgm:pt>
    <dgm:pt modelId="{2EF8626F-B42C-4AD5-AC32-5395A08B2A84}" type="parTrans" cxnId="{5D8D8943-CF96-497B-9724-34E9BEE982CE}">
      <dgm:prSet/>
      <dgm:spPr/>
      <dgm:t>
        <a:bodyPr/>
        <a:lstStyle/>
        <a:p>
          <a:endParaRPr lang="en-US"/>
        </a:p>
      </dgm:t>
    </dgm:pt>
    <dgm:pt modelId="{CECC24D9-D18B-4572-83B2-B80586016C4E}" type="sibTrans" cxnId="{5D8D8943-CF96-497B-9724-34E9BEE982CE}">
      <dgm:prSet/>
      <dgm:spPr/>
      <dgm:t>
        <a:bodyPr/>
        <a:lstStyle/>
        <a:p>
          <a:endParaRPr lang="en-US"/>
        </a:p>
      </dgm:t>
    </dgm:pt>
    <dgm:pt modelId="{B8A0A41E-A0DC-413D-84EB-9B22E03E48B6}">
      <dgm:prSet phldrT="[Text]"/>
      <dgm:spPr>
        <a:solidFill>
          <a:schemeClr val="tx2">
            <a:lumMod val="20000"/>
            <a:lumOff val="80000"/>
          </a:schemeClr>
        </a:solidFill>
        <a:ln w="12700">
          <a:solidFill>
            <a:schemeClr val="accent4">
              <a:lumMod val="75000"/>
            </a:schemeClr>
          </a:solidFill>
        </a:ln>
      </dgm:spPr>
      <dgm:t>
        <a:bodyPr/>
        <a:lstStyle/>
        <a:p>
          <a:r>
            <a:rPr lang="en-US">
              <a:solidFill>
                <a:schemeClr val="tx2"/>
              </a:solidFill>
              <a:latin typeface="Amiko" panose="020B0604020202020204" charset="0"/>
              <a:cs typeface="Amiko" panose="020B0604020202020204" charset="0"/>
            </a:rPr>
            <a:t>1,425</a:t>
          </a:r>
        </a:p>
      </dgm:t>
    </dgm:pt>
    <dgm:pt modelId="{68A526CA-AA3D-4B5E-A4A7-BE54666D5BD9}" type="parTrans" cxnId="{22BAFEE8-5FD0-4314-8188-F2ECECB8919B}">
      <dgm:prSet/>
      <dgm:spPr/>
      <dgm:t>
        <a:bodyPr/>
        <a:lstStyle/>
        <a:p>
          <a:endParaRPr lang="en-US"/>
        </a:p>
      </dgm:t>
    </dgm:pt>
    <dgm:pt modelId="{82515672-CE3E-4CC5-877F-E0B9C27976FB}" type="sibTrans" cxnId="{22BAFEE8-5FD0-4314-8188-F2ECECB8919B}">
      <dgm:prSet/>
      <dgm:spPr/>
      <dgm:t>
        <a:bodyPr/>
        <a:lstStyle/>
        <a:p>
          <a:endParaRPr lang="en-US"/>
        </a:p>
      </dgm:t>
    </dgm:pt>
    <dgm:pt modelId="{8EAF2192-ACF5-4D58-93C8-B7717ED2F627}">
      <dgm:prSet phldrT="[Text]"/>
      <dgm:spPr>
        <a:solidFill>
          <a:schemeClr val="tx2">
            <a:lumMod val="20000"/>
            <a:lumOff val="80000"/>
          </a:schemeClr>
        </a:solidFill>
        <a:ln w="12700">
          <a:solidFill>
            <a:schemeClr val="accent4">
              <a:lumMod val="75000"/>
            </a:schemeClr>
          </a:solidFill>
        </a:ln>
      </dgm:spPr>
      <dgm:t>
        <a:bodyPr/>
        <a:lstStyle/>
        <a:p>
          <a:r>
            <a:rPr lang="en-US">
              <a:solidFill>
                <a:schemeClr val="tx2"/>
              </a:solidFill>
              <a:latin typeface="Amiko" panose="020B0604020202020204" charset="0"/>
              <a:cs typeface="Amiko" panose="020B0604020202020204" charset="0"/>
            </a:rPr>
            <a:t>946</a:t>
          </a:r>
        </a:p>
      </dgm:t>
    </dgm:pt>
    <dgm:pt modelId="{BB389C51-FC8E-4D8C-8EB2-AFE580685612}" type="parTrans" cxnId="{0A4AC78B-19AC-4F49-9179-27B3B445924B}">
      <dgm:prSet/>
      <dgm:spPr/>
      <dgm:t>
        <a:bodyPr/>
        <a:lstStyle/>
        <a:p>
          <a:endParaRPr lang="en-US"/>
        </a:p>
      </dgm:t>
    </dgm:pt>
    <dgm:pt modelId="{E0EC1BF5-B5B2-43B9-86C1-FD8770683247}" type="sibTrans" cxnId="{0A4AC78B-19AC-4F49-9179-27B3B445924B}">
      <dgm:prSet/>
      <dgm:spPr/>
      <dgm:t>
        <a:bodyPr/>
        <a:lstStyle/>
        <a:p>
          <a:endParaRPr lang="en-US"/>
        </a:p>
      </dgm:t>
    </dgm:pt>
    <dgm:pt modelId="{C1FF0808-514E-4DF7-9057-1B52915607C4}">
      <dgm:prSet phldrT="[Text]"/>
      <dgm:spPr>
        <a:solidFill>
          <a:schemeClr val="tx2">
            <a:lumMod val="20000"/>
            <a:lumOff val="80000"/>
          </a:schemeClr>
        </a:solidFill>
        <a:ln w="12700">
          <a:solidFill>
            <a:schemeClr val="accent4">
              <a:lumMod val="75000"/>
            </a:schemeClr>
          </a:solidFill>
        </a:ln>
      </dgm:spPr>
      <dgm:t>
        <a:bodyPr/>
        <a:lstStyle/>
        <a:p>
          <a:r>
            <a:rPr lang="en-US">
              <a:solidFill>
                <a:schemeClr val="tx2"/>
              </a:solidFill>
              <a:latin typeface="Amiko" panose="020B0604020202020204" charset="0"/>
              <a:cs typeface="Amiko" panose="020B0604020202020204" charset="0"/>
            </a:rPr>
            <a:t>745</a:t>
          </a:r>
        </a:p>
      </dgm:t>
    </dgm:pt>
    <dgm:pt modelId="{49221DFC-67CF-48A6-99B1-7AFACA087CE1}" type="parTrans" cxnId="{5C2D0389-4425-447E-A4DC-C13582F05D15}">
      <dgm:prSet/>
      <dgm:spPr/>
      <dgm:t>
        <a:bodyPr/>
        <a:lstStyle/>
        <a:p>
          <a:endParaRPr lang="en-US"/>
        </a:p>
      </dgm:t>
    </dgm:pt>
    <dgm:pt modelId="{F3755E62-4584-4269-9654-E16363AB060E}" type="sibTrans" cxnId="{5C2D0389-4425-447E-A4DC-C13582F05D15}">
      <dgm:prSet/>
      <dgm:spPr/>
      <dgm:t>
        <a:bodyPr/>
        <a:lstStyle/>
        <a:p>
          <a:endParaRPr lang="en-US"/>
        </a:p>
      </dgm:t>
    </dgm:pt>
    <dgm:pt modelId="{FCB41D17-E27A-44DE-9E4C-A03A6A5BB9A6}">
      <dgm:prSet phldrT="[Text]"/>
      <dgm:spPr>
        <a:solidFill>
          <a:schemeClr val="tx2">
            <a:lumMod val="20000"/>
            <a:lumOff val="80000"/>
          </a:schemeClr>
        </a:solidFill>
        <a:ln w="12700">
          <a:solidFill>
            <a:schemeClr val="accent1">
              <a:lumMod val="75000"/>
            </a:schemeClr>
          </a:solidFill>
        </a:ln>
      </dgm:spPr>
      <dgm:t>
        <a:bodyPr/>
        <a:lstStyle/>
        <a:p>
          <a:r>
            <a:rPr lang="en-US">
              <a:solidFill>
                <a:schemeClr val="tx2"/>
              </a:solidFill>
              <a:latin typeface="Amiko" panose="020B0604020202020204" charset="0"/>
              <a:cs typeface="Amiko" panose="020B0604020202020204" charset="0"/>
            </a:rPr>
            <a:t>2,555</a:t>
          </a:r>
        </a:p>
      </dgm:t>
    </dgm:pt>
    <dgm:pt modelId="{DB295279-81CD-439A-956B-455C64AEF9AD}" type="sibTrans" cxnId="{9F958A75-9D1F-4E54-A58F-9675148E745E}">
      <dgm:prSet/>
      <dgm:spPr/>
      <dgm:t>
        <a:bodyPr/>
        <a:lstStyle/>
        <a:p>
          <a:endParaRPr lang="en-US"/>
        </a:p>
      </dgm:t>
    </dgm:pt>
    <dgm:pt modelId="{EED1D068-2ABD-440C-A749-1E23A281FD92}" type="parTrans" cxnId="{9F958A75-9D1F-4E54-A58F-9675148E745E}">
      <dgm:prSet/>
      <dgm:spPr/>
      <dgm:t>
        <a:bodyPr/>
        <a:lstStyle/>
        <a:p>
          <a:endParaRPr lang="en-US"/>
        </a:p>
      </dgm:t>
    </dgm:pt>
    <dgm:pt modelId="{752BE7D7-18B2-47C0-A3A2-A5F7EC490768}">
      <dgm:prSet phldrT="[Text]"/>
      <dgm:spPr>
        <a:solidFill>
          <a:schemeClr val="tx1">
            <a:lumMod val="10000"/>
            <a:lumOff val="90000"/>
          </a:schemeClr>
        </a:solidFill>
        <a:ln w="12700">
          <a:solidFill>
            <a:schemeClr val="accent1">
              <a:lumMod val="75000"/>
            </a:schemeClr>
          </a:solidFill>
        </a:ln>
      </dgm:spPr>
      <dgm:t>
        <a:bodyPr/>
        <a:lstStyle/>
        <a:p>
          <a:pPr>
            <a:buFont typeface="Arial" panose="020B0604020202020204" pitchFamily="34" charset="0"/>
            <a:buNone/>
          </a:pPr>
          <a:r>
            <a:rPr lang="en-US">
              <a:solidFill>
                <a:schemeClr val="tx2"/>
              </a:solidFill>
              <a:latin typeface="Amiko" panose="020B0604020202020204" charset="0"/>
              <a:cs typeface="Amiko" panose="020B0604020202020204" charset="0"/>
            </a:rPr>
            <a:t>$95,000 to $80,001</a:t>
          </a:r>
        </a:p>
      </dgm:t>
    </dgm:pt>
    <dgm:pt modelId="{B5FCD21D-0A00-47F8-A99F-4D30DBCDEC88}" type="parTrans" cxnId="{5944E297-6EA6-4599-83DE-064777D1189C}">
      <dgm:prSet/>
      <dgm:spPr/>
      <dgm:t>
        <a:bodyPr/>
        <a:lstStyle/>
        <a:p>
          <a:endParaRPr lang="en-US"/>
        </a:p>
      </dgm:t>
    </dgm:pt>
    <dgm:pt modelId="{9CB995B5-0DA2-4CA7-AABC-DC16B8DD3FD8}" type="sibTrans" cxnId="{5944E297-6EA6-4599-83DE-064777D1189C}">
      <dgm:prSet/>
      <dgm:spPr/>
      <dgm:t>
        <a:bodyPr/>
        <a:lstStyle/>
        <a:p>
          <a:endParaRPr lang="en-US"/>
        </a:p>
      </dgm:t>
    </dgm:pt>
    <dgm:pt modelId="{DA74C907-BF8A-4291-91AF-D07D888A7F7E}">
      <dgm:prSet phldrT="[Text]"/>
      <dgm:spPr>
        <a:solidFill>
          <a:schemeClr val="tx1">
            <a:lumMod val="10000"/>
            <a:lumOff val="90000"/>
          </a:schemeClr>
        </a:solidFill>
        <a:ln w="12700">
          <a:solidFill>
            <a:schemeClr val="accent4">
              <a:lumMod val="75000"/>
            </a:schemeClr>
          </a:solidFill>
        </a:ln>
      </dgm:spPr>
      <dgm:t>
        <a:bodyPr/>
        <a:lstStyle/>
        <a:p>
          <a:pPr>
            <a:buFont typeface="Arial" panose="020B0604020202020204" pitchFamily="34" charset="0"/>
            <a:buNone/>
          </a:pPr>
          <a:r>
            <a:rPr lang="en-US">
              <a:solidFill>
                <a:schemeClr val="tx2"/>
              </a:solidFill>
              <a:latin typeface="Amiko" panose="020B0604020202020204" charset="0"/>
              <a:cs typeface="Amiko" panose="020B0604020202020204" charset="0"/>
            </a:rPr>
            <a:t>$110,000 to $95,001</a:t>
          </a:r>
        </a:p>
      </dgm:t>
    </dgm:pt>
    <dgm:pt modelId="{DA1A4BEC-3A6B-4C9D-87E9-B2DC36E6D5D6}" type="parTrans" cxnId="{69962887-42F7-4735-A083-4A755B47E483}">
      <dgm:prSet/>
      <dgm:spPr/>
      <dgm:t>
        <a:bodyPr/>
        <a:lstStyle/>
        <a:p>
          <a:endParaRPr lang="en-US"/>
        </a:p>
      </dgm:t>
    </dgm:pt>
    <dgm:pt modelId="{A8E4FFDC-DDC3-4230-A3CA-4D84F5DA57E1}" type="sibTrans" cxnId="{69962887-42F7-4735-A083-4A755B47E483}">
      <dgm:prSet/>
      <dgm:spPr/>
      <dgm:t>
        <a:bodyPr/>
        <a:lstStyle/>
        <a:p>
          <a:endParaRPr lang="en-US"/>
        </a:p>
      </dgm:t>
    </dgm:pt>
    <dgm:pt modelId="{EB823C6B-B9F2-4246-8C4D-07DB65C5F8F0}">
      <dgm:prSet phldrT="[Text]"/>
      <dgm:spPr>
        <a:solidFill>
          <a:schemeClr val="tx1">
            <a:lumMod val="10000"/>
            <a:lumOff val="90000"/>
          </a:schemeClr>
        </a:solidFill>
        <a:ln w="12700">
          <a:solidFill>
            <a:schemeClr val="accent4">
              <a:lumMod val="75000"/>
            </a:schemeClr>
          </a:solidFill>
        </a:ln>
      </dgm:spPr>
      <dgm:t>
        <a:bodyPr/>
        <a:lstStyle/>
        <a:p>
          <a:pPr>
            <a:buFont typeface="Arial" panose="020B0604020202020204" pitchFamily="34" charset="0"/>
            <a:buNone/>
          </a:pPr>
          <a:r>
            <a:rPr lang="en-US">
              <a:solidFill>
                <a:schemeClr val="tx2"/>
              </a:solidFill>
              <a:latin typeface="Amiko" panose="020B0604020202020204" charset="0"/>
              <a:cs typeface="Amiko" panose="020B0604020202020204" charset="0"/>
            </a:rPr>
            <a:t>$50,000 to $30,000</a:t>
          </a:r>
        </a:p>
      </dgm:t>
    </dgm:pt>
    <dgm:pt modelId="{480ACE37-D056-4722-AA7A-EEEC064B0213}" type="parTrans" cxnId="{2E8C9761-2111-429E-ACA1-35229E3E2C8C}">
      <dgm:prSet/>
      <dgm:spPr/>
      <dgm:t>
        <a:bodyPr/>
        <a:lstStyle/>
        <a:p>
          <a:endParaRPr lang="en-US"/>
        </a:p>
      </dgm:t>
    </dgm:pt>
    <dgm:pt modelId="{7E5C58E4-524A-4C6E-BF63-CD63BCE94843}" type="sibTrans" cxnId="{2E8C9761-2111-429E-ACA1-35229E3E2C8C}">
      <dgm:prSet/>
      <dgm:spPr/>
      <dgm:t>
        <a:bodyPr/>
        <a:lstStyle/>
        <a:p>
          <a:endParaRPr lang="en-US"/>
        </a:p>
      </dgm:t>
    </dgm:pt>
    <dgm:pt modelId="{2FE71373-A1ED-4985-ACF9-0FFC56F0B008}">
      <dgm:prSet phldrT="[Text]"/>
      <dgm:spPr>
        <a:solidFill>
          <a:schemeClr val="tx1">
            <a:lumMod val="10000"/>
            <a:lumOff val="90000"/>
          </a:schemeClr>
        </a:solidFill>
        <a:ln w="12700">
          <a:solidFill>
            <a:schemeClr val="accent4">
              <a:lumMod val="75000"/>
            </a:schemeClr>
          </a:solidFill>
        </a:ln>
      </dgm:spPr>
      <dgm:t>
        <a:bodyPr/>
        <a:lstStyle/>
        <a:p>
          <a:pPr>
            <a:buFont typeface="Arial" panose="020B0604020202020204" pitchFamily="34" charset="0"/>
            <a:buNone/>
          </a:pPr>
          <a:r>
            <a:rPr lang="en-US">
              <a:solidFill>
                <a:schemeClr val="tx2"/>
              </a:solidFill>
              <a:latin typeface="Amiko" panose="020B0604020202020204" charset="0"/>
              <a:cs typeface="Amiko" panose="020B0604020202020204" charset="0"/>
            </a:rPr>
            <a:t>$125,000 to $110,001</a:t>
          </a:r>
          <a:endParaRPr lang="en-US" b="0">
            <a:solidFill>
              <a:schemeClr val="tx2"/>
            </a:solidFill>
            <a:latin typeface="Amiko" panose="020B0604020202020204" charset="0"/>
            <a:cs typeface="Amiko" panose="020B0604020202020204" charset="0"/>
          </a:endParaRPr>
        </a:p>
      </dgm:t>
    </dgm:pt>
    <dgm:pt modelId="{3639D0F8-40DC-4E46-9C2E-8EC96246A06D}" type="parTrans" cxnId="{2CE2F04F-290B-42BA-9FAA-9582826939FA}">
      <dgm:prSet/>
      <dgm:spPr/>
      <dgm:t>
        <a:bodyPr/>
        <a:lstStyle/>
        <a:p>
          <a:endParaRPr lang="en-US"/>
        </a:p>
      </dgm:t>
    </dgm:pt>
    <dgm:pt modelId="{438D69EF-F849-426E-A48E-C7EB3469E7EA}" type="sibTrans" cxnId="{2CE2F04F-290B-42BA-9FAA-9582826939FA}">
      <dgm:prSet/>
      <dgm:spPr/>
      <dgm:t>
        <a:bodyPr/>
        <a:lstStyle/>
        <a:p>
          <a:endParaRPr lang="en-US"/>
        </a:p>
      </dgm:t>
    </dgm:pt>
    <dgm:pt modelId="{E57ACC3E-3195-4C77-946A-63FED2C3AEDE}">
      <dgm:prSet phldrT="[Text]"/>
      <dgm:spPr>
        <a:solidFill>
          <a:schemeClr val="tx1">
            <a:lumMod val="10000"/>
            <a:lumOff val="90000"/>
          </a:schemeClr>
        </a:solidFill>
        <a:ln w="12700">
          <a:solidFill>
            <a:schemeClr val="accent4">
              <a:lumMod val="75000"/>
            </a:schemeClr>
          </a:solidFill>
        </a:ln>
      </dgm:spPr>
      <dgm:t>
        <a:bodyPr/>
        <a:lstStyle/>
        <a:p>
          <a:pPr>
            <a:buFont typeface="Arial" panose="020B0604020202020204" pitchFamily="34" charset="0"/>
            <a:buNone/>
          </a:pPr>
          <a:r>
            <a:rPr lang="en-US">
              <a:solidFill>
                <a:schemeClr val="tx2"/>
              </a:solidFill>
              <a:latin typeface="Amiko" panose="020B0604020202020204" charset="0"/>
              <a:cs typeface="Amiko" panose="020B0604020202020204" charset="0"/>
            </a:rPr>
            <a:t>$140,000 to $125,001</a:t>
          </a:r>
        </a:p>
      </dgm:t>
    </dgm:pt>
    <dgm:pt modelId="{DFA94467-8F6C-4314-B1D9-2370A9C88083}" type="parTrans" cxnId="{7651C82D-0579-4F4D-B9E2-B4373C6E29BE}">
      <dgm:prSet/>
      <dgm:spPr/>
      <dgm:t>
        <a:bodyPr/>
        <a:lstStyle/>
        <a:p>
          <a:endParaRPr lang="en-US"/>
        </a:p>
      </dgm:t>
    </dgm:pt>
    <dgm:pt modelId="{D845C126-58A8-4A0E-8B48-BFF980605C70}" type="sibTrans" cxnId="{7651C82D-0579-4F4D-B9E2-B4373C6E29BE}">
      <dgm:prSet/>
      <dgm:spPr/>
      <dgm:t>
        <a:bodyPr/>
        <a:lstStyle/>
        <a:p>
          <a:endParaRPr lang="en-US"/>
        </a:p>
      </dgm:t>
    </dgm:pt>
    <dgm:pt modelId="{86A3CD7B-FA41-4CA6-A001-F2FAA03F4901}" type="pres">
      <dgm:prSet presAssocID="{85E91F50-15DC-4562-89FC-8A9A05D00A7E}" presName="Name0" presStyleCnt="0">
        <dgm:presLayoutVars>
          <dgm:dir/>
          <dgm:animLvl val="lvl"/>
          <dgm:resizeHandles val="exact"/>
        </dgm:presLayoutVars>
      </dgm:prSet>
      <dgm:spPr/>
    </dgm:pt>
    <dgm:pt modelId="{FA94493A-9B4B-4BEE-89B6-D87D4FFC8100}" type="pres">
      <dgm:prSet presAssocID="{374BBCA2-6370-4BD7-83F5-975D12508DFC}" presName="linNode" presStyleCnt="0"/>
      <dgm:spPr/>
    </dgm:pt>
    <dgm:pt modelId="{BE7C4C1B-5971-41A0-954B-839CFFA16FEB}" type="pres">
      <dgm:prSet presAssocID="{374BBCA2-6370-4BD7-83F5-975D12508DFC}" presName="parentText" presStyleLbl="node1" presStyleIdx="0" presStyleCnt="7">
        <dgm:presLayoutVars>
          <dgm:chMax val="1"/>
          <dgm:bulletEnabled val="1"/>
        </dgm:presLayoutVars>
      </dgm:prSet>
      <dgm:spPr/>
    </dgm:pt>
    <dgm:pt modelId="{9FEA414C-27DB-4B47-B7DE-FDDCA3428D7D}" type="pres">
      <dgm:prSet presAssocID="{374BBCA2-6370-4BD7-83F5-975D12508DFC}" presName="descendantText" presStyleLbl="alignAccFollowNode1" presStyleIdx="0" presStyleCnt="7">
        <dgm:presLayoutVars>
          <dgm:bulletEnabled val="1"/>
        </dgm:presLayoutVars>
      </dgm:prSet>
      <dgm:spPr/>
    </dgm:pt>
    <dgm:pt modelId="{08E0E773-5C73-4651-9EFE-CC6CC63AA31C}" type="pres">
      <dgm:prSet presAssocID="{4D7D4A8E-838C-4773-9977-084E2052DCD6}" presName="sp" presStyleCnt="0"/>
      <dgm:spPr/>
    </dgm:pt>
    <dgm:pt modelId="{D24B8609-DE64-4C57-8AD6-618810683F92}" type="pres">
      <dgm:prSet presAssocID="{A8EB5701-5569-4384-A179-B389CDFE1CA2}" presName="linNode" presStyleCnt="0"/>
      <dgm:spPr/>
    </dgm:pt>
    <dgm:pt modelId="{94667DA9-092E-446F-BCB2-A09CB48F507B}" type="pres">
      <dgm:prSet presAssocID="{A8EB5701-5569-4384-A179-B389CDFE1CA2}" presName="parentText" presStyleLbl="node1" presStyleIdx="1" presStyleCnt="7">
        <dgm:presLayoutVars>
          <dgm:chMax val="1"/>
          <dgm:bulletEnabled val="1"/>
        </dgm:presLayoutVars>
      </dgm:prSet>
      <dgm:spPr/>
    </dgm:pt>
    <dgm:pt modelId="{24A8D218-3173-40F8-BC10-CDFE0D43AFC5}" type="pres">
      <dgm:prSet presAssocID="{A8EB5701-5569-4384-A179-B389CDFE1CA2}" presName="descendantText" presStyleLbl="alignAccFollowNode1" presStyleIdx="1" presStyleCnt="7">
        <dgm:presLayoutVars>
          <dgm:bulletEnabled val="1"/>
        </dgm:presLayoutVars>
      </dgm:prSet>
      <dgm:spPr/>
    </dgm:pt>
    <dgm:pt modelId="{9DFB19B6-E971-4749-A429-73EAE953BA79}" type="pres">
      <dgm:prSet presAssocID="{CF6E3F5F-166E-497A-924A-A6AEB621C7F0}" presName="sp" presStyleCnt="0"/>
      <dgm:spPr/>
    </dgm:pt>
    <dgm:pt modelId="{CB60F20E-EE1B-43C5-B4A6-478B70A10E0C}" type="pres">
      <dgm:prSet presAssocID="{FCB41D17-E27A-44DE-9E4C-A03A6A5BB9A6}" presName="linNode" presStyleCnt="0"/>
      <dgm:spPr/>
    </dgm:pt>
    <dgm:pt modelId="{CFE61079-E259-46A1-A0E9-D797B070140D}" type="pres">
      <dgm:prSet presAssocID="{FCB41D17-E27A-44DE-9E4C-A03A6A5BB9A6}" presName="parentText" presStyleLbl="node1" presStyleIdx="2" presStyleCnt="7">
        <dgm:presLayoutVars>
          <dgm:chMax val="1"/>
          <dgm:bulletEnabled val="1"/>
        </dgm:presLayoutVars>
      </dgm:prSet>
      <dgm:spPr/>
    </dgm:pt>
    <dgm:pt modelId="{2C54836F-E3CA-4D6B-9350-4CEBB4BF688C}" type="pres">
      <dgm:prSet presAssocID="{FCB41D17-E27A-44DE-9E4C-A03A6A5BB9A6}" presName="descendantText" presStyleLbl="alignAccFollowNode1" presStyleIdx="2" presStyleCnt="7">
        <dgm:presLayoutVars>
          <dgm:bulletEnabled val="1"/>
        </dgm:presLayoutVars>
      </dgm:prSet>
      <dgm:spPr/>
    </dgm:pt>
    <dgm:pt modelId="{FC9DCFC4-4B79-4BD1-879D-1DA6920C6241}" type="pres">
      <dgm:prSet presAssocID="{DB295279-81CD-439A-956B-455C64AEF9AD}" presName="sp" presStyleCnt="0"/>
      <dgm:spPr/>
    </dgm:pt>
    <dgm:pt modelId="{1E594801-4D61-4938-9A4C-635F71445287}" type="pres">
      <dgm:prSet presAssocID="{A7EDC12D-4415-43E5-A8C6-EDD109541A56}" presName="linNode" presStyleCnt="0"/>
      <dgm:spPr/>
    </dgm:pt>
    <dgm:pt modelId="{8E5B58F1-9D61-46FF-A69D-A5094201BDB2}" type="pres">
      <dgm:prSet presAssocID="{A7EDC12D-4415-43E5-A8C6-EDD109541A56}" presName="parentText" presStyleLbl="node1" presStyleIdx="3" presStyleCnt="7">
        <dgm:presLayoutVars>
          <dgm:chMax val="1"/>
          <dgm:bulletEnabled val="1"/>
        </dgm:presLayoutVars>
      </dgm:prSet>
      <dgm:spPr/>
    </dgm:pt>
    <dgm:pt modelId="{AED6A3A8-C3F5-4E56-B83C-6837CE57F65B}" type="pres">
      <dgm:prSet presAssocID="{A7EDC12D-4415-43E5-A8C6-EDD109541A56}" presName="descendantText" presStyleLbl="alignAccFollowNode1" presStyleIdx="3" presStyleCnt="7">
        <dgm:presLayoutVars>
          <dgm:bulletEnabled val="1"/>
        </dgm:presLayoutVars>
      </dgm:prSet>
      <dgm:spPr/>
    </dgm:pt>
    <dgm:pt modelId="{C74CADFF-8DE0-4557-9137-CD1F56374878}" type="pres">
      <dgm:prSet presAssocID="{CECC24D9-D18B-4572-83B2-B80586016C4E}" presName="sp" presStyleCnt="0"/>
      <dgm:spPr/>
    </dgm:pt>
    <dgm:pt modelId="{A106CBD6-1801-4676-8BA6-D6DE89E41983}" type="pres">
      <dgm:prSet presAssocID="{B8A0A41E-A0DC-413D-84EB-9B22E03E48B6}" presName="linNode" presStyleCnt="0"/>
      <dgm:spPr/>
    </dgm:pt>
    <dgm:pt modelId="{BBBD27C3-046B-449C-BFB8-D52688A5F150}" type="pres">
      <dgm:prSet presAssocID="{B8A0A41E-A0DC-413D-84EB-9B22E03E48B6}" presName="parentText" presStyleLbl="node1" presStyleIdx="4" presStyleCnt="7">
        <dgm:presLayoutVars>
          <dgm:chMax val="1"/>
          <dgm:bulletEnabled val="1"/>
        </dgm:presLayoutVars>
      </dgm:prSet>
      <dgm:spPr/>
    </dgm:pt>
    <dgm:pt modelId="{C4856388-0754-4BC0-BC55-FC6B3EAE113C}" type="pres">
      <dgm:prSet presAssocID="{B8A0A41E-A0DC-413D-84EB-9B22E03E48B6}" presName="descendantText" presStyleLbl="alignAccFollowNode1" presStyleIdx="4" presStyleCnt="7">
        <dgm:presLayoutVars>
          <dgm:bulletEnabled val="1"/>
        </dgm:presLayoutVars>
      </dgm:prSet>
      <dgm:spPr/>
    </dgm:pt>
    <dgm:pt modelId="{FB645B74-395A-4F42-B79C-811CF9051C12}" type="pres">
      <dgm:prSet presAssocID="{82515672-CE3E-4CC5-877F-E0B9C27976FB}" presName="sp" presStyleCnt="0"/>
      <dgm:spPr/>
    </dgm:pt>
    <dgm:pt modelId="{EB358E50-C1C1-4913-AA16-D99DD47171DF}" type="pres">
      <dgm:prSet presAssocID="{8EAF2192-ACF5-4D58-93C8-B7717ED2F627}" presName="linNode" presStyleCnt="0"/>
      <dgm:spPr/>
    </dgm:pt>
    <dgm:pt modelId="{B2AD2378-3C6D-4FC3-98DA-E7BE28415B31}" type="pres">
      <dgm:prSet presAssocID="{8EAF2192-ACF5-4D58-93C8-B7717ED2F627}" presName="parentText" presStyleLbl="node1" presStyleIdx="5" presStyleCnt="7">
        <dgm:presLayoutVars>
          <dgm:chMax val="1"/>
          <dgm:bulletEnabled val="1"/>
        </dgm:presLayoutVars>
      </dgm:prSet>
      <dgm:spPr/>
    </dgm:pt>
    <dgm:pt modelId="{AD3DD7ED-D3DB-4092-B9C1-ABCFCA113755}" type="pres">
      <dgm:prSet presAssocID="{8EAF2192-ACF5-4D58-93C8-B7717ED2F627}" presName="descendantText" presStyleLbl="alignAccFollowNode1" presStyleIdx="5" presStyleCnt="7">
        <dgm:presLayoutVars>
          <dgm:bulletEnabled val="1"/>
        </dgm:presLayoutVars>
      </dgm:prSet>
      <dgm:spPr/>
    </dgm:pt>
    <dgm:pt modelId="{34EAC1A6-8FD4-472C-A92C-1B93B989C40D}" type="pres">
      <dgm:prSet presAssocID="{E0EC1BF5-B5B2-43B9-86C1-FD8770683247}" presName="sp" presStyleCnt="0"/>
      <dgm:spPr/>
    </dgm:pt>
    <dgm:pt modelId="{A8826366-6958-470B-B3AE-C851694E3586}" type="pres">
      <dgm:prSet presAssocID="{C1FF0808-514E-4DF7-9057-1B52915607C4}" presName="linNode" presStyleCnt="0"/>
      <dgm:spPr/>
    </dgm:pt>
    <dgm:pt modelId="{D3EF1210-23CF-478B-B562-2FA3B37BF6AF}" type="pres">
      <dgm:prSet presAssocID="{C1FF0808-514E-4DF7-9057-1B52915607C4}" presName="parentText" presStyleLbl="node1" presStyleIdx="6" presStyleCnt="7">
        <dgm:presLayoutVars>
          <dgm:chMax val="1"/>
          <dgm:bulletEnabled val="1"/>
        </dgm:presLayoutVars>
      </dgm:prSet>
      <dgm:spPr/>
    </dgm:pt>
    <dgm:pt modelId="{B1BDA6BC-A5FE-4136-8826-76968F02F3A8}" type="pres">
      <dgm:prSet presAssocID="{C1FF0808-514E-4DF7-9057-1B52915607C4}" presName="descendantText" presStyleLbl="alignAccFollowNode1" presStyleIdx="6" presStyleCnt="7">
        <dgm:presLayoutVars>
          <dgm:bulletEnabled val="1"/>
        </dgm:presLayoutVars>
      </dgm:prSet>
      <dgm:spPr/>
    </dgm:pt>
  </dgm:ptLst>
  <dgm:cxnLst>
    <dgm:cxn modelId="{E434DE04-4575-4D26-BC9A-0C1C2F63AEB4}" srcId="{374BBCA2-6370-4BD7-83F5-975D12508DFC}" destId="{C2E814B7-FBB7-4375-8EB6-756022BDC273}" srcOrd="0" destOrd="0" parTransId="{3DD1B49E-AADB-4BED-B0D1-32428184FE8F}" sibTransId="{E10E5B74-2B69-4059-8394-2ECE26004701}"/>
    <dgm:cxn modelId="{1AF90E1B-2BEF-49A3-BAEC-67FF25857E4B}" type="presOf" srcId="{A7EDC12D-4415-43E5-A8C6-EDD109541A56}" destId="{8E5B58F1-9D61-46FF-A69D-A5094201BDB2}" srcOrd="0" destOrd="0" presId="urn:microsoft.com/office/officeart/2005/8/layout/vList5"/>
    <dgm:cxn modelId="{FEAAE21B-6DB9-44B8-8604-A08F55E2AEBC}" type="presOf" srcId="{C1FF0808-514E-4DF7-9057-1B52915607C4}" destId="{D3EF1210-23CF-478B-B562-2FA3B37BF6AF}" srcOrd="0" destOrd="0" presId="urn:microsoft.com/office/officeart/2005/8/layout/vList5"/>
    <dgm:cxn modelId="{E8BF7F1D-3F34-4A20-A55D-44B1CCD87425}" type="presOf" srcId="{E57ACC3E-3195-4C77-946A-63FED2C3AEDE}" destId="{B1BDA6BC-A5FE-4136-8826-76968F02F3A8}" srcOrd="0" destOrd="0" presId="urn:microsoft.com/office/officeart/2005/8/layout/vList5"/>
    <dgm:cxn modelId="{AD13C822-A4DA-4E9F-9743-97F584D1E65E}" type="presOf" srcId="{EB823C6B-B9F2-4246-8C4D-07DB65C5F8F0}" destId="{C4856388-0754-4BC0-BC55-FC6B3EAE113C}" srcOrd="0" destOrd="0" presId="urn:microsoft.com/office/officeart/2005/8/layout/vList5"/>
    <dgm:cxn modelId="{7651C82D-0579-4F4D-B9E2-B4373C6E29BE}" srcId="{C1FF0808-514E-4DF7-9057-1B52915607C4}" destId="{E57ACC3E-3195-4C77-946A-63FED2C3AEDE}" srcOrd="0" destOrd="0" parTransId="{DFA94467-8F6C-4314-B1D9-2370A9C88083}" sibTransId="{D845C126-58A8-4A0E-8B48-BFF980605C70}"/>
    <dgm:cxn modelId="{BD2E5B31-C14C-4CBA-A044-BCA1E432E30F}" srcId="{85E91F50-15DC-4562-89FC-8A9A05D00A7E}" destId="{374BBCA2-6370-4BD7-83F5-975D12508DFC}" srcOrd="0" destOrd="0" parTransId="{71D8879A-F47B-473A-B87D-BBEDB8EA058B}" sibTransId="{4D7D4A8E-838C-4773-9977-084E2052DCD6}"/>
    <dgm:cxn modelId="{F9706D40-AEC5-463A-A0FF-F0CEB79CD4EF}" type="presOf" srcId="{FCB41D17-E27A-44DE-9E4C-A03A6A5BB9A6}" destId="{CFE61079-E259-46A1-A0E9-D797B070140D}" srcOrd="0" destOrd="0" presId="urn:microsoft.com/office/officeart/2005/8/layout/vList5"/>
    <dgm:cxn modelId="{5D8D8943-CF96-497B-9724-34E9BEE982CE}" srcId="{85E91F50-15DC-4562-89FC-8A9A05D00A7E}" destId="{A7EDC12D-4415-43E5-A8C6-EDD109541A56}" srcOrd="3" destOrd="0" parTransId="{2EF8626F-B42C-4AD5-AC32-5395A08B2A84}" sibTransId="{CECC24D9-D18B-4572-83B2-B80586016C4E}"/>
    <dgm:cxn modelId="{2CE2F04F-290B-42BA-9FAA-9582826939FA}" srcId="{8EAF2192-ACF5-4D58-93C8-B7717ED2F627}" destId="{2FE71373-A1ED-4985-ACF9-0FFC56F0B008}" srcOrd="0" destOrd="0" parTransId="{3639D0F8-40DC-4E46-9C2E-8EC96246A06D}" sibTransId="{438D69EF-F849-426E-A48E-C7EB3469E7EA}"/>
    <dgm:cxn modelId="{4C9C5B5C-F2EA-43B0-B987-DE95FEEB4E79}" type="presOf" srcId="{C2E814B7-FBB7-4375-8EB6-756022BDC273}" destId="{9FEA414C-27DB-4B47-B7DE-FDDCA3428D7D}" srcOrd="0" destOrd="0" presId="urn:microsoft.com/office/officeart/2005/8/layout/vList5"/>
    <dgm:cxn modelId="{2E8C9761-2111-429E-ACA1-35229E3E2C8C}" srcId="{B8A0A41E-A0DC-413D-84EB-9B22E03E48B6}" destId="{EB823C6B-B9F2-4246-8C4D-07DB65C5F8F0}" srcOrd="0" destOrd="0" parTransId="{480ACE37-D056-4722-AA7A-EEEC064B0213}" sibTransId="{7E5C58E4-524A-4C6E-BF63-CD63BCE94843}"/>
    <dgm:cxn modelId="{554CC762-B84A-40BB-B86B-64EBAAE2058B}" srcId="{85E91F50-15DC-4562-89FC-8A9A05D00A7E}" destId="{A8EB5701-5569-4384-A179-B389CDFE1CA2}" srcOrd="1" destOrd="0" parTransId="{68DC63CD-1028-4034-8DE6-2D197D7A3697}" sibTransId="{CF6E3F5F-166E-497A-924A-A6AEB621C7F0}"/>
    <dgm:cxn modelId="{E8781C75-6B09-4300-9D25-5974C802605F}" type="presOf" srcId="{2FE71373-A1ED-4985-ACF9-0FFC56F0B008}" destId="{AD3DD7ED-D3DB-4092-B9C1-ABCFCA113755}" srcOrd="0" destOrd="0" presId="urn:microsoft.com/office/officeart/2005/8/layout/vList5"/>
    <dgm:cxn modelId="{9F958A75-9D1F-4E54-A58F-9675148E745E}" srcId="{85E91F50-15DC-4562-89FC-8A9A05D00A7E}" destId="{FCB41D17-E27A-44DE-9E4C-A03A6A5BB9A6}" srcOrd="2" destOrd="0" parTransId="{EED1D068-2ABD-440C-A749-1E23A281FD92}" sibTransId="{DB295279-81CD-439A-956B-455C64AEF9AD}"/>
    <dgm:cxn modelId="{A246607A-C51E-4B6B-87DF-35BE9513F78D}" srcId="{A8EB5701-5569-4384-A179-B389CDFE1CA2}" destId="{8B4D47FF-A9B6-4718-8A86-424FB9EA3A75}" srcOrd="0" destOrd="0" parTransId="{67443D9C-3725-4686-BA08-DF07B866E7E5}" sibTransId="{C8206C7A-9E4F-454A-987D-8E7C26DAD0E4}"/>
    <dgm:cxn modelId="{69962887-42F7-4735-A083-4A755B47E483}" srcId="{A7EDC12D-4415-43E5-A8C6-EDD109541A56}" destId="{DA74C907-BF8A-4291-91AF-D07D888A7F7E}" srcOrd="0" destOrd="0" parTransId="{DA1A4BEC-3A6B-4C9D-87E9-B2DC36E6D5D6}" sibTransId="{A8E4FFDC-DDC3-4230-A3CA-4D84F5DA57E1}"/>
    <dgm:cxn modelId="{5C2D0389-4425-447E-A4DC-C13582F05D15}" srcId="{85E91F50-15DC-4562-89FC-8A9A05D00A7E}" destId="{C1FF0808-514E-4DF7-9057-1B52915607C4}" srcOrd="6" destOrd="0" parTransId="{49221DFC-67CF-48A6-99B1-7AFACA087CE1}" sibTransId="{F3755E62-4584-4269-9654-E16363AB060E}"/>
    <dgm:cxn modelId="{0A4AC78B-19AC-4F49-9179-27B3B445924B}" srcId="{85E91F50-15DC-4562-89FC-8A9A05D00A7E}" destId="{8EAF2192-ACF5-4D58-93C8-B7717ED2F627}" srcOrd="5" destOrd="0" parTransId="{BB389C51-FC8E-4D8C-8EB2-AFE580685612}" sibTransId="{E0EC1BF5-B5B2-43B9-86C1-FD8770683247}"/>
    <dgm:cxn modelId="{5944E297-6EA6-4599-83DE-064777D1189C}" srcId="{FCB41D17-E27A-44DE-9E4C-A03A6A5BB9A6}" destId="{752BE7D7-18B2-47C0-A3A2-A5F7EC490768}" srcOrd="0" destOrd="0" parTransId="{B5FCD21D-0A00-47F8-A99F-4D30DBCDEC88}" sibTransId="{9CB995B5-0DA2-4CA7-AABC-DC16B8DD3FD8}"/>
    <dgm:cxn modelId="{FB02E59B-0C57-4C9A-9679-D47EC3BAE2BA}" type="presOf" srcId="{85E91F50-15DC-4562-89FC-8A9A05D00A7E}" destId="{86A3CD7B-FA41-4CA6-A001-F2FAA03F4901}" srcOrd="0" destOrd="0" presId="urn:microsoft.com/office/officeart/2005/8/layout/vList5"/>
    <dgm:cxn modelId="{8A3A8DA5-60E0-4284-A1C5-F2F8BB428FFA}" type="presOf" srcId="{B8A0A41E-A0DC-413D-84EB-9B22E03E48B6}" destId="{BBBD27C3-046B-449C-BFB8-D52688A5F150}" srcOrd="0" destOrd="0" presId="urn:microsoft.com/office/officeart/2005/8/layout/vList5"/>
    <dgm:cxn modelId="{E9FC33AA-3485-4EFC-92FD-76A9447313D3}" type="presOf" srcId="{8B4D47FF-A9B6-4718-8A86-424FB9EA3A75}" destId="{24A8D218-3173-40F8-BC10-CDFE0D43AFC5}" srcOrd="0" destOrd="0" presId="urn:microsoft.com/office/officeart/2005/8/layout/vList5"/>
    <dgm:cxn modelId="{7D54B1B9-61D7-41B0-A091-5071328A0D46}" type="presOf" srcId="{374BBCA2-6370-4BD7-83F5-975D12508DFC}" destId="{BE7C4C1B-5971-41A0-954B-839CFFA16FEB}" srcOrd="0" destOrd="0" presId="urn:microsoft.com/office/officeart/2005/8/layout/vList5"/>
    <dgm:cxn modelId="{BF563EBD-6AF8-4B20-B745-B339EED36C65}" type="presOf" srcId="{DA74C907-BF8A-4291-91AF-D07D888A7F7E}" destId="{AED6A3A8-C3F5-4E56-B83C-6837CE57F65B}" srcOrd="0" destOrd="0" presId="urn:microsoft.com/office/officeart/2005/8/layout/vList5"/>
    <dgm:cxn modelId="{4B5D66E6-B9A6-4C19-AA83-C4DF8B48F274}" type="presOf" srcId="{8EAF2192-ACF5-4D58-93C8-B7717ED2F627}" destId="{B2AD2378-3C6D-4FC3-98DA-E7BE28415B31}" srcOrd="0" destOrd="0" presId="urn:microsoft.com/office/officeart/2005/8/layout/vList5"/>
    <dgm:cxn modelId="{22BAFEE8-5FD0-4314-8188-F2ECECB8919B}" srcId="{85E91F50-15DC-4562-89FC-8A9A05D00A7E}" destId="{B8A0A41E-A0DC-413D-84EB-9B22E03E48B6}" srcOrd="4" destOrd="0" parTransId="{68A526CA-AA3D-4B5E-A4A7-BE54666D5BD9}" sibTransId="{82515672-CE3E-4CC5-877F-E0B9C27976FB}"/>
    <dgm:cxn modelId="{093502F5-CB2B-45D2-839B-0DFBC6EB3077}" type="presOf" srcId="{752BE7D7-18B2-47C0-A3A2-A5F7EC490768}" destId="{2C54836F-E3CA-4D6B-9350-4CEBB4BF688C}" srcOrd="0" destOrd="0" presId="urn:microsoft.com/office/officeart/2005/8/layout/vList5"/>
    <dgm:cxn modelId="{337957F7-2753-4278-A20B-0CB5AF84A08E}" type="presOf" srcId="{A8EB5701-5569-4384-A179-B389CDFE1CA2}" destId="{94667DA9-092E-446F-BCB2-A09CB48F507B}" srcOrd="0" destOrd="0" presId="urn:microsoft.com/office/officeart/2005/8/layout/vList5"/>
    <dgm:cxn modelId="{165152F7-F690-4225-9A58-174C919337E1}" type="presParOf" srcId="{86A3CD7B-FA41-4CA6-A001-F2FAA03F4901}" destId="{FA94493A-9B4B-4BEE-89B6-D87D4FFC8100}" srcOrd="0" destOrd="0" presId="urn:microsoft.com/office/officeart/2005/8/layout/vList5"/>
    <dgm:cxn modelId="{C76A3962-006E-4326-A35D-867A28FC2E77}" type="presParOf" srcId="{FA94493A-9B4B-4BEE-89B6-D87D4FFC8100}" destId="{BE7C4C1B-5971-41A0-954B-839CFFA16FEB}" srcOrd="0" destOrd="0" presId="urn:microsoft.com/office/officeart/2005/8/layout/vList5"/>
    <dgm:cxn modelId="{F73340CB-AA6C-4E1C-AC0A-E61914A1C32E}" type="presParOf" srcId="{FA94493A-9B4B-4BEE-89B6-D87D4FFC8100}" destId="{9FEA414C-27DB-4B47-B7DE-FDDCA3428D7D}" srcOrd="1" destOrd="0" presId="urn:microsoft.com/office/officeart/2005/8/layout/vList5"/>
    <dgm:cxn modelId="{EE8FE9DA-D771-4806-9EE1-6F632A25FB0D}" type="presParOf" srcId="{86A3CD7B-FA41-4CA6-A001-F2FAA03F4901}" destId="{08E0E773-5C73-4651-9EFE-CC6CC63AA31C}" srcOrd="1" destOrd="0" presId="urn:microsoft.com/office/officeart/2005/8/layout/vList5"/>
    <dgm:cxn modelId="{AF369184-0F0A-4528-AF56-A412B6ED8D73}" type="presParOf" srcId="{86A3CD7B-FA41-4CA6-A001-F2FAA03F4901}" destId="{D24B8609-DE64-4C57-8AD6-618810683F92}" srcOrd="2" destOrd="0" presId="urn:microsoft.com/office/officeart/2005/8/layout/vList5"/>
    <dgm:cxn modelId="{BC134723-3EF5-4C41-987C-87AF3F47BB34}" type="presParOf" srcId="{D24B8609-DE64-4C57-8AD6-618810683F92}" destId="{94667DA9-092E-446F-BCB2-A09CB48F507B}" srcOrd="0" destOrd="0" presId="urn:microsoft.com/office/officeart/2005/8/layout/vList5"/>
    <dgm:cxn modelId="{EC596F68-74D1-4A39-B6AC-18DB1F1E0A3F}" type="presParOf" srcId="{D24B8609-DE64-4C57-8AD6-618810683F92}" destId="{24A8D218-3173-40F8-BC10-CDFE0D43AFC5}" srcOrd="1" destOrd="0" presId="urn:microsoft.com/office/officeart/2005/8/layout/vList5"/>
    <dgm:cxn modelId="{480B464D-BA81-4222-B268-DB91E63F5549}" type="presParOf" srcId="{86A3CD7B-FA41-4CA6-A001-F2FAA03F4901}" destId="{9DFB19B6-E971-4749-A429-73EAE953BA79}" srcOrd="3" destOrd="0" presId="urn:microsoft.com/office/officeart/2005/8/layout/vList5"/>
    <dgm:cxn modelId="{EB64BBF8-30B2-4CA3-A41D-56F76E3744C4}" type="presParOf" srcId="{86A3CD7B-FA41-4CA6-A001-F2FAA03F4901}" destId="{CB60F20E-EE1B-43C5-B4A6-478B70A10E0C}" srcOrd="4" destOrd="0" presId="urn:microsoft.com/office/officeart/2005/8/layout/vList5"/>
    <dgm:cxn modelId="{627D8126-056E-4349-850B-E02D869E4DD0}" type="presParOf" srcId="{CB60F20E-EE1B-43C5-B4A6-478B70A10E0C}" destId="{CFE61079-E259-46A1-A0E9-D797B070140D}" srcOrd="0" destOrd="0" presId="urn:microsoft.com/office/officeart/2005/8/layout/vList5"/>
    <dgm:cxn modelId="{0EE623CB-9D8F-4975-889C-4CAF2173F41B}" type="presParOf" srcId="{CB60F20E-EE1B-43C5-B4A6-478B70A10E0C}" destId="{2C54836F-E3CA-4D6B-9350-4CEBB4BF688C}" srcOrd="1" destOrd="0" presId="urn:microsoft.com/office/officeart/2005/8/layout/vList5"/>
    <dgm:cxn modelId="{E246511D-FBA0-4668-A142-8F94F8ACF245}" type="presParOf" srcId="{86A3CD7B-FA41-4CA6-A001-F2FAA03F4901}" destId="{FC9DCFC4-4B79-4BD1-879D-1DA6920C6241}" srcOrd="5" destOrd="0" presId="urn:microsoft.com/office/officeart/2005/8/layout/vList5"/>
    <dgm:cxn modelId="{8A15853A-4983-4C29-8775-85B432DCA7EA}" type="presParOf" srcId="{86A3CD7B-FA41-4CA6-A001-F2FAA03F4901}" destId="{1E594801-4D61-4938-9A4C-635F71445287}" srcOrd="6" destOrd="0" presId="urn:microsoft.com/office/officeart/2005/8/layout/vList5"/>
    <dgm:cxn modelId="{CC23CF03-F5B7-4386-9100-25EE89D4EB49}" type="presParOf" srcId="{1E594801-4D61-4938-9A4C-635F71445287}" destId="{8E5B58F1-9D61-46FF-A69D-A5094201BDB2}" srcOrd="0" destOrd="0" presId="urn:microsoft.com/office/officeart/2005/8/layout/vList5"/>
    <dgm:cxn modelId="{DB1ABD7D-BB0E-427C-B66E-552FB454F515}" type="presParOf" srcId="{1E594801-4D61-4938-9A4C-635F71445287}" destId="{AED6A3A8-C3F5-4E56-B83C-6837CE57F65B}" srcOrd="1" destOrd="0" presId="urn:microsoft.com/office/officeart/2005/8/layout/vList5"/>
    <dgm:cxn modelId="{5A4723F5-851A-4FB5-B080-685F820A7708}" type="presParOf" srcId="{86A3CD7B-FA41-4CA6-A001-F2FAA03F4901}" destId="{C74CADFF-8DE0-4557-9137-CD1F56374878}" srcOrd="7" destOrd="0" presId="urn:microsoft.com/office/officeart/2005/8/layout/vList5"/>
    <dgm:cxn modelId="{93EA6607-E431-4DFD-882A-64FB6C8C1211}" type="presParOf" srcId="{86A3CD7B-FA41-4CA6-A001-F2FAA03F4901}" destId="{A106CBD6-1801-4676-8BA6-D6DE89E41983}" srcOrd="8" destOrd="0" presId="urn:microsoft.com/office/officeart/2005/8/layout/vList5"/>
    <dgm:cxn modelId="{2E33F16F-E565-483F-8B5A-7B746704B6B6}" type="presParOf" srcId="{A106CBD6-1801-4676-8BA6-D6DE89E41983}" destId="{BBBD27C3-046B-449C-BFB8-D52688A5F150}" srcOrd="0" destOrd="0" presId="urn:microsoft.com/office/officeart/2005/8/layout/vList5"/>
    <dgm:cxn modelId="{811A31F3-D81E-4D06-BB06-8CDDF6F09702}" type="presParOf" srcId="{A106CBD6-1801-4676-8BA6-D6DE89E41983}" destId="{C4856388-0754-4BC0-BC55-FC6B3EAE113C}" srcOrd="1" destOrd="0" presId="urn:microsoft.com/office/officeart/2005/8/layout/vList5"/>
    <dgm:cxn modelId="{94EFEE08-7834-4F72-92C5-F33D300365AD}" type="presParOf" srcId="{86A3CD7B-FA41-4CA6-A001-F2FAA03F4901}" destId="{FB645B74-395A-4F42-B79C-811CF9051C12}" srcOrd="9" destOrd="0" presId="urn:microsoft.com/office/officeart/2005/8/layout/vList5"/>
    <dgm:cxn modelId="{7373458C-4F5F-4A3D-AA22-66B95074236E}" type="presParOf" srcId="{86A3CD7B-FA41-4CA6-A001-F2FAA03F4901}" destId="{EB358E50-C1C1-4913-AA16-D99DD47171DF}" srcOrd="10" destOrd="0" presId="urn:microsoft.com/office/officeart/2005/8/layout/vList5"/>
    <dgm:cxn modelId="{62E934F7-C421-4931-9115-E05C086AF257}" type="presParOf" srcId="{EB358E50-C1C1-4913-AA16-D99DD47171DF}" destId="{B2AD2378-3C6D-4FC3-98DA-E7BE28415B31}" srcOrd="0" destOrd="0" presId="urn:microsoft.com/office/officeart/2005/8/layout/vList5"/>
    <dgm:cxn modelId="{6893718A-7404-4917-ADB0-E75E24C3D75B}" type="presParOf" srcId="{EB358E50-C1C1-4913-AA16-D99DD47171DF}" destId="{AD3DD7ED-D3DB-4092-B9C1-ABCFCA113755}" srcOrd="1" destOrd="0" presId="urn:microsoft.com/office/officeart/2005/8/layout/vList5"/>
    <dgm:cxn modelId="{452DFD45-C597-44CA-ABA6-7A911F07753F}" type="presParOf" srcId="{86A3CD7B-FA41-4CA6-A001-F2FAA03F4901}" destId="{34EAC1A6-8FD4-472C-A92C-1B93B989C40D}" srcOrd="11" destOrd="0" presId="urn:microsoft.com/office/officeart/2005/8/layout/vList5"/>
    <dgm:cxn modelId="{1C02EC50-1526-45C0-94DA-F2ADDAE58655}" type="presParOf" srcId="{86A3CD7B-FA41-4CA6-A001-F2FAA03F4901}" destId="{A8826366-6958-470B-B3AE-C851694E3586}" srcOrd="12" destOrd="0" presId="urn:microsoft.com/office/officeart/2005/8/layout/vList5"/>
    <dgm:cxn modelId="{6B7C570B-31E4-4813-B99A-EF8F28FDB715}" type="presParOf" srcId="{A8826366-6958-470B-B3AE-C851694E3586}" destId="{D3EF1210-23CF-478B-B562-2FA3B37BF6AF}" srcOrd="0" destOrd="0" presId="urn:microsoft.com/office/officeart/2005/8/layout/vList5"/>
    <dgm:cxn modelId="{E2DE258F-ED3A-4DC1-A042-77BE43496E91}" type="presParOf" srcId="{A8826366-6958-470B-B3AE-C851694E3586}" destId="{B1BDA6BC-A5FE-4136-8826-76968F02F3A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91F50-15DC-4562-89FC-8A9A05D00A7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74BBCA2-6370-4BD7-83F5-975D12508DFC}">
      <dgm:prSet phldrT="[Text]"/>
      <dgm:spPr>
        <a:ln w="12700">
          <a:solidFill>
            <a:schemeClr val="accent1">
              <a:lumMod val="75000"/>
            </a:schemeClr>
          </a:solidFill>
        </a:ln>
      </dgm:spPr>
      <dgm:t>
        <a:bodyPr/>
        <a:lstStyle/>
        <a:p>
          <a:r>
            <a:rPr lang="en-US">
              <a:solidFill>
                <a:schemeClr val="bg2"/>
              </a:solidFill>
              <a:latin typeface="Amiko" panose="020B0604020202020204" charset="0"/>
              <a:cs typeface="Amiko" panose="020B0604020202020204" charset="0"/>
            </a:rPr>
            <a:t>4,987</a:t>
          </a:r>
        </a:p>
      </dgm:t>
    </dgm:pt>
    <dgm:pt modelId="{71D8879A-F47B-473A-B87D-BBEDB8EA058B}" type="parTrans" cxnId="{BD2E5B31-C14C-4CBA-A044-BCA1E432E30F}">
      <dgm:prSet/>
      <dgm:spPr/>
      <dgm:t>
        <a:bodyPr/>
        <a:lstStyle/>
        <a:p>
          <a:endParaRPr lang="en-US"/>
        </a:p>
      </dgm:t>
    </dgm:pt>
    <dgm:pt modelId="{4D7D4A8E-838C-4773-9977-084E2052DCD6}" type="sibTrans" cxnId="{BD2E5B31-C14C-4CBA-A044-BCA1E432E30F}">
      <dgm:prSet/>
      <dgm:spPr/>
      <dgm:t>
        <a:bodyPr/>
        <a:lstStyle/>
        <a:p>
          <a:endParaRPr lang="en-US"/>
        </a:p>
      </dgm:t>
    </dgm:pt>
    <dgm:pt modelId="{C2E814B7-FBB7-4375-8EB6-756022BDC273}">
      <dgm:prSet phldrT="[Text]"/>
      <dgm:spPr>
        <a:ln w="12700">
          <a:solidFill>
            <a:schemeClr val="accent1">
              <a:lumMod val="75000"/>
            </a:schemeClr>
          </a:solidFill>
        </a:ln>
      </dgm:spPr>
      <dgm:t>
        <a:bodyPr/>
        <a:lstStyle/>
        <a:p>
          <a:pPr>
            <a:buFont typeface="Arial" panose="020B0604020202020204" pitchFamily="34" charset="0"/>
            <a:buNone/>
          </a:pPr>
          <a:r>
            <a:rPr lang="en-US">
              <a:solidFill>
                <a:schemeClr val="bg2"/>
              </a:solidFill>
              <a:latin typeface="Amiko" panose="020B0604020202020204" charset="0"/>
              <a:cs typeface="Amiko" panose="020B0604020202020204" charset="0"/>
            </a:rPr>
            <a:t>$80,000 to $65,001</a:t>
          </a:r>
        </a:p>
      </dgm:t>
    </dgm:pt>
    <dgm:pt modelId="{3DD1B49E-AADB-4BED-B0D1-32428184FE8F}" type="parTrans" cxnId="{E434DE04-4575-4D26-BC9A-0C1C2F63AEB4}">
      <dgm:prSet/>
      <dgm:spPr/>
      <dgm:t>
        <a:bodyPr/>
        <a:lstStyle/>
        <a:p>
          <a:endParaRPr lang="en-US"/>
        </a:p>
      </dgm:t>
    </dgm:pt>
    <dgm:pt modelId="{E10E5B74-2B69-4059-8394-2ECE26004701}" type="sibTrans" cxnId="{E434DE04-4575-4D26-BC9A-0C1C2F63AEB4}">
      <dgm:prSet/>
      <dgm:spPr/>
      <dgm:t>
        <a:bodyPr/>
        <a:lstStyle/>
        <a:p>
          <a:endParaRPr lang="en-US"/>
        </a:p>
      </dgm:t>
    </dgm:pt>
    <dgm:pt modelId="{A8EB5701-5569-4384-A179-B389CDFE1CA2}">
      <dgm:prSet phldrT="[Text]"/>
      <dgm:spPr>
        <a:ln w="12700">
          <a:solidFill>
            <a:schemeClr val="accent1">
              <a:lumMod val="75000"/>
            </a:schemeClr>
          </a:solidFill>
        </a:ln>
      </dgm:spPr>
      <dgm:t>
        <a:bodyPr/>
        <a:lstStyle/>
        <a:p>
          <a:r>
            <a:rPr lang="en-US">
              <a:solidFill>
                <a:schemeClr val="bg2"/>
              </a:solidFill>
              <a:latin typeface="Amiko" panose="020B0604020202020204" charset="0"/>
              <a:cs typeface="Amiko" panose="020B0604020202020204" charset="0"/>
            </a:rPr>
            <a:t>3,493</a:t>
          </a:r>
        </a:p>
      </dgm:t>
    </dgm:pt>
    <dgm:pt modelId="{68DC63CD-1028-4034-8DE6-2D197D7A3697}" type="parTrans" cxnId="{554CC762-B84A-40BB-B86B-64EBAAE2058B}">
      <dgm:prSet/>
      <dgm:spPr/>
      <dgm:t>
        <a:bodyPr/>
        <a:lstStyle/>
        <a:p>
          <a:endParaRPr lang="en-US"/>
        </a:p>
      </dgm:t>
    </dgm:pt>
    <dgm:pt modelId="{CF6E3F5F-166E-497A-924A-A6AEB621C7F0}" type="sibTrans" cxnId="{554CC762-B84A-40BB-B86B-64EBAAE2058B}">
      <dgm:prSet/>
      <dgm:spPr/>
      <dgm:t>
        <a:bodyPr/>
        <a:lstStyle/>
        <a:p>
          <a:endParaRPr lang="en-US"/>
        </a:p>
      </dgm:t>
    </dgm:pt>
    <dgm:pt modelId="{8B4D47FF-A9B6-4718-8A86-424FB9EA3A75}">
      <dgm:prSet phldrT="[Text]"/>
      <dgm:spPr>
        <a:ln w="12700">
          <a:solidFill>
            <a:schemeClr val="accent1">
              <a:lumMod val="75000"/>
            </a:schemeClr>
          </a:solidFill>
        </a:ln>
      </dgm:spPr>
      <dgm:t>
        <a:bodyPr/>
        <a:lstStyle/>
        <a:p>
          <a:pPr>
            <a:buFont typeface="Arial" panose="020B0604020202020204" pitchFamily="34" charset="0"/>
            <a:buNone/>
          </a:pPr>
          <a:r>
            <a:rPr lang="en-US">
              <a:solidFill>
                <a:schemeClr val="bg2"/>
              </a:solidFill>
              <a:latin typeface="Amiko" panose="020B0604020202020204" charset="0"/>
              <a:cs typeface="Amiko" panose="020B0604020202020204" charset="0"/>
            </a:rPr>
            <a:t>$65,000 to $50,001</a:t>
          </a:r>
        </a:p>
      </dgm:t>
    </dgm:pt>
    <dgm:pt modelId="{67443D9C-3725-4686-BA08-DF07B866E7E5}" type="parTrans" cxnId="{A246607A-C51E-4B6B-87DF-35BE9513F78D}">
      <dgm:prSet/>
      <dgm:spPr/>
      <dgm:t>
        <a:bodyPr/>
        <a:lstStyle/>
        <a:p>
          <a:endParaRPr lang="en-US"/>
        </a:p>
      </dgm:t>
    </dgm:pt>
    <dgm:pt modelId="{C8206C7A-9E4F-454A-987D-8E7C26DAD0E4}" type="sibTrans" cxnId="{A246607A-C51E-4B6B-87DF-35BE9513F78D}">
      <dgm:prSet/>
      <dgm:spPr/>
      <dgm:t>
        <a:bodyPr/>
        <a:lstStyle/>
        <a:p>
          <a:endParaRPr lang="en-US"/>
        </a:p>
      </dgm:t>
    </dgm:pt>
    <dgm:pt modelId="{A7EDC12D-4415-43E5-A8C6-EDD109541A56}">
      <dgm:prSet phldrT="[Text]"/>
      <dgm:spPr>
        <a:solidFill>
          <a:schemeClr val="accent3">
            <a:lumMod val="60000"/>
            <a:lumOff val="40000"/>
          </a:schemeClr>
        </a:solidFill>
        <a:ln w="6350">
          <a:solidFill>
            <a:schemeClr val="accent4">
              <a:lumMod val="75000"/>
            </a:schemeClr>
          </a:solidFill>
        </a:ln>
      </dgm:spPr>
      <dgm:t>
        <a:bodyPr/>
        <a:lstStyle/>
        <a:p>
          <a:r>
            <a:rPr lang="en-US">
              <a:solidFill>
                <a:schemeClr val="accent3">
                  <a:lumMod val="75000"/>
                </a:schemeClr>
              </a:solidFill>
              <a:latin typeface="Amiko" panose="020B0604020202020204" charset="0"/>
              <a:cs typeface="Amiko" panose="020B0604020202020204" charset="0"/>
            </a:rPr>
            <a:t>1,781</a:t>
          </a:r>
        </a:p>
      </dgm:t>
    </dgm:pt>
    <dgm:pt modelId="{2EF8626F-B42C-4AD5-AC32-5395A08B2A84}" type="parTrans" cxnId="{5D8D8943-CF96-497B-9724-34E9BEE982CE}">
      <dgm:prSet/>
      <dgm:spPr/>
      <dgm:t>
        <a:bodyPr/>
        <a:lstStyle/>
        <a:p>
          <a:endParaRPr lang="en-US"/>
        </a:p>
      </dgm:t>
    </dgm:pt>
    <dgm:pt modelId="{CECC24D9-D18B-4572-83B2-B80586016C4E}" type="sibTrans" cxnId="{5D8D8943-CF96-497B-9724-34E9BEE982CE}">
      <dgm:prSet/>
      <dgm:spPr/>
      <dgm:t>
        <a:bodyPr/>
        <a:lstStyle/>
        <a:p>
          <a:endParaRPr lang="en-US"/>
        </a:p>
      </dgm:t>
    </dgm:pt>
    <dgm:pt modelId="{B8A0A41E-A0DC-413D-84EB-9B22E03E48B6}">
      <dgm:prSet phldrT="[Text]"/>
      <dgm:spPr>
        <a:solidFill>
          <a:schemeClr val="accent3">
            <a:lumMod val="60000"/>
            <a:lumOff val="40000"/>
          </a:schemeClr>
        </a:solidFill>
        <a:ln w="6350">
          <a:solidFill>
            <a:schemeClr val="accent4">
              <a:lumMod val="75000"/>
            </a:schemeClr>
          </a:solidFill>
        </a:ln>
      </dgm:spPr>
      <dgm:t>
        <a:bodyPr/>
        <a:lstStyle/>
        <a:p>
          <a:r>
            <a:rPr lang="en-US">
              <a:solidFill>
                <a:schemeClr val="accent3">
                  <a:lumMod val="75000"/>
                </a:schemeClr>
              </a:solidFill>
              <a:latin typeface="Amiko" panose="020B0604020202020204" charset="0"/>
              <a:cs typeface="Amiko" panose="020B0604020202020204" charset="0"/>
            </a:rPr>
            <a:t>1,425</a:t>
          </a:r>
        </a:p>
      </dgm:t>
    </dgm:pt>
    <dgm:pt modelId="{68A526CA-AA3D-4B5E-A4A7-BE54666D5BD9}" type="parTrans" cxnId="{22BAFEE8-5FD0-4314-8188-F2ECECB8919B}">
      <dgm:prSet/>
      <dgm:spPr/>
      <dgm:t>
        <a:bodyPr/>
        <a:lstStyle/>
        <a:p>
          <a:endParaRPr lang="en-US"/>
        </a:p>
      </dgm:t>
    </dgm:pt>
    <dgm:pt modelId="{82515672-CE3E-4CC5-877F-E0B9C27976FB}" type="sibTrans" cxnId="{22BAFEE8-5FD0-4314-8188-F2ECECB8919B}">
      <dgm:prSet/>
      <dgm:spPr/>
      <dgm:t>
        <a:bodyPr/>
        <a:lstStyle/>
        <a:p>
          <a:endParaRPr lang="en-US"/>
        </a:p>
      </dgm:t>
    </dgm:pt>
    <dgm:pt modelId="{8EAF2192-ACF5-4D58-93C8-B7717ED2F627}">
      <dgm:prSet phldrT="[Text]"/>
      <dgm:spPr>
        <a:solidFill>
          <a:schemeClr val="accent3">
            <a:lumMod val="60000"/>
            <a:lumOff val="40000"/>
          </a:schemeClr>
        </a:solidFill>
        <a:ln w="6350">
          <a:solidFill>
            <a:schemeClr val="accent4">
              <a:lumMod val="75000"/>
            </a:schemeClr>
          </a:solidFill>
        </a:ln>
      </dgm:spPr>
      <dgm:t>
        <a:bodyPr/>
        <a:lstStyle/>
        <a:p>
          <a:r>
            <a:rPr lang="en-US">
              <a:solidFill>
                <a:schemeClr val="accent3">
                  <a:lumMod val="75000"/>
                </a:schemeClr>
              </a:solidFill>
              <a:latin typeface="Amiko" panose="020B0604020202020204" charset="0"/>
              <a:cs typeface="Amiko" panose="020B0604020202020204" charset="0"/>
            </a:rPr>
            <a:t>946</a:t>
          </a:r>
        </a:p>
      </dgm:t>
    </dgm:pt>
    <dgm:pt modelId="{BB389C51-FC8E-4D8C-8EB2-AFE580685612}" type="parTrans" cxnId="{0A4AC78B-19AC-4F49-9179-27B3B445924B}">
      <dgm:prSet/>
      <dgm:spPr/>
      <dgm:t>
        <a:bodyPr/>
        <a:lstStyle/>
        <a:p>
          <a:endParaRPr lang="en-US"/>
        </a:p>
      </dgm:t>
    </dgm:pt>
    <dgm:pt modelId="{E0EC1BF5-B5B2-43B9-86C1-FD8770683247}" type="sibTrans" cxnId="{0A4AC78B-19AC-4F49-9179-27B3B445924B}">
      <dgm:prSet/>
      <dgm:spPr/>
      <dgm:t>
        <a:bodyPr/>
        <a:lstStyle/>
        <a:p>
          <a:endParaRPr lang="en-US"/>
        </a:p>
      </dgm:t>
    </dgm:pt>
    <dgm:pt modelId="{C1FF0808-514E-4DF7-9057-1B52915607C4}">
      <dgm:prSet phldrT="[Text]"/>
      <dgm:spPr>
        <a:solidFill>
          <a:schemeClr val="accent3">
            <a:lumMod val="60000"/>
            <a:lumOff val="40000"/>
          </a:schemeClr>
        </a:solidFill>
        <a:ln w="6350">
          <a:solidFill>
            <a:schemeClr val="accent4">
              <a:lumMod val="75000"/>
            </a:schemeClr>
          </a:solidFill>
        </a:ln>
      </dgm:spPr>
      <dgm:t>
        <a:bodyPr/>
        <a:lstStyle/>
        <a:p>
          <a:r>
            <a:rPr lang="en-US">
              <a:solidFill>
                <a:schemeClr val="accent3">
                  <a:lumMod val="75000"/>
                </a:schemeClr>
              </a:solidFill>
              <a:latin typeface="Amiko" panose="020B0604020202020204" charset="0"/>
              <a:cs typeface="Amiko" panose="020B0604020202020204" charset="0"/>
            </a:rPr>
            <a:t>745</a:t>
          </a:r>
        </a:p>
      </dgm:t>
    </dgm:pt>
    <dgm:pt modelId="{49221DFC-67CF-48A6-99B1-7AFACA087CE1}" type="parTrans" cxnId="{5C2D0389-4425-447E-A4DC-C13582F05D15}">
      <dgm:prSet/>
      <dgm:spPr/>
      <dgm:t>
        <a:bodyPr/>
        <a:lstStyle/>
        <a:p>
          <a:endParaRPr lang="en-US"/>
        </a:p>
      </dgm:t>
    </dgm:pt>
    <dgm:pt modelId="{F3755E62-4584-4269-9654-E16363AB060E}" type="sibTrans" cxnId="{5C2D0389-4425-447E-A4DC-C13582F05D15}">
      <dgm:prSet/>
      <dgm:spPr/>
      <dgm:t>
        <a:bodyPr/>
        <a:lstStyle/>
        <a:p>
          <a:endParaRPr lang="en-US"/>
        </a:p>
      </dgm:t>
    </dgm:pt>
    <dgm:pt modelId="{FCB41D17-E27A-44DE-9E4C-A03A6A5BB9A6}">
      <dgm:prSet phldrT="[Text]"/>
      <dgm:spPr>
        <a:ln w="12700">
          <a:solidFill>
            <a:schemeClr val="accent1">
              <a:lumMod val="75000"/>
            </a:schemeClr>
          </a:solidFill>
        </a:ln>
      </dgm:spPr>
      <dgm:t>
        <a:bodyPr/>
        <a:lstStyle/>
        <a:p>
          <a:r>
            <a:rPr lang="en-US">
              <a:solidFill>
                <a:schemeClr val="bg2"/>
              </a:solidFill>
              <a:latin typeface="Amiko" panose="020B0604020202020204" charset="0"/>
              <a:cs typeface="Amiko" panose="020B0604020202020204" charset="0"/>
            </a:rPr>
            <a:t>2,555</a:t>
          </a:r>
        </a:p>
      </dgm:t>
    </dgm:pt>
    <dgm:pt modelId="{DB295279-81CD-439A-956B-455C64AEF9AD}" type="sibTrans" cxnId="{9F958A75-9D1F-4E54-A58F-9675148E745E}">
      <dgm:prSet/>
      <dgm:spPr/>
      <dgm:t>
        <a:bodyPr/>
        <a:lstStyle/>
        <a:p>
          <a:endParaRPr lang="en-US"/>
        </a:p>
      </dgm:t>
    </dgm:pt>
    <dgm:pt modelId="{EED1D068-2ABD-440C-A749-1E23A281FD92}" type="parTrans" cxnId="{9F958A75-9D1F-4E54-A58F-9675148E745E}">
      <dgm:prSet/>
      <dgm:spPr/>
      <dgm:t>
        <a:bodyPr/>
        <a:lstStyle/>
        <a:p>
          <a:endParaRPr lang="en-US"/>
        </a:p>
      </dgm:t>
    </dgm:pt>
    <dgm:pt modelId="{752BE7D7-18B2-47C0-A3A2-A5F7EC490768}">
      <dgm:prSet phldrT="[Text]"/>
      <dgm:spPr>
        <a:ln w="12700">
          <a:solidFill>
            <a:schemeClr val="accent1">
              <a:lumMod val="75000"/>
            </a:schemeClr>
          </a:solidFill>
        </a:ln>
      </dgm:spPr>
      <dgm:t>
        <a:bodyPr/>
        <a:lstStyle/>
        <a:p>
          <a:pPr>
            <a:buFont typeface="Arial" panose="020B0604020202020204" pitchFamily="34" charset="0"/>
            <a:buNone/>
          </a:pPr>
          <a:r>
            <a:rPr lang="en-US">
              <a:solidFill>
                <a:schemeClr val="bg2"/>
              </a:solidFill>
              <a:latin typeface="Amiko" panose="020B0604020202020204" charset="0"/>
              <a:cs typeface="Amiko" panose="020B0604020202020204" charset="0"/>
            </a:rPr>
            <a:t>$95,000 to $80,001</a:t>
          </a:r>
        </a:p>
      </dgm:t>
    </dgm:pt>
    <dgm:pt modelId="{B5FCD21D-0A00-47F8-A99F-4D30DBCDEC88}" type="parTrans" cxnId="{5944E297-6EA6-4599-83DE-064777D1189C}">
      <dgm:prSet/>
      <dgm:spPr/>
      <dgm:t>
        <a:bodyPr/>
        <a:lstStyle/>
        <a:p>
          <a:endParaRPr lang="en-US"/>
        </a:p>
      </dgm:t>
    </dgm:pt>
    <dgm:pt modelId="{9CB995B5-0DA2-4CA7-AABC-DC16B8DD3FD8}" type="sibTrans" cxnId="{5944E297-6EA6-4599-83DE-064777D1189C}">
      <dgm:prSet/>
      <dgm:spPr/>
      <dgm:t>
        <a:bodyPr/>
        <a:lstStyle/>
        <a:p>
          <a:endParaRPr lang="en-US"/>
        </a:p>
      </dgm:t>
    </dgm:pt>
    <dgm:pt modelId="{DA74C907-BF8A-4291-91AF-D07D888A7F7E}">
      <dgm:prSet phldrT="[Text]"/>
      <dgm:spPr>
        <a:solidFill>
          <a:schemeClr val="accent3">
            <a:lumMod val="60000"/>
            <a:lumOff val="40000"/>
          </a:schemeClr>
        </a:solidFill>
        <a:ln w="6350">
          <a:solidFill>
            <a:schemeClr val="accent4">
              <a:lumMod val="75000"/>
            </a:schemeClr>
          </a:solidFill>
        </a:ln>
      </dgm:spPr>
      <dgm:t>
        <a:bodyPr/>
        <a:lstStyle/>
        <a:p>
          <a:pPr>
            <a:buFont typeface="Arial" panose="020B0604020202020204" pitchFamily="34" charset="0"/>
            <a:buNone/>
          </a:pPr>
          <a:r>
            <a:rPr lang="en-US">
              <a:solidFill>
                <a:schemeClr val="accent3">
                  <a:lumMod val="75000"/>
                </a:schemeClr>
              </a:solidFill>
              <a:latin typeface="Amiko" panose="020B0604020202020204" charset="0"/>
              <a:cs typeface="Amiko" panose="020B0604020202020204" charset="0"/>
            </a:rPr>
            <a:t>$110,000 to $95,001</a:t>
          </a:r>
        </a:p>
      </dgm:t>
    </dgm:pt>
    <dgm:pt modelId="{DA1A4BEC-3A6B-4C9D-87E9-B2DC36E6D5D6}" type="parTrans" cxnId="{69962887-42F7-4735-A083-4A755B47E483}">
      <dgm:prSet/>
      <dgm:spPr/>
      <dgm:t>
        <a:bodyPr/>
        <a:lstStyle/>
        <a:p>
          <a:endParaRPr lang="en-US"/>
        </a:p>
      </dgm:t>
    </dgm:pt>
    <dgm:pt modelId="{A8E4FFDC-DDC3-4230-A3CA-4D84F5DA57E1}" type="sibTrans" cxnId="{69962887-42F7-4735-A083-4A755B47E483}">
      <dgm:prSet/>
      <dgm:spPr/>
      <dgm:t>
        <a:bodyPr/>
        <a:lstStyle/>
        <a:p>
          <a:endParaRPr lang="en-US"/>
        </a:p>
      </dgm:t>
    </dgm:pt>
    <dgm:pt modelId="{EB823C6B-B9F2-4246-8C4D-07DB65C5F8F0}">
      <dgm:prSet phldrT="[Text]"/>
      <dgm:spPr>
        <a:solidFill>
          <a:schemeClr val="accent3">
            <a:lumMod val="60000"/>
            <a:lumOff val="40000"/>
          </a:schemeClr>
        </a:solidFill>
        <a:ln w="6350">
          <a:solidFill>
            <a:schemeClr val="accent4">
              <a:lumMod val="75000"/>
            </a:schemeClr>
          </a:solidFill>
        </a:ln>
      </dgm:spPr>
      <dgm:t>
        <a:bodyPr/>
        <a:lstStyle/>
        <a:p>
          <a:pPr>
            <a:buFont typeface="Arial" panose="020B0604020202020204" pitchFamily="34" charset="0"/>
            <a:buNone/>
          </a:pPr>
          <a:r>
            <a:rPr lang="en-US">
              <a:solidFill>
                <a:schemeClr val="accent3">
                  <a:lumMod val="75000"/>
                </a:schemeClr>
              </a:solidFill>
              <a:latin typeface="Amiko" panose="020B0604020202020204" charset="0"/>
              <a:cs typeface="Amiko" panose="020B0604020202020204" charset="0"/>
            </a:rPr>
            <a:t>$50,000 to $30,000</a:t>
          </a:r>
        </a:p>
      </dgm:t>
    </dgm:pt>
    <dgm:pt modelId="{480ACE37-D056-4722-AA7A-EEEC064B0213}" type="parTrans" cxnId="{2E8C9761-2111-429E-ACA1-35229E3E2C8C}">
      <dgm:prSet/>
      <dgm:spPr/>
      <dgm:t>
        <a:bodyPr/>
        <a:lstStyle/>
        <a:p>
          <a:endParaRPr lang="en-US"/>
        </a:p>
      </dgm:t>
    </dgm:pt>
    <dgm:pt modelId="{7E5C58E4-524A-4C6E-BF63-CD63BCE94843}" type="sibTrans" cxnId="{2E8C9761-2111-429E-ACA1-35229E3E2C8C}">
      <dgm:prSet/>
      <dgm:spPr/>
      <dgm:t>
        <a:bodyPr/>
        <a:lstStyle/>
        <a:p>
          <a:endParaRPr lang="en-US"/>
        </a:p>
      </dgm:t>
    </dgm:pt>
    <dgm:pt modelId="{2FE71373-A1ED-4985-ACF9-0FFC56F0B008}">
      <dgm:prSet phldrT="[Text]"/>
      <dgm:spPr>
        <a:solidFill>
          <a:schemeClr val="accent3">
            <a:lumMod val="60000"/>
            <a:lumOff val="40000"/>
          </a:schemeClr>
        </a:solidFill>
        <a:ln w="6350">
          <a:solidFill>
            <a:schemeClr val="accent4">
              <a:lumMod val="75000"/>
            </a:schemeClr>
          </a:solidFill>
        </a:ln>
      </dgm:spPr>
      <dgm:t>
        <a:bodyPr/>
        <a:lstStyle/>
        <a:p>
          <a:pPr>
            <a:buFont typeface="Arial" panose="020B0604020202020204" pitchFamily="34" charset="0"/>
            <a:buNone/>
          </a:pPr>
          <a:r>
            <a:rPr lang="en-US">
              <a:solidFill>
                <a:schemeClr val="accent3">
                  <a:lumMod val="75000"/>
                </a:schemeClr>
              </a:solidFill>
              <a:latin typeface="Amiko" panose="020B0604020202020204" charset="0"/>
              <a:cs typeface="Amiko" panose="020B0604020202020204" charset="0"/>
            </a:rPr>
            <a:t>$125,000 to $110,001</a:t>
          </a:r>
          <a:endParaRPr lang="en-US" b="0">
            <a:solidFill>
              <a:schemeClr val="accent3">
                <a:lumMod val="75000"/>
              </a:schemeClr>
            </a:solidFill>
            <a:latin typeface="Amiko" panose="020B0604020202020204" charset="0"/>
            <a:cs typeface="Amiko" panose="020B0604020202020204" charset="0"/>
          </a:endParaRPr>
        </a:p>
      </dgm:t>
    </dgm:pt>
    <dgm:pt modelId="{3639D0F8-40DC-4E46-9C2E-8EC96246A06D}" type="parTrans" cxnId="{2CE2F04F-290B-42BA-9FAA-9582826939FA}">
      <dgm:prSet/>
      <dgm:spPr/>
      <dgm:t>
        <a:bodyPr/>
        <a:lstStyle/>
        <a:p>
          <a:endParaRPr lang="en-US"/>
        </a:p>
      </dgm:t>
    </dgm:pt>
    <dgm:pt modelId="{438D69EF-F849-426E-A48E-C7EB3469E7EA}" type="sibTrans" cxnId="{2CE2F04F-290B-42BA-9FAA-9582826939FA}">
      <dgm:prSet/>
      <dgm:spPr/>
      <dgm:t>
        <a:bodyPr/>
        <a:lstStyle/>
        <a:p>
          <a:endParaRPr lang="en-US"/>
        </a:p>
      </dgm:t>
    </dgm:pt>
    <dgm:pt modelId="{E57ACC3E-3195-4C77-946A-63FED2C3AEDE}">
      <dgm:prSet phldrT="[Text]"/>
      <dgm:spPr>
        <a:solidFill>
          <a:schemeClr val="accent3">
            <a:lumMod val="60000"/>
            <a:lumOff val="40000"/>
          </a:schemeClr>
        </a:solidFill>
        <a:ln w="6350">
          <a:solidFill>
            <a:schemeClr val="accent4">
              <a:lumMod val="75000"/>
            </a:schemeClr>
          </a:solidFill>
        </a:ln>
      </dgm:spPr>
      <dgm:t>
        <a:bodyPr/>
        <a:lstStyle/>
        <a:p>
          <a:pPr>
            <a:buFont typeface="Arial" panose="020B0604020202020204" pitchFamily="34" charset="0"/>
            <a:buNone/>
          </a:pPr>
          <a:r>
            <a:rPr lang="en-US">
              <a:solidFill>
                <a:schemeClr val="accent3">
                  <a:lumMod val="75000"/>
                </a:schemeClr>
              </a:solidFill>
              <a:latin typeface="Amiko" panose="020B0604020202020204" charset="0"/>
              <a:cs typeface="Amiko" panose="020B0604020202020204" charset="0"/>
            </a:rPr>
            <a:t>$140,000 to $125,001</a:t>
          </a:r>
        </a:p>
      </dgm:t>
    </dgm:pt>
    <dgm:pt modelId="{DFA94467-8F6C-4314-B1D9-2370A9C88083}" type="parTrans" cxnId="{7651C82D-0579-4F4D-B9E2-B4373C6E29BE}">
      <dgm:prSet/>
      <dgm:spPr/>
      <dgm:t>
        <a:bodyPr/>
        <a:lstStyle/>
        <a:p>
          <a:endParaRPr lang="en-US"/>
        </a:p>
      </dgm:t>
    </dgm:pt>
    <dgm:pt modelId="{D845C126-58A8-4A0E-8B48-BFF980605C70}" type="sibTrans" cxnId="{7651C82D-0579-4F4D-B9E2-B4373C6E29BE}">
      <dgm:prSet/>
      <dgm:spPr/>
      <dgm:t>
        <a:bodyPr/>
        <a:lstStyle/>
        <a:p>
          <a:endParaRPr lang="en-US"/>
        </a:p>
      </dgm:t>
    </dgm:pt>
    <dgm:pt modelId="{86A3CD7B-FA41-4CA6-A001-F2FAA03F4901}" type="pres">
      <dgm:prSet presAssocID="{85E91F50-15DC-4562-89FC-8A9A05D00A7E}" presName="Name0" presStyleCnt="0">
        <dgm:presLayoutVars>
          <dgm:dir/>
          <dgm:animLvl val="lvl"/>
          <dgm:resizeHandles val="exact"/>
        </dgm:presLayoutVars>
      </dgm:prSet>
      <dgm:spPr/>
    </dgm:pt>
    <dgm:pt modelId="{FA94493A-9B4B-4BEE-89B6-D87D4FFC8100}" type="pres">
      <dgm:prSet presAssocID="{374BBCA2-6370-4BD7-83F5-975D12508DFC}" presName="linNode" presStyleCnt="0"/>
      <dgm:spPr/>
    </dgm:pt>
    <dgm:pt modelId="{BE7C4C1B-5971-41A0-954B-839CFFA16FEB}" type="pres">
      <dgm:prSet presAssocID="{374BBCA2-6370-4BD7-83F5-975D12508DFC}" presName="parentText" presStyleLbl="node1" presStyleIdx="0" presStyleCnt="7">
        <dgm:presLayoutVars>
          <dgm:chMax val="1"/>
          <dgm:bulletEnabled val="1"/>
        </dgm:presLayoutVars>
      </dgm:prSet>
      <dgm:spPr/>
    </dgm:pt>
    <dgm:pt modelId="{9FEA414C-27DB-4B47-B7DE-FDDCA3428D7D}" type="pres">
      <dgm:prSet presAssocID="{374BBCA2-6370-4BD7-83F5-975D12508DFC}" presName="descendantText" presStyleLbl="alignAccFollowNode1" presStyleIdx="0" presStyleCnt="7">
        <dgm:presLayoutVars>
          <dgm:bulletEnabled val="1"/>
        </dgm:presLayoutVars>
      </dgm:prSet>
      <dgm:spPr/>
    </dgm:pt>
    <dgm:pt modelId="{08E0E773-5C73-4651-9EFE-CC6CC63AA31C}" type="pres">
      <dgm:prSet presAssocID="{4D7D4A8E-838C-4773-9977-084E2052DCD6}" presName="sp" presStyleCnt="0"/>
      <dgm:spPr/>
    </dgm:pt>
    <dgm:pt modelId="{D24B8609-DE64-4C57-8AD6-618810683F92}" type="pres">
      <dgm:prSet presAssocID="{A8EB5701-5569-4384-A179-B389CDFE1CA2}" presName="linNode" presStyleCnt="0"/>
      <dgm:spPr/>
    </dgm:pt>
    <dgm:pt modelId="{94667DA9-092E-446F-BCB2-A09CB48F507B}" type="pres">
      <dgm:prSet presAssocID="{A8EB5701-5569-4384-A179-B389CDFE1CA2}" presName="parentText" presStyleLbl="node1" presStyleIdx="1" presStyleCnt="7">
        <dgm:presLayoutVars>
          <dgm:chMax val="1"/>
          <dgm:bulletEnabled val="1"/>
        </dgm:presLayoutVars>
      </dgm:prSet>
      <dgm:spPr/>
    </dgm:pt>
    <dgm:pt modelId="{24A8D218-3173-40F8-BC10-CDFE0D43AFC5}" type="pres">
      <dgm:prSet presAssocID="{A8EB5701-5569-4384-A179-B389CDFE1CA2}" presName="descendantText" presStyleLbl="alignAccFollowNode1" presStyleIdx="1" presStyleCnt="7">
        <dgm:presLayoutVars>
          <dgm:bulletEnabled val="1"/>
        </dgm:presLayoutVars>
      </dgm:prSet>
      <dgm:spPr/>
    </dgm:pt>
    <dgm:pt modelId="{9DFB19B6-E971-4749-A429-73EAE953BA79}" type="pres">
      <dgm:prSet presAssocID="{CF6E3F5F-166E-497A-924A-A6AEB621C7F0}" presName="sp" presStyleCnt="0"/>
      <dgm:spPr/>
    </dgm:pt>
    <dgm:pt modelId="{CB60F20E-EE1B-43C5-B4A6-478B70A10E0C}" type="pres">
      <dgm:prSet presAssocID="{FCB41D17-E27A-44DE-9E4C-A03A6A5BB9A6}" presName="linNode" presStyleCnt="0"/>
      <dgm:spPr/>
    </dgm:pt>
    <dgm:pt modelId="{CFE61079-E259-46A1-A0E9-D797B070140D}" type="pres">
      <dgm:prSet presAssocID="{FCB41D17-E27A-44DE-9E4C-A03A6A5BB9A6}" presName="parentText" presStyleLbl="node1" presStyleIdx="2" presStyleCnt="7">
        <dgm:presLayoutVars>
          <dgm:chMax val="1"/>
          <dgm:bulletEnabled val="1"/>
        </dgm:presLayoutVars>
      </dgm:prSet>
      <dgm:spPr/>
    </dgm:pt>
    <dgm:pt modelId="{2C54836F-E3CA-4D6B-9350-4CEBB4BF688C}" type="pres">
      <dgm:prSet presAssocID="{FCB41D17-E27A-44DE-9E4C-A03A6A5BB9A6}" presName="descendantText" presStyleLbl="alignAccFollowNode1" presStyleIdx="2" presStyleCnt="7">
        <dgm:presLayoutVars>
          <dgm:bulletEnabled val="1"/>
        </dgm:presLayoutVars>
      </dgm:prSet>
      <dgm:spPr/>
    </dgm:pt>
    <dgm:pt modelId="{FC9DCFC4-4B79-4BD1-879D-1DA6920C6241}" type="pres">
      <dgm:prSet presAssocID="{DB295279-81CD-439A-956B-455C64AEF9AD}" presName="sp" presStyleCnt="0"/>
      <dgm:spPr/>
    </dgm:pt>
    <dgm:pt modelId="{1E594801-4D61-4938-9A4C-635F71445287}" type="pres">
      <dgm:prSet presAssocID="{A7EDC12D-4415-43E5-A8C6-EDD109541A56}" presName="linNode" presStyleCnt="0"/>
      <dgm:spPr/>
    </dgm:pt>
    <dgm:pt modelId="{8E5B58F1-9D61-46FF-A69D-A5094201BDB2}" type="pres">
      <dgm:prSet presAssocID="{A7EDC12D-4415-43E5-A8C6-EDD109541A56}" presName="parentText" presStyleLbl="node1" presStyleIdx="3" presStyleCnt="7">
        <dgm:presLayoutVars>
          <dgm:chMax val="1"/>
          <dgm:bulletEnabled val="1"/>
        </dgm:presLayoutVars>
      </dgm:prSet>
      <dgm:spPr/>
    </dgm:pt>
    <dgm:pt modelId="{AED6A3A8-C3F5-4E56-B83C-6837CE57F65B}" type="pres">
      <dgm:prSet presAssocID="{A7EDC12D-4415-43E5-A8C6-EDD109541A56}" presName="descendantText" presStyleLbl="alignAccFollowNode1" presStyleIdx="3" presStyleCnt="7">
        <dgm:presLayoutVars>
          <dgm:bulletEnabled val="1"/>
        </dgm:presLayoutVars>
      </dgm:prSet>
      <dgm:spPr/>
    </dgm:pt>
    <dgm:pt modelId="{C74CADFF-8DE0-4557-9137-CD1F56374878}" type="pres">
      <dgm:prSet presAssocID="{CECC24D9-D18B-4572-83B2-B80586016C4E}" presName="sp" presStyleCnt="0"/>
      <dgm:spPr/>
    </dgm:pt>
    <dgm:pt modelId="{A106CBD6-1801-4676-8BA6-D6DE89E41983}" type="pres">
      <dgm:prSet presAssocID="{B8A0A41E-A0DC-413D-84EB-9B22E03E48B6}" presName="linNode" presStyleCnt="0"/>
      <dgm:spPr/>
    </dgm:pt>
    <dgm:pt modelId="{BBBD27C3-046B-449C-BFB8-D52688A5F150}" type="pres">
      <dgm:prSet presAssocID="{B8A0A41E-A0DC-413D-84EB-9B22E03E48B6}" presName="parentText" presStyleLbl="node1" presStyleIdx="4" presStyleCnt="7">
        <dgm:presLayoutVars>
          <dgm:chMax val="1"/>
          <dgm:bulletEnabled val="1"/>
        </dgm:presLayoutVars>
      </dgm:prSet>
      <dgm:spPr/>
    </dgm:pt>
    <dgm:pt modelId="{C4856388-0754-4BC0-BC55-FC6B3EAE113C}" type="pres">
      <dgm:prSet presAssocID="{B8A0A41E-A0DC-413D-84EB-9B22E03E48B6}" presName="descendantText" presStyleLbl="alignAccFollowNode1" presStyleIdx="4" presStyleCnt="7">
        <dgm:presLayoutVars>
          <dgm:bulletEnabled val="1"/>
        </dgm:presLayoutVars>
      </dgm:prSet>
      <dgm:spPr/>
    </dgm:pt>
    <dgm:pt modelId="{FB645B74-395A-4F42-B79C-811CF9051C12}" type="pres">
      <dgm:prSet presAssocID="{82515672-CE3E-4CC5-877F-E0B9C27976FB}" presName="sp" presStyleCnt="0"/>
      <dgm:spPr/>
    </dgm:pt>
    <dgm:pt modelId="{EB358E50-C1C1-4913-AA16-D99DD47171DF}" type="pres">
      <dgm:prSet presAssocID="{8EAF2192-ACF5-4D58-93C8-B7717ED2F627}" presName="linNode" presStyleCnt="0"/>
      <dgm:spPr/>
    </dgm:pt>
    <dgm:pt modelId="{B2AD2378-3C6D-4FC3-98DA-E7BE28415B31}" type="pres">
      <dgm:prSet presAssocID="{8EAF2192-ACF5-4D58-93C8-B7717ED2F627}" presName="parentText" presStyleLbl="node1" presStyleIdx="5" presStyleCnt="7">
        <dgm:presLayoutVars>
          <dgm:chMax val="1"/>
          <dgm:bulletEnabled val="1"/>
        </dgm:presLayoutVars>
      </dgm:prSet>
      <dgm:spPr/>
    </dgm:pt>
    <dgm:pt modelId="{AD3DD7ED-D3DB-4092-B9C1-ABCFCA113755}" type="pres">
      <dgm:prSet presAssocID="{8EAF2192-ACF5-4D58-93C8-B7717ED2F627}" presName="descendantText" presStyleLbl="alignAccFollowNode1" presStyleIdx="5" presStyleCnt="7">
        <dgm:presLayoutVars>
          <dgm:bulletEnabled val="1"/>
        </dgm:presLayoutVars>
      </dgm:prSet>
      <dgm:spPr/>
    </dgm:pt>
    <dgm:pt modelId="{34EAC1A6-8FD4-472C-A92C-1B93B989C40D}" type="pres">
      <dgm:prSet presAssocID="{E0EC1BF5-B5B2-43B9-86C1-FD8770683247}" presName="sp" presStyleCnt="0"/>
      <dgm:spPr/>
    </dgm:pt>
    <dgm:pt modelId="{A8826366-6958-470B-B3AE-C851694E3586}" type="pres">
      <dgm:prSet presAssocID="{C1FF0808-514E-4DF7-9057-1B52915607C4}" presName="linNode" presStyleCnt="0"/>
      <dgm:spPr/>
    </dgm:pt>
    <dgm:pt modelId="{D3EF1210-23CF-478B-B562-2FA3B37BF6AF}" type="pres">
      <dgm:prSet presAssocID="{C1FF0808-514E-4DF7-9057-1B52915607C4}" presName="parentText" presStyleLbl="node1" presStyleIdx="6" presStyleCnt="7">
        <dgm:presLayoutVars>
          <dgm:chMax val="1"/>
          <dgm:bulletEnabled val="1"/>
        </dgm:presLayoutVars>
      </dgm:prSet>
      <dgm:spPr/>
    </dgm:pt>
    <dgm:pt modelId="{B1BDA6BC-A5FE-4136-8826-76968F02F3A8}" type="pres">
      <dgm:prSet presAssocID="{C1FF0808-514E-4DF7-9057-1B52915607C4}" presName="descendantText" presStyleLbl="alignAccFollowNode1" presStyleIdx="6" presStyleCnt="7">
        <dgm:presLayoutVars>
          <dgm:bulletEnabled val="1"/>
        </dgm:presLayoutVars>
      </dgm:prSet>
      <dgm:spPr/>
    </dgm:pt>
  </dgm:ptLst>
  <dgm:cxnLst>
    <dgm:cxn modelId="{E434DE04-4575-4D26-BC9A-0C1C2F63AEB4}" srcId="{374BBCA2-6370-4BD7-83F5-975D12508DFC}" destId="{C2E814B7-FBB7-4375-8EB6-756022BDC273}" srcOrd="0" destOrd="0" parTransId="{3DD1B49E-AADB-4BED-B0D1-32428184FE8F}" sibTransId="{E10E5B74-2B69-4059-8394-2ECE26004701}"/>
    <dgm:cxn modelId="{1AF90E1B-2BEF-49A3-BAEC-67FF25857E4B}" type="presOf" srcId="{A7EDC12D-4415-43E5-A8C6-EDD109541A56}" destId="{8E5B58F1-9D61-46FF-A69D-A5094201BDB2}" srcOrd="0" destOrd="0" presId="urn:microsoft.com/office/officeart/2005/8/layout/vList5"/>
    <dgm:cxn modelId="{FEAAE21B-6DB9-44B8-8604-A08F55E2AEBC}" type="presOf" srcId="{C1FF0808-514E-4DF7-9057-1B52915607C4}" destId="{D3EF1210-23CF-478B-B562-2FA3B37BF6AF}" srcOrd="0" destOrd="0" presId="urn:microsoft.com/office/officeart/2005/8/layout/vList5"/>
    <dgm:cxn modelId="{E8BF7F1D-3F34-4A20-A55D-44B1CCD87425}" type="presOf" srcId="{E57ACC3E-3195-4C77-946A-63FED2C3AEDE}" destId="{B1BDA6BC-A5FE-4136-8826-76968F02F3A8}" srcOrd="0" destOrd="0" presId="urn:microsoft.com/office/officeart/2005/8/layout/vList5"/>
    <dgm:cxn modelId="{AD13C822-A4DA-4E9F-9743-97F584D1E65E}" type="presOf" srcId="{EB823C6B-B9F2-4246-8C4D-07DB65C5F8F0}" destId="{C4856388-0754-4BC0-BC55-FC6B3EAE113C}" srcOrd="0" destOrd="0" presId="urn:microsoft.com/office/officeart/2005/8/layout/vList5"/>
    <dgm:cxn modelId="{7651C82D-0579-4F4D-B9E2-B4373C6E29BE}" srcId="{C1FF0808-514E-4DF7-9057-1B52915607C4}" destId="{E57ACC3E-3195-4C77-946A-63FED2C3AEDE}" srcOrd="0" destOrd="0" parTransId="{DFA94467-8F6C-4314-B1D9-2370A9C88083}" sibTransId="{D845C126-58A8-4A0E-8B48-BFF980605C70}"/>
    <dgm:cxn modelId="{BD2E5B31-C14C-4CBA-A044-BCA1E432E30F}" srcId="{85E91F50-15DC-4562-89FC-8A9A05D00A7E}" destId="{374BBCA2-6370-4BD7-83F5-975D12508DFC}" srcOrd="0" destOrd="0" parTransId="{71D8879A-F47B-473A-B87D-BBEDB8EA058B}" sibTransId="{4D7D4A8E-838C-4773-9977-084E2052DCD6}"/>
    <dgm:cxn modelId="{F9706D40-AEC5-463A-A0FF-F0CEB79CD4EF}" type="presOf" srcId="{FCB41D17-E27A-44DE-9E4C-A03A6A5BB9A6}" destId="{CFE61079-E259-46A1-A0E9-D797B070140D}" srcOrd="0" destOrd="0" presId="urn:microsoft.com/office/officeart/2005/8/layout/vList5"/>
    <dgm:cxn modelId="{5D8D8943-CF96-497B-9724-34E9BEE982CE}" srcId="{85E91F50-15DC-4562-89FC-8A9A05D00A7E}" destId="{A7EDC12D-4415-43E5-A8C6-EDD109541A56}" srcOrd="3" destOrd="0" parTransId="{2EF8626F-B42C-4AD5-AC32-5395A08B2A84}" sibTransId="{CECC24D9-D18B-4572-83B2-B80586016C4E}"/>
    <dgm:cxn modelId="{2CE2F04F-290B-42BA-9FAA-9582826939FA}" srcId="{8EAF2192-ACF5-4D58-93C8-B7717ED2F627}" destId="{2FE71373-A1ED-4985-ACF9-0FFC56F0B008}" srcOrd="0" destOrd="0" parTransId="{3639D0F8-40DC-4E46-9C2E-8EC96246A06D}" sibTransId="{438D69EF-F849-426E-A48E-C7EB3469E7EA}"/>
    <dgm:cxn modelId="{4C9C5B5C-F2EA-43B0-B987-DE95FEEB4E79}" type="presOf" srcId="{C2E814B7-FBB7-4375-8EB6-756022BDC273}" destId="{9FEA414C-27DB-4B47-B7DE-FDDCA3428D7D}" srcOrd="0" destOrd="0" presId="urn:microsoft.com/office/officeart/2005/8/layout/vList5"/>
    <dgm:cxn modelId="{2E8C9761-2111-429E-ACA1-35229E3E2C8C}" srcId="{B8A0A41E-A0DC-413D-84EB-9B22E03E48B6}" destId="{EB823C6B-B9F2-4246-8C4D-07DB65C5F8F0}" srcOrd="0" destOrd="0" parTransId="{480ACE37-D056-4722-AA7A-EEEC064B0213}" sibTransId="{7E5C58E4-524A-4C6E-BF63-CD63BCE94843}"/>
    <dgm:cxn modelId="{554CC762-B84A-40BB-B86B-64EBAAE2058B}" srcId="{85E91F50-15DC-4562-89FC-8A9A05D00A7E}" destId="{A8EB5701-5569-4384-A179-B389CDFE1CA2}" srcOrd="1" destOrd="0" parTransId="{68DC63CD-1028-4034-8DE6-2D197D7A3697}" sibTransId="{CF6E3F5F-166E-497A-924A-A6AEB621C7F0}"/>
    <dgm:cxn modelId="{E8781C75-6B09-4300-9D25-5974C802605F}" type="presOf" srcId="{2FE71373-A1ED-4985-ACF9-0FFC56F0B008}" destId="{AD3DD7ED-D3DB-4092-B9C1-ABCFCA113755}" srcOrd="0" destOrd="0" presId="urn:microsoft.com/office/officeart/2005/8/layout/vList5"/>
    <dgm:cxn modelId="{9F958A75-9D1F-4E54-A58F-9675148E745E}" srcId="{85E91F50-15DC-4562-89FC-8A9A05D00A7E}" destId="{FCB41D17-E27A-44DE-9E4C-A03A6A5BB9A6}" srcOrd="2" destOrd="0" parTransId="{EED1D068-2ABD-440C-A749-1E23A281FD92}" sibTransId="{DB295279-81CD-439A-956B-455C64AEF9AD}"/>
    <dgm:cxn modelId="{A246607A-C51E-4B6B-87DF-35BE9513F78D}" srcId="{A8EB5701-5569-4384-A179-B389CDFE1CA2}" destId="{8B4D47FF-A9B6-4718-8A86-424FB9EA3A75}" srcOrd="0" destOrd="0" parTransId="{67443D9C-3725-4686-BA08-DF07B866E7E5}" sibTransId="{C8206C7A-9E4F-454A-987D-8E7C26DAD0E4}"/>
    <dgm:cxn modelId="{69962887-42F7-4735-A083-4A755B47E483}" srcId="{A7EDC12D-4415-43E5-A8C6-EDD109541A56}" destId="{DA74C907-BF8A-4291-91AF-D07D888A7F7E}" srcOrd="0" destOrd="0" parTransId="{DA1A4BEC-3A6B-4C9D-87E9-B2DC36E6D5D6}" sibTransId="{A8E4FFDC-DDC3-4230-A3CA-4D84F5DA57E1}"/>
    <dgm:cxn modelId="{5C2D0389-4425-447E-A4DC-C13582F05D15}" srcId="{85E91F50-15DC-4562-89FC-8A9A05D00A7E}" destId="{C1FF0808-514E-4DF7-9057-1B52915607C4}" srcOrd="6" destOrd="0" parTransId="{49221DFC-67CF-48A6-99B1-7AFACA087CE1}" sibTransId="{F3755E62-4584-4269-9654-E16363AB060E}"/>
    <dgm:cxn modelId="{0A4AC78B-19AC-4F49-9179-27B3B445924B}" srcId="{85E91F50-15DC-4562-89FC-8A9A05D00A7E}" destId="{8EAF2192-ACF5-4D58-93C8-B7717ED2F627}" srcOrd="5" destOrd="0" parTransId="{BB389C51-FC8E-4D8C-8EB2-AFE580685612}" sibTransId="{E0EC1BF5-B5B2-43B9-86C1-FD8770683247}"/>
    <dgm:cxn modelId="{5944E297-6EA6-4599-83DE-064777D1189C}" srcId="{FCB41D17-E27A-44DE-9E4C-A03A6A5BB9A6}" destId="{752BE7D7-18B2-47C0-A3A2-A5F7EC490768}" srcOrd="0" destOrd="0" parTransId="{B5FCD21D-0A00-47F8-A99F-4D30DBCDEC88}" sibTransId="{9CB995B5-0DA2-4CA7-AABC-DC16B8DD3FD8}"/>
    <dgm:cxn modelId="{FB02E59B-0C57-4C9A-9679-D47EC3BAE2BA}" type="presOf" srcId="{85E91F50-15DC-4562-89FC-8A9A05D00A7E}" destId="{86A3CD7B-FA41-4CA6-A001-F2FAA03F4901}" srcOrd="0" destOrd="0" presId="urn:microsoft.com/office/officeart/2005/8/layout/vList5"/>
    <dgm:cxn modelId="{8A3A8DA5-60E0-4284-A1C5-F2F8BB428FFA}" type="presOf" srcId="{B8A0A41E-A0DC-413D-84EB-9B22E03E48B6}" destId="{BBBD27C3-046B-449C-BFB8-D52688A5F150}" srcOrd="0" destOrd="0" presId="urn:microsoft.com/office/officeart/2005/8/layout/vList5"/>
    <dgm:cxn modelId="{E9FC33AA-3485-4EFC-92FD-76A9447313D3}" type="presOf" srcId="{8B4D47FF-A9B6-4718-8A86-424FB9EA3A75}" destId="{24A8D218-3173-40F8-BC10-CDFE0D43AFC5}" srcOrd="0" destOrd="0" presId="urn:microsoft.com/office/officeart/2005/8/layout/vList5"/>
    <dgm:cxn modelId="{7D54B1B9-61D7-41B0-A091-5071328A0D46}" type="presOf" srcId="{374BBCA2-6370-4BD7-83F5-975D12508DFC}" destId="{BE7C4C1B-5971-41A0-954B-839CFFA16FEB}" srcOrd="0" destOrd="0" presId="urn:microsoft.com/office/officeart/2005/8/layout/vList5"/>
    <dgm:cxn modelId="{BF563EBD-6AF8-4B20-B745-B339EED36C65}" type="presOf" srcId="{DA74C907-BF8A-4291-91AF-D07D888A7F7E}" destId="{AED6A3A8-C3F5-4E56-B83C-6837CE57F65B}" srcOrd="0" destOrd="0" presId="urn:microsoft.com/office/officeart/2005/8/layout/vList5"/>
    <dgm:cxn modelId="{4B5D66E6-B9A6-4C19-AA83-C4DF8B48F274}" type="presOf" srcId="{8EAF2192-ACF5-4D58-93C8-B7717ED2F627}" destId="{B2AD2378-3C6D-4FC3-98DA-E7BE28415B31}" srcOrd="0" destOrd="0" presId="urn:microsoft.com/office/officeart/2005/8/layout/vList5"/>
    <dgm:cxn modelId="{22BAFEE8-5FD0-4314-8188-F2ECECB8919B}" srcId="{85E91F50-15DC-4562-89FC-8A9A05D00A7E}" destId="{B8A0A41E-A0DC-413D-84EB-9B22E03E48B6}" srcOrd="4" destOrd="0" parTransId="{68A526CA-AA3D-4B5E-A4A7-BE54666D5BD9}" sibTransId="{82515672-CE3E-4CC5-877F-E0B9C27976FB}"/>
    <dgm:cxn modelId="{093502F5-CB2B-45D2-839B-0DFBC6EB3077}" type="presOf" srcId="{752BE7D7-18B2-47C0-A3A2-A5F7EC490768}" destId="{2C54836F-E3CA-4D6B-9350-4CEBB4BF688C}" srcOrd="0" destOrd="0" presId="urn:microsoft.com/office/officeart/2005/8/layout/vList5"/>
    <dgm:cxn modelId="{337957F7-2753-4278-A20B-0CB5AF84A08E}" type="presOf" srcId="{A8EB5701-5569-4384-A179-B389CDFE1CA2}" destId="{94667DA9-092E-446F-BCB2-A09CB48F507B}" srcOrd="0" destOrd="0" presId="urn:microsoft.com/office/officeart/2005/8/layout/vList5"/>
    <dgm:cxn modelId="{165152F7-F690-4225-9A58-174C919337E1}" type="presParOf" srcId="{86A3CD7B-FA41-4CA6-A001-F2FAA03F4901}" destId="{FA94493A-9B4B-4BEE-89B6-D87D4FFC8100}" srcOrd="0" destOrd="0" presId="urn:microsoft.com/office/officeart/2005/8/layout/vList5"/>
    <dgm:cxn modelId="{C76A3962-006E-4326-A35D-867A28FC2E77}" type="presParOf" srcId="{FA94493A-9B4B-4BEE-89B6-D87D4FFC8100}" destId="{BE7C4C1B-5971-41A0-954B-839CFFA16FEB}" srcOrd="0" destOrd="0" presId="urn:microsoft.com/office/officeart/2005/8/layout/vList5"/>
    <dgm:cxn modelId="{F73340CB-AA6C-4E1C-AC0A-E61914A1C32E}" type="presParOf" srcId="{FA94493A-9B4B-4BEE-89B6-D87D4FFC8100}" destId="{9FEA414C-27DB-4B47-B7DE-FDDCA3428D7D}" srcOrd="1" destOrd="0" presId="urn:microsoft.com/office/officeart/2005/8/layout/vList5"/>
    <dgm:cxn modelId="{EE8FE9DA-D771-4806-9EE1-6F632A25FB0D}" type="presParOf" srcId="{86A3CD7B-FA41-4CA6-A001-F2FAA03F4901}" destId="{08E0E773-5C73-4651-9EFE-CC6CC63AA31C}" srcOrd="1" destOrd="0" presId="urn:microsoft.com/office/officeart/2005/8/layout/vList5"/>
    <dgm:cxn modelId="{AF369184-0F0A-4528-AF56-A412B6ED8D73}" type="presParOf" srcId="{86A3CD7B-FA41-4CA6-A001-F2FAA03F4901}" destId="{D24B8609-DE64-4C57-8AD6-618810683F92}" srcOrd="2" destOrd="0" presId="urn:microsoft.com/office/officeart/2005/8/layout/vList5"/>
    <dgm:cxn modelId="{BC134723-3EF5-4C41-987C-87AF3F47BB34}" type="presParOf" srcId="{D24B8609-DE64-4C57-8AD6-618810683F92}" destId="{94667DA9-092E-446F-BCB2-A09CB48F507B}" srcOrd="0" destOrd="0" presId="urn:microsoft.com/office/officeart/2005/8/layout/vList5"/>
    <dgm:cxn modelId="{EC596F68-74D1-4A39-B6AC-18DB1F1E0A3F}" type="presParOf" srcId="{D24B8609-DE64-4C57-8AD6-618810683F92}" destId="{24A8D218-3173-40F8-BC10-CDFE0D43AFC5}" srcOrd="1" destOrd="0" presId="urn:microsoft.com/office/officeart/2005/8/layout/vList5"/>
    <dgm:cxn modelId="{480B464D-BA81-4222-B268-DB91E63F5549}" type="presParOf" srcId="{86A3CD7B-FA41-4CA6-A001-F2FAA03F4901}" destId="{9DFB19B6-E971-4749-A429-73EAE953BA79}" srcOrd="3" destOrd="0" presId="urn:microsoft.com/office/officeart/2005/8/layout/vList5"/>
    <dgm:cxn modelId="{EB64BBF8-30B2-4CA3-A41D-56F76E3744C4}" type="presParOf" srcId="{86A3CD7B-FA41-4CA6-A001-F2FAA03F4901}" destId="{CB60F20E-EE1B-43C5-B4A6-478B70A10E0C}" srcOrd="4" destOrd="0" presId="urn:microsoft.com/office/officeart/2005/8/layout/vList5"/>
    <dgm:cxn modelId="{627D8126-056E-4349-850B-E02D869E4DD0}" type="presParOf" srcId="{CB60F20E-EE1B-43C5-B4A6-478B70A10E0C}" destId="{CFE61079-E259-46A1-A0E9-D797B070140D}" srcOrd="0" destOrd="0" presId="urn:microsoft.com/office/officeart/2005/8/layout/vList5"/>
    <dgm:cxn modelId="{0EE623CB-9D8F-4975-889C-4CAF2173F41B}" type="presParOf" srcId="{CB60F20E-EE1B-43C5-B4A6-478B70A10E0C}" destId="{2C54836F-E3CA-4D6B-9350-4CEBB4BF688C}" srcOrd="1" destOrd="0" presId="urn:microsoft.com/office/officeart/2005/8/layout/vList5"/>
    <dgm:cxn modelId="{E246511D-FBA0-4668-A142-8F94F8ACF245}" type="presParOf" srcId="{86A3CD7B-FA41-4CA6-A001-F2FAA03F4901}" destId="{FC9DCFC4-4B79-4BD1-879D-1DA6920C6241}" srcOrd="5" destOrd="0" presId="urn:microsoft.com/office/officeart/2005/8/layout/vList5"/>
    <dgm:cxn modelId="{8A15853A-4983-4C29-8775-85B432DCA7EA}" type="presParOf" srcId="{86A3CD7B-FA41-4CA6-A001-F2FAA03F4901}" destId="{1E594801-4D61-4938-9A4C-635F71445287}" srcOrd="6" destOrd="0" presId="urn:microsoft.com/office/officeart/2005/8/layout/vList5"/>
    <dgm:cxn modelId="{CC23CF03-F5B7-4386-9100-25EE89D4EB49}" type="presParOf" srcId="{1E594801-4D61-4938-9A4C-635F71445287}" destId="{8E5B58F1-9D61-46FF-A69D-A5094201BDB2}" srcOrd="0" destOrd="0" presId="urn:microsoft.com/office/officeart/2005/8/layout/vList5"/>
    <dgm:cxn modelId="{DB1ABD7D-BB0E-427C-B66E-552FB454F515}" type="presParOf" srcId="{1E594801-4D61-4938-9A4C-635F71445287}" destId="{AED6A3A8-C3F5-4E56-B83C-6837CE57F65B}" srcOrd="1" destOrd="0" presId="urn:microsoft.com/office/officeart/2005/8/layout/vList5"/>
    <dgm:cxn modelId="{5A4723F5-851A-4FB5-B080-685F820A7708}" type="presParOf" srcId="{86A3CD7B-FA41-4CA6-A001-F2FAA03F4901}" destId="{C74CADFF-8DE0-4557-9137-CD1F56374878}" srcOrd="7" destOrd="0" presId="urn:microsoft.com/office/officeart/2005/8/layout/vList5"/>
    <dgm:cxn modelId="{93EA6607-E431-4DFD-882A-64FB6C8C1211}" type="presParOf" srcId="{86A3CD7B-FA41-4CA6-A001-F2FAA03F4901}" destId="{A106CBD6-1801-4676-8BA6-D6DE89E41983}" srcOrd="8" destOrd="0" presId="urn:microsoft.com/office/officeart/2005/8/layout/vList5"/>
    <dgm:cxn modelId="{2E33F16F-E565-483F-8B5A-7B746704B6B6}" type="presParOf" srcId="{A106CBD6-1801-4676-8BA6-D6DE89E41983}" destId="{BBBD27C3-046B-449C-BFB8-D52688A5F150}" srcOrd="0" destOrd="0" presId="urn:microsoft.com/office/officeart/2005/8/layout/vList5"/>
    <dgm:cxn modelId="{811A31F3-D81E-4D06-BB06-8CDDF6F09702}" type="presParOf" srcId="{A106CBD6-1801-4676-8BA6-D6DE89E41983}" destId="{C4856388-0754-4BC0-BC55-FC6B3EAE113C}" srcOrd="1" destOrd="0" presId="urn:microsoft.com/office/officeart/2005/8/layout/vList5"/>
    <dgm:cxn modelId="{94EFEE08-7834-4F72-92C5-F33D300365AD}" type="presParOf" srcId="{86A3CD7B-FA41-4CA6-A001-F2FAA03F4901}" destId="{FB645B74-395A-4F42-B79C-811CF9051C12}" srcOrd="9" destOrd="0" presId="urn:microsoft.com/office/officeart/2005/8/layout/vList5"/>
    <dgm:cxn modelId="{7373458C-4F5F-4A3D-AA22-66B95074236E}" type="presParOf" srcId="{86A3CD7B-FA41-4CA6-A001-F2FAA03F4901}" destId="{EB358E50-C1C1-4913-AA16-D99DD47171DF}" srcOrd="10" destOrd="0" presId="urn:microsoft.com/office/officeart/2005/8/layout/vList5"/>
    <dgm:cxn modelId="{62E934F7-C421-4931-9115-E05C086AF257}" type="presParOf" srcId="{EB358E50-C1C1-4913-AA16-D99DD47171DF}" destId="{B2AD2378-3C6D-4FC3-98DA-E7BE28415B31}" srcOrd="0" destOrd="0" presId="urn:microsoft.com/office/officeart/2005/8/layout/vList5"/>
    <dgm:cxn modelId="{6893718A-7404-4917-ADB0-E75E24C3D75B}" type="presParOf" srcId="{EB358E50-C1C1-4913-AA16-D99DD47171DF}" destId="{AD3DD7ED-D3DB-4092-B9C1-ABCFCA113755}" srcOrd="1" destOrd="0" presId="urn:microsoft.com/office/officeart/2005/8/layout/vList5"/>
    <dgm:cxn modelId="{452DFD45-C597-44CA-ABA6-7A911F07753F}" type="presParOf" srcId="{86A3CD7B-FA41-4CA6-A001-F2FAA03F4901}" destId="{34EAC1A6-8FD4-472C-A92C-1B93B989C40D}" srcOrd="11" destOrd="0" presId="urn:microsoft.com/office/officeart/2005/8/layout/vList5"/>
    <dgm:cxn modelId="{1C02EC50-1526-45C0-94DA-F2ADDAE58655}" type="presParOf" srcId="{86A3CD7B-FA41-4CA6-A001-F2FAA03F4901}" destId="{A8826366-6958-470B-B3AE-C851694E3586}" srcOrd="12" destOrd="0" presId="urn:microsoft.com/office/officeart/2005/8/layout/vList5"/>
    <dgm:cxn modelId="{6B7C570B-31E4-4813-B99A-EF8F28FDB715}" type="presParOf" srcId="{A8826366-6958-470B-B3AE-C851694E3586}" destId="{D3EF1210-23CF-478B-B562-2FA3B37BF6AF}" srcOrd="0" destOrd="0" presId="urn:microsoft.com/office/officeart/2005/8/layout/vList5"/>
    <dgm:cxn modelId="{E2DE258F-ED3A-4DC1-A042-77BE43496E91}" type="presParOf" srcId="{A8826366-6958-470B-B3AE-C851694E3586}" destId="{B1BDA6BC-A5FE-4136-8826-76968F02F3A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3AC4CF-0E3C-49AC-88E2-35B10D1EDBB8}" type="doc">
      <dgm:prSet loTypeId="urn:microsoft.com/office/officeart/2005/8/layout/pyramid3" loCatId="pyramid" qsTypeId="urn:microsoft.com/office/officeart/2005/8/quickstyle/simple1" qsCatId="simple" csTypeId="urn:microsoft.com/office/officeart/2005/8/colors/accent1_2" csCatId="accent1" phldr="1"/>
      <dgm:spPr/>
    </dgm:pt>
    <dgm:pt modelId="{FD1FA62E-F330-48B6-A233-EEE461431057}">
      <dgm:prSet phldrT="[Text]" phldr="0"/>
      <dgm:spPr/>
      <dgm:t>
        <a:bodyPr/>
        <a:lstStyle/>
        <a:p>
          <a:r>
            <a:rPr lang="en-US">
              <a:latin typeface="Arial"/>
            </a:rPr>
            <a:t>Local</a:t>
          </a:r>
          <a:endParaRPr lang="en-US"/>
        </a:p>
      </dgm:t>
    </dgm:pt>
    <dgm:pt modelId="{5856ADEF-5C4E-40B3-9809-088C63D78295}" type="parTrans" cxnId="{05AC2DB6-784A-4BE0-AC05-43B46546D78F}">
      <dgm:prSet/>
      <dgm:spPr/>
    </dgm:pt>
    <dgm:pt modelId="{9B6313FC-288E-4B40-AD25-DC276F2C2489}" type="sibTrans" cxnId="{05AC2DB6-784A-4BE0-AC05-43B46546D78F}">
      <dgm:prSet/>
      <dgm:spPr/>
    </dgm:pt>
    <dgm:pt modelId="{95982F25-2684-4E11-8CB7-4908E6C3AD33}">
      <dgm:prSet phldrT="[Text]" phldr="0"/>
      <dgm:spPr/>
      <dgm:t>
        <a:bodyPr/>
        <a:lstStyle/>
        <a:p>
          <a:r>
            <a:rPr lang="en-US">
              <a:latin typeface="Arial"/>
            </a:rPr>
            <a:t>County</a:t>
          </a:r>
          <a:endParaRPr lang="en-US"/>
        </a:p>
      </dgm:t>
    </dgm:pt>
    <dgm:pt modelId="{B0D8BABD-9C76-4ACB-B631-0175A23AEEB8}" type="parTrans" cxnId="{5385C234-84F8-40CE-BEA4-BA326B81760E}">
      <dgm:prSet/>
      <dgm:spPr/>
    </dgm:pt>
    <dgm:pt modelId="{70D1A918-0AC8-47CD-AF4B-02DBABC26F34}" type="sibTrans" cxnId="{5385C234-84F8-40CE-BEA4-BA326B81760E}">
      <dgm:prSet/>
      <dgm:spPr/>
    </dgm:pt>
    <dgm:pt modelId="{1E07E31D-26C4-4112-B253-77CAC1955930}">
      <dgm:prSet phldrT="[Text]" phldr="0"/>
      <dgm:spPr/>
      <dgm:t>
        <a:bodyPr/>
        <a:lstStyle/>
        <a:p>
          <a:r>
            <a:rPr lang="en-US">
              <a:latin typeface="Arial"/>
            </a:rPr>
            <a:t>Region</a:t>
          </a:r>
          <a:endParaRPr lang="en-US"/>
        </a:p>
      </dgm:t>
    </dgm:pt>
    <dgm:pt modelId="{7B7309A6-C2DE-48DD-B0F5-A1FD57793822}" type="parTrans" cxnId="{236455F1-8252-4578-8906-1F1D7485E6C6}">
      <dgm:prSet/>
      <dgm:spPr/>
    </dgm:pt>
    <dgm:pt modelId="{A967F607-687D-4C94-A63E-246AD7DE3D4E}" type="sibTrans" cxnId="{236455F1-8252-4578-8906-1F1D7485E6C6}">
      <dgm:prSet/>
      <dgm:spPr/>
    </dgm:pt>
    <dgm:pt modelId="{D98C8E20-8794-4BF3-876A-8F0CB47C246F}" type="pres">
      <dgm:prSet presAssocID="{853AC4CF-0E3C-49AC-88E2-35B10D1EDBB8}" presName="Name0" presStyleCnt="0">
        <dgm:presLayoutVars>
          <dgm:dir/>
          <dgm:animLvl val="lvl"/>
          <dgm:resizeHandles val="exact"/>
        </dgm:presLayoutVars>
      </dgm:prSet>
      <dgm:spPr/>
    </dgm:pt>
    <dgm:pt modelId="{B12D3FD9-BA1E-4AC8-B31B-25BDC3DB17F6}" type="pres">
      <dgm:prSet presAssocID="{FD1FA62E-F330-48B6-A233-EEE461431057}" presName="Name8" presStyleCnt="0"/>
      <dgm:spPr/>
    </dgm:pt>
    <dgm:pt modelId="{A3F496E1-5A33-43BC-915C-BF038AFA7602}" type="pres">
      <dgm:prSet presAssocID="{FD1FA62E-F330-48B6-A233-EEE461431057}" presName="level" presStyleLbl="node1" presStyleIdx="0" presStyleCnt="3">
        <dgm:presLayoutVars>
          <dgm:chMax val="1"/>
          <dgm:bulletEnabled val="1"/>
        </dgm:presLayoutVars>
      </dgm:prSet>
      <dgm:spPr/>
    </dgm:pt>
    <dgm:pt modelId="{A2898EE9-635F-4257-B220-FDFE55967E81}" type="pres">
      <dgm:prSet presAssocID="{FD1FA62E-F330-48B6-A233-EEE461431057}" presName="levelTx" presStyleLbl="revTx" presStyleIdx="0" presStyleCnt="0">
        <dgm:presLayoutVars>
          <dgm:chMax val="1"/>
          <dgm:bulletEnabled val="1"/>
        </dgm:presLayoutVars>
      </dgm:prSet>
      <dgm:spPr/>
    </dgm:pt>
    <dgm:pt modelId="{993C8A87-CEB8-49DD-8C8F-27B2DAED82CE}" type="pres">
      <dgm:prSet presAssocID="{95982F25-2684-4E11-8CB7-4908E6C3AD33}" presName="Name8" presStyleCnt="0"/>
      <dgm:spPr/>
    </dgm:pt>
    <dgm:pt modelId="{A9B32DBB-50AA-4F99-83DF-AF4AC11E8CEB}" type="pres">
      <dgm:prSet presAssocID="{95982F25-2684-4E11-8CB7-4908E6C3AD33}" presName="level" presStyleLbl="node1" presStyleIdx="1" presStyleCnt="3">
        <dgm:presLayoutVars>
          <dgm:chMax val="1"/>
          <dgm:bulletEnabled val="1"/>
        </dgm:presLayoutVars>
      </dgm:prSet>
      <dgm:spPr/>
    </dgm:pt>
    <dgm:pt modelId="{A59C0B94-5634-4893-83DA-B3F0C693BC7E}" type="pres">
      <dgm:prSet presAssocID="{95982F25-2684-4E11-8CB7-4908E6C3AD33}" presName="levelTx" presStyleLbl="revTx" presStyleIdx="0" presStyleCnt="0">
        <dgm:presLayoutVars>
          <dgm:chMax val="1"/>
          <dgm:bulletEnabled val="1"/>
        </dgm:presLayoutVars>
      </dgm:prSet>
      <dgm:spPr/>
    </dgm:pt>
    <dgm:pt modelId="{012A8C83-7869-4C47-BD4C-949D51ECA6C2}" type="pres">
      <dgm:prSet presAssocID="{1E07E31D-26C4-4112-B253-77CAC1955930}" presName="Name8" presStyleCnt="0"/>
      <dgm:spPr/>
    </dgm:pt>
    <dgm:pt modelId="{ED15D763-5F2F-4A50-8CE1-72D6DFD43525}" type="pres">
      <dgm:prSet presAssocID="{1E07E31D-26C4-4112-B253-77CAC1955930}" presName="level" presStyleLbl="node1" presStyleIdx="2" presStyleCnt="3">
        <dgm:presLayoutVars>
          <dgm:chMax val="1"/>
          <dgm:bulletEnabled val="1"/>
        </dgm:presLayoutVars>
      </dgm:prSet>
      <dgm:spPr/>
    </dgm:pt>
    <dgm:pt modelId="{55502050-D5A2-46EB-B46C-4CB8BA7258FD}" type="pres">
      <dgm:prSet presAssocID="{1E07E31D-26C4-4112-B253-77CAC1955930}" presName="levelTx" presStyleLbl="revTx" presStyleIdx="0" presStyleCnt="0">
        <dgm:presLayoutVars>
          <dgm:chMax val="1"/>
          <dgm:bulletEnabled val="1"/>
        </dgm:presLayoutVars>
      </dgm:prSet>
      <dgm:spPr/>
    </dgm:pt>
  </dgm:ptLst>
  <dgm:cxnLst>
    <dgm:cxn modelId="{EC739E16-97EC-46AF-8C56-D4B5C9726EC8}" type="presOf" srcId="{95982F25-2684-4E11-8CB7-4908E6C3AD33}" destId="{A59C0B94-5634-4893-83DA-B3F0C693BC7E}" srcOrd="1" destOrd="0" presId="urn:microsoft.com/office/officeart/2005/8/layout/pyramid3"/>
    <dgm:cxn modelId="{2F63B719-6DCD-41A4-9F7E-0F3B2F93607D}" type="presOf" srcId="{FD1FA62E-F330-48B6-A233-EEE461431057}" destId="{A3F496E1-5A33-43BC-915C-BF038AFA7602}" srcOrd="0" destOrd="0" presId="urn:microsoft.com/office/officeart/2005/8/layout/pyramid3"/>
    <dgm:cxn modelId="{5385C234-84F8-40CE-BEA4-BA326B81760E}" srcId="{853AC4CF-0E3C-49AC-88E2-35B10D1EDBB8}" destId="{95982F25-2684-4E11-8CB7-4908E6C3AD33}" srcOrd="1" destOrd="0" parTransId="{B0D8BABD-9C76-4ACB-B631-0175A23AEEB8}" sibTransId="{70D1A918-0AC8-47CD-AF4B-02DBABC26F34}"/>
    <dgm:cxn modelId="{A7573648-A4DE-47AA-BBA4-E3A8F49917EE}" type="presOf" srcId="{1E07E31D-26C4-4112-B253-77CAC1955930}" destId="{ED15D763-5F2F-4A50-8CE1-72D6DFD43525}" srcOrd="0" destOrd="0" presId="urn:microsoft.com/office/officeart/2005/8/layout/pyramid3"/>
    <dgm:cxn modelId="{292C7C66-1B90-4654-B076-F33B72C9E55F}" type="presOf" srcId="{1E07E31D-26C4-4112-B253-77CAC1955930}" destId="{55502050-D5A2-46EB-B46C-4CB8BA7258FD}" srcOrd="1" destOrd="0" presId="urn:microsoft.com/office/officeart/2005/8/layout/pyramid3"/>
    <dgm:cxn modelId="{6C0DF46B-070B-487F-88A5-19A37A3AFF85}" type="presOf" srcId="{95982F25-2684-4E11-8CB7-4908E6C3AD33}" destId="{A9B32DBB-50AA-4F99-83DF-AF4AC11E8CEB}" srcOrd="0" destOrd="0" presId="urn:microsoft.com/office/officeart/2005/8/layout/pyramid3"/>
    <dgm:cxn modelId="{05AC2DB6-784A-4BE0-AC05-43B46546D78F}" srcId="{853AC4CF-0E3C-49AC-88E2-35B10D1EDBB8}" destId="{FD1FA62E-F330-48B6-A233-EEE461431057}" srcOrd="0" destOrd="0" parTransId="{5856ADEF-5C4E-40B3-9809-088C63D78295}" sibTransId="{9B6313FC-288E-4B40-AD25-DC276F2C2489}"/>
    <dgm:cxn modelId="{2107C3BA-19A4-4623-8D71-50011176C182}" type="presOf" srcId="{853AC4CF-0E3C-49AC-88E2-35B10D1EDBB8}" destId="{D98C8E20-8794-4BF3-876A-8F0CB47C246F}" srcOrd="0" destOrd="0" presId="urn:microsoft.com/office/officeart/2005/8/layout/pyramid3"/>
    <dgm:cxn modelId="{200DD0D2-7C6E-4CFE-A800-3A10E2C1B013}" type="presOf" srcId="{FD1FA62E-F330-48B6-A233-EEE461431057}" destId="{A2898EE9-635F-4257-B220-FDFE55967E81}" srcOrd="1" destOrd="0" presId="urn:microsoft.com/office/officeart/2005/8/layout/pyramid3"/>
    <dgm:cxn modelId="{236455F1-8252-4578-8906-1F1D7485E6C6}" srcId="{853AC4CF-0E3C-49AC-88E2-35B10D1EDBB8}" destId="{1E07E31D-26C4-4112-B253-77CAC1955930}" srcOrd="2" destOrd="0" parTransId="{7B7309A6-C2DE-48DD-B0F5-A1FD57793822}" sibTransId="{A967F607-687D-4C94-A63E-246AD7DE3D4E}"/>
    <dgm:cxn modelId="{2ABED733-F302-4AAF-8761-BB1A708C2180}" type="presParOf" srcId="{D98C8E20-8794-4BF3-876A-8F0CB47C246F}" destId="{B12D3FD9-BA1E-4AC8-B31B-25BDC3DB17F6}" srcOrd="0" destOrd="0" presId="urn:microsoft.com/office/officeart/2005/8/layout/pyramid3"/>
    <dgm:cxn modelId="{DF54ED81-FB72-409A-A7B8-9F68357B7DF4}" type="presParOf" srcId="{B12D3FD9-BA1E-4AC8-B31B-25BDC3DB17F6}" destId="{A3F496E1-5A33-43BC-915C-BF038AFA7602}" srcOrd="0" destOrd="0" presId="urn:microsoft.com/office/officeart/2005/8/layout/pyramid3"/>
    <dgm:cxn modelId="{74E6041A-AF68-42FF-82CB-CCD44745D0BD}" type="presParOf" srcId="{B12D3FD9-BA1E-4AC8-B31B-25BDC3DB17F6}" destId="{A2898EE9-635F-4257-B220-FDFE55967E81}" srcOrd="1" destOrd="0" presId="urn:microsoft.com/office/officeart/2005/8/layout/pyramid3"/>
    <dgm:cxn modelId="{272A3B8B-A818-4739-B90A-3E6569C3DFDC}" type="presParOf" srcId="{D98C8E20-8794-4BF3-876A-8F0CB47C246F}" destId="{993C8A87-CEB8-49DD-8C8F-27B2DAED82CE}" srcOrd="1" destOrd="0" presId="urn:microsoft.com/office/officeart/2005/8/layout/pyramid3"/>
    <dgm:cxn modelId="{BEC2670D-BD33-4341-933E-C97DC1318CD5}" type="presParOf" srcId="{993C8A87-CEB8-49DD-8C8F-27B2DAED82CE}" destId="{A9B32DBB-50AA-4F99-83DF-AF4AC11E8CEB}" srcOrd="0" destOrd="0" presId="urn:microsoft.com/office/officeart/2005/8/layout/pyramid3"/>
    <dgm:cxn modelId="{418E81E1-7D1F-4236-BE85-60C8967357FC}" type="presParOf" srcId="{993C8A87-CEB8-49DD-8C8F-27B2DAED82CE}" destId="{A59C0B94-5634-4893-83DA-B3F0C693BC7E}" srcOrd="1" destOrd="0" presId="urn:microsoft.com/office/officeart/2005/8/layout/pyramid3"/>
    <dgm:cxn modelId="{D576A704-CC58-4ACF-846E-1A1F9F6226B6}" type="presParOf" srcId="{D98C8E20-8794-4BF3-876A-8F0CB47C246F}" destId="{012A8C83-7869-4C47-BD4C-949D51ECA6C2}" srcOrd="2" destOrd="0" presId="urn:microsoft.com/office/officeart/2005/8/layout/pyramid3"/>
    <dgm:cxn modelId="{FDA5A8E7-BDA1-44AA-B56F-FC52AC1DB055}" type="presParOf" srcId="{012A8C83-7869-4C47-BD4C-949D51ECA6C2}" destId="{ED15D763-5F2F-4A50-8CE1-72D6DFD43525}" srcOrd="0" destOrd="0" presId="urn:microsoft.com/office/officeart/2005/8/layout/pyramid3"/>
    <dgm:cxn modelId="{6E8B0FB2-8C09-4649-802E-BEC74810AAE0}" type="presParOf" srcId="{012A8C83-7869-4C47-BD4C-949D51ECA6C2}" destId="{55502050-D5A2-46EB-B46C-4CB8BA7258FD}"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A414C-27DB-4B47-B7DE-FDDCA3428D7D}">
      <dsp:nvSpPr>
        <dsp:cNvPr id="0" name=""/>
        <dsp:cNvSpPr/>
      </dsp:nvSpPr>
      <dsp:spPr>
        <a:xfrm rot="5400000">
          <a:off x="3632435" y="-1562272"/>
          <a:ext cx="376733" cy="3596049"/>
        </a:xfrm>
        <a:prstGeom prst="round2SameRect">
          <a:avLst/>
        </a:prstGeom>
        <a:solidFill>
          <a:schemeClr val="tx1">
            <a:lumMod val="10000"/>
            <a:lumOff val="9000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tx2"/>
              </a:solidFill>
              <a:latin typeface="Amiko" panose="020B0604020202020204" charset="0"/>
              <a:cs typeface="Amiko" panose="020B0604020202020204" charset="0"/>
            </a:rPr>
            <a:t>$80,000 to $65,001</a:t>
          </a:r>
        </a:p>
      </dsp:txBody>
      <dsp:txXfrm rot="-5400000">
        <a:off x="2022778" y="65776"/>
        <a:ext cx="3577658" cy="339951"/>
      </dsp:txXfrm>
    </dsp:sp>
    <dsp:sp modelId="{BE7C4C1B-5971-41A0-954B-839CFFA16FEB}">
      <dsp:nvSpPr>
        <dsp:cNvPr id="0" name=""/>
        <dsp:cNvSpPr/>
      </dsp:nvSpPr>
      <dsp:spPr>
        <a:xfrm>
          <a:off x="0" y="293"/>
          <a:ext cx="2022777" cy="470916"/>
        </a:xfrm>
        <a:prstGeom prst="roundRect">
          <a:avLst/>
        </a:prstGeom>
        <a:solidFill>
          <a:schemeClr val="tx2">
            <a:lumMod val="20000"/>
            <a:lumOff val="8000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solidFill>
              <a:latin typeface="Amiko" panose="020B0604020202020204" charset="0"/>
              <a:cs typeface="Amiko" panose="020B0604020202020204" charset="0"/>
            </a:rPr>
            <a:t>4,987</a:t>
          </a:r>
        </a:p>
      </dsp:txBody>
      <dsp:txXfrm>
        <a:off x="22988" y="23281"/>
        <a:ext cx="1976801" cy="424940"/>
      </dsp:txXfrm>
    </dsp:sp>
    <dsp:sp modelId="{24A8D218-3173-40F8-BC10-CDFE0D43AFC5}">
      <dsp:nvSpPr>
        <dsp:cNvPr id="0" name=""/>
        <dsp:cNvSpPr/>
      </dsp:nvSpPr>
      <dsp:spPr>
        <a:xfrm rot="5400000">
          <a:off x="3632435" y="-1067809"/>
          <a:ext cx="376733" cy="3596049"/>
        </a:xfrm>
        <a:prstGeom prst="round2SameRect">
          <a:avLst/>
        </a:prstGeom>
        <a:solidFill>
          <a:schemeClr val="tx1">
            <a:lumMod val="10000"/>
            <a:lumOff val="9000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tx2"/>
              </a:solidFill>
              <a:latin typeface="Amiko" panose="020B0604020202020204" charset="0"/>
              <a:cs typeface="Amiko" panose="020B0604020202020204" charset="0"/>
            </a:rPr>
            <a:t>$65,000 to $50,001</a:t>
          </a:r>
        </a:p>
      </dsp:txBody>
      <dsp:txXfrm rot="-5400000">
        <a:off x="2022778" y="560239"/>
        <a:ext cx="3577658" cy="339951"/>
      </dsp:txXfrm>
    </dsp:sp>
    <dsp:sp modelId="{94667DA9-092E-446F-BCB2-A09CB48F507B}">
      <dsp:nvSpPr>
        <dsp:cNvPr id="0" name=""/>
        <dsp:cNvSpPr/>
      </dsp:nvSpPr>
      <dsp:spPr>
        <a:xfrm>
          <a:off x="0" y="494756"/>
          <a:ext cx="2022777" cy="470916"/>
        </a:xfrm>
        <a:prstGeom prst="roundRect">
          <a:avLst/>
        </a:prstGeom>
        <a:solidFill>
          <a:schemeClr val="tx2">
            <a:lumMod val="20000"/>
            <a:lumOff val="8000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solidFill>
              <a:latin typeface="Amiko" panose="020B0604020202020204" charset="0"/>
              <a:cs typeface="Amiko" panose="020B0604020202020204" charset="0"/>
            </a:rPr>
            <a:t>3,493</a:t>
          </a:r>
        </a:p>
      </dsp:txBody>
      <dsp:txXfrm>
        <a:off x="22988" y="517744"/>
        <a:ext cx="1976801" cy="424940"/>
      </dsp:txXfrm>
    </dsp:sp>
    <dsp:sp modelId="{2C54836F-E3CA-4D6B-9350-4CEBB4BF688C}">
      <dsp:nvSpPr>
        <dsp:cNvPr id="0" name=""/>
        <dsp:cNvSpPr/>
      </dsp:nvSpPr>
      <dsp:spPr>
        <a:xfrm rot="5400000">
          <a:off x="3632435" y="-573347"/>
          <a:ext cx="376733" cy="3596049"/>
        </a:xfrm>
        <a:prstGeom prst="round2SameRect">
          <a:avLst/>
        </a:prstGeom>
        <a:solidFill>
          <a:schemeClr val="tx1">
            <a:lumMod val="10000"/>
            <a:lumOff val="9000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tx2"/>
              </a:solidFill>
              <a:latin typeface="Amiko" panose="020B0604020202020204" charset="0"/>
              <a:cs typeface="Amiko" panose="020B0604020202020204" charset="0"/>
            </a:rPr>
            <a:t>$95,000 to $80,001</a:t>
          </a:r>
        </a:p>
      </dsp:txBody>
      <dsp:txXfrm rot="-5400000">
        <a:off x="2022778" y="1054701"/>
        <a:ext cx="3577658" cy="339951"/>
      </dsp:txXfrm>
    </dsp:sp>
    <dsp:sp modelId="{CFE61079-E259-46A1-A0E9-D797B070140D}">
      <dsp:nvSpPr>
        <dsp:cNvPr id="0" name=""/>
        <dsp:cNvSpPr/>
      </dsp:nvSpPr>
      <dsp:spPr>
        <a:xfrm>
          <a:off x="0" y="989219"/>
          <a:ext cx="2022777" cy="470916"/>
        </a:xfrm>
        <a:prstGeom prst="roundRect">
          <a:avLst/>
        </a:prstGeom>
        <a:solidFill>
          <a:schemeClr val="tx2">
            <a:lumMod val="20000"/>
            <a:lumOff val="8000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solidFill>
              <a:latin typeface="Amiko" panose="020B0604020202020204" charset="0"/>
              <a:cs typeface="Amiko" panose="020B0604020202020204" charset="0"/>
            </a:rPr>
            <a:t>2,555</a:t>
          </a:r>
        </a:p>
      </dsp:txBody>
      <dsp:txXfrm>
        <a:off x="22988" y="1012207"/>
        <a:ext cx="1976801" cy="424940"/>
      </dsp:txXfrm>
    </dsp:sp>
    <dsp:sp modelId="{AED6A3A8-C3F5-4E56-B83C-6837CE57F65B}">
      <dsp:nvSpPr>
        <dsp:cNvPr id="0" name=""/>
        <dsp:cNvSpPr/>
      </dsp:nvSpPr>
      <dsp:spPr>
        <a:xfrm rot="5400000">
          <a:off x="3632435" y="-78884"/>
          <a:ext cx="376733" cy="3596049"/>
        </a:xfrm>
        <a:prstGeom prst="round2SameRect">
          <a:avLst/>
        </a:prstGeom>
        <a:solidFill>
          <a:schemeClr val="tx1">
            <a:lumMod val="10000"/>
            <a:lumOff val="90000"/>
          </a:schemeClr>
        </a:solidFill>
        <a:ln w="127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tx2"/>
              </a:solidFill>
              <a:latin typeface="Amiko" panose="020B0604020202020204" charset="0"/>
              <a:cs typeface="Amiko" panose="020B0604020202020204" charset="0"/>
            </a:rPr>
            <a:t>$110,000 to $95,001</a:t>
          </a:r>
        </a:p>
      </dsp:txBody>
      <dsp:txXfrm rot="-5400000">
        <a:off x="2022778" y="1549164"/>
        <a:ext cx="3577658" cy="339951"/>
      </dsp:txXfrm>
    </dsp:sp>
    <dsp:sp modelId="{8E5B58F1-9D61-46FF-A69D-A5094201BDB2}">
      <dsp:nvSpPr>
        <dsp:cNvPr id="0" name=""/>
        <dsp:cNvSpPr/>
      </dsp:nvSpPr>
      <dsp:spPr>
        <a:xfrm>
          <a:off x="0" y="1483681"/>
          <a:ext cx="2022777" cy="470916"/>
        </a:xfrm>
        <a:prstGeom prst="roundRect">
          <a:avLst/>
        </a:prstGeom>
        <a:solidFill>
          <a:schemeClr val="tx2">
            <a:lumMod val="20000"/>
            <a:lumOff val="80000"/>
          </a:schemeClr>
        </a:solidFill>
        <a:ln w="127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solidFill>
              <a:latin typeface="Amiko" panose="020B0604020202020204" charset="0"/>
              <a:cs typeface="Amiko" panose="020B0604020202020204" charset="0"/>
            </a:rPr>
            <a:t>1,781</a:t>
          </a:r>
        </a:p>
      </dsp:txBody>
      <dsp:txXfrm>
        <a:off x="22988" y="1506669"/>
        <a:ext cx="1976801" cy="424940"/>
      </dsp:txXfrm>
    </dsp:sp>
    <dsp:sp modelId="{C4856388-0754-4BC0-BC55-FC6B3EAE113C}">
      <dsp:nvSpPr>
        <dsp:cNvPr id="0" name=""/>
        <dsp:cNvSpPr/>
      </dsp:nvSpPr>
      <dsp:spPr>
        <a:xfrm rot="5400000">
          <a:off x="3632435" y="415577"/>
          <a:ext cx="376733" cy="3596049"/>
        </a:xfrm>
        <a:prstGeom prst="round2SameRect">
          <a:avLst/>
        </a:prstGeom>
        <a:solidFill>
          <a:schemeClr val="tx1">
            <a:lumMod val="10000"/>
            <a:lumOff val="90000"/>
          </a:schemeClr>
        </a:solidFill>
        <a:ln w="127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tx2"/>
              </a:solidFill>
              <a:latin typeface="Amiko" panose="020B0604020202020204" charset="0"/>
              <a:cs typeface="Amiko" panose="020B0604020202020204" charset="0"/>
            </a:rPr>
            <a:t>$50,000 to $30,000</a:t>
          </a:r>
        </a:p>
      </dsp:txBody>
      <dsp:txXfrm rot="-5400000">
        <a:off x="2022778" y="2043626"/>
        <a:ext cx="3577658" cy="339951"/>
      </dsp:txXfrm>
    </dsp:sp>
    <dsp:sp modelId="{BBBD27C3-046B-449C-BFB8-D52688A5F150}">
      <dsp:nvSpPr>
        <dsp:cNvPr id="0" name=""/>
        <dsp:cNvSpPr/>
      </dsp:nvSpPr>
      <dsp:spPr>
        <a:xfrm>
          <a:off x="0" y="1978144"/>
          <a:ext cx="2022777" cy="470916"/>
        </a:xfrm>
        <a:prstGeom prst="roundRect">
          <a:avLst/>
        </a:prstGeom>
        <a:solidFill>
          <a:schemeClr val="tx2">
            <a:lumMod val="20000"/>
            <a:lumOff val="80000"/>
          </a:schemeClr>
        </a:solidFill>
        <a:ln w="127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solidFill>
              <a:latin typeface="Amiko" panose="020B0604020202020204" charset="0"/>
              <a:cs typeface="Amiko" panose="020B0604020202020204" charset="0"/>
            </a:rPr>
            <a:t>1,425</a:t>
          </a:r>
        </a:p>
      </dsp:txBody>
      <dsp:txXfrm>
        <a:off x="22988" y="2001132"/>
        <a:ext cx="1976801" cy="424940"/>
      </dsp:txXfrm>
    </dsp:sp>
    <dsp:sp modelId="{AD3DD7ED-D3DB-4092-B9C1-ABCFCA113755}">
      <dsp:nvSpPr>
        <dsp:cNvPr id="0" name=""/>
        <dsp:cNvSpPr/>
      </dsp:nvSpPr>
      <dsp:spPr>
        <a:xfrm rot="5400000">
          <a:off x="3632435" y="910040"/>
          <a:ext cx="376733" cy="3596049"/>
        </a:xfrm>
        <a:prstGeom prst="round2SameRect">
          <a:avLst/>
        </a:prstGeom>
        <a:solidFill>
          <a:schemeClr val="tx1">
            <a:lumMod val="10000"/>
            <a:lumOff val="90000"/>
          </a:schemeClr>
        </a:solidFill>
        <a:ln w="127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tx2"/>
              </a:solidFill>
              <a:latin typeface="Amiko" panose="020B0604020202020204" charset="0"/>
              <a:cs typeface="Amiko" panose="020B0604020202020204" charset="0"/>
            </a:rPr>
            <a:t>$125,000 to $110,001</a:t>
          </a:r>
          <a:endParaRPr lang="en-US" sz="1700" b="0" kern="1200">
            <a:solidFill>
              <a:schemeClr val="tx2"/>
            </a:solidFill>
            <a:latin typeface="Amiko" panose="020B0604020202020204" charset="0"/>
            <a:cs typeface="Amiko" panose="020B0604020202020204" charset="0"/>
          </a:endParaRPr>
        </a:p>
      </dsp:txBody>
      <dsp:txXfrm rot="-5400000">
        <a:off x="2022778" y="2538089"/>
        <a:ext cx="3577658" cy="339951"/>
      </dsp:txXfrm>
    </dsp:sp>
    <dsp:sp modelId="{B2AD2378-3C6D-4FC3-98DA-E7BE28415B31}">
      <dsp:nvSpPr>
        <dsp:cNvPr id="0" name=""/>
        <dsp:cNvSpPr/>
      </dsp:nvSpPr>
      <dsp:spPr>
        <a:xfrm>
          <a:off x="0" y="2472606"/>
          <a:ext cx="2022777" cy="470916"/>
        </a:xfrm>
        <a:prstGeom prst="roundRect">
          <a:avLst/>
        </a:prstGeom>
        <a:solidFill>
          <a:schemeClr val="tx2">
            <a:lumMod val="20000"/>
            <a:lumOff val="80000"/>
          </a:schemeClr>
        </a:solidFill>
        <a:ln w="127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solidFill>
              <a:latin typeface="Amiko" panose="020B0604020202020204" charset="0"/>
              <a:cs typeface="Amiko" panose="020B0604020202020204" charset="0"/>
            </a:rPr>
            <a:t>946</a:t>
          </a:r>
        </a:p>
      </dsp:txBody>
      <dsp:txXfrm>
        <a:off x="22988" y="2495594"/>
        <a:ext cx="1976801" cy="424940"/>
      </dsp:txXfrm>
    </dsp:sp>
    <dsp:sp modelId="{B1BDA6BC-A5FE-4136-8826-76968F02F3A8}">
      <dsp:nvSpPr>
        <dsp:cNvPr id="0" name=""/>
        <dsp:cNvSpPr/>
      </dsp:nvSpPr>
      <dsp:spPr>
        <a:xfrm rot="5400000">
          <a:off x="3632435" y="1404503"/>
          <a:ext cx="376733" cy="3596049"/>
        </a:xfrm>
        <a:prstGeom prst="round2SameRect">
          <a:avLst/>
        </a:prstGeom>
        <a:solidFill>
          <a:schemeClr val="tx1">
            <a:lumMod val="10000"/>
            <a:lumOff val="90000"/>
          </a:schemeClr>
        </a:solidFill>
        <a:ln w="127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tx2"/>
              </a:solidFill>
              <a:latin typeface="Amiko" panose="020B0604020202020204" charset="0"/>
              <a:cs typeface="Amiko" panose="020B0604020202020204" charset="0"/>
            </a:rPr>
            <a:t>$140,000 to $125,001</a:t>
          </a:r>
        </a:p>
      </dsp:txBody>
      <dsp:txXfrm rot="-5400000">
        <a:off x="2022778" y="3032552"/>
        <a:ext cx="3577658" cy="339951"/>
      </dsp:txXfrm>
    </dsp:sp>
    <dsp:sp modelId="{D3EF1210-23CF-478B-B562-2FA3B37BF6AF}">
      <dsp:nvSpPr>
        <dsp:cNvPr id="0" name=""/>
        <dsp:cNvSpPr/>
      </dsp:nvSpPr>
      <dsp:spPr>
        <a:xfrm>
          <a:off x="0" y="2967069"/>
          <a:ext cx="2022777" cy="470916"/>
        </a:xfrm>
        <a:prstGeom prst="roundRect">
          <a:avLst/>
        </a:prstGeom>
        <a:solidFill>
          <a:schemeClr val="tx2">
            <a:lumMod val="20000"/>
            <a:lumOff val="80000"/>
          </a:schemeClr>
        </a:solidFill>
        <a:ln w="127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solidFill>
              <a:latin typeface="Amiko" panose="020B0604020202020204" charset="0"/>
              <a:cs typeface="Amiko" panose="020B0604020202020204" charset="0"/>
            </a:rPr>
            <a:t>745</a:t>
          </a:r>
        </a:p>
      </dsp:txBody>
      <dsp:txXfrm>
        <a:off x="22988" y="2990057"/>
        <a:ext cx="1976801" cy="424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A414C-27DB-4B47-B7DE-FDDCA3428D7D}">
      <dsp:nvSpPr>
        <dsp:cNvPr id="0" name=""/>
        <dsp:cNvSpPr/>
      </dsp:nvSpPr>
      <dsp:spPr>
        <a:xfrm rot="5400000">
          <a:off x="3632435" y="-1562272"/>
          <a:ext cx="376733" cy="3596049"/>
        </a:xfrm>
        <a:prstGeom prst="round2SameRect">
          <a:avLst/>
        </a:prstGeom>
        <a:solidFill>
          <a:schemeClr val="accent1">
            <a:alpha val="90000"/>
            <a:tint val="40000"/>
            <a:hueOff val="0"/>
            <a:satOff val="0"/>
            <a:lumOff val="0"/>
            <a:alphaOff val="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bg2"/>
              </a:solidFill>
              <a:latin typeface="Amiko" panose="020B0604020202020204" charset="0"/>
              <a:cs typeface="Amiko" panose="020B0604020202020204" charset="0"/>
            </a:rPr>
            <a:t>$80,000 to $65,001</a:t>
          </a:r>
        </a:p>
      </dsp:txBody>
      <dsp:txXfrm rot="-5400000">
        <a:off x="2022778" y="65776"/>
        <a:ext cx="3577658" cy="339951"/>
      </dsp:txXfrm>
    </dsp:sp>
    <dsp:sp modelId="{BE7C4C1B-5971-41A0-954B-839CFFA16FEB}">
      <dsp:nvSpPr>
        <dsp:cNvPr id="0" name=""/>
        <dsp:cNvSpPr/>
      </dsp:nvSpPr>
      <dsp:spPr>
        <a:xfrm>
          <a:off x="0" y="293"/>
          <a:ext cx="2022777" cy="470916"/>
        </a:xfrm>
        <a:prstGeom prst="roundRect">
          <a:avLst/>
        </a:prstGeom>
        <a:solidFill>
          <a:schemeClr val="accent1">
            <a:hueOff val="0"/>
            <a:satOff val="0"/>
            <a:lumOff val="0"/>
            <a:alphaOff val="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bg2"/>
              </a:solidFill>
              <a:latin typeface="Amiko" panose="020B0604020202020204" charset="0"/>
              <a:cs typeface="Amiko" panose="020B0604020202020204" charset="0"/>
            </a:rPr>
            <a:t>4,987</a:t>
          </a:r>
        </a:p>
      </dsp:txBody>
      <dsp:txXfrm>
        <a:off x="22988" y="23281"/>
        <a:ext cx="1976801" cy="424940"/>
      </dsp:txXfrm>
    </dsp:sp>
    <dsp:sp modelId="{24A8D218-3173-40F8-BC10-CDFE0D43AFC5}">
      <dsp:nvSpPr>
        <dsp:cNvPr id="0" name=""/>
        <dsp:cNvSpPr/>
      </dsp:nvSpPr>
      <dsp:spPr>
        <a:xfrm rot="5400000">
          <a:off x="3632435" y="-1067809"/>
          <a:ext cx="376733" cy="3596049"/>
        </a:xfrm>
        <a:prstGeom prst="round2SameRect">
          <a:avLst/>
        </a:prstGeom>
        <a:solidFill>
          <a:schemeClr val="accent1">
            <a:alpha val="90000"/>
            <a:tint val="40000"/>
            <a:hueOff val="0"/>
            <a:satOff val="0"/>
            <a:lumOff val="0"/>
            <a:alphaOff val="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bg2"/>
              </a:solidFill>
              <a:latin typeface="Amiko" panose="020B0604020202020204" charset="0"/>
              <a:cs typeface="Amiko" panose="020B0604020202020204" charset="0"/>
            </a:rPr>
            <a:t>$65,000 to $50,001</a:t>
          </a:r>
        </a:p>
      </dsp:txBody>
      <dsp:txXfrm rot="-5400000">
        <a:off x="2022778" y="560239"/>
        <a:ext cx="3577658" cy="339951"/>
      </dsp:txXfrm>
    </dsp:sp>
    <dsp:sp modelId="{94667DA9-092E-446F-BCB2-A09CB48F507B}">
      <dsp:nvSpPr>
        <dsp:cNvPr id="0" name=""/>
        <dsp:cNvSpPr/>
      </dsp:nvSpPr>
      <dsp:spPr>
        <a:xfrm>
          <a:off x="0" y="494756"/>
          <a:ext cx="2022777" cy="470916"/>
        </a:xfrm>
        <a:prstGeom prst="roundRect">
          <a:avLst/>
        </a:prstGeom>
        <a:solidFill>
          <a:schemeClr val="accent1">
            <a:hueOff val="0"/>
            <a:satOff val="0"/>
            <a:lumOff val="0"/>
            <a:alphaOff val="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bg2"/>
              </a:solidFill>
              <a:latin typeface="Amiko" panose="020B0604020202020204" charset="0"/>
              <a:cs typeface="Amiko" panose="020B0604020202020204" charset="0"/>
            </a:rPr>
            <a:t>3,493</a:t>
          </a:r>
        </a:p>
      </dsp:txBody>
      <dsp:txXfrm>
        <a:off x="22988" y="517744"/>
        <a:ext cx="1976801" cy="424940"/>
      </dsp:txXfrm>
    </dsp:sp>
    <dsp:sp modelId="{2C54836F-E3CA-4D6B-9350-4CEBB4BF688C}">
      <dsp:nvSpPr>
        <dsp:cNvPr id="0" name=""/>
        <dsp:cNvSpPr/>
      </dsp:nvSpPr>
      <dsp:spPr>
        <a:xfrm rot="5400000">
          <a:off x="3632435" y="-573347"/>
          <a:ext cx="376733" cy="3596049"/>
        </a:xfrm>
        <a:prstGeom prst="round2SameRect">
          <a:avLst/>
        </a:prstGeom>
        <a:solidFill>
          <a:schemeClr val="accent1">
            <a:alpha val="90000"/>
            <a:tint val="40000"/>
            <a:hueOff val="0"/>
            <a:satOff val="0"/>
            <a:lumOff val="0"/>
            <a:alphaOff val="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bg2"/>
              </a:solidFill>
              <a:latin typeface="Amiko" panose="020B0604020202020204" charset="0"/>
              <a:cs typeface="Amiko" panose="020B0604020202020204" charset="0"/>
            </a:rPr>
            <a:t>$95,000 to $80,001</a:t>
          </a:r>
        </a:p>
      </dsp:txBody>
      <dsp:txXfrm rot="-5400000">
        <a:off x="2022778" y="1054701"/>
        <a:ext cx="3577658" cy="339951"/>
      </dsp:txXfrm>
    </dsp:sp>
    <dsp:sp modelId="{CFE61079-E259-46A1-A0E9-D797B070140D}">
      <dsp:nvSpPr>
        <dsp:cNvPr id="0" name=""/>
        <dsp:cNvSpPr/>
      </dsp:nvSpPr>
      <dsp:spPr>
        <a:xfrm>
          <a:off x="0" y="989219"/>
          <a:ext cx="2022777" cy="470916"/>
        </a:xfrm>
        <a:prstGeom prst="roundRect">
          <a:avLst/>
        </a:prstGeom>
        <a:solidFill>
          <a:schemeClr val="accent1">
            <a:hueOff val="0"/>
            <a:satOff val="0"/>
            <a:lumOff val="0"/>
            <a:alphaOff val="0"/>
          </a:schemeClr>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bg2"/>
              </a:solidFill>
              <a:latin typeface="Amiko" panose="020B0604020202020204" charset="0"/>
              <a:cs typeface="Amiko" panose="020B0604020202020204" charset="0"/>
            </a:rPr>
            <a:t>2,555</a:t>
          </a:r>
        </a:p>
      </dsp:txBody>
      <dsp:txXfrm>
        <a:off x="22988" y="1012207"/>
        <a:ext cx="1976801" cy="424940"/>
      </dsp:txXfrm>
    </dsp:sp>
    <dsp:sp modelId="{AED6A3A8-C3F5-4E56-B83C-6837CE57F65B}">
      <dsp:nvSpPr>
        <dsp:cNvPr id="0" name=""/>
        <dsp:cNvSpPr/>
      </dsp:nvSpPr>
      <dsp:spPr>
        <a:xfrm rot="5400000">
          <a:off x="3632435" y="-78884"/>
          <a:ext cx="376733" cy="3596049"/>
        </a:xfrm>
        <a:prstGeom prst="round2SameRect">
          <a:avLst/>
        </a:prstGeom>
        <a:solidFill>
          <a:schemeClr val="accent3">
            <a:lumMod val="60000"/>
            <a:lumOff val="40000"/>
          </a:schemeClr>
        </a:solidFill>
        <a:ln w="635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accent3">
                  <a:lumMod val="75000"/>
                </a:schemeClr>
              </a:solidFill>
              <a:latin typeface="Amiko" panose="020B0604020202020204" charset="0"/>
              <a:cs typeface="Amiko" panose="020B0604020202020204" charset="0"/>
            </a:rPr>
            <a:t>$110,000 to $95,001</a:t>
          </a:r>
        </a:p>
      </dsp:txBody>
      <dsp:txXfrm rot="-5400000">
        <a:off x="2022778" y="1549164"/>
        <a:ext cx="3577658" cy="339951"/>
      </dsp:txXfrm>
    </dsp:sp>
    <dsp:sp modelId="{8E5B58F1-9D61-46FF-A69D-A5094201BDB2}">
      <dsp:nvSpPr>
        <dsp:cNvPr id="0" name=""/>
        <dsp:cNvSpPr/>
      </dsp:nvSpPr>
      <dsp:spPr>
        <a:xfrm>
          <a:off x="0" y="1483681"/>
          <a:ext cx="2022777" cy="470916"/>
        </a:xfrm>
        <a:prstGeom prst="roundRect">
          <a:avLst/>
        </a:prstGeom>
        <a:solidFill>
          <a:schemeClr val="accent3">
            <a:lumMod val="60000"/>
            <a:lumOff val="40000"/>
          </a:schemeClr>
        </a:solidFill>
        <a:ln w="635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accent3">
                  <a:lumMod val="75000"/>
                </a:schemeClr>
              </a:solidFill>
              <a:latin typeface="Amiko" panose="020B0604020202020204" charset="0"/>
              <a:cs typeface="Amiko" panose="020B0604020202020204" charset="0"/>
            </a:rPr>
            <a:t>1,781</a:t>
          </a:r>
        </a:p>
      </dsp:txBody>
      <dsp:txXfrm>
        <a:off x="22988" y="1506669"/>
        <a:ext cx="1976801" cy="424940"/>
      </dsp:txXfrm>
    </dsp:sp>
    <dsp:sp modelId="{C4856388-0754-4BC0-BC55-FC6B3EAE113C}">
      <dsp:nvSpPr>
        <dsp:cNvPr id="0" name=""/>
        <dsp:cNvSpPr/>
      </dsp:nvSpPr>
      <dsp:spPr>
        <a:xfrm rot="5400000">
          <a:off x="3632435" y="415577"/>
          <a:ext cx="376733" cy="3596049"/>
        </a:xfrm>
        <a:prstGeom prst="round2SameRect">
          <a:avLst/>
        </a:prstGeom>
        <a:solidFill>
          <a:schemeClr val="accent3">
            <a:lumMod val="60000"/>
            <a:lumOff val="40000"/>
          </a:schemeClr>
        </a:solidFill>
        <a:ln w="635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accent3">
                  <a:lumMod val="75000"/>
                </a:schemeClr>
              </a:solidFill>
              <a:latin typeface="Amiko" panose="020B0604020202020204" charset="0"/>
              <a:cs typeface="Amiko" panose="020B0604020202020204" charset="0"/>
            </a:rPr>
            <a:t>$50,000 to $30,000</a:t>
          </a:r>
        </a:p>
      </dsp:txBody>
      <dsp:txXfrm rot="-5400000">
        <a:off x="2022778" y="2043626"/>
        <a:ext cx="3577658" cy="339951"/>
      </dsp:txXfrm>
    </dsp:sp>
    <dsp:sp modelId="{BBBD27C3-046B-449C-BFB8-D52688A5F150}">
      <dsp:nvSpPr>
        <dsp:cNvPr id="0" name=""/>
        <dsp:cNvSpPr/>
      </dsp:nvSpPr>
      <dsp:spPr>
        <a:xfrm>
          <a:off x="0" y="1978144"/>
          <a:ext cx="2022777" cy="470916"/>
        </a:xfrm>
        <a:prstGeom prst="roundRect">
          <a:avLst/>
        </a:prstGeom>
        <a:solidFill>
          <a:schemeClr val="accent3">
            <a:lumMod val="60000"/>
            <a:lumOff val="40000"/>
          </a:schemeClr>
        </a:solidFill>
        <a:ln w="635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accent3">
                  <a:lumMod val="75000"/>
                </a:schemeClr>
              </a:solidFill>
              <a:latin typeface="Amiko" panose="020B0604020202020204" charset="0"/>
              <a:cs typeface="Amiko" panose="020B0604020202020204" charset="0"/>
            </a:rPr>
            <a:t>1,425</a:t>
          </a:r>
        </a:p>
      </dsp:txBody>
      <dsp:txXfrm>
        <a:off x="22988" y="2001132"/>
        <a:ext cx="1976801" cy="424940"/>
      </dsp:txXfrm>
    </dsp:sp>
    <dsp:sp modelId="{AD3DD7ED-D3DB-4092-B9C1-ABCFCA113755}">
      <dsp:nvSpPr>
        <dsp:cNvPr id="0" name=""/>
        <dsp:cNvSpPr/>
      </dsp:nvSpPr>
      <dsp:spPr>
        <a:xfrm rot="5400000">
          <a:off x="3632435" y="910040"/>
          <a:ext cx="376733" cy="3596049"/>
        </a:xfrm>
        <a:prstGeom prst="round2SameRect">
          <a:avLst/>
        </a:prstGeom>
        <a:solidFill>
          <a:schemeClr val="accent3">
            <a:lumMod val="60000"/>
            <a:lumOff val="40000"/>
          </a:schemeClr>
        </a:solidFill>
        <a:ln w="635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accent3">
                  <a:lumMod val="75000"/>
                </a:schemeClr>
              </a:solidFill>
              <a:latin typeface="Amiko" panose="020B0604020202020204" charset="0"/>
              <a:cs typeface="Amiko" panose="020B0604020202020204" charset="0"/>
            </a:rPr>
            <a:t>$125,000 to $110,001</a:t>
          </a:r>
          <a:endParaRPr lang="en-US" sz="1700" b="0" kern="1200">
            <a:solidFill>
              <a:schemeClr val="accent3">
                <a:lumMod val="75000"/>
              </a:schemeClr>
            </a:solidFill>
            <a:latin typeface="Amiko" panose="020B0604020202020204" charset="0"/>
            <a:cs typeface="Amiko" panose="020B0604020202020204" charset="0"/>
          </a:endParaRPr>
        </a:p>
      </dsp:txBody>
      <dsp:txXfrm rot="-5400000">
        <a:off x="2022778" y="2538089"/>
        <a:ext cx="3577658" cy="339951"/>
      </dsp:txXfrm>
    </dsp:sp>
    <dsp:sp modelId="{B2AD2378-3C6D-4FC3-98DA-E7BE28415B31}">
      <dsp:nvSpPr>
        <dsp:cNvPr id="0" name=""/>
        <dsp:cNvSpPr/>
      </dsp:nvSpPr>
      <dsp:spPr>
        <a:xfrm>
          <a:off x="0" y="2472606"/>
          <a:ext cx="2022777" cy="470916"/>
        </a:xfrm>
        <a:prstGeom prst="roundRect">
          <a:avLst/>
        </a:prstGeom>
        <a:solidFill>
          <a:schemeClr val="accent3">
            <a:lumMod val="60000"/>
            <a:lumOff val="40000"/>
          </a:schemeClr>
        </a:solidFill>
        <a:ln w="635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accent3">
                  <a:lumMod val="75000"/>
                </a:schemeClr>
              </a:solidFill>
              <a:latin typeface="Amiko" panose="020B0604020202020204" charset="0"/>
              <a:cs typeface="Amiko" panose="020B0604020202020204" charset="0"/>
            </a:rPr>
            <a:t>946</a:t>
          </a:r>
        </a:p>
      </dsp:txBody>
      <dsp:txXfrm>
        <a:off x="22988" y="2495594"/>
        <a:ext cx="1976801" cy="424940"/>
      </dsp:txXfrm>
    </dsp:sp>
    <dsp:sp modelId="{B1BDA6BC-A5FE-4136-8826-76968F02F3A8}">
      <dsp:nvSpPr>
        <dsp:cNvPr id="0" name=""/>
        <dsp:cNvSpPr/>
      </dsp:nvSpPr>
      <dsp:spPr>
        <a:xfrm rot="5400000">
          <a:off x="3632435" y="1404503"/>
          <a:ext cx="376733" cy="3596049"/>
        </a:xfrm>
        <a:prstGeom prst="round2SameRect">
          <a:avLst/>
        </a:prstGeom>
        <a:solidFill>
          <a:schemeClr val="accent3">
            <a:lumMod val="60000"/>
            <a:lumOff val="40000"/>
          </a:schemeClr>
        </a:solidFill>
        <a:ln w="635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None/>
          </a:pPr>
          <a:r>
            <a:rPr lang="en-US" sz="1700" kern="1200">
              <a:solidFill>
                <a:schemeClr val="accent3">
                  <a:lumMod val="75000"/>
                </a:schemeClr>
              </a:solidFill>
              <a:latin typeface="Amiko" panose="020B0604020202020204" charset="0"/>
              <a:cs typeface="Amiko" panose="020B0604020202020204" charset="0"/>
            </a:rPr>
            <a:t>$140,000 to $125,001</a:t>
          </a:r>
        </a:p>
      </dsp:txBody>
      <dsp:txXfrm rot="-5400000">
        <a:off x="2022778" y="3032552"/>
        <a:ext cx="3577658" cy="339951"/>
      </dsp:txXfrm>
    </dsp:sp>
    <dsp:sp modelId="{D3EF1210-23CF-478B-B562-2FA3B37BF6AF}">
      <dsp:nvSpPr>
        <dsp:cNvPr id="0" name=""/>
        <dsp:cNvSpPr/>
      </dsp:nvSpPr>
      <dsp:spPr>
        <a:xfrm>
          <a:off x="0" y="2967069"/>
          <a:ext cx="2022777" cy="470916"/>
        </a:xfrm>
        <a:prstGeom prst="roundRect">
          <a:avLst/>
        </a:prstGeom>
        <a:solidFill>
          <a:schemeClr val="accent3">
            <a:lumMod val="60000"/>
            <a:lumOff val="40000"/>
          </a:schemeClr>
        </a:solidFill>
        <a:ln w="635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accent3">
                  <a:lumMod val="75000"/>
                </a:schemeClr>
              </a:solidFill>
              <a:latin typeface="Amiko" panose="020B0604020202020204" charset="0"/>
              <a:cs typeface="Amiko" panose="020B0604020202020204" charset="0"/>
            </a:rPr>
            <a:t>745</a:t>
          </a:r>
        </a:p>
      </dsp:txBody>
      <dsp:txXfrm>
        <a:off x="22988" y="2990057"/>
        <a:ext cx="1976801" cy="424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496E1-5A33-43BC-915C-BF038AFA7602}">
      <dsp:nvSpPr>
        <dsp:cNvPr id="0" name=""/>
        <dsp:cNvSpPr/>
      </dsp:nvSpPr>
      <dsp:spPr>
        <a:xfrm rot="10800000">
          <a:off x="0" y="0"/>
          <a:ext cx="3299604" cy="877738"/>
        </a:xfrm>
        <a:prstGeom prst="trapezoid">
          <a:avLst>
            <a:gd name="adj" fmla="val 6265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a:latin typeface="Arial"/>
            </a:rPr>
            <a:t>Local</a:t>
          </a:r>
          <a:endParaRPr lang="en-US" sz="2500" kern="1200"/>
        </a:p>
      </dsp:txBody>
      <dsp:txXfrm rot="-10800000">
        <a:off x="577430" y="0"/>
        <a:ext cx="2144742" cy="877738"/>
      </dsp:txXfrm>
    </dsp:sp>
    <dsp:sp modelId="{A9B32DBB-50AA-4F99-83DF-AF4AC11E8CEB}">
      <dsp:nvSpPr>
        <dsp:cNvPr id="0" name=""/>
        <dsp:cNvSpPr/>
      </dsp:nvSpPr>
      <dsp:spPr>
        <a:xfrm rot="10800000">
          <a:off x="549933" y="877738"/>
          <a:ext cx="2199736" cy="877738"/>
        </a:xfrm>
        <a:prstGeom prst="trapezoid">
          <a:avLst>
            <a:gd name="adj" fmla="val 6265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a:latin typeface="Arial"/>
            </a:rPr>
            <a:t>County</a:t>
          </a:r>
          <a:endParaRPr lang="en-US" sz="2500" kern="1200"/>
        </a:p>
      </dsp:txBody>
      <dsp:txXfrm rot="-10800000">
        <a:off x="934887" y="877738"/>
        <a:ext cx="1429828" cy="877738"/>
      </dsp:txXfrm>
    </dsp:sp>
    <dsp:sp modelId="{ED15D763-5F2F-4A50-8CE1-72D6DFD43525}">
      <dsp:nvSpPr>
        <dsp:cNvPr id="0" name=""/>
        <dsp:cNvSpPr/>
      </dsp:nvSpPr>
      <dsp:spPr>
        <a:xfrm rot="10800000">
          <a:off x="1099867" y="1755476"/>
          <a:ext cx="1099868" cy="877738"/>
        </a:xfrm>
        <a:prstGeom prst="trapezoid">
          <a:avLst>
            <a:gd name="adj" fmla="val 6265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a:latin typeface="Arial"/>
            </a:rPr>
            <a:t>Region</a:t>
          </a:r>
          <a:endParaRPr lang="en-US" sz="2500" kern="1200"/>
        </a:p>
      </dsp:txBody>
      <dsp:txXfrm rot="-10800000">
        <a:off x="1099867" y="1755476"/>
        <a:ext cx="1099868" cy="8777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774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179576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a:effectLst/>
                <a:latin typeface="Calibri" panose="020F0502020204030204" pitchFamily="34" charset="0"/>
                <a:ea typeface="Calibri" panose="020F0502020204030204" pitchFamily="34" charset="0"/>
                <a:cs typeface="Times New Roman" panose="02020603050405020304" pitchFamily="18" charset="0"/>
              </a:rPr>
              <a:t>Now, when we pair up diseases with income levels, some interesting patterns pop up. Depression, Diabetes, and Obesity are the big players, racking up the most patients. </a:t>
            </a:r>
          </a:p>
          <a:p>
            <a:pPr marL="158750" indent="0">
              <a:buNone/>
            </a:pPr>
            <a:endParaRPr lang="en-US"/>
          </a:p>
          <a:p>
            <a:endParaRPr lang="en-US"/>
          </a:p>
          <a:p>
            <a:endParaRPr lang="en-US"/>
          </a:p>
        </p:txBody>
      </p:sp>
    </p:spTree>
    <p:extLst>
      <p:ext uri="{BB962C8B-B14F-4D97-AF65-F5344CB8AC3E}">
        <p14:creationId xmlns:p14="http://schemas.microsoft.com/office/powerpoint/2010/main" val="2583466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Moving on to geography, we've pinpointed the Top 5 Zones based on claim numbers. These are our hotspots and knowing them helps us focus our efforts where they matter most – and these zones will guide our targeted interventions.</a:t>
            </a:r>
          </a:p>
          <a:p>
            <a:pPr marL="158750" indent="0">
              <a:buNone/>
            </a:pPr>
            <a:endParaRPr lang="en-US"/>
          </a:p>
          <a:p>
            <a:endParaRPr lang="en-US"/>
          </a:p>
        </p:txBody>
      </p:sp>
    </p:spTree>
    <p:extLst>
      <p:ext uri="{BB962C8B-B14F-4D97-AF65-F5344CB8AC3E}">
        <p14:creationId xmlns:p14="http://schemas.microsoft.com/office/powerpoint/2010/main" val="217295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Zooming in for the top 5 zones, we discover a significant insight. Approximately 56% of claims in the commercial population and 65% in Medicaid stem from just three diseases: </a:t>
            </a:r>
            <a:r>
              <a:rPr lang="en-US" sz="180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Diabetes, Morbid Obesity, and Depression</a:t>
            </a:r>
            <a:r>
              <a:rPr lang="en-US" sz="1800">
                <a:effectLst/>
                <a:latin typeface="Calibri" panose="020F0502020204030204" pitchFamily="34" charset="0"/>
                <a:ea typeface="Calibri" panose="020F0502020204030204" pitchFamily="34" charset="0"/>
                <a:cs typeface="Times New Roman" panose="02020603050405020304" pitchFamily="18" charset="0"/>
              </a:rPr>
              <a:t> for </a:t>
            </a:r>
            <a:r>
              <a:rPr lang="en-US" sz="1800" b="1" i="1">
                <a:effectLst/>
                <a:latin typeface="Calibri" panose="020F0502020204030204" pitchFamily="34" charset="0"/>
                <a:ea typeface="Calibri" panose="020F0502020204030204" pitchFamily="34" charset="0"/>
                <a:cs typeface="Times New Roman" panose="02020603050405020304" pitchFamily="18" charset="0"/>
              </a:rPr>
              <a:t>Commercial</a:t>
            </a:r>
            <a:r>
              <a:rPr lang="en-US" sz="1800">
                <a:effectLst/>
                <a:latin typeface="Calibri" panose="020F0502020204030204" pitchFamily="34" charset="0"/>
                <a:ea typeface="Calibri" panose="020F0502020204030204" pitchFamily="34" charset="0"/>
                <a:cs typeface="Times New Roman" panose="02020603050405020304" pitchFamily="18" charset="0"/>
              </a:rPr>
              <a:t>, and </a:t>
            </a:r>
            <a:r>
              <a:rPr lang="en-US" sz="180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Diabetes, Metabolic Disorders, and Depression</a:t>
            </a:r>
            <a:r>
              <a:rPr lang="en-US" sz="1800">
                <a:effectLst/>
                <a:latin typeface="Calibri" panose="020F0502020204030204" pitchFamily="34" charset="0"/>
                <a:ea typeface="Calibri" panose="020F0502020204030204" pitchFamily="34" charset="0"/>
                <a:cs typeface="Times New Roman" panose="02020603050405020304" pitchFamily="18" charset="0"/>
              </a:rPr>
              <a:t> for </a:t>
            </a:r>
            <a:r>
              <a:rPr lang="en-US" sz="1800" b="1" i="1">
                <a:effectLst/>
                <a:latin typeface="Calibri" panose="020F0502020204030204" pitchFamily="34" charset="0"/>
                <a:ea typeface="Calibri" panose="020F0502020204030204" pitchFamily="34" charset="0"/>
                <a:cs typeface="Times New Roman" panose="02020603050405020304" pitchFamily="18" charset="0"/>
              </a:rPr>
              <a:t>Medicaid</a:t>
            </a:r>
            <a:r>
              <a:rPr lang="en-US" sz="1800">
                <a:effectLst/>
                <a:latin typeface="Calibri" panose="020F0502020204030204" pitchFamily="34" charset="0"/>
                <a:ea typeface="Calibri" panose="020F0502020204030204" pitchFamily="34" charset="0"/>
                <a:cs typeface="Times New Roman" panose="02020603050405020304" pitchFamily="18" charset="0"/>
              </a:rPr>
              <a:t>. These insights pinpoint where our efforts can make the most impact.</a:t>
            </a:r>
            <a:endParaRPr lang="en-US"/>
          </a:p>
        </p:txBody>
      </p:sp>
    </p:spTree>
    <p:extLst>
      <p:ext uri="{BB962C8B-B14F-4D97-AF65-F5344CB8AC3E}">
        <p14:creationId xmlns:p14="http://schemas.microsoft.com/office/powerpoint/2010/main" val="52409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Calibri" panose="020F0502020204030204" pitchFamily="34" charset="0"/>
                <a:ea typeface="Calibri" panose="020F0502020204030204" pitchFamily="34" charset="0"/>
                <a:cs typeface="Times New Roman" panose="02020603050405020304" pitchFamily="18" charset="0"/>
              </a:rPr>
              <a:t>Now, let's talk about outcomes. In the $50,000 to $65,000 income bracket, about 12% of visits lead to hospital stays for our commercial friends. Jumping up to the $80,000 to $95,000 range, that number skyrockets to 40%. Understanding these numbers helps us figure out how to keep folks healthier without resorting to hospital stays.</a:t>
            </a:r>
          </a:p>
          <a:p>
            <a:pPr marL="158750" indent="0">
              <a:buNone/>
            </a:pPr>
            <a:endParaRPr lang="en-US"/>
          </a:p>
        </p:txBody>
      </p:sp>
    </p:spTree>
    <p:extLst>
      <p:ext uri="{BB962C8B-B14F-4D97-AF65-F5344CB8AC3E}">
        <p14:creationId xmlns:p14="http://schemas.microsoft.com/office/powerpoint/2010/main" val="1211748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Calibri" panose="020F0502020204030204" pitchFamily="34" charset="0"/>
                <a:ea typeface="Calibri" panose="020F0502020204030204" pitchFamily="34" charset="0"/>
                <a:cs typeface="Times New Roman" panose="02020603050405020304" pitchFamily="18" charset="0"/>
              </a:rPr>
              <a:t>Lastly, age becomes a critical factor. In the 58-62 age bracket, 16% of visits result in hospitalizations in the commercial population. Contrastingly, in the 53-57 age bracket for Medicaid, a striking 56% of visits lead to hospitalizations. Tailoring our strategies based on these age-specific patterns will be key to reducing hospitalizations.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Calibri" panose="020F0502020204030204" pitchFamily="34" charset="0"/>
                <a:ea typeface="Calibri" panose="020F0502020204030204" pitchFamily="34" charset="0"/>
                <a:cs typeface="Times New Roman" panose="02020603050405020304" pitchFamily="18" charset="0"/>
              </a:rPr>
              <a:t>In conclusion, our journey from income distribution to disease insights, geographical considerations, and nuanced breakdowns by income and age brackets has unveiled actionable opportunities. To achieve our goal of reducing hospitalizations, we'll be focusing on targeted interventions in the identified zones and tailoring our approach to the specific needs of income and age groups. By addressing social determinants and aligning our strategies with these findings, we can make significant strides in improving health outcomes for our community. By doing so, we're not just reducing hospital stays; we're elevating population health, improving the patient experience, and working towards cost-effective healthcare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a:p>
        </p:txBody>
      </p:sp>
    </p:spTree>
    <p:extLst>
      <p:ext uri="{BB962C8B-B14F-4D97-AF65-F5344CB8AC3E}">
        <p14:creationId xmlns:p14="http://schemas.microsoft.com/office/powerpoint/2010/main" val="3166072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419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Create a team of care coordinators and case managers to serve patients physical and behavioral health and social needs.</a:t>
            </a:r>
          </a:p>
          <a:p>
            <a:pPr marL="0" lvl="0" indent="0" algn="l" rtl="0">
              <a:spcBef>
                <a:spcPts val="0"/>
              </a:spcBef>
              <a:spcAft>
                <a:spcPts val="0"/>
              </a:spcAft>
              <a:buNone/>
            </a:pPr>
            <a:endParaRPr/>
          </a:p>
        </p:txBody>
      </p:sp>
    </p:spTree>
    <p:extLst>
      <p:ext uri="{BB962C8B-B14F-4D97-AF65-F5344CB8AC3E}">
        <p14:creationId xmlns:p14="http://schemas.microsoft.com/office/powerpoint/2010/main" val="1412132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Create a team of care coordinators and case managers to serve patients physical and behavioral health and social needs.</a:t>
            </a:r>
          </a:p>
          <a:p>
            <a:pPr marL="0" lvl="0" indent="0" algn="l" rtl="0">
              <a:spcBef>
                <a:spcPts val="0"/>
              </a:spcBef>
              <a:spcAft>
                <a:spcPts val="0"/>
              </a:spcAft>
              <a:buNone/>
            </a:pPr>
            <a:endParaRPr/>
          </a:p>
        </p:txBody>
      </p:sp>
    </p:spTree>
    <p:extLst>
      <p:ext uri="{BB962C8B-B14F-4D97-AF65-F5344CB8AC3E}">
        <p14:creationId xmlns:p14="http://schemas.microsoft.com/office/powerpoint/2010/main" val="185789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47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Tailor program to number #1 disease state which is diabetes? Here is how a team would look like addressing the needs of a diabetic patient</a:t>
            </a:r>
          </a:p>
          <a:p>
            <a:pPr marL="0" lvl="0" indent="0" algn="l" rtl="0">
              <a:spcBef>
                <a:spcPts val="0"/>
              </a:spcBef>
              <a:spcAft>
                <a:spcPts val="0"/>
              </a:spcAft>
              <a:buNone/>
            </a:pPr>
            <a:r>
              <a:rPr lang="en-US" err="1"/>
              <a:t>Manufactors</a:t>
            </a:r>
            <a:r>
              <a:rPr lang="en-US"/>
              <a:t> program that cap insulin at $35</a:t>
            </a:r>
            <a:endParaRPr/>
          </a:p>
        </p:txBody>
      </p:sp>
    </p:spTree>
    <p:extLst>
      <p:ext uri="{BB962C8B-B14F-4D97-AF65-F5344CB8AC3E}">
        <p14:creationId xmlns:p14="http://schemas.microsoft.com/office/powerpoint/2010/main" val="1119828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980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15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57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790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840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8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34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6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What we learned about the population</a:t>
            </a:r>
            <a:endParaRPr/>
          </a:p>
        </p:txBody>
      </p:sp>
    </p:spTree>
    <p:extLst>
      <p:ext uri="{BB962C8B-B14F-4D97-AF65-F5344CB8AC3E}">
        <p14:creationId xmlns:p14="http://schemas.microsoft.com/office/powerpoint/2010/main" val="708738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What we learned about the population</a:t>
            </a:r>
            <a:endParaRPr/>
          </a:p>
        </p:txBody>
      </p:sp>
    </p:spTree>
    <p:extLst>
      <p:ext uri="{BB962C8B-B14F-4D97-AF65-F5344CB8AC3E}">
        <p14:creationId xmlns:p14="http://schemas.microsoft.com/office/powerpoint/2010/main" val="165951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87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018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26625"/>
            <a:ext cx="3780900" cy="1889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07800"/>
            <a:ext cx="3134100" cy="7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18"/>
          <p:cNvSpPr txBox="1">
            <a:spLocks noGrp="1"/>
          </p:cNvSpPr>
          <p:nvPr>
            <p:ph type="subTitle" idx="1"/>
          </p:nvPr>
        </p:nvSpPr>
        <p:spPr>
          <a:xfrm>
            <a:off x="5444475" y="2367525"/>
            <a:ext cx="2460900" cy="180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18"/>
          <p:cNvSpPr txBox="1">
            <a:spLocks noGrp="1"/>
          </p:cNvSpPr>
          <p:nvPr>
            <p:ph type="subTitle" idx="2"/>
          </p:nvPr>
        </p:nvSpPr>
        <p:spPr>
          <a:xfrm>
            <a:off x="1949900" y="2367525"/>
            <a:ext cx="2460900" cy="180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8" name="Google Shape;78;p18"/>
          <p:cNvSpPr txBox="1">
            <a:spLocks noGrp="1"/>
          </p:cNvSpPr>
          <p:nvPr>
            <p:ph type="subTitle" idx="3"/>
          </p:nvPr>
        </p:nvSpPr>
        <p:spPr>
          <a:xfrm>
            <a:off x="1949901" y="1808625"/>
            <a:ext cx="24609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Abel"/>
                <a:ea typeface="Abel"/>
                <a:cs typeface="Abel"/>
                <a:sym typeface="Abe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 name="Google Shape;79;p18"/>
          <p:cNvSpPr txBox="1">
            <a:spLocks noGrp="1"/>
          </p:cNvSpPr>
          <p:nvPr>
            <p:ph type="subTitle" idx="4"/>
          </p:nvPr>
        </p:nvSpPr>
        <p:spPr>
          <a:xfrm>
            <a:off x="5444499" y="1808625"/>
            <a:ext cx="24609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Abel"/>
                <a:ea typeface="Abel"/>
                <a:cs typeface="Abel"/>
                <a:sym typeface="Abe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80" name="Google Shape;80;p18"/>
          <p:cNvCxnSpPr/>
          <p:nvPr/>
        </p:nvCxnSpPr>
        <p:spPr>
          <a:xfrm rot="10800000">
            <a:off x="50" y="4906200"/>
            <a:ext cx="9151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 name="Google Shape;97;p21"/>
          <p:cNvSpPr txBox="1">
            <a:spLocks noGrp="1"/>
          </p:cNvSpPr>
          <p:nvPr>
            <p:ph type="subTitle" idx="1"/>
          </p:nvPr>
        </p:nvSpPr>
        <p:spPr>
          <a:xfrm>
            <a:off x="1570774"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21"/>
          <p:cNvSpPr txBox="1">
            <a:spLocks noGrp="1"/>
          </p:cNvSpPr>
          <p:nvPr>
            <p:ph type="subTitle" idx="2"/>
          </p:nvPr>
        </p:nvSpPr>
        <p:spPr>
          <a:xfrm>
            <a:off x="5397326"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21"/>
          <p:cNvSpPr txBox="1">
            <a:spLocks noGrp="1"/>
          </p:cNvSpPr>
          <p:nvPr>
            <p:ph type="subTitle" idx="3"/>
          </p:nvPr>
        </p:nvSpPr>
        <p:spPr>
          <a:xfrm>
            <a:off x="1570774"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21"/>
          <p:cNvSpPr txBox="1">
            <a:spLocks noGrp="1"/>
          </p:cNvSpPr>
          <p:nvPr>
            <p:ph type="subTitle" idx="4"/>
          </p:nvPr>
        </p:nvSpPr>
        <p:spPr>
          <a:xfrm>
            <a:off x="5397326"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21"/>
          <p:cNvSpPr txBox="1">
            <a:spLocks noGrp="1"/>
          </p:cNvSpPr>
          <p:nvPr>
            <p:ph type="subTitle" idx="5"/>
          </p:nvPr>
        </p:nvSpPr>
        <p:spPr>
          <a:xfrm>
            <a:off x="157077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Abel"/>
                <a:ea typeface="Abel"/>
                <a:cs typeface="Abel"/>
                <a:sym typeface="Abel"/>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2" name="Google Shape;102;p21"/>
          <p:cNvSpPr txBox="1">
            <a:spLocks noGrp="1"/>
          </p:cNvSpPr>
          <p:nvPr>
            <p:ph type="subTitle" idx="6"/>
          </p:nvPr>
        </p:nvSpPr>
        <p:spPr>
          <a:xfrm>
            <a:off x="157077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Abel"/>
                <a:ea typeface="Abel"/>
                <a:cs typeface="Abel"/>
                <a:sym typeface="Abel"/>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3" name="Google Shape;103;p21"/>
          <p:cNvSpPr txBox="1">
            <a:spLocks noGrp="1"/>
          </p:cNvSpPr>
          <p:nvPr>
            <p:ph type="subTitle" idx="7"/>
          </p:nvPr>
        </p:nvSpPr>
        <p:spPr>
          <a:xfrm>
            <a:off x="5397299"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Abel"/>
                <a:ea typeface="Abel"/>
                <a:cs typeface="Abel"/>
                <a:sym typeface="Abel"/>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4" name="Google Shape;104;p21"/>
          <p:cNvSpPr txBox="1">
            <a:spLocks noGrp="1"/>
          </p:cNvSpPr>
          <p:nvPr>
            <p:ph type="subTitle" idx="8"/>
          </p:nvPr>
        </p:nvSpPr>
        <p:spPr>
          <a:xfrm>
            <a:off x="5397299"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Abel"/>
                <a:ea typeface="Abel"/>
                <a:cs typeface="Abel"/>
                <a:sym typeface="Abel"/>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cxnSp>
        <p:nvCxnSpPr>
          <p:cNvPr id="105" name="Google Shape;105;p21"/>
          <p:cNvCxnSpPr/>
          <p:nvPr/>
        </p:nvCxnSpPr>
        <p:spPr>
          <a:xfrm rot="10800000">
            <a:off x="50" y="4906200"/>
            <a:ext cx="9151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0"/>
        <p:cNvGrpSpPr/>
        <p:nvPr/>
      </p:nvGrpSpPr>
      <p:grpSpPr>
        <a:xfrm>
          <a:off x="0" y="0"/>
          <a:ext cx="0" cy="0"/>
          <a:chOff x="0" y="0"/>
          <a:chExt cx="0" cy="0"/>
        </a:xfrm>
      </p:grpSpPr>
      <p:cxnSp>
        <p:nvCxnSpPr>
          <p:cNvPr id="161" name="Google Shape;161;p28"/>
          <p:cNvCxnSpPr/>
          <p:nvPr/>
        </p:nvCxnSpPr>
        <p:spPr>
          <a:xfrm rot="10800000">
            <a:off x="50" y="4906200"/>
            <a:ext cx="9151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2"/>
        <p:cNvGrpSpPr/>
        <p:nvPr/>
      </p:nvGrpSpPr>
      <p:grpSpPr>
        <a:xfrm>
          <a:off x="0" y="0"/>
          <a:ext cx="0" cy="0"/>
          <a:chOff x="0" y="0"/>
          <a:chExt cx="0" cy="0"/>
        </a:xfrm>
      </p:grpSpPr>
      <p:cxnSp>
        <p:nvCxnSpPr>
          <p:cNvPr id="163" name="Google Shape;163;p29"/>
          <p:cNvCxnSpPr/>
          <p:nvPr/>
        </p:nvCxnSpPr>
        <p:spPr>
          <a:xfrm rot="10800000">
            <a:off x="50" y="281900"/>
            <a:ext cx="9151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1pPr>
            <a:lvl2pPr lvl="1"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2pPr>
            <a:lvl3pPr lvl="2"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3pPr>
            <a:lvl4pPr lvl="3"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4pPr>
            <a:lvl5pPr lvl="4"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5pPr>
            <a:lvl6pPr lvl="5"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6pPr>
            <a:lvl7pPr lvl="6"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7pPr>
            <a:lvl8pPr lvl="7"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8pPr>
            <a:lvl9pPr lvl="8" rtl="0">
              <a:spcBef>
                <a:spcPts val="0"/>
              </a:spcBef>
              <a:spcAft>
                <a:spcPts val="0"/>
              </a:spcAft>
              <a:buClr>
                <a:schemeClr val="dk1"/>
              </a:buClr>
              <a:buSzPts val="3500"/>
              <a:buFont typeface="Abel"/>
              <a:buNone/>
              <a:defRPr sz="35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1pPr>
            <a:lvl2pPr marL="914400" lvl="1"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2pPr>
            <a:lvl3pPr marL="1371600" lvl="2"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3pPr>
            <a:lvl4pPr marL="1828800" lvl="3"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4pPr>
            <a:lvl5pPr marL="2286000" lvl="4"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5pPr>
            <a:lvl6pPr marL="2743200" lvl="5"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6pPr>
            <a:lvl7pPr marL="3200400" lvl="6"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7pPr>
            <a:lvl8pPr marL="3657600" lvl="7"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8pPr>
            <a:lvl9pPr marL="4114800" lvl="8" indent="-304800">
              <a:lnSpc>
                <a:spcPct val="100000"/>
              </a:lnSpc>
              <a:spcBef>
                <a:spcPts val="0"/>
              </a:spcBef>
              <a:spcAft>
                <a:spcPts val="0"/>
              </a:spcAft>
              <a:buClr>
                <a:schemeClr val="dk1"/>
              </a:buClr>
              <a:buSzPts val="1200"/>
              <a:buFont typeface="Amiko"/>
              <a:buChar char="■"/>
              <a:defRPr sz="1200">
                <a:solidFill>
                  <a:schemeClr val="dk1"/>
                </a:solidFill>
                <a:latin typeface="Amiko"/>
                <a:ea typeface="Amiko"/>
                <a:cs typeface="Amiko"/>
                <a:sym typeface="Amik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4" r:id="rId2"/>
    <p:sldLayoutId id="2147483667" r:id="rId3"/>
    <p:sldLayoutId id="2147483674" r:id="rId4"/>
    <p:sldLayoutId id="2147483675" r:id="rId5"/>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ncbi.nlm.nih.gov/pmc/articles/PMC8558033/"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33"/>
          <p:cNvSpPr txBox="1">
            <a:spLocks noGrp="1"/>
          </p:cNvSpPr>
          <p:nvPr>
            <p:ph type="subTitle" idx="1"/>
          </p:nvPr>
        </p:nvSpPr>
        <p:spPr>
          <a:xfrm>
            <a:off x="713225" y="3752266"/>
            <a:ext cx="3400278" cy="746100"/>
          </a:xfrm>
          <a:prstGeom prst="rect">
            <a:avLst/>
          </a:prstGeom>
        </p:spPr>
        <p:txBody>
          <a:bodyPr spcFirstLastPara="1" wrap="square" lIns="91425" tIns="91425" rIns="91425" bIns="91425" anchor="t" anchorCtr="0">
            <a:noAutofit/>
          </a:bodyPr>
          <a:lstStyle/>
          <a:p>
            <a:pPr marL="0" indent="0"/>
            <a:r>
              <a:rPr lang="en">
                <a:solidFill>
                  <a:srgbClr val="00182E"/>
                </a:solidFill>
              </a:rPr>
              <a:t>Adult population (ages 19-64)</a:t>
            </a:r>
          </a:p>
          <a:p>
            <a:pPr marL="0" indent="0"/>
            <a:endParaRPr lang="en"/>
          </a:p>
        </p:txBody>
      </p:sp>
      <p:cxnSp>
        <p:nvCxnSpPr>
          <p:cNvPr id="7" name="Google Shape;176;p33">
            <a:extLst>
              <a:ext uri="{FF2B5EF4-FFF2-40B4-BE49-F238E27FC236}">
                <a16:creationId xmlns:a16="http://schemas.microsoft.com/office/drawing/2014/main" id="{729FA7CE-D923-0304-DEC2-60093DE65AEA}"/>
              </a:ext>
            </a:extLst>
          </p:cNvPr>
          <p:cNvCxnSpPr/>
          <p:nvPr/>
        </p:nvCxnSpPr>
        <p:spPr>
          <a:xfrm rot="10800000">
            <a:off x="0" y="3659891"/>
            <a:ext cx="6667500" cy="0"/>
          </a:xfrm>
          <a:prstGeom prst="straightConnector1">
            <a:avLst/>
          </a:prstGeom>
          <a:noFill/>
          <a:ln w="9525" cap="flat" cmpd="sng">
            <a:solidFill>
              <a:schemeClr val="dk1"/>
            </a:solidFill>
            <a:prstDash val="solid"/>
            <a:round/>
            <a:headEnd type="none" w="med" len="med"/>
            <a:tailEnd type="none" w="med" len="med"/>
          </a:ln>
        </p:spPr>
      </p:cxnSp>
      <p:sp>
        <p:nvSpPr>
          <p:cNvPr id="9" name="Google Shape;174;p33">
            <a:extLst>
              <a:ext uri="{FF2B5EF4-FFF2-40B4-BE49-F238E27FC236}">
                <a16:creationId xmlns:a16="http://schemas.microsoft.com/office/drawing/2014/main" id="{70DBAFD9-FC24-67D0-D9EA-E2647EAB88BE}"/>
              </a:ext>
            </a:extLst>
          </p:cNvPr>
          <p:cNvSpPr txBox="1">
            <a:spLocks noGrp="1"/>
          </p:cNvSpPr>
          <p:nvPr/>
        </p:nvSpPr>
        <p:spPr>
          <a:xfrm>
            <a:off x="713225" y="1359714"/>
            <a:ext cx="6669713" cy="23043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900">
                <a:solidFill>
                  <a:schemeClr val="bg2"/>
                </a:solidFill>
                <a:latin typeface="Abel"/>
              </a:rPr>
              <a:t>Social Determinants </a:t>
            </a:r>
            <a:endParaRPr lang="en-US">
              <a:solidFill>
                <a:schemeClr val="bg2"/>
              </a:solidFill>
              <a:latin typeface="Abel"/>
            </a:endParaRPr>
          </a:p>
          <a:p>
            <a:r>
              <a:rPr lang="en" sz="4900">
                <a:solidFill>
                  <a:schemeClr val="bg2"/>
                </a:solidFill>
                <a:latin typeface="Abel"/>
              </a:rPr>
              <a:t>of Health:</a:t>
            </a:r>
            <a:br>
              <a:rPr lang="en" sz="4900">
                <a:latin typeface="Abel"/>
              </a:rPr>
            </a:br>
            <a:r>
              <a:rPr lang="en" sz="4000">
                <a:latin typeface="Abel"/>
              </a:rPr>
              <a:t>in Commercial and Medicaid</a:t>
            </a:r>
            <a:endParaRPr lang="en">
              <a:latin typeface="Abel"/>
            </a:endParaRPr>
          </a:p>
        </p:txBody>
      </p:sp>
      <p:sp>
        <p:nvSpPr>
          <p:cNvPr id="14" name="Google Shape;900;p42">
            <a:extLst>
              <a:ext uri="{FF2B5EF4-FFF2-40B4-BE49-F238E27FC236}">
                <a16:creationId xmlns:a16="http://schemas.microsoft.com/office/drawing/2014/main" id="{AA026471-4A51-5B1F-87DB-59BA15907BBE}"/>
              </a:ext>
            </a:extLst>
          </p:cNvPr>
          <p:cNvSpPr/>
          <p:nvPr/>
        </p:nvSpPr>
        <p:spPr>
          <a:xfrm>
            <a:off x="4254830" y="359516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0;p42">
            <a:extLst>
              <a:ext uri="{FF2B5EF4-FFF2-40B4-BE49-F238E27FC236}">
                <a16:creationId xmlns:a16="http://schemas.microsoft.com/office/drawing/2014/main" id="{C4F5122B-BDB2-D396-682C-AA4ABACDCA54}"/>
              </a:ext>
            </a:extLst>
          </p:cNvPr>
          <p:cNvSpPr/>
          <p:nvPr/>
        </p:nvSpPr>
        <p:spPr>
          <a:xfrm>
            <a:off x="6071392" y="360110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00;p42">
            <a:extLst>
              <a:ext uri="{FF2B5EF4-FFF2-40B4-BE49-F238E27FC236}">
                <a16:creationId xmlns:a16="http://schemas.microsoft.com/office/drawing/2014/main" id="{EC93855D-AC67-1DD4-51DF-43CF4AA6DB80}"/>
              </a:ext>
            </a:extLst>
          </p:cNvPr>
          <p:cNvSpPr/>
          <p:nvPr/>
        </p:nvSpPr>
        <p:spPr>
          <a:xfrm>
            <a:off x="713225" y="3595168"/>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0;p42">
            <a:extLst>
              <a:ext uri="{FF2B5EF4-FFF2-40B4-BE49-F238E27FC236}">
                <a16:creationId xmlns:a16="http://schemas.microsoft.com/office/drawing/2014/main" id="{4EF7AB61-88D7-8D84-DD95-609EEAAEEE58}"/>
              </a:ext>
            </a:extLst>
          </p:cNvPr>
          <p:cNvSpPr/>
          <p:nvPr/>
        </p:nvSpPr>
        <p:spPr>
          <a:xfrm>
            <a:off x="2494472" y="359516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diagram of a person with different symbols&#10;&#10;Description automatically generated">
            <a:extLst>
              <a:ext uri="{FF2B5EF4-FFF2-40B4-BE49-F238E27FC236}">
                <a16:creationId xmlns:a16="http://schemas.microsoft.com/office/drawing/2014/main" id="{065EF21C-36D4-35F8-4A43-1B3982E10A64}"/>
              </a:ext>
            </a:extLst>
          </p:cNvPr>
          <p:cNvPicPr>
            <a:picLocks noChangeAspect="1"/>
          </p:cNvPicPr>
          <p:nvPr/>
        </p:nvPicPr>
        <p:blipFill>
          <a:blip r:embed="rId3"/>
          <a:stretch>
            <a:fillRect/>
          </a:stretch>
        </p:blipFill>
        <p:spPr>
          <a:xfrm>
            <a:off x="5661264" y="271290"/>
            <a:ext cx="3433191" cy="27005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66BDC199-C184-A32D-9D2A-3B4845779603}"/>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1164;p81">
            <a:extLst>
              <a:ext uri="{FF2B5EF4-FFF2-40B4-BE49-F238E27FC236}">
                <a16:creationId xmlns:a16="http://schemas.microsoft.com/office/drawing/2014/main" id="{F1314493-A496-83CE-B554-BDA1456AE982}"/>
              </a:ext>
            </a:extLst>
          </p:cNvPr>
          <p:cNvGrpSpPr/>
          <p:nvPr/>
        </p:nvGrpSpPr>
        <p:grpSpPr>
          <a:xfrm>
            <a:off x="6781666" y="317175"/>
            <a:ext cx="1904015" cy="1979975"/>
            <a:chOff x="-28467625" y="2331750"/>
            <a:chExt cx="296150" cy="296950"/>
          </a:xfrm>
          <a:solidFill>
            <a:srgbClr val="D2E3F6"/>
          </a:solidFill>
        </p:grpSpPr>
        <p:sp>
          <p:nvSpPr>
            <p:cNvPr id="26" name="Google Shape;11165;p81">
              <a:extLst>
                <a:ext uri="{FF2B5EF4-FFF2-40B4-BE49-F238E27FC236}">
                  <a16:creationId xmlns:a16="http://schemas.microsoft.com/office/drawing/2014/main" id="{D31D5643-5066-7468-91F8-C7C3CA24C3F3}"/>
                </a:ext>
              </a:extLst>
            </p:cNvPr>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166;p81">
              <a:extLst>
                <a:ext uri="{FF2B5EF4-FFF2-40B4-BE49-F238E27FC236}">
                  <a16:creationId xmlns:a16="http://schemas.microsoft.com/office/drawing/2014/main" id="{E866D1E5-BB3D-0277-A52C-AE3AA2E650A6}"/>
                </a:ext>
              </a:extLst>
            </p:cNvPr>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95" name="Google Shape;895;p42"/>
          <p:cNvSpPr txBox="1">
            <a:spLocks noGrp="1"/>
          </p:cNvSpPr>
          <p:nvPr>
            <p:ph type="subTitle" idx="5"/>
          </p:nvPr>
        </p:nvSpPr>
        <p:spPr>
          <a:xfrm>
            <a:off x="1791085" y="1758922"/>
            <a:ext cx="2490021" cy="7043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3"/>
                </a:solidFill>
              </a:rPr>
              <a:t>Objective</a:t>
            </a:r>
          </a:p>
        </p:txBody>
      </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Agenda</a:t>
            </a:r>
            <a:endParaRPr lang="en-US">
              <a:solidFill>
                <a:schemeClr val="bg2"/>
              </a:solidFill>
            </a:endParaRPr>
          </a:p>
        </p:txBody>
      </p:sp>
      <p:sp>
        <p:nvSpPr>
          <p:cNvPr id="900" name="Google Shape;900;p42"/>
          <p:cNvSpPr/>
          <p:nvPr/>
        </p:nvSpPr>
        <p:spPr>
          <a:xfrm>
            <a:off x="996176" y="1758922"/>
            <a:ext cx="736024" cy="704379"/>
          </a:xfrm>
          <a:prstGeom prst="rect">
            <a:avLst/>
          </a:pr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6D6876E3-7B8C-FF55-C770-4F70A981B577}"/>
              </a:ext>
            </a:extLst>
          </p:cNvPr>
          <p:cNvSpPr>
            <a:spLocks noGrp="1"/>
          </p:cNvSpPr>
          <p:nvPr>
            <p:ph type="subTitle" idx="1"/>
          </p:nvPr>
        </p:nvSpPr>
        <p:spPr>
          <a:xfrm>
            <a:off x="937291" y="1810637"/>
            <a:ext cx="916438" cy="642833"/>
          </a:xfrm>
        </p:spPr>
        <p:txBody>
          <a:bodyPr/>
          <a:lstStyle/>
          <a:p>
            <a:r>
              <a:rPr lang="en-US" sz="2800">
                <a:solidFill>
                  <a:schemeClr val="accent3"/>
                </a:solidFill>
                <a:latin typeface="Abel"/>
              </a:rPr>
              <a:t>01</a:t>
            </a:r>
          </a:p>
        </p:txBody>
      </p:sp>
      <p:sp>
        <p:nvSpPr>
          <p:cNvPr id="15" name="Google Shape;895;p42">
            <a:extLst>
              <a:ext uri="{FF2B5EF4-FFF2-40B4-BE49-F238E27FC236}">
                <a16:creationId xmlns:a16="http://schemas.microsoft.com/office/drawing/2014/main" id="{21C92240-D6E7-0654-EE0D-F6B896AF0E35}"/>
              </a:ext>
            </a:extLst>
          </p:cNvPr>
          <p:cNvSpPr txBox="1">
            <a:spLocks/>
          </p:cNvSpPr>
          <p:nvPr/>
        </p:nvSpPr>
        <p:spPr>
          <a:xfrm>
            <a:off x="4449711" y="1758922"/>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Demographics</a:t>
            </a:r>
          </a:p>
        </p:txBody>
      </p:sp>
      <p:sp>
        <p:nvSpPr>
          <p:cNvPr id="16" name="Google Shape;900;p42">
            <a:extLst>
              <a:ext uri="{FF2B5EF4-FFF2-40B4-BE49-F238E27FC236}">
                <a16:creationId xmlns:a16="http://schemas.microsoft.com/office/drawing/2014/main" id="{3E60A1C7-F0B3-51CC-C84C-DFFA661AA4EC}"/>
              </a:ext>
            </a:extLst>
          </p:cNvPr>
          <p:cNvSpPr/>
          <p:nvPr/>
        </p:nvSpPr>
        <p:spPr>
          <a:xfrm>
            <a:off x="3654802" y="1758922"/>
            <a:ext cx="736024" cy="704379"/>
          </a:xfrm>
          <a:prstGeom prst="rect">
            <a:avLst/>
          </a:pr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7" name="Subtitle 4">
            <a:extLst>
              <a:ext uri="{FF2B5EF4-FFF2-40B4-BE49-F238E27FC236}">
                <a16:creationId xmlns:a16="http://schemas.microsoft.com/office/drawing/2014/main" id="{53926A9B-BA0D-E7CE-4069-C2955881C02E}"/>
              </a:ext>
            </a:extLst>
          </p:cNvPr>
          <p:cNvSpPr txBox="1">
            <a:spLocks/>
          </p:cNvSpPr>
          <p:nvPr/>
        </p:nvSpPr>
        <p:spPr>
          <a:xfrm>
            <a:off x="3595917" y="181063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02</a:t>
            </a:r>
          </a:p>
        </p:txBody>
      </p:sp>
      <p:sp>
        <p:nvSpPr>
          <p:cNvPr id="18" name="Google Shape;895;p42">
            <a:extLst>
              <a:ext uri="{FF2B5EF4-FFF2-40B4-BE49-F238E27FC236}">
                <a16:creationId xmlns:a16="http://schemas.microsoft.com/office/drawing/2014/main" id="{368BED45-EB7C-4789-672D-52BF9518C9D7}"/>
              </a:ext>
            </a:extLst>
          </p:cNvPr>
          <p:cNvSpPr txBox="1">
            <a:spLocks/>
          </p:cNvSpPr>
          <p:nvPr/>
        </p:nvSpPr>
        <p:spPr>
          <a:xfrm>
            <a:off x="1791085" y="3167693"/>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bg2"/>
                </a:solidFill>
              </a:rPr>
              <a:t>Insights</a:t>
            </a:r>
          </a:p>
        </p:txBody>
      </p:sp>
      <p:sp>
        <p:nvSpPr>
          <p:cNvPr id="19" name="Google Shape;900;p42">
            <a:extLst>
              <a:ext uri="{FF2B5EF4-FFF2-40B4-BE49-F238E27FC236}">
                <a16:creationId xmlns:a16="http://schemas.microsoft.com/office/drawing/2014/main" id="{9C84AC70-F45C-0DA9-6376-AB374AAD1BF7}"/>
              </a:ext>
            </a:extLst>
          </p:cNvPr>
          <p:cNvSpPr/>
          <p:nvPr/>
        </p:nvSpPr>
        <p:spPr>
          <a:xfrm>
            <a:off x="996176" y="3167693"/>
            <a:ext cx="736024" cy="704379"/>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20" name="Subtitle 4">
            <a:extLst>
              <a:ext uri="{FF2B5EF4-FFF2-40B4-BE49-F238E27FC236}">
                <a16:creationId xmlns:a16="http://schemas.microsoft.com/office/drawing/2014/main" id="{A0763C7F-6EAF-8B47-76C5-181A59FDAF82}"/>
              </a:ext>
            </a:extLst>
          </p:cNvPr>
          <p:cNvSpPr txBox="1">
            <a:spLocks/>
          </p:cNvSpPr>
          <p:nvPr/>
        </p:nvSpPr>
        <p:spPr>
          <a:xfrm>
            <a:off x="937291" y="3219408"/>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tx1">
                    <a:lumMod val="10000"/>
                    <a:lumOff val="90000"/>
                  </a:schemeClr>
                </a:solidFill>
                <a:latin typeface="Abel"/>
              </a:rPr>
              <a:t>03</a:t>
            </a:r>
          </a:p>
        </p:txBody>
      </p:sp>
      <p:sp>
        <p:nvSpPr>
          <p:cNvPr id="21" name="Google Shape;895;p42">
            <a:extLst>
              <a:ext uri="{FF2B5EF4-FFF2-40B4-BE49-F238E27FC236}">
                <a16:creationId xmlns:a16="http://schemas.microsoft.com/office/drawing/2014/main" id="{60E37249-7C78-E7E5-3620-DC9D56307B82}"/>
              </a:ext>
            </a:extLst>
          </p:cNvPr>
          <p:cNvSpPr txBox="1">
            <a:spLocks/>
          </p:cNvSpPr>
          <p:nvPr/>
        </p:nvSpPr>
        <p:spPr>
          <a:xfrm>
            <a:off x="4449711" y="3157862"/>
            <a:ext cx="2622194"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Recommendation</a:t>
            </a:r>
          </a:p>
        </p:txBody>
      </p:sp>
      <p:sp>
        <p:nvSpPr>
          <p:cNvPr id="22" name="Google Shape;900;p42">
            <a:extLst>
              <a:ext uri="{FF2B5EF4-FFF2-40B4-BE49-F238E27FC236}">
                <a16:creationId xmlns:a16="http://schemas.microsoft.com/office/drawing/2014/main" id="{E57586D5-E987-80E8-C3C3-D93A9ABA57B9}"/>
              </a:ext>
            </a:extLst>
          </p:cNvPr>
          <p:cNvSpPr/>
          <p:nvPr/>
        </p:nvSpPr>
        <p:spPr>
          <a:xfrm>
            <a:off x="3654802" y="3157862"/>
            <a:ext cx="736024" cy="704379"/>
          </a:xfrm>
          <a:prstGeom prst="rect">
            <a:avLst/>
          </a:pr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23" name="Subtitle 4">
            <a:extLst>
              <a:ext uri="{FF2B5EF4-FFF2-40B4-BE49-F238E27FC236}">
                <a16:creationId xmlns:a16="http://schemas.microsoft.com/office/drawing/2014/main" id="{C1969BDF-B9A6-28EB-435B-3F36B3357257}"/>
              </a:ext>
            </a:extLst>
          </p:cNvPr>
          <p:cNvSpPr txBox="1">
            <a:spLocks/>
          </p:cNvSpPr>
          <p:nvPr/>
        </p:nvSpPr>
        <p:spPr>
          <a:xfrm>
            <a:off x="3595917" y="320957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04</a:t>
            </a: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Tree>
    <p:extLst>
      <p:ext uri="{BB962C8B-B14F-4D97-AF65-F5344CB8AC3E}">
        <p14:creationId xmlns:p14="http://schemas.microsoft.com/office/powerpoint/2010/main" val="10565006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C7B9682-FBCA-F489-ED2E-D0F449D4DC4E}"/>
              </a:ext>
            </a:extLst>
          </p:cNvPr>
          <p:cNvPicPr>
            <a:picLocks noChangeAspect="1"/>
          </p:cNvPicPr>
          <p:nvPr/>
        </p:nvPicPr>
        <p:blipFill>
          <a:blip r:embed="rId2"/>
          <a:stretch>
            <a:fillRect/>
          </a:stretch>
        </p:blipFill>
        <p:spPr>
          <a:xfrm>
            <a:off x="357188" y="1520635"/>
            <a:ext cx="4064793" cy="3030915"/>
          </a:xfrm>
          <a:prstGeom prst="rect">
            <a:avLst/>
          </a:prstGeom>
        </p:spPr>
      </p:pic>
      <p:sp>
        <p:nvSpPr>
          <p:cNvPr id="3" name="Google Shape;900;p42">
            <a:extLst>
              <a:ext uri="{FF2B5EF4-FFF2-40B4-BE49-F238E27FC236}">
                <a16:creationId xmlns:a16="http://schemas.microsoft.com/office/drawing/2014/main" id="{8CAE1E28-021D-2593-C1CC-B84577994741}"/>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782776" y="437582"/>
            <a:ext cx="7704000" cy="572700"/>
          </a:xfrm>
        </p:spPr>
        <p:txBody>
          <a:bodyPr/>
          <a:lstStyle/>
          <a:p>
            <a:pPr algn="ctr"/>
            <a:r>
              <a:rPr lang="en-US">
                <a:solidFill>
                  <a:schemeClr val="tx1"/>
                </a:solidFill>
              </a:rPr>
              <a:t>Risk Stratification of Patients</a:t>
            </a:r>
          </a:p>
        </p:txBody>
      </p:sp>
      <p:sp>
        <p:nvSpPr>
          <p:cNvPr id="8" name="Google Shape;900;p42">
            <a:extLst>
              <a:ext uri="{FF2B5EF4-FFF2-40B4-BE49-F238E27FC236}">
                <a16:creationId xmlns:a16="http://schemas.microsoft.com/office/drawing/2014/main" id="{9296FA24-005A-C38B-2EA9-F8F7AB7F9A79}"/>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0;p42">
            <a:extLst>
              <a:ext uri="{FF2B5EF4-FFF2-40B4-BE49-F238E27FC236}">
                <a16:creationId xmlns:a16="http://schemas.microsoft.com/office/drawing/2014/main" id="{A06CAAAC-C025-D6A1-36F2-60A3CF96FB56}"/>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0;p42">
            <a:extLst>
              <a:ext uri="{FF2B5EF4-FFF2-40B4-BE49-F238E27FC236}">
                <a16:creationId xmlns:a16="http://schemas.microsoft.com/office/drawing/2014/main" id="{D7BFDDE4-5252-22EC-03C2-8C9280D5A70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a:extLst>
              <a:ext uri="{FF2B5EF4-FFF2-40B4-BE49-F238E27FC236}">
                <a16:creationId xmlns:a16="http://schemas.microsoft.com/office/drawing/2014/main" id="{AB3A091A-397B-ACC0-C455-D31CC57F6332}"/>
              </a:ext>
            </a:extLst>
          </p:cNvPr>
          <p:cNvPicPr>
            <a:picLocks noChangeAspect="1"/>
          </p:cNvPicPr>
          <p:nvPr/>
        </p:nvPicPr>
        <p:blipFill>
          <a:blip r:embed="rId3"/>
          <a:stretch>
            <a:fillRect/>
          </a:stretch>
        </p:blipFill>
        <p:spPr>
          <a:xfrm>
            <a:off x="4634776" y="1518245"/>
            <a:ext cx="4343003" cy="2923175"/>
          </a:xfrm>
          <a:prstGeom prst="rect">
            <a:avLst/>
          </a:prstGeom>
        </p:spPr>
      </p:pic>
      <p:sp>
        <p:nvSpPr>
          <p:cNvPr id="26" name="Subtitle 4">
            <a:extLst>
              <a:ext uri="{FF2B5EF4-FFF2-40B4-BE49-F238E27FC236}">
                <a16:creationId xmlns:a16="http://schemas.microsoft.com/office/drawing/2014/main" id="{B9C15270-3D5A-2508-836C-5C85F788DA5E}"/>
              </a:ext>
            </a:extLst>
          </p:cNvPr>
          <p:cNvSpPr txBox="1">
            <a:spLocks/>
          </p:cNvSpPr>
          <p:nvPr/>
        </p:nvSpPr>
        <p:spPr>
          <a:xfrm>
            <a:off x="1194036" y="1137361"/>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rgbClr val="00B050"/>
                </a:solidFill>
              </a:rPr>
              <a:t>Commercial</a:t>
            </a:r>
            <a:endParaRPr lang="en-US">
              <a:solidFill>
                <a:srgbClr val="00B050"/>
              </a:solidFill>
            </a:endParaRP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5776548" y="1137361"/>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chemeClr val="tx2"/>
                </a:solidFill>
              </a:rPr>
              <a:t>Medicaid</a:t>
            </a:r>
            <a:endParaRPr lang="en-US">
              <a:solidFill>
                <a:schemeClr val="tx2"/>
              </a:solidFill>
            </a:endParaRPr>
          </a:p>
        </p:txBody>
      </p:sp>
      <p:sp>
        <p:nvSpPr>
          <p:cNvPr id="4" name="TextBox 3">
            <a:extLst>
              <a:ext uri="{FF2B5EF4-FFF2-40B4-BE49-F238E27FC236}">
                <a16:creationId xmlns:a16="http://schemas.microsoft.com/office/drawing/2014/main" id="{E87AF6DB-7F0D-B060-E5B6-56CEE7B857E2}"/>
              </a:ext>
            </a:extLst>
          </p:cNvPr>
          <p:cNvSpPr txBox="1"/>
          <p:nvPr/>
        </p:nvSpPr>
        <p:spPr>
          <a:xfrm>
            <a:off x="1256256" y="1704263"/>
            <a:ext cx="927781" cy="253916"/>
          </a:xfrm>
          <a:prstGeom prst="rect">
            <a:avLst/>
          </a:prstGeom>
          <a:noFill/>
        </p:spPr>
        <p:txBody>
          <a:bodyPr wrap="square" rtlCol="0">
            <a:spAutoFit/>
          </a:bodyPr>
          <a:lstStyle/>
          <a:p>
            <a:pPr algn="ctr"/>
            <a:r>
              <a:rPr lang="en-US" sz="1050">
                <a:solidFill>
                  <a:schemeClr val="accent3">
                    <a:lumMod val="20000"/>
                    <a:lumOff val="80000"/>
                  </a:schemeClr>
                </a:solidFill>
                <a:latin typeface="Amiko" panose="020B0604020202020204" charset="0"/>
                <a:cs typeface="Amiko" panose="020B0604020202020204" charset="0"/>
              </a:rPr>
              <a:t>0.4335</a:t>
            </a:r>
          </a:p>
        </p:txBody>
      </p:sp>
      <p:sp>
        <p:nvSpPr>
          <p:cNvPr id="7" name="TextBox 6">
            <a:extLst>
              <a:ext uri="{FF2B5EF4-FFF2-40B4-BE49-F238E27FC236}">
                <a16:creationId xmlns:a16="http://schemas.microsoft.com/office/drawing/2014/main" id="{1732C247-D0B8-9ED2-C3D2-476929C9C99A}"/>
              </a:ext>
            </a:extLst>
          </p:cNvPr>
          <p:cNvSpPr txBox="1"/>
          <p:nvPr/>
        </p:nvSpPr>
        <p:spPr>
          <a:xfrm>
            <a:off x="3191045" y="1704263"/>
            <a:ext cx="927781" cy="253916"/>
          </a:xfrm>
          <a:prstGeom prst="rect">
            <a:avLst/>
          </a:prstGeom>
          <a:noFill/>
        </p:spPr>
        <p:txBody>
          <a:bodyPr wrap="square" rtlCol="0">
            <a:spAutoFit/>
          </a:bodyPr>
          <a:lstStyle/>
          <a:p>
            <a:pPr algn="ctr"/>
            <a:r>
              <a:rPr lang="en-US" sz="1050">
                <a:solidFill>
                  <a:schemeClr val="accent3">
                    <a:lumMod val="20000"/>
                    <a:lumOff val="80000"/>
                  </a:schemeClr>
                </a:solidFill>
                <a:latin typeface="Amiko" panose="020B0604020202020204" charset="0"/>
                <a:cs typeface="Amiko" panose="020B0604020202020204" charset="0"/>
              </a:rPr>
              <a:t>0.4103</a:t>
            </a:r>
          </a:p>
        </p:txBody>
      </p:sp>
      <p:sp>
        <p:nvSpPr>
          <p:cNvPr id="11" name="TextBox 10">
            <a:extLst>
              <a:ext uri="{FF2B5EF4-FFF2-40B4-BE49-F238E27FC236}">
                <a16:creationId xmlns:a16="http://schemas.microsoft.com/office/drawing/2014/main" id="{61826CFA-6EE5-968F-9A6E-C66FB8FE880D}"/>
              </a:ext>
            </a:extLst>
          </p:cNvPr>
          <p:cNvSpPr txBox="1"/>
          <p:nvPr/>
        </p:nvSpPr>
        <p:spPr>
          <a:xfrm>
            <a:off x="5676034" y="1682342"/>
            <a:ext cx="927781" cy="253916"/>
          </a:xfrm>
          <a:prstGeom prst="rect">
            <a:avLst/>
          </a:prstGeom>
          <a:noFill/>
        </p:spPr>
        <p:txBody>
          <a:bodyPr wrap="square" rtlCol="0">
            <a:spAutoFit/>
          </a:bodyPr>
          <a:lstStyle/>
          <a:p>
            <a:pPr algn="ctr"/>
            <a:r>
              <a:rPr lang="en-US" sz="1050">
                <a:solidFill>
                  <a:schemeClr val="accent3">
                    <a:lumMod val="20000"/>
                    <a:lumOff val="80000"/>
                  </a:schemeClr>
                </a:solidFill>
                <a:latin typeface="Amiko" panose="020B0604020202020204" charset="0"/>
                <a:cs typeface="Amiko" panose="020B0604020202020204" charset="0"/>
              </a:rPr>
              <a:t>0.662</a:t>
            </a:r>
          </a:p>
        </p:txBody>
      </p:sp>
      <p:sp>
        <p:nvSpPr>
          <p:cNvPr id="12" name="TextBox 11">
            <a:extLst>
              <a:ext uri="{FF2B5EF4-FFF2-40B4-BE49-F238E27FC236}">
                <a16:creationId xmlns:a16="http://schemas.microsoft.com/office/drawing/2014/main" id="{A6D3ABB2-A82C-6F56-407C-21AEA5863530}"/>
              </a:ext>
            </a:extLst>
          </p:cNvPr>
          <p:cNvSpPr txBox="1"/>
          <p:nvPr/>
        </p:nvSpPr>
        <p:spPr>
          <a:xfrm>
            <a:off x="7423853" y="1682342"/>
            <a:ext cx="927781" cy="253916"/>
          </a:xfrm>
          <a:prstGeom prst="rect">
            <a:avLst/>
          </a:prstGeom>
          <a:noFill/>
        </p:spPr>
        <p:txBody>
          <a:bodyPr wrap="square" rtlCol="0">
            <a:spAutoFit/>
          </a:bodyPr>
          <a:lstStyle/>
          <a:p>
            <a:pPr algn="ctr"/>
            <a:r>
              <a:rPr lang="en-US" sz="1050">
                <a:solidFill>
                  <a:schemeClr val="accent3">
                    <a:lumMod val="20000"/>
                    <a:lumOff val="80000"/>
                  </a:schemeClr>
                </a:solidFill>
                <a:latin typeface="Amiko" panose="020B0604020202020204" charset="0"/>
                <a:cs typeface="Amiko" panose="020B0604020202020204" charset="0"/>
              </a:rPr>
              <a:t>0.5571</a:t>
            </a:r>
          </a:p>
        </p:txBody>
      </p:sp>
      <p:pic>
        <p:nvPicPr>
          <p:cNvPr id="5" name="Picture 4">
            <a:extLst>
              <a:ext uri="{FF2B5EF4-FFF2-40B4-BE49-F238E27FC236}">
                <a16:creationId xmlns:a16="http://schemas.microsoft.com/office/drawing/2014/main" id="{9AA58C23-1453-9FD7-1F1E-5F22B44B2DB0}"/>
              </a:ext>
            </a:extLst>
          </p:cNvPr>
          <p:cNvPicPr>
            <a:picLocks noChangeAspect="1"/>
          </p:cNvPicPr>
          <p:nvPr/>
        </p:nvPicPr>
        <p:blipFill>
          <a:blip r:embed="rId4"/>
          <a:stretch>
            <a:fillRect/>
          </a:stretch>
        </p:blipFill>
        <p:spPr>
          <a:xfrm>
            <a:off x="576264" y="1535906"/>
            <a:ext cx="211932" cy="128588"/>
          </a:xfrm>
          <a:prstGeom prst="rect">
            <a:avLst/>
          </a:prstGeom>
        </p:spPr>
      </p:pic>
      <p:pic>
        <p:nvPicPr>
          <p:cNvPr id="6" name="Picture 5">
            <a:extLst>
              <a:ext uri="{FF2B5EF4-FFF2-40B4-BE49-F238E27FC236}">
                <a16:creationId xmlns:a16="http://schemas.microsoft.com/office/drawing/2014/main" id="{0E8C773B-D31C-FC79-B205-B64105F32F47}"/>
              </a:ext>
            </a:extLst>
          </p:cNvPr>
          <p:cNvPicPr>
            <a:picLocks noChangeAspect="1"/>
          </p:cNvPicPr>
          <p:nvPr/>
        </p:nvPicPr>
        <p:blipFill>
          <a:blip r:embed="rId4"/>
          <a:stretch>
            <a:fillRect/>
          </a:stretch>
        </p:blipFill>
        <p:spPr>
          <a:xfrm>
            <a:off x="2205038" y="4379118"/>
            <a:ext cx="211932" cy="128588"/>
          </a:xfrm>
          <a:prstGeom prst="rect">
            <a:avLst/>
          </a:prstGeom>
        </p:spPr>
      </p:pic>
      <p:pic>
        <p:nvPicPr>
          <p:cNvPr id="13" name="Picture 12">
            <a:extLst>
              <a:ext uri="{FF2B5EF4-FFF2-40B4-BE49-F238E27FC236}">
                <a16:creationId xmlns:a16="http://schemas.microsoft.com/office/drawing/2014/main" id="{9664EF2C-89FB-EA90-3628-EC0E0E0DB917}"/>
              </a:ext>
            </a:extLst>
          </p:cNvPr>
          <p:cNvPicPr>
            <a:picLocks noChangeAspect="1"/>
          </p:cNvPicPr>
          <p:nvPr/>
        </p:nvPicPr>
        <p:blipFill>
          <a:blip r:embed="rId4"/>
          <a:stretch>
            <a:fillRect/>
          </a:stretch>
        </p:blipFill>
        <p:spPr>
          <a:xfrm>
            <a:off x="6598445" y="4314824"/>
            <a:ext cx="211932" cy="128588"/>
          </a:xfrm>
          <a:prstGeom prst="rect">
            <a:avLst/>
          </a:prstGeom>
        </p:spPr>
      </p:pic>
      <p:pic>
        <p:nvPicPr>
          <p:cNvPr id="14" name="Picture 13">
            <a:extLst>
              <a:ext uri="{FF2B5EF4-FFF2-40B4-BE49-F238E27FC236}">
                <a16:creationId xmlns:a16="http://schemas.microsoft.com/office/drawing/2014/main" id="{97B913E7-0194-0903-08D6-3FA783F06C66}"/>
              </a:ext>
            </a:extLst>
          </p:cNvPr>
          <p:cNvPicPr>
            <a:picLocks noChangeAspect="1"/>
          </p:cNvPicPr>
          <p:nvPr/>
        </p:nvPicPr>
        <p:blipFill>
          <a:blip r:embed="rId4"/>
          <a:stretch>
            <a:fillRect/>
          </a:stretch>
        </p:blipFill>
        <p:spPr>
          <a:xfrm>
            <a:off x="4848226" y="1550193"/>
            <a:ext cx="211932" cy="128588"/>
          </a:xfrm>
          <a:prstGeom prst="rect">
            <a:avLst/>
          </a:prstGeom>
        </p:spPr>
      </p:pic>
    </p:spTree>
    <p:extLst>
      <p:ext uri="{BB962C8B-B14F-4D97-AF65-F5344CB8AC3E}">
        <p14:creationId xmlns:p14="http://schemas.microsoft.com/office/powerpoint/2010/main" val="4169598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pic>
        <p:nvPicPr>
          <p:cNvPr id="8" name="Picture 7" descr="A blue pie chart with a black background&#10;&#10;Description automatically generated">
            <a:extLst>
              <a:ext uri="{FF2B5EF4-FFF2-40B4-BE49-F238E27FC236}">
                <a16:creationId xmlns:a16="http://schemas.microsoft.com/office/drawing/2014/main" id="{CF1DCFDB-BE8A-F2DD-4DAF-D8A8948FD7D8}"/>
              </a:ext>
            </a:extLst>
          </p:cNvPr>
          <p:cNvPicPr>
            <a:picLocks noChangeAspect="1"/>
          </p:cNvPicPr>
          <p:nvPr/>
        </p:nvPicPr>
        <p:blipFill>
          <a:blip r:embed="rId2"/>
          <a:stretch>
            <a:fillRect/>
          </a:stretch>
        </p:blipFill>
        <p:spPr>
          <a:xfrm>
            <a:off x="5917403" y="1727875"/>
            <a:ext cx="2893312" cy="2806945"/>
          </a:xfrm>
          <a:prstGeom prst="rect">
            <a:avLst/>
          </a:prstGeom>
        </p:spPr>
      </p:pic>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782776" y="437582"/>
            <a:ext cx="7704000" cy="572700"/>
          </a:xfrm>
        </p:spPr>
        <p:txBody>
          <a:bodyPr/>
          <a:lstStyle/>
          <a:p>
            <a:pPr algn="ctr"/>
            <a:r>
              <a:rPr lang="en-US">
                <a:solidFill>
                  <a:schemeClr val="tx1"/>
                </a:solidFill>
              </a:rPr>
              <a:t>Place of Service in Total Population</a:t>
            </a:r>
          </a:p>
        </p:txBody>
      </p:sp>
      <p:sp>
        <p:nvSpPr>
          <p:cNvPr id="26" name="Subtitle 4">
            <a:extLst>
              <a:ext uri="{FF2B5EF4-FFF2-40B4-BE49-F238E27FC236}">
                <a16:creationId xmlns:a16="http://schemas.microsoft.com/office/drawing/2014/main" id="{B9C15270-3D5A-2508-836C-5C85F788DA5E}"/>
              </a:ext>
            </a:extLst>
          </p:cNvPr>
          <p:cNvSpPr txBox="1">
            <a:spLocks/>
          </p:cNvSpPr>
          <p:nvPr/>
        </p:nvSpPr>
        <p:spPr>
          <a:xfrm>
            <a:off x="617615" y="1266901"/>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rgbClr val="00B050"/>
                </a:solidFill>
              </a:rPr>
              <a:t>Commercial</a:t>
            </a:r>
            <a:endParaRPr lang="en-US">
              <a:solidFill>
                <a:srgbClr val="00B050"/>
              </a:solidFill>
            </a:endParaRP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6036909" y="1247865"/>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chemeClr val="tx2"/>
                </a:solidFill>
              </a:rPr>
              <a:t>Medicaid</a:t>
            </a:r>
            <a:endParaRPr lang="en-US">
              <a:solidFill>
                <a:schemeClr val="tx2"/>
              </a:solidFill>
            </a:endParaRP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green circle with a black background&#10;&#10;Description automatically generated">
            <a:extLst>
              <a:ext uri="{FF2B5EF4-FFF2-40B4-BE49-F238E27FC236}">
                <a16:creationId xmlns:a16="http://schemas.microsoft.com/office/drawing/2014/main" id="{6D14CEFA-6D06-A3FB-34C6-335D536B6243}"/>
              </a:ext>
            </a:extLst>
          </p:cNvPr>
          <p:cNvPicPr>
            <a:picLocks noChangeAspect="1"/>
          </p:cNvPicPr>
          <p:nvPr/>
        </p:nvPicPr>
        <p:blipFill>
          <a:blip r:embed="rId3"/>
          <a:stretch>
            <a:fillRect/>
          </a:stretch>
        </p:blipFill>
        <p:spPr>
          <a:xfrm>
            <a:off x="581490" y="1806765"/>
            <a:ext cx="2699339" cy="2728055"/>
          </a:xfrm>
          <a:prstGeom prst="rect">
            <a:avLst/>
          </a:prstGeom>
        </p:spPr>
      </p:pic>
      <p:sp>
        <p:nvSpPr>
          <p:cNvPr id="20" name="TextBox 19">
            <a:extLst>
              <a:ext uri="{FF2B5EF4-FFF2-40B4-BE49-F238E27FC236}">
                <a16:creationId xmlns:a16="http://schemas.microsoft.com/office/drawing/2014/main" id="{EDBC807D-6CAD-D2CF-9CD1-360D132EFF0A}"/>
              </a:ext>
            </a:extLst>
          </p:cNvPr>
          <p:cNvSpPr txBox="1"/>
          <p:nvPr/>
        </p:nvSpPr>
        <p:spPr>
          <a:xfrm>
            <a:off x="3893610" y="1687814"/>
            <a:ext cx="1603670" cy="307777"/>
          </a:xfrm>
          <a:prstGeom prst="rect">
            <a:avLst/>
          </a:prstGeom>
          <a:noFill/>
        </p:spPr>
        <p:txBody>
          <a:bodyPr wrap="square" rtlCol="0">
            <a:spAutoFit/>
          </a:bodyPr>
          <a:lstStyle/>
          <a:p>
            <a:pPr algn="ctr"/>
            <a:r>
              <a:rPr lang="en-US">
                <a:latin typeface="Amiko" panose="020B0604020202020204" charset="0"/>
                <a:cs typeface="Amiko" panose="020B0604020202020204" charset="0"/>
              </a:rPr>
              <a:t>Emergent Care</a:t>
            </a:r>
          </a:p>
        </p:txBody>
      </p:sp>
      <p:sp>
        <p:nvSpPr>
          <p:cNvPr id="21" name="TextBox 20">
            <a:extLst>
              <a:ext uri="{FF2B5EF4-FFF2-40B4-BE49-F238E27FC236}">
                <a16:creationId xmlns:a16="http://schemas.microsoft.com/office/drawing/2014/main" id="{570EA63C-3A5D-C6CC-3DB7-CED8387D8BCC}"/>
              </a:ext>
            </a:extLst>
          </p:cNvPr>
          <p:cNvSpPr txBox="1"/>
          <p:nvPr/>
        </p:nvSpPr>
        <p:spPr>
          <a:xfrm>
            <a:off x="3863292" y="2515975"/>
            <a:ext cx="1542682" cy="307777"/>
          </a:xfrm>
          <a:prstGeom prst="rect">
            <a:avLst/>
          </a:prstGeom>
          <a:noFill/>
        </p:spPr>
        <p:txBody>
          <a:bodyPr wrap="square" rtlCol="0">
            <a:spAutoFit/>
          </a:bodyPr>
          <a:lstStyle/>
          <a:p>
            <a:pPr algn="ctr"/>
            <a:r>
              <a:rPr lang="en-US">
                <a:latin typeface="Amiko" panose="020B0604020202020204" charset="0"/>
                <a:cs typeface="Amiko" panose="020B0604020202020204" charset="0"/>
              </a:rPr>
              <a:t>Hospitalization</a:t>
            </a:r>
          </a:p>
        </p:txBody>
      </p:sp>
      <p:sp>
        <p:nvSpPr>
          <p:cNvPr id="22" name="TextBox 21">
            <a:extLst>
              <a:ext uri="{FF2B5EF4-FFF2-40B4-BE49-F238E27FC236}">
                <a16:creationId xmlns:a16="http://schemas.microsoft.com/office/drawing/2014/main" id="{4442E3BF-E0E8-24C8-E3F4-CB51719CE9D7}"/>
              </a:ext>
            </a:extLst>
          </p:cNvPr>
          <p:cNvSpPr txBox="1"/>
          <p:nvPr/>
        </p:nvSpPr>
        <p:spPr>
          <a:xfrm>
            <a:off x="3941873" y="3720697"/>
            <a:ext cx="1387100" cy="523220"/>
          </a:xfrm>
          <a:prstGeom prst="rect">
            <a:avLst/>
          </a:prstGeom>
          <a:noFill/>
        </p:spPr>
        <p:txBody>
          <a:bodyPr wrap="square" rtlCol="0">
            <a:spAutoFit/>
          </a:bodyPr>
          <a:lstStyle/>
          <a:p>
            <a:pPr algn="ctr"/>
            <a:r>
              <a:rPr lang="en-US">
                <a:latin typeface="Amiko" panose="020B0604020202020204" charset="0"/>
                <a:cs typeface="Amiko" panose="020B0604020202020204" charset="0"/>
              </a:rPr>
              <a:t>Professional Care</a:t>
            </a:r>
          </a:p>
        </p:txBody>
      </p:sp>
      <p:cxnSp>
        <p:nvCxnSpPr>
          <p:cNvPr id="23" name="Connector: Elbow 22">
            <a:extLst>
              <a:ext uri="{FF2B5EF4-FFF2-40B4-BE49-F238E27FC236}">
                <a16:creationId xmlns:a16="http://schemas.microsoft.com/office/drawing/2014/main" id="{55607198-F00B-90F2-39AB-7F78BA00604E}"/>
              </a:ext>
            </a:extLst>
          </p:cNvPr>
          <p:cNvCxnSpPr>
            <a:cxnSpLocks/>
          </p:cNvCxnSpPr>
          <p:nvPr/>
        </p:nvCxnSpPr>
        <p:spPr>
          <a:xfrm flipV="1">
            <a:off x="2036332" y="1824125"/>
            <a:ext cx="1842991" cy="340161"/>
          </a:xfrm>
          <a:prstGeom prst="bentConnector3">
            <a:avLst>
              <a:gd name="adj1" fmla="val 907"/>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F912BB7-1F99-0ABE-5751-18F9C686538C}"/>
              </a:ext>
            </a:extLst>
          </p:cNvPr>
          <p:cNvCxnSpPr>
            <a:cxnSpLocks/>
            <a:endCxn id="21" idx="1"/>
          </p:cNvCxnSpPr>
          <p:nvPr/>
        </p:nvCxnSpPr>
        <p:spPr>
          <a:xfrm>
            <a:off x="2292539" y="2669863"/>
            <a:ext cx="1577896" cy="1"/>
          </a:xfrm>
          <a:prstGeom prst="bentConnector3">
            <a:avLst>
              <a:gd name="adj1" fmla="val 50000"/>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B5784A81-5E76-A7C5-A597-B8C06AF3E8FD}"/>
              </a:ext>
            </a:extLst>
          </p:cNvPr>
          <p:cNvCxnSpPr>
            <a:cxnSpLocks/>
          </p:cNvCxnSpPr>
          <p:nvPr/>
        </p:nvCxnSpPr>
        <p:spPr>
          <a:xfrm>
            <a:off x="2735450" y="3910868"/>
            <a:ext cx="1127841" cy="1"/>
          </a:xfrm>
          <a:prstGeom prst="bentConnector3">
            <a:avLst>
              <a:gd name="adj1" fmla="val 50000"/>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46B50EE-EEF6-316B-689D-71534EE977DE}"/>
              </a:ext>
            </a:extLst>
          </p:cNvPr>
          <p:cNvCxnSpPr>
            <a:cxnSpLocks/>
            <a:endCxn id="20" idx="3"/>
          </p:cNvCxnSpPr>
          <p:nvPr/>
        </p:nvCxnSpPr>
        <p:spPr>
          <a:xfrm flipH="1" flipV="1">
            <a:off x="5497280" y="1841703"/>
            <a:ext cx="2187952" cy="282807"/>
          </a:xfrm>
          <a:prstGeom prst="bentConnector3">
            <a:avLst>
              <a:gd name="adj1" fmla="val 278"/>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37411D8-0E3A-4A33-F3DE-2462182960D7}"/>
              </a:ext>
            </a:extLst>
          </p:cNvPr>
          <p:cNvCxnSpPr>
            <a:cxnSpLocks/>
          </p:cNvCxnSpPr>
          <p:nvPr/>
        </p:nvCxnSpPr>
        <p:spPr>
          <a:xfrm flipH="1">
            <a:off x="5434792" y="2669860"/>
            <a:ext cx="2546345" cy="3"/>
          </a:xfrm>
          <a:prstGeom prst="bentConnector3">
            <a:avLst>
              <a:gd name="adj1" fmla="val 50000"/>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9901C-2B6E-07D6-C708-CBE7A3E00330}"/>
              </a:ext>
            </a:extLst>
          </p:cNvPr>
          <p:cNvCxnSpPr>
            <a:cxnSpLocks/>
          </p:cNvCxnSpPr>
          <p:nvPr/>
        </p:nvCxnSpPr>
        <p:spPr>
          <a:xfrm rot="10800000" flipV="1">
            <a:off x="5328973" y="3905249"/>
            <a:ext cx="1333288" cy="1"/>
          </a:xfrm>
          <a:prstGeom prst="bentConnector3">
            <a:avLst>
              <a:gd name="adj1" fmla="val 50000"/>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042AAC-514D-61C9-FF6B-CED02FCADAAD}"/>
              </a:ext>
            </a:extLst>
          </p:cNvPr>
          <p:cNvSpPr txBox="1"/>
          <p:nvPr/>
        </p:nvSpPr>
        <p:spPr>
          <a:xfrm>
            <a:off x="3105623" y="3614933"/>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88.34%</a:t>
            </a:r>
          </a:p>
        </p:txBody>
      </p:sp>
      <p:sp>
        <p:nvSpPr>
          <p:cNvPr id="7" name="TextBox 6">
            <a:extLst>
              <a:ext uri="{FF2B5EF4-FFF2-40B4-BE49-F238E27FC236}">
                <a16:creationId xmlns:a16="http://schemas.microsoft.com/office/drawing/2014/main" id="{764ADF8C-83FA-6CA8-C7D9-8A621D87BC7F}"/>
              </a:ext>
            </a:extLst>
          </p:cNvPr>
          <p:cNvSpPr txBox="1"/>
          <p:nvPr/>
        </p:nvSpPr>
        <p:spPr>
          <a:xfrm>
            <a:off x="3106062" y="1571624"/>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4.98%</a:t>
            </a:r>
          </a:p>
        </p:txBody>
      </p:sp>
      <p:sp>
        <p:nvSpPr>
          <p:cNvPr id="9" name="TextBox 8">
            <a:extLst>
              <a:ext uri="{FF2B5EF4-FFF2-40B4-BE49-F238E27FC236}">
                <a16:creationId xmlns:a16="http://schemas.microsoft.com/office/drawing/2014/main" id="{BAC0F77E-B2CC-22E3-78AD-BCCE2516FAA5}"/>
              </a:ext>
            </a:extLst>
          </p:cNvPr>
          <p:cNvSpPr txBox="1"/>
          <p:nvPr/>
        </p:nvSpPr>
        <p:spPr>
          <a:xfrm>
            <a:off x="3144590" y="2415107"/>
            <a:ext cx="7180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6.68%</a:t>
            </a:r>
          </a:p>
        </p:txBody>
      </p:sp>
      <p:sp>
        <p:nvSpPr>
          <p:cNvPr id="10" name="TextBox 9">
            <a:extLst>
              <a:ext uri="{FF2B5EF4-FFF2-40B4-BE49-F238E27FC236}">
                <a16:creationId xmlns:a16="http://schemas.microsoft.com/office/drawing/2014/main" id="{D5B0C7B3-777E-2DD8-C7D4-CDBCB6488A54}"/>
              </a:ext>
            </a:extLst>
          </p:cNvPr>
          <p:cNvSpPr txBox="1"/>
          <p:nvPr/>
        </p:nvSpPr>
        <p:spPr>
          <a:xfrm>
            <a:off x="5559897" y="1599301"/>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11.09%</a:t>
            </a:r>
          </a:p>
        </p:txBody>
      </p:sp>
      <p:sp>
        <p:nvSpPr>
          <p:cNvPr id="12" name="TextBox 11">
            <a:extLst>
              <a:ext uri="{FF2B5EF4-FFF2-40B4-BE49-F238E27FC236}">
                <a16:creationId xmlns:a16="http://schemas.microsoft.com/office/drawing/2014/main" id="{01AF79DA-AD64-253B-9A11-C7347935F1B9}"/>
              </a:ext>
            </a:extLst>
          </p:cNvPr>
          <p:cNvSpPr txBox="1"/>
          <p:nvPr/>
        </p:nvSpPr>
        <p:spPr>
          <a:xfrm>
            <a:off x="5496825" y="3646683"/>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81.27%</a:t>
            </a:r>
          </a:p>
        </p:txBody>
      </p:sp>
      <p:sp>
        <p:nvSpPr>
          <p:cNvPr id="15" name="TextBox 14">
            <a:extLst>
              <a:ext uri="{FF2B5EF4-FFF2-40B4-BE49-F238E27FC236}">
                <a16:creationId xmlns:a16="http://schemas.microsoft.com/office/drawing/2014/main" id="{C9D9B995-FB19-601F-9ADA-744E72D562A3}"/>
              </a:ext>
            </a:extLst>
          </p:cNvPr>
          <p:cNvSpPr txBox="1"/>
          <p:nvPr/>
        </p:nvSpPr>
        <p:spPr>
          <a:xfrm>
            <a:off x="5613292" y="2415108"/>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7.64%</a:t>
            </a:r>
          </a:p>
        </p:txBody>
      </p:sp>
    </p:spTree>
    <p:extLst>
      <p:ext uri="{BB962C8B-B14F-4D97-AF65-F5344CB8AC3E}">
        <p14:creationId xmlns:p14="http://schemas.microsoft.com/office/powerpoint/2010/main" val="9105841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sp>
        <p:nvSpPr>
          <p:cNvPr id="53" name="Oval 52">
            <a:extLst>
              <a:ext uri="{FF2B5EF4-FFF2-40B4-BE49-F238E27FC236}">
                <a16:creationId xmlns:a16="http://schemas.microsoft.com/office/drawing/2014/main" id="{8B4B18F8-ECEA-4A5F-0B84-95FD4A617543}"/>
              </a:ext>
            </a:extLst>
          </p:cNvPr>
          <p:cNvSpPr/>
          <p:nvPr/>
        </p:nvSpPr>
        <p:spPr>
          <a:xfrm>
            <a:off x="700622" y="1994753"/>
            <a:ext cx="2455714" cy="2443142"/>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54" name="Oval 53">
            <a:extLst>
              <a:ext uri="{FF2B5EF4-FFF2-40B4-BE49-F238E27FC236}">
                <a16:creationId xmlns:a16="http://schemas.microsoft.com/office/drawing/2014/main" id="{D77CA10D-5BC6-C3D0-BCD0-962F437DC63B}"/>
              </a:ext>
            </a:extLst>
          </p:cNvPr>
          <p:cNvSpPr>
            <a:spLocks noChangeAspect="1"/>
          </p:cNvSpPr>
          <p:nvPr/>
        </p:nvSpPr>
        <p:spPr>
          <a:xfrm>
            <a:off x="6186274" y="1991464"/>
            <a:ext cx="2424153" cy="2416731"/>
          </a:xfrm>
          <a:prstGeom prst="ellipse">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52" name="Picture 51" descr="A blue pie chart with a black background&#10;&#10;Description automatically generated">
            <a:extLst>
              <a:ext uri="{FF2B5EF4-FFF2-40B4-BE49-F238E27FC236}">
                <a16:creationId xmlns:a16="http://schemas.microsoft.com/office/drawing/2014/main" id="{D724DF71-6AD2-3D74-8908-904AC06AFE0E}"/>
              </a:ext>
            </a:extLst>
          </p:cNvPr>
          <p:cNvPicPr>
            <a:picLocks noChangeAspect="1"/>
          </p:cNvPicPr>
          <p:nvPr/>
        </p:nvPicPr>
        <p:blipFill>
          <a:blip r:embed="rId2"/>
          <a:stretch>
            <a:fillRect/>
          </a:stretch>
        </p:blipFill>
        <p:spPr>
          <a:xfrm>
            <a:off x="5916881" y="1789859"/>
            <a:ext cx="2861953" cy="2758737"/>
          </a:xfrm>
          <a:prstGeom prst="rect">
            <a:avLst/>
          </a:prstGeom>
        </p:spPr>
      </p:pic>
      <p:pic>
        <p:nvPicPr>
          <p:cNvPr id="51" name="Picture 50" descr="A green circle with a black background&#10;&#10;Description automatically generated">
            <a:extLst>
              <a:ext uri="{FF2B5EF4-FFF2-40B4-BE49-F238E27FC236}">
                <a16:creationId xmlns:a16="http://schemas.microsoft.com/office/drawing/2014/main" id="{B663FBDD-81FE-1E2C-B000-13637B6802B7}"/>
              </a:ext>
            </a:extLst>
          </p:cNvPr>
          <p:cNvPicPr>
            <a:picLocks noChangeAspect="1"/>
          </p:cNvPicPr>
          <p:nvPr/>
        </p:nvPicPr>
        <p:blipFill>
          <a:blip r:embed="rId3"/>
          <a:stretch>
            <a:fillRect/>
          </a:stretch>
        </p:blipFill>
        <p:spPr>
          <a:xfrm>
            <a:off x="580406" y="1798519"/>
            <a:ext cx="2743200" cy="2733995"/>
          </a:xfrm>
          <a:prstGeom prst="rect">
            <a:avLst/>
          </a:prstGeom>
        </p:spPr>
      </p:pic>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630081" y="348361"/>
            <a:ext cx="8009104" cy="572700"/>
          </a:xfrm>
        </p:spPr>
        <p:txBody>
          <a:bodyPr/>
          <a:lstStyle/>
          <a:p>
            <a:pPr algn="ctr"/>
            <a:r>
              <a:rPr lang="en-US" dirty="0">
                <a:solidFill>
                  <a:schemeClr val="tx1"/>
                </a:solidFill>
              </a:rPr>
              <a:t>Top 5% Acute Population by Place of Service</a:t>
            </a:r>
            <a:endParaRPr lang="en-US" b="0" dirty="0">
              <a:solidFill>
                <a:schemeClr val="tx1"/>
              </a:solidFill>
            </a:endParaRPr>
          </a:p>
        </p:txBody>
      </p:sp>
      <p:sp>
        <p:nvSpPr>
          <p:cNvPr id="26" name="Subtitle 4">
            <a:extLst>
              <a:ext uri="{FF2B5EF4-FFF2-40B4-BE49-F238E27FC236}">
                <a16:creationId xmlns:a16="http://schemas.microsoft.com/office/drawing/2014/main" id="{B9C15270-3D5A-2508-836C-5C85F788DA5E}"/>
              </a:ext>
            </a:extLst>
          </p:cNvPr>
          <p:cNvSpPr txBox="1">
            <a:spLocks/>
          </p:cNvSpPr>
          <p:nvPr/>
        </p:nvSpPr>
        <p:spPr>
          <a:xfrm>
            <a:off x="617615" y="1266901"/>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rgbClr val="00B050"/>
                </a:solidFill>
              </a:rPr>
              <a:t>Commercial</a:t>
            </a:r>
            <a:endParaRPr lang="en-US">
              <a:solidFill>
                <a:srgbClr val="00B050"/>
              </a:solidFill>
            </a:endParaRP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6036909" y="1247865"/>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chemeClr val="tx2"/>
                </a:solidFill>
              </a:rPr>
              <a:t>Medicaid</a:t>
            </a:r>
            <a:endParaRPr lang="en-US">
              <a:solidFill>
                <a:schemeClr val="tx2"/>
              </a:solidFill>
            </a:endParaRP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a16="http://schemas.microsoft.com/office/drawing/2014/main" id="{EDBC807D-6CAD-D2CF-9CD1-360D132EFF0A}"/>
              </a:ext>
            </a:extLst>
          </p:cNvPr>
          <p:cNvSpPr txBox="1"/>
          <p:nvPr/>
        </p:nvSpPr>
        <p:spPr>
          <a:xfrm>
            <a:off x="3893610" y="1687814"/>
            <a:ext cx="1603670" cy="307777"/>
          </a:xfrm>
          <a:prstGeom prst="rect">
            <a:avLst/>
          </a:prstGeom>
          <a:noFill/>
        </p:spPr>
        <p:txBody>
          <a:bodyPr wrap="square" rtlCol="0">
            <a:spAutoFit/>
          </a:bodyPr>
          <a:lstStyle/>
          <a:p>
            <a:pPr algn="ctr"/>
            <a:r>
              <a:rPr lang="en-US">
                <a:latin typeface="Amiko" panose="020B0604020202020204" charset="0"/>
                <a:cs typeface="Amiko" panose="020B0604020202020204" charset="0"/>
              </a:rPr>
              <a:t>Emergent Care</a:t>
            </a:r>
          </a:p>
        </p:txBody>
      </p:sp>
      <p:sp>
        <p:nvSpPr>
          <p:cNvPr id="21" name="TextBox 20">
            <a:extLst>
              <a:ext uri="{FF2B5EF4-FFF2-40B4-BE49-F238E27FC236}">
                <a16:creationId xmlns:a16="http://schemas.microsoft.com/office/drawing/2014/main" id="{570EA63C-3A5D-C6CC-3DB7-CED8387D8BCC}"/>
              </a:ext>
            </a:extLst>
          </p:cNvPr>
          <p:cNvSpPr txBox="1"/>
          <p:nvPr/>
        </p:nvSpPr>
        <p:spPr>
          <a:xfrm>
            <a:off x="3863292" y="2515975"/>
            <a:ext cx="1542682" cy="307777"/>
          </a:xfrm>
          <a:prstGeom prst="rect">
            <a:avLst/>
          </a:prstGeom>
          <a:noFill/>
        </p:spPr>
        <p:txBody>
          <a:bodyPr wrap="square" rtlCol="0">
            <a:spAutoFit/>
          </a:bodyPr>
          <a:lstStyle/>
          <a:p>
            <a:pPr algn="ctr"/>
            <a:r>
              <a:rPr lang="en-US">
                <a:latin typeface="Amiko" panose="020B0604020202020204" charset="0"/>
                <a:cs typeface="Amiko" panose="020B0604020202020204" charset="0"/>
              </a:rPr>
              <a:t>Hospitalization</a:t>
            </a:r>
          </a:p>
        </p:txBody>
      </p:sp>
      <p:sp>
        <p:nvSpPr>
          <p:cNvPr id="22" name="TextBox 21">
            <a:extLst>
              <a:ext uri="{FF2B5EF4-FFF2-40B4-BE49-F238E27FC236}">
                <a16:creationId xmlns:a16="http://schemas.microsoft.com/office/drawing/2014/main" id="{4442E3BF-E0E8-24C8-E3F4-CB51719CE9D7}"/>
              </a:ext>
            </a:extLst>
          </p:cNvPr>
          <p:cNvSpPr txBox="1"/>
          <p:nvPr/>
        </p:nvSpPr>
        <p:spPr>
          <a:xfrm>
            <a:off x="3941873" y="3720697"/>
            <a:ext cx="1387100" cy="523220"/>
          </a:xfrm>
          <a:prstGeom prst="rect">
            <a:avLst/>
          </a:prstGeom>
          <a:noFill/>
        </p:spPr>
        <p:txBody>
          <a:bodyPr wrap="square" rtlCol="0">
            <a:spAutoFit/>
          </a:bodyPr>
          <a:lstStyle/>
          <a:p>
            <a:pPr algn="ctr"/>
            <a:r>
              <a:rPr lang="en-US">
                <a:latin typeface="Amiko" panose="020B0604020202020204" charset="0"/>
                <a:cs typeface="Amiko" panose="020B0604020202020204" charset="0"/>
              </a:rPr>
              <a:t>Professional Care</a:t>
            </a:r>
          </a:p>
        </p:txBody>
      </p:sp>
      <p:cxnSp>
        <p:nvCxnSpPr>
          <p:cNvPr id="23" name="Connector: Elbow 22">
            <a:extLst>
              <a:ext uri="{FF2B5EF4-FFF2-40B4-BE49-F238E27FC236}">
                <a16:creationId xmlns:a16="http://schemas.microsoft.com/office/drawing/2014/main" id="{55607198-F00B-90F2-39AB-7F78BA00604E}"/>
              </a:ext>
            </a:extLst>
          </p:cNvPr>
          <p:cNvCxnSpPr>
            <a:cxnSpLocks/>
          </p:cNvCxnSpPr>
          <p:nvPr/>
        </p:nvCxnSpPr>
        <p:spPr>
          <a:xfrm flipV="1">
            <a:off x="2036332" y="1824125"/>
            <a:ext cx="1842991" cy="340161"/>
          </a:xfrm>
          <a:prstGeom prst="bentConnector3">
            <a:avLst>
              <a:gd name="adj1" fmla="val 907"/>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F912BB7-1F99-0ABE-5751-18F9C686538C}"/>
              </a:ext>
            </a:extLst>
          </p:cNvPr>
          <p:cNvCxnSpPr>
            <a:cxnSpLocks/>
            <a:endCxn id="21" idx="1"/>
          </p:cNvCxnSpPr>
          <p:nvPr/>
        </p:nvCxnSpPr>
        <p:spPr>
          <a:xfrm>
            <a:off x="2448402" y="2669863"/>
            <a:ext cx="1422033" cy="1"/>
          </a:xfrm>
          <a:prstGeom prst="bentConnector3">
            <a:avLst>
              <a:gd name="adj1" fmla="val 50000"/>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B5784A81-5E76-A7C5-A597-B8C06AF3E8FD}"/>
              </a:ext>
            </a:extLst>
          </p:cNvPr>
          <p:cNvCxnSpPr>
            <a:cxnSpLocks/>
          </p:cNvCxnSpPr>
          <p:nvPr/>
        </p:nvCxnSpPr>
        <p:spPr>
          <a:xfrm>
            <a:off x="2735450" y="3910868"/>
            <a:ext cx="1127841" cy="1"/>
          </a:xfrm>
          <a:prstGeom prst="bentConnector3">
            <a:avLst>
              <a:gd name="adj1" fmla="val 50000"/>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46B50EE-EEF6-316B-689D-71534EE977DE}"/>
              </a:ext>
            </a:extLst>
          </p:cNvPr>
          <p:cNvCxnSpPr>
            <a:cxnSpLocks/>
            <a:endCxn id="20" idx="3"/>
          </p:cNvCxnSpPr>
          <p:nvPr/>
        </p:nvCxnSpPr>
        <p:spPr>
          <a:xfrm flipH="1" flipV="1">
            <a:off x="5497280" y="1841703"/>
            <a:ext cx="2187952" cy="282807"/>
          </a:xfrm>
          <a:prstGeom prst="bentConnector3">
            <a:avLst>
              <a:gd name="adj1" fmla="val 278"/>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37411D8-0E3A-4A33-F3DE-2462182960D7}"/>
              </a:ext>
            </a:extLst>
          </p:cNvPr>
          <p:cNvCxnSpPr>
            <a:cxnSpLocks/>
          </p:cNvCxnSpPr>
          <p:nvPr/>
        </p:nvCxnSpPr>
        <p:spPr>
          <a:xfrm flipH="1">
            <a:off x="5434792" y="2669860"/>
            <a:ext cx="2546345" cy="3"/>
          </a:xfrm>
          <a:prstGeom prst="bentConnector3">
            <a:avLst>
              <a:gd name="adj1" fmla="val 50000"/>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9901C-2B6E-07D6-C708-CBE7A3E00330}"/>
              </a:ext>
            </a:extLst>
          </p:cNvPr>
          <p:cNvCxnSpPr>
            <a:cxnSpLocks/>
          </p:cNvCxnSpPr>
          <p:nvPr/>
        </p:nvCxnSpPr>
        <p:spPr>
          <a:xfrm rot="10800000" flipV="1">
            <a:off x="5328973" y="3905249"/>
            <a:ext cx="1333288" cy="1"/>
          </a:xfrm>
          <a:prstGeom prst="bentConnector3">
            <a:avLst>
              <a:gd name="adj1" fmla="val 50000"/>
            </a:avLst>
          </a:prstGeom>
          <a:ln w="19050">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7F956E8-0332-8D3A-1998-5BB3EDB5F7EE}"/>
              </a:ext>
            </a:extLst>
          </p:cNvPr>
          <p:cNvSpPr txBox="1"/>
          <p:nvPr/>
        </p:nvSpPr>
        <p:spPr>
          <a:xfrm>
            <a:off x="3040992" y="3659465"/>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78.28%</a:t>
            </a:r>
          </a:p>
        </p:txBody>
      </p:sp>
      <p:sp>
        <p:nvSpPr>
          <p:cNvPr id="38" name="TextBox 37">
            <a:extLst>
              <a:ext uri="{FF2B5EF4-FFF2-40B4-BE49-F238E27FC236}">
                <a16:creationId xmlns:a16="http://schemas.microsoft.com/office/drawing/2014/main" id="{0B836504-37E8-CE03-FFFB-3404C2BE0904}"/>
              </a:ext>
            </a:extLst>
          </p:cNvPr>
          <p:cNvSpPr txBox="1"/>
          <p:nvPr/>
        </p:nvSpPr>
        <p:spPr>
          <a:xfrm>
            <a:off x="2950700" y="2402687"/>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15.46%</a:t>
            </a:r>
          </a:p>
        </p:txBody>
      </p:sp>
      <p:sp>
        <p:nvSpPr>
          <p:cNvPr id="40" name="TextBox 39">
            <a:extLst>
              <a:ext uri="{FF2B5EF4-FFF2-40B4-BE49-F238E27FC236}">
                <a16:creationId xmlns:a16="http://schemas.microsoft.com/office/drawing/2014/main" id="{854D1EDC-A595-4C53-84F7-46138BFF6CF2}"/>
              </a:ext>
            </a:extLst>
          </p:cNvPr>
          <p:cNvSpPr txBox="1"/>
          <p:nvPr/>
        </p:nvSpPr>
        <p:spPr>
          <a:xfrm>
            <a:off x="2903728" y="1557180"/>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6.26%</a:t>
            </a:r>
          </a:p>
        </p:txBody>
      </p:sp>
      <p:sp>
        <p:nvSpPr>
          <p:cNvPr id="42" name="TextBox 41">
            <a:extLst>
              <a:ext uri="{FF2B5EF4-FFF2-40B4-BE49-F238E27FC236}">
                <a16:creationId xmlns:a16="http://schemas.microsoft.com/office/drawing/2014/main" id="{388C1C74-8886-0DC3-1A2A-BD2B1DEE1427}"/>
              </a:ext>
            </a:extLst>
          </p:cNvPr>
          <p:cNvSpPr txBox="1"/>
          <p:nvPr/>
        </p:nvSpPr>
        <p:spPr>
          <a:xfrm>
            <a:off x="5698597" y="1588495"/>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10.6%</a:t>
            </a:r>
          </a:p>
        </p:txBody>
      </p:sp>
      <p:sp>
        <p:nvSpPr>
          <p:cNvPr id="45" name="TextBox 44">
            <a:extLst>
              <a:ext uri="{FF2B5EF4-FFF2-40B4-BE49-F238E27FC236}">
                <a16:creationId xmlns:a16="http://schemas.microsoft.com/office/drawing/2014/main" id="{4812C105-8064-42AF-B471-C407D7A81984}"/>
              </a:ext>
            </a:extLst>
          </p:cNvPr>
          <p:cNvSpPr txBox="1"/>
          <p:nvPr/>
        </p:nvSpPr>
        <p:spPr>
          <a:xfrm>
            <a:off x="5416763" y="3663118"/>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68.56%</a:t>
            </a:r>
          </a:p>
        </p:txBody>
      </p:sp>
      <p:sp>
        <p:nvSpPr>
          <p:cNvPr id="50" name="TextBox 49">
            <a:extLst>
              <a:ext uri="{FF2B5EF4-FFF2-40B4-BE49-F238E27FC236}">
                <a16:creationId xmlns:a16="http://schemas.microsoft.com/office/drawing/2014/main" id="{FCC0C61C-3FB2-0BB4-8E47-4D7789EB75E3}"/>
              </a:ext>
            </a:extLst>
          </p:cNvPr>
          <p:cNvSpPr txBox="1"/>
          <p:nvPr/>
        </p:nvSpPr>
        <p:spPr>
          <a:xfrm>
            <a:off x="5745570" y="2355714"/>
            <a:ext cx="8721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20.84%</a:t>
            </a:r>
          </a:p>
        </p:txBody>
      </p:sp>
    </p:spTree>
    <p:extLst>
      <p:ext uri="{BB962C8B-B14F-4D97-AF65-F5344CB8AC3E}">
        <p14:creationId xmlns:p14="http://schemas.microsoft.com/office/powerpoint/2010/main" val="2104545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782776" y="437582"/>
            <a:ext cx="7704000" cy="572700"/>
          </a:xfrm>
        </p:spPr>
        <p:txBody>
          <a:bodyPr/>
          <a:lstStyle/>
          <a:p>
            <a:pPr algn="ctr"/>
            <a:r>
              <a:rPr lang="en-US">
                <a:solidFill>
                  <a:schemeClr val="tx1"/>
                </a:solidFill>
              </a:rPr>
              <a:t>Patients by Income</a:t>
            </a: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5608284" y="1247865"/>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endParaRPr lang="en-US">
              <a:solidFill>
                <a:schemeClr val="tx2"/>
              </a:solidFill>
            </a:endParaRP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Diagram 9">
            <a:extLst>
              <a:ext uri="{FF2B5EF4-FFF2-40B4-BE49-F238E27FC236}">
                <a16:creationId xmlns:a16="http://schemas.microsoft.com/office/drawing/2014/main" id="{9AAC6C0F-1F15-D17E-CDAD-0994194C4288}"/>
              </a:ext>
            </a:extLst>
          </p:cNvPr>
          <p:cNvGraphicFramePr/>
          <p:nvPr>
            <p:extLst>
              <p:ext uri="{D42A27DB-BD31-4B8C-83A1-F6EECF244321}">
                <p14:modId xmlns:p14="http://schemas.microsoft.com/office/powerpoint/2010/main" val="4025173720"/>
              </p:ext>
            </p:extLst>
          </p:nvPr>
        </p:nvGraphicFramePr>
        <p:xfrm>
          <a:off x="1853729" y="1175149"/>
          <a:ext cx="5618827" cy="3438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127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782776" y="437582"/>
            <a:ext cx="7704000" cy="572700"/>
          </a:xfrm>
        </p:spPr>
        <p:txBody>
          <a:bodyPr/>
          <a:lstStyle/>
          <a:p>
            <a:pPr algn="ctr"/>
            <a:r>
              <a:rPr lang="en-US">
                <a:solidFill>
                  <a:schemeClr val="tx1"/>
                </a:solidFill>
              </a:rPr>
              <a:t>Patients by Income</a:t>
            </a: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5608284" y="1247865"/>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endParaRPr lang="en-US">
              <a:solidFill>
                <a:schemeClr val="tx2"/>
              </a:solidFill>
            </a:endParaRP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Diagram 9">
            <a:extLst>
              <a:ext uri="{FF2B5EF4-FFF2-40B4-BE49-F238E27FC236}">
                <a16:creationId xmlns:a16="http://schemas.microsoft.com/office/drawing/2014/main" id="{9AAC6C0F-1F15-D17E-CDAD-0994194C4288}"/>
              </a:ext>
            </a:extLst>
          </p:cNvPr>
          <p:cNvGraphicFramePr/>
          <p:nvPr/>
        </p:nvGraphicFramePr>
        <p:xfrm>
          <a:off x="1853729" y="1175149"/>
          <a:ext cx="5618827" cy="3438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oogle Shape;1459;p51">
            <a:extLst>
              <a:ext uri="{FF2B5EF4-FFF2-40B4-BE49-F238E27FC236}">
                <a16:creationId xmlns:a16="http://schemas.microsoft.com/office/drawing/2014/main" id="{F20A9136-640A-99F8-F0E1-AD3726F991FD}"/>
              </a:ext>
            </a:extLst>
          </p:cNvPr>
          <p:cNvGrpSpPr/>
          <p:nvPr/>
        </p:nvGrpSpPr>
        <p:grpSpPr>
          <a:xfrm>
            <a:off x="565260" y="1760779"/>
            <a:ext cx="460704" cy="491455"/>
            <a:chOff x="6506504" y="937343"/>
            <a:chExt cx="744272" cy="793950"/>
          </a:xfrm>
        </p:grpSpPr>
        <p:sp>
          <p:nvSpPr>
            <p:cNvPr id="12" name="Google Shape;1460;p51">
              <a:extLst>
                <a:ext uri="{FF2B5EF4-FFF2-40B4-BE49-F238E27FC236}">
                  <a16:creationId xmlns:a16="http://schemas.microsoft.com/office/drawing/2014/main" id="{EC6FDBA0-4223-E12D-5A0D-0DEF6A259BAE}"/>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461;p51">
              <a:extLst>
                <a:ext uri="{FF2B5EF4-FFF2-40B4-BE49-F238E27FC236}">
                  <a16:creationId xmlns:a16="http://schemas.microsoft.com/office/drawing/2014/main" id="{008E020F-6ABD-EAD2-C253-5B16FE63D09F}"/>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462;p51">
              <a:extLst>
                <a:ext uri="{FF2B5EF4-FFF2-40B4-BE49-F238E27FC236}">
                  <a16:creationId xmlns:a16="http://schemas.microsoft.com/office/drawing/2014/main" id="{232C10BC-980C-E499-B2F8-7E06F1CC20B6}"/>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 name="Google Shape;1463;p51">
              <a:extLst>
                <a:ext uri="{FF2B5EF4-FFF2-40B4-BE49-F238E27FC236}">
                  <a16:creationId xmlns:a16="http://schemas.microsoft.com/office/drawing/2014/main" id="{FCEC2FD7-3742-033E-E725-A4F262841845}"/>
                </a:ext>
              </a:extLst>
            </p:cNvPr>
            <p:cNvGrpSpPr/>
            <p:nvPr/>
          </p:nvGrpSpPr>
          <p:grpSpPr>
            <a:xfrm>
              <a:off x="6506504" y="937343"/>
              <a:ext cx="744272" cy="793950"/>
              <a:chOff x="6565437" y="1588001"/>
              <a:chExt cx="744272" cy="793950"/>
            </a:xfrm>
          </p:grpSpPr>
          <p:sp>
            <p:nvSpPr>
              <p:cNvPr id="18" name="Google Shape;1464;p51">
                <a:extLst>
                  <a:ext uri="{FF2B5EF4-FFF2-40B4-BE49-F238E27FC236}">
                    <a16:creationId xmlns:a16="http://schemas.microsoft.com/office/drawing/2014/main" id="{76490C6F-9D43-7314-31E7-F31317AD4454}"/>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465;p51">
                <a:extLst>
                  <a:ext uri="{FF2B5EF4-FFF2-40B4-BE49-F238E27FC236}">
                    <a16:creationId xmlns:a16="http://schemas.microsoft.com/office/drawing/2014/main" id="{4C787EDB-9264-CE7C-89B0-B3B4DAEB6981}"/>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466;p51">
                <a:extLst>
                  <a:ext uri="{FF2B5EF4-FFF2-40B4-BE49-F238E27FC236}">
                    <a16:creationId xmlns:a16="http://schemas.microsoft.com/office/drawing/2014/main" id="{9F9F7FD3-4ED9-9DB8-438D-675A6668A1AB}"/>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467;p51">
                <a:extLst>
                  <a:ext uri="{FF2B5EF4-FFF2-40B4-BE49-F238E27FC236}">
                    <a16:creationId xmlns:a16="http://schemas.microsoft.com/office/drawing/2014/main" id="{82B0E8D5-71CC-C434-35DF-50FD28A90684}"/>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468;p51">
                <a:extLst>
                  <a:ext uri="{FF2B5EF4-FFF2-40B4-BE49-F238E27FC236}">
                    <a16:creationId xmlns:a16="http://schemas.microsoft.com/office/drawing/2014/main" id="{630D861F-2C45-FFEC-5386-8D10FEF8ED50}"/>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469;p51">
                <a:extLst>
                  <a:ext uri="{FF2B5EF4-FFF2-40B4-BE49-F238E27FC236}">
                    <a16:creationId xmlns:a16="http://schemas.microsoft.com/office/drawing/2014/main" id="{A69423ED-56CA-E9DB-150E-39398ADD1556}"/>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470;p51">
                <a:extLst>
                  <a:ext uri="{FF2B5EF4-FFF2-40B4-BE49-F238E27FC236}">
                    <a16:creationId xmlns:a16="http://schemas.microsoft.com/office/drawing/2014/main" id="{E334C9DC-9A63-017B-BCAC-8EE0542C0F15}"/>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471;p51">
                <a:extLst>
                  <a:ext uri="{FF2B5EF4-FFF2-40B4-BE49-F238E27FC236}">
                    <a16:creationId xmlns:a16="http://schemas.microsoft.com/office/drawing/2014/main" id="{18342084-A40D-E5E3-D588-C86B0E786732}"/>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472;p51">
                <a:extLst>
                  <a:ext uri="{FF2B5EF4-FFF2-40B4-BE49-F238E27FC236}">
                    <a16:creationId xmlns:a16="http://schemas.microsoft.com/office/drawing/2014/main" id="{69F67EF0-48C3-FFD0-56BA-81C7093D7F11}"/>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473;p51">
                <a:extLst>
                  <a:ext uri="{FF2B5EF4-FFF2-40B4-BE49-F238E27FC236}">
                    <a16:creationId xmlns:a16="http://schemas.microsoft.com/office/drawing/2014/main" id="{680A50B4-2B6D-D89E-5BAF-D9C12BA56514}"/>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9" name="TextBox 28">
            <a:extLst>
              <a:ext uri="{FF2B5EF4-FFF2-40B4-BE49-F238E27FC236}">
                <a16:creationId xmlns:a16="http://schemas.microsoft.com/office/drawing/2014/main" id="{C3D521E7-454B-5F32-EF08-BFC6DEA52C52}"/>
              </a:ext>
            </a:extLst>
          </p:cNvPr>
          <p:cNvSpPr txBox="1"/>
          <p:nvPr/>
        </p:nvSpPr>
        <p:spPr>
          <a:xfrm>
            <a:off x="121507" y="2320048"/>
            <a:ext cx="1370888" cy="523220"/>
          </a:xfrm>
          <a:prstGeom prst="rect">
            <a:avLst/>
          </a:prstGeom>
          <a:noFill/>
        </p:spPr>
        <p:txBody>
          <a:bodyPr wrap="none" rtlCol="0">
            <a:spAutoFit/>
          </a:bodyPr>
          <a:lstStyle/>
          <a:p>
            <a:r>
              <a:rPr lang="en-US"/>
              <a:t>70% lies within</a:t>
            </a:r>
          </a:p>
          <a:p>
            <a:r>
              <a:rPr lang="en-US"/>
              <a:t>    $50k-90k</a:t>
            </a:r>
          </a:p>
        </p:txBody>
      </p:sp>
    </p:spTree>
    <p:extLst>
      <p:ext uri="{BB962C8B-B14F-4D97-AF65-F5344CB8AC3E}">
        <p14:creationId xmlns:p14="http://schemas.microsoft.com/office/powerpoint/2010/main" val="3504164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388620" y="437582"/>
            <a:ext cx="8098156" cy="572700"/>
          </a:xfrm>
        </p:spPr>
        <p:txBody>
          <a:bodyPr/>
          <a:lstStyle/>
          <a:p>
            <a:pPr algn="ctr"/>
            <a:r>
              <a:rPr lang="en-US">
                <a:solidFill>
                  <a:schemeClr val="tx1"/>
                </a:solidFill>
              </a:rPr>
              <a:t>Top 10 Disease based on Income</a:t>
            </a: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Subtitle 4">
            <a:extLst>
              <a:ext uri="{FF2B5EF4-FFF2-40B4-BE49-F238E27FC236}">
                <a16:creationId xmlns:a16="http://schemas.microsoft.com/office/drawing/2014/main" id="{5FAEA789-39D6-042D-E477-92A95C6E6E24}"/>
              </a:ext>
            </a:extLst>
          </p:cNvPr>
          <p:cNvSpPr txBox="1">
            <a:spLocks/>
          </p:cNvSpPr>
          <p:nvPr/>
        </p:nvSpPr>
        <p:spPr>
          <a:xfrm>
            <a:off x="1592705" y="4167084"/>
            <a:ext cx="146304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rgbClr val="FAFAFA"/>
                </a:solidFill>
              </a:rPr>
              <a:t>Commercial</a:t>
            </a:r>
          </a:p>
          <a:p>
            <a:pPr algn="ctr"/>
            <a:r>
              <a:rPr lang="en-US" sz="1800">
                <a:solidFill>
                  <a:srgbClr val="FAFAFA"/>
                </a:solidFill>
              </a:rPr>
              <a:t>claims</a:t>
            </a:r>
            <a:endParaRPr lang="en-US">
              <a:solidFill>
                <a:srgbClr val="FAFAFA"/>
              </a:solidFill>
            </a:endParaRPr>
          </a:p>
        </p:txBody>
      </p:sp>
      <p:sp>
        <p:nvSpPr>
          <p:cNvPr id="19" name="Subtitle 4">
            <a:extLst>
              <a:ext uri="{FF2B5EF4-FFF2-40B4-BE49-F238E27FC236}">
                <a16:creationId xmlns:a16="http://schemas.microsoft.com/office/drawing/2014/main" id="{AECA607A-4DD1-6167-6048-D19F60DD230D}"/>
              </a:ext>
            </a:extLst>
          </p:cNvPr>
          <p:cNvSpPr txBox="1">
            <a:spLocks/>
          </p:cNvSpPr>
          <p:nvPr/>
        </p:nvSpPr>
        <p:spPr>
          <a:xfrm>
            <a:off x="5920737" y="4163538"/>
            <a:ext cx="1561979"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rgbClr val="FAFAFA"/>
                </a:solidFill>
              </a:rPr>
              <a:t>Medicaid</a:t>
            </a:r>
          </a:p>
          <a:p>
            <a:pPr algn="ctr"/>
            <a:r>
              <a:rPr lang="en-US" sz="1800">
                <a:solidFill>
                  <a:srgbClr val="FAFAFA"/>
                </a:solidFill>
              </a:rPr>
              <a:t>Claims</a:t>
            </a:r>
            <a:endParaRPr lang="en-US">
              <a:solidFill>
                <a:srgbClr val="FAFAFA"/>
              </a:solidFill>
            </a:endParaRPr>
          </a:p>
        </p:txBody>
      </p:sp>
      <p:pic>
        <p:nvPicPr>
          <p:cNvPr id="2050" name="Picture 2">
            <a:extLst>
              <a:ext uri="{FF2B5EF4-FFF2-40B4-BE49-F238E27FC236}">
                <a16:creationId xmlns:a16="http://schemas.microsoft.com/office/drawing/2014/main" id="{E91513C7-94BB-89B0-A497-BD210868F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451" y="1073107"/>
            <a:ext cx="6202919" cy="367365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63EE7B-961F-9622-D64B-E652DA9CD993}"/>
              </a:ext>
            </a:extLst>
          </p:cNvPr>
          <p:cNvSpPr txBox="1"/>
          <p:nvPr/>
        </p:nvSpPr>
        <p:spPr>
          <a:xfrm>
            <a:off x="199418" y="2140085"/>
            <a:ext cx="1818126" cy="738664"/>
          </a:xfrm>
          <a:prstGeom prst="rect">
            <a:avLst/>
          </a:prstGeom>
          <a:noFill/>
        </p:spPr>
        <p:txBody>
          <a:bodyPr wrap="none" rtlCol="0">
            <a:spAutoFit/>
          </a:bodyPr>
          <a:lstStyle/>
          <a:p>
            <a:r>
              <a:rPr lang="en-US" b="1">
                <a:latin typeface="Calibri" panose="020F0502020204030204" pitchFamily="34" charset="0"/>
                <a:ea typeface="Calibri" panose="020F0502020204030204" pitchFamily="34" charset="0"/>
                <a:cs typeface="Times New Roman" panose="02020603050405020304" pitchFamily="18" charset="0"/>
              </a:rPr>
              <a:t>B</a:t>
            </a:r>
            <a:r>
              <a:rPr lang="en-US" sz="1400" b="1">
                <a:effectLst/>
                <a:latin typeface="Calibri" panose="020F0502020204030204" pitchFamily="34" charset="0"/>
                <a:ea typeface="Calibri" panose="020F0502020204030204" pitchFamily="34" charset="0"/>
                <a:cs typeface="Times New Roman" panose="02020603050405020304" pitchFamily="18" charset="0"/>
              </a:rPr>
              <a:t>ig </a:t>
            </a:r>
            <a:r>
              <a:rPr lang="en-US" b="1">
                <a:latin typeface="Calibri" panose="020F0502020204030204" pitchFamily="34" charset="0"/>
                <a:ea typeface="Calibri" panose="020F0502020204030204" pitchFamily="34" charset="0"/>
                <a:cs typeface="Times New Roman" panose="02020603050405020304" pitchFamily="18" charset="0"/>
              </a:rPr>
              <a:t>P</a:t>
            </a:r>
            <a:r>
              <a:rPr lang="en-US" sz="1400" b="1">
                <a:effectLst/>
                <a:latin typeface="Calibri" panose="020F0502020204030204" pitchFamily="34" charset="0"/>
                <a:ea typeface="Calibri" panose="020F0502020204030204" pitchFamily="34" charset="0"/>
                <a:cs typeface="Times New Roman" panose="02020603050405020304" pitchFamily="18" charset="0"/>
              </a:rPr>
              <a:t>layers:</a:t>
            </a:r>
            <a:br>
              <a:rPr lang="en-US" sz="1400">
                <a:effectLst/>
                <a:latin typeface="Calibri" panose="020F0502020204030204" pitchFamily="34" charset="0"/>
                <a:ea typeface="Calibri" panose="020F0502020204030204" pitchFamily="34" charset="0"/>
                <a:cs typeface="Times New Roman" panose="02020603050405020304" pitchFamily="18" charset="0"/>
              </a:rPr>
            </a:br>
            <a:r>
              <a:rPr lang="en-US" sz="1400">
                <a:effectLst/>
                <a:latin typeface="Calibri" panose="020F0502020204030204" pitchFamily="34" charset="0"/>
                <a:ea typeface="Calibri" panose="020F0502020204030204" pitchFamily="34" charset="0"/>
                <a:cs typeface="Times New Roman" panose="02020603050405020304" pitchFamily="18" charset="0"/>
              </a:rPr>
              <a:t>Depression, Diabetes, </a:t>
            </a:r>
          </a:p>
          <a:p>
            <a:r>
              <a:rPr lang="en-US" sz="1400">
                <a:effectLst/>
                <a:latin typeface="Calibri" panose="020F0502020204030204" pitchFamily="34" charset="0"/>
                <a:ea typeface="Calibri" panose="020F0502020204030204" pitchFamily="34" charset="0"/>
                <a:cs typeface="Times New Roman" panose="02020603050405020304" pitchFamily="18" charset="0"/>
              </a:rPr>
              <a:t>and Obesity</a:t>
            </a:r>
            <a:endParaRPr lang="en-US"/>
          </a:p>
        </p:txBody>
      </p:sp>
      <p:grpSp>
        <p:nvGrpSpPr>
          <p:cNvPr id="7" name="Google Shape;1562;p51">
            <a:extLst>
              <a:ext uri="{FF2B5EF4-FFF2-40B4-BE49-F238E27FC236}">
                <a16:creationId xmlns:a16="http://schemas.microsoft.com/office/drawing/2014/main" id="{94E08F05-5CB9-9BFB-35BF-0CCC2B285289}"/>
              </a:ext>
            </a:extLst>
          </p:cNvPr>
          <p:cNvGrpSpPr/>
          <p:nvPr/>
        </p:nvGrpSpPr>
        <p:grpSpPr>
          <a:xfrm>
            <a:off x="327297" y="1716902"/>
            <a:ext cx="445767" cy="359478"/>
            <a:chOff x="2595501" y="3253725"/>
            <a:chExt cx="720142" cy="580740"/>
          </a:xfrm>
        </p:grpSpPr>
        <p:sp>
          <p:nvSpPr>
            <p:cNvPr id="8" name="Google Shape;1563;p51">
              <a:extLst>
                <a:ext uri="{FF2B5EF4-FFF2-40B4-BE49-F238E27FC236}">
                  <a16:creationId xmlns:a16="http://schemas.microsoft.com/office/drawing/2014/main" id="{7A80F486-7A58-4CB1-EBF9-CC22471EA9DB}"/>
                </a:ext>
              </a:extLst>
            </p:cNvPr>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564;p51">
              <a:extLst>
                <a:ext uri="{FF2B5EF4-FFF2-40B4-BE49-F238E27FC236}">
                  <a16:creationId xmlns:a16="http://schemas.microsoft.com/office/drawing/2014/main" id="{4A2BEE75-C154-38FB-6944-662AFFA9D483}"/>
                </a:ext>
              </a:extLst>
            </p:cNvPr>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565;p51">
              <a:extLst>
                <a:ext uri="{FF2B5EF4-FFF2-40B4-BE49-F238E27FC236}">
                  <a16:creationId xmlns:a16="http://schemas.microsoft.com/office/drawing/2014/main" id="{4564B062-147F-3C44-78DC-C87956C65605}"/>
                </a:ext>
              </a:extLst>
            </p:cNvPr>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566;p51">
              <a:extLst>
                <a:ext uri="{FF2B5EF4-FFF2-40B4-BE49-F238E27FC236}">
                  <a16:creationId xmlns:a16="http://schemas.microsoft.com/office/drawing/2014/main" id="{05173F68-6F21-317E-DD47-FAD1625D0B17}"/>
                </a:ext>
              </a:extLst>
            </p:cNvPr>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349938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782776" y="437582"/>
            <a:ext cx="7704000" cy="572700"/>
          </a:xfrm>
        </p:spPr>
        <p:txBody>
          <a:bodyPr/>
          <a:lstStyle/>
          <a:p>
            <a:pPr algn="ctr"/>
            <a:r>
              <a:rPr lang="en-US">
                <a:solidFill>
                  <a:schemeClr val="tx1"/>
                </a:solidFill>
              </a:rPr>
              <a:t>Zones Identified with Highest Utilization</a:t>
            </a:r>
          </a:p>
        </p:txBody>
      </p:sp>
      <p:sp>
        <p:nvSpPr>
          <p:cNvPr id="26" name="Subtitle 4">
            <a:extLst>
              <a:ext uri="{FF2B5EF4-FFF2-40B4-BE49-F238E27FC236}">
                <a16:creationId xmlns:a16="http://schemas.microsoft.com/office/drawing/2014/main" id="{B9C15270-3D5A-2508-836C-5C85F788DA5E}"/>
              </a:ext>
            </a:extLst>
          </p:cNvPr>
          <p:cNvSpPr txBox="1">
            <a:spLocks/>
          </p:cNvSpPr>
          <p:nvPr/>
        </p:nvSpPr>
        <p:spPr>
          <a:xfrm>
            <a:off x="-61420" y="1757898"/>
            <a:ext cx="1638336"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rgbClr val="00B050"/>
                </a:solidFill>
              </a:rPr>
              <a:t>Commercial</a:t>
            </a:r>
            <a:endParaRPr lang="en-US">
              <a:solidFill>
                <a:srgbClr val="00B050"/>
              </a:solidFill>
            </a:endParaRP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141680" y="3317699"/>
            <a:ext cx="1536272"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chemeClr val="tx2"/>
                </a:solidFill>
              </a:rPr>
              <a:t>Medicaid</a:t>
            </a:r>
            <a:endParaRPr lang="en-US">
              <a:solidFill>
                <a:schemeClr val="tx2"/>
              </a:solidFill>
            </a:endParaRP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 name="Table 7">
            <a:extLst>
              <a:ext uri="{FF2B5EF4-FFF2-40B4-BE49-F238E27FC236}">
                <a16:creationId xmlns:a16="http://schemas.microsoft.com/office/drawing/2014/main" id="{A670E0E4-66C0-C42B-B01B-2BDFB8EF63AF}"/>
              </a:ext>
            </a:extLst>
          </p:cNvPr>
          <p:cNvGraphicFramePr>
            <a:graphicFrameLocks noGrp="1"/>
          </p:cNvGraphicFramePr>
          <p:nvPr>
            <p:extLst>
              <p:ext uri="{D42A27DB-BD31-4B8C-83A1-F6EECF244321}">
                <p14:modId xmlns:p14="http://schemas.microsoft.com/office/powerpoint/2010/main" val="1697315573"/>
              </p:ext>
            </p:extLst>
          </p:nvPr>
        </p:nvGraphicFramePr>
        <p:xfrm>
          <a:off x="1670809" y="1159542"/>
          <a:ext cx="7163258" cy="1706880"/>
        </p:xfrm>
        <a:graphic>
          <a:graphicData uri="http://schemas.openxmlformats.org/drawingml/2006/table">
            <a:tbl>
              <a:tblPr firstRow="1" bandRow="1">
                <a:tableStyleId>{DDEB4DAA-78A3-4354-8453-CD9289F29EDB}</a:tableStyleId>
              </a:tblPr>
              <a:tblGrid>
                <a:gridCol w="604324">
                  <a:extLst>
                    <a:ext uri="{9D8B030D-6E8A-4147-A177-3AD203B41FA5}">
                      <a16:colId xmlns:a16="http://schemas.microsoft.com/office/drawing/2014/main" val="2726714986"/>
                    </a:ext>
                  </a:extLst>
                </a:gridCol>
                <a:gridCol w="950802">
                  <a:extLst>
                    <a:ext uri="{9D8B030D-6E8A-4147-A177-3AD203B41FA5}">
                      <a16:colId xmlns:a16="http://schemas.microsoft.com/office/drawing/2014/main" val="1115580885"/>
                    </a:ext>
                  </a:extLst>
                </a:gridCol>
                <a:gridCol w="628497">
                  <a:extLst>
                    <a:ext uri="{9D8B030D-6E8A-4147-A177-3AD203B41FA5}">
                      <a16:colId xmlns:a16="http://schemas.microsoft.com/office/drawing/2014/main" val="1865697837"/>
                    </a:ext>
                  </a:extLst>
                </a:gridCol>
                <a:gridCol w="805766">
                  <a:extLst>
                    <a:ext uri="{9D8B030D-6E8A-4147-A177-3AD203B41FA5}">
                      <a16:colId xmlns:a16="http://schemas.microsoft.com/office/drawing/2014/main" val="2721950400"/>
                    </a:ext>
                  </a:extLst>
                </a:gridCol>
                <a:gridCol w="955476">
                  <a:extLst>
                    <a:ext uri="{9D8B030D-6E8A-4147-A177-3AD203B41FA5}">
                      <a16:colId xmlns:a16="http://schemas.microsoft.com/office/drawing/2014/main" val="2174263151"/>
                    </a:ext>
                  </a:extLst>
                </a:gridCol>
                <a:gridCol w="830639">
                  <a:extLst>
                    <a:ext uri="{9D8B030D-6E8A-4147-A177-3AD203B41FA5}">
                      <a16:colId xmlns:a16="http://schemas.microsoft.com/office/drawing/2014/main" val="1424282550"/>
                    </a:ext>
                  </a:extLst>
                </a:gridCol>
                <a:gridCol w="795918">
                  <a:extLst>
                    <a:ext uri="{9D8B030D-6E8A-4147-A177-3AD203B41FA5}">
                      <a16:colId xmlns:a16="http://schemas.microsoft.com/office/drawing/2014/main" val="1853878043"/>
                    </a:ext>
                  </a:extLst>
                </a:gridCol>
                <a:gridCol w="795918">
                  <a:extLst>
                    <a:ext uri="{9D8B030D-6E8A-4147-A177-3AD203B41FA5}">
                      <a16:colId xmlns:a16="http://schemas.microsoft.com/office/drawing/2014/main" val="2621376178"/>
                    </a:ext>
                  </a:extLst>
                </a:gridCol>
                <a:gridCol w="795918">
                  <a:extLst>
                    <a:ext uri="{9D8B030D-6E8A-4147-A177-3AD203B41FA5}">
                      <a16:colId xmlns:a16="http://schemas.microsoft.com/office/drawing/2014/main" val="3878031316"/>
                    </a:ext>
                  </a:extLst>
                </a:gridCol>
              </a:tblGrid>
              <a:tr h="236005">
                <a:tc>
                  <a:txBody>
                    <a:bodyPr/>
                    <a:lstStyle/>
                    <a:p>
                      <a:pPr lvl="0" algn="ctr">
                        <a:buNone/>
                      </a:pPr>
                      <a:r>
                        <a:rPr lang="en-US" sz="1050" b="1">
                          <a:solidFill>
                            <a:schemeClr val="tx1"/>
                          </a:solidFill>
                          <a:latin typeface="Amiko"/>
                          <a:cs typeface="Amiko"/>
                        </a:rPr>
                        <a:t>Zone</a:t>
                      </a:r>
                    </a:p>
                  </a:txBody>
                  <a:tcPr/>
                </a:tc>
                <a:tc>
                  <a:txBody>
                    <a:bodyPr/>
                    <a:lstStyle/>
                    <a:p>
                      <a:pPr algn="ctr"/>
                      <a:r>
                        <a:rPr lang="en-US" sz="1050" b="1">
                          <a:solidFill>
                            <a:schemeClr val="tx1"/>
                          </a:solidFill>
                          <a:latin typeface="Amiko"/>
                          <a:cs typeface="Amiko"/>
                        </a:rPr>
                        <a:t>Air Pollution</a:t>
                      </a:r>
                    </a:p>
                  </a:txBody>
                  <a:tcPr/>
                </a:tc>
                <a:tc>
                  <a:txBody>
                    <a:bodyPr/>
                    <a:lstStyle/>
                    <a:p>
                      <a:pPr algn="ctr"/>
                      <a:r>
                        <a:rPr lang="en-US" sz="1050" b="1">
                          <a:solidFill>
                            <a:schemeClr val="tx1"/>
                          </a:solidFill>
                          <a:latin typeface="Amiko"/>
                          <a:cs typeface="Amiko"/>
                        </a:rPr>
                        <a:t>Food</a:t>
                      </a:r>
                    </a:p>
                  </a:txBody>
                  <a:tcPr/>
                </a:tc>
                <a:tc>
                  <a:txBody>
                    <a:bodyPr/>
                    <a:lstStyle/>
                    <a:p>
                      <a:pPr algn="ctr"/>
                      <a:r>
                        <a:rPr lang="en-US" sz="1050" b="1">
                          <a:solidFill>
                            <a:schemeClr val="tx1"/>
                          </a:solidFill>
                          <a:latin typeface="Amiko"/>
                          <a:cs typeface="Amiko"/>
                        </a:rPr>
                        <a:t>Housing Cost</a:t>
                      </a:r>
                    </a:p>
                  </a:txBody>
                  <a:tcPr/>
                </a:tc>
                <a:tc>
                  <a:txBody>
                    <a:bodyPr/>
                    <a:lstStyle/>
                    <a:p>
                      <a:pPr algn="ctr"/>
                      <a:r>
                        <a:rPr lang="en-US" sz="1050" b="1">
                          <a:solidFill>
                            <a:schemeClr val="tx1"/>
                          </a:solidFill>
                          <a:latin typeface="Amiko"/>
                          <a:cs typeface="Amiko"/>
                        </a:rPr>
                        <a:t>Life Expectancy</a:t>
                      </a:r>
                    </a:p>
                  </a:txBody>
                  <a:tcPr/>
                </a:tc>
                <a:tc>
                  <a:txBody>
                    <a:bodyPr/>
                    <a:lstStyle/>
                    <a:p>
                      <a:pPr algn="ctr"/>
                      <a:r>
                        <a:rPr lang="en-US" sz="1050" b="1">
                          <a:solidFill>
                            <a:schemeClr val="tx1"/>
                          </a:solidFill>
                          <a:latin typeface="Amiko"/>
                          <a:cs typeface="Amiko"/>
                        </a:rPr>
                        <a:t>Mean Income</a:t>
                      </a:r>
                    </a:p>
                  </a:txBody>
                  <a:tcPr/>
                </a:tc>
                <a:tc>
                  <a:txBody>
                    <a:bodyPr/>
                    <a:lstStyle/>
                    <a:p>
                      <a:pPr algn="ctr"/>
                      <a:r>
                        <a:rPr lang="en-US" sz="1050" b="1">
                          <a:solidFill>
                            <a:schemeClr val="tx1"/>
                          </a:solidFill>
                          <a:latin typeface="Amiko"/>
                          <a:cs typeface="Amiko"/>
                        </a:rPr>
                        <a:t>Median Income</a:t>
                      </a:r>
                    </a:p>
                  </a:txBody>
                  <a:tcPr/>
                </a:tc>
                <a:tc>
                  <a:txBody>
                    <a:bodyPr/>
                    <a:lstStyle/>
                    <a:p>
                      <a:pPr algn="ctr"/>
                      <a:r>
                        <a:rPr lang="en-US" sz="1050" b="1">
                          <a:solidFill>
                            <a:schemeClr val="tx1"/>
                          </a:solidFill>
                          <a:latin typeface="Amiko"/>
                          <a:cs typeface="Amiko"/>
                        </a:rPr>
                        <a:t>RAF Score</a:t>
                      </a:r>
                    </a:p>
                  </a:txBody>
                  <a:tcPr/>
                </a:tc>
                <a:tc>
                  <a:txBody>
                    <a:bodyPr/>
                    <a:lstStyle/>
                    <a:p>
                      <a:pPr algn="ctr"/>
                      <a:r>
                        <a:rPr lang="en-US" sz="1050" b="1">
                          <a:solidFill>
                            <a:schemeClr val="tx1"/>
                          </a:solidFill>
                          <a:latin typeface="Amiko"/>
                          <a:cs typeface="Amiko"/>
                        </a:rPr>
                        <a:t>Smoking</a:t>
                      </a:r>
                    </a:p>
                  </a:txBody>
                  <a:tcPr/>
                </a:tc>
                <a:extLst>
                  <a:ext uri="{0D108BD9-81ED-4DB2-BD59-A6C34878D82A}">
                    <a16:rowId xmlns:a16="http://schemas.microsoft.com/office/drawing/2014/main" val="3710030965"/>
                  </a:ext>
                </a:extLst>
              </a:tr>
              <a:tr h="236006">
                <a:tc>
                  <a:txBody>
                    <a:bodyPr/>
                    <a:lstStyle/>
                    <a:p>
                      <a:pPr algn="ctr"/>
                      <a:r>
                        <a:rPr lang="en-US" sz="1100" b="1">
                          <a:solidFill>
                            <a:srgbClr val="00B050"/>
                          </a:solidFill>
                          <a:latin typeface="Amiko"/>
                          <a:cs typeface="Amiko"/>
                        </a:rPr>
                        <a:t>5</a:t>
                      </a:r>
                    </a:p>
                  </a:txBody>
                  <a:tcPr/>
                </a:tc>
                <a:tc>
                  <a:txBody>
                    <a:bodyPr/>
                    <a:lstStyle/>
                    <a:p>
                      <a:pPr algn="ctr"/>
                      <a:r>
                        <a:rPr lang="en-US" sz="1050">
                          <a:solidFill>
                            <a:srgbClr val="00B050"/>
                          </a:solidFill>
                          <a:latin typeface="Amiko"/>
                          <a:cs typeface="Amiko"/>
                        </a:rPr>
                        <a:t>8</a:t>
                      </a:r>
                    </a:p>
                  </a:txBody>
                  <a:tcPr/>
                </a:tc>
                <a:tc>
                  <a:txBody>
                    <a:bodyPr/>
                    <a:lstStyle/>
                    <a:p>
                      <a:pPr algn="ctr"/>
                      <a:r>
                        <a:rPr lang="en-US" sz="1050">
                          <a:solidFill>
                            <a:srgbClr val="00B050"/>
                          </a:solidFill>
                          <a:latin typeface="Amiko"/>
                          <a:cs typeface="Amiko"/>
                        </a:rPr>
                        <a:t>8</a:t>
                      </a:r>
                    </a:p>
                  </a:txBody>
                  <a:tcPr/>
                </a:tc>
                <a:tc>
                  <a:txBody>
                    <a:bodyPr/>
                    <a:lstStyle/>
                    <a:p>
                      <a:pPr algn="ctr"/>
                      <a:r>
                        <a:rPr lang="en-US" sz="1050">
                          <a:solidFill>
                            <a:srgbClr val="00B050"/>
                          </a:solidFill>
                          <a:latin typeface="Amiko"/>
                          <a:cs typeface="Amiko"/>
                        </a:rPr>
                        <a:t>0.1</a:t>
                      </a:r>
                    </a:p>
                  </a:txBody>
                  <a:tcPr/>
                </a:tc>
                <a:tc>
                  <a:txBody>
                    <a:bodyPr/>
                    <a:lstStyle/>
                    <a:p>
                      <a:pPr algn="ctr"/>
                      <a:r>
                        <a:rPr lang="en-US" sz="1050">
                          <a:solidFill>
                            <a:srgbClr val="00B050"/>
                          </a:solidFill>
                          <a:latin typeface="Amiko"/>
                          <a:cs typeface="Amiko"/>
                        </a:rPr>
                        <a:t>77</a:t>
                      </a:r>
                    </a:p>
                  </a:txBody>
                  <a:tcPr/>
                </a:tc>
                <a:tc>
                  <a:txBody>
                    <a:bodyPr/>
                    <a:lstStyle/>
                    <a:p>
                      <a:pPr algn="ctr"/>
                      <a:r>
                        <a:rPr lang="en-US" sz="1050">
                          <a:solidFill>
                            <a:srgbClr val="00B050"/>
                          </a:solidFill>
                          <a:latin typeface="Amiko"/>
                          <a:cs typeface="Amiko"/>
                        </a:rPr>
                        <a:t>$65,500</a:t>
                      </a:r>
                    </a:p>
                  </a:txBody>
                  <a:tcPr/>
                </a:tc>
                <a:tc>
                  <a:txBody>
                    <a:bodyPr/>
                    <a:lstStyle/>
                    <a:p>
                      <a:pPr algn="ctr"/>
                      <a:r>
                        <a:rPr lang="en-US" sz="1050">
                          <a:solidFill>
                            <a:srgbClr val="00B050"/>
                          </a:solidFill>
                          <a:latin typeface="Amiko"/>
                          <a:cs typeface="Amiko"/>
                        </a:rPr>
                        <a:t>$52,500</a:t>
                      </a:r>
                    </a:p>
                  </a:txBody>
                  <a:tcPr/>
                </a:tc>
                <a:tc>
                  <a:txBody>
                    <a:bodyPr/>
                    <a:lstStyle/>
                    <a:p>
                      <a:pPr algn="ctr"/>
                      <a:r>
                        <a:rPr lang="en-US" sz="1050">
                          <a:solidFill>
                            <a:srgbClr val="00B050"/>
                          </a:solidFill>
                          <a:latin typeface="Amiko"/>
                          <a:cs typeface="Amiko"/>
                        </a:rPr>
                        <a:t>0.29</a:t>
                      </a:r>
                    </a:p>
                  </a:txBody>
                  <a:tcPr/>
                </a:tc>
                <a:tc>
                  <a:txBody>
                    <a:bodyPr/>
                    <a:lstStyle/>
                    <a:p>
                      <a:pPr algn="ctr"/>
                      <a:r>
                        <a:rPr lang="en-US" sz="1050">
                          <a:solidFill>
                            <a:srgbClr val="00B050"/>
                          </a:solidFill>
                          <a:latin typeface="Amiko"/>
                          <a:cs typeface="Amiko"/>
                        </a:rPr>
                        <a:t>0.2</a:t>
                      </a:r>
                    </a:p>
                  </a:txBody>
                  <a:tcPr/>
                </a:tc>
                <a:extLst>
                  <a:ext uri="{0D108BD9-81ED-4DB2-BD59-A6C34878D82A}">
                    <a16:rowId xmlns:a16="http://schemas.microsoft.com/office/drawing/2014/main" val="76474208"/>
                  </a:ext>
                </a:extLst>
              </a:tr>
              <a:tr h="236006">
                <a:tc>
                  <a:txBody>
                    <a:bodyPr/>
                    <a:lstStyle/>
                    <a:p>
                      <a:pPr algn="ctr"/>
                      <a:r>
                        <a:rPr lang="en-US" sz="1100" b="1">
                          <a:solidFill>
                            <a:srgbClr val="00B050"/>
                          </a:solidFill>
                          <a:latin typeface="Amiko"/>
                          <a:cs typeface="Amiko"/>
                        </a:rPr>
                        <a:t>6</a:t>
                      </a:r>
                    </a:p>
                  </a:txBody>
                  <a:tcPr/>
                </a:tc>
                <a:tc>
                  <a:txBody>
                    <a:bodyPr/>
                    <a:lstStyle/>
                    <a:p>
                      <a:pPr algn="ctr"/>
                      <a:r>
                        <a:rPr lang="en-US" sz="1050">
                          <a:solidFill>
                            <a:srgbClr val="00B050"/>
                          </a:solidFill>
                          <a:latin typeface="Amiko"/>
                          <a:cs typeface="Amiko"/>
                        </a:rPr>
                        <a:t>7</a:t>
                      </a:r>
                    </a:p>
                  </a:txBody>
                  <a:tcPr/>
                </a:tc>
                <a:tc>
                  <a:txBody>
                    <a:bodyPr/>
                    <a:lstStyle/>
                    <a:p>
                      <a:pPr lvl="0" algn="ctr">
                        <a:buNone/>
                      </a:pPr>
                      <a:r>
                        <a:rPr lang="en-US" sz="1050" b="0" i="0" u="none" strike="noStrike" noProof="0">
                          <a:solidFill>
                            <a:srgbClr val="00B050"/>
                          </a:solidFill>
                          <a:latin typeface="Amiko"/>
                        </a:rPr>
                        <a:t>8</a:t>
                      </a:r>
                      <a:endParaRPr lang="en-US" sz="1050">
                        <a:solidFill>
                          <a:srgbClr val="00B050"/>
                        </a:solidFill>
                        <a:latin typeface="Amiko"/>
                      </a:endParaRPr>
                    </a:p>
                  </a:txBody>
                  <a:tcPr/>
                </a:tc>
                <a:tc>
                  <a:txBody>
                    <a:bodyPr/>
                    <a:lstStyle/>
                    <a:p>
                      <a:pPr lvl="0" algn="ctr">
                        <a:buNone/>
                      </a:pPr>
                      <a:r>
                        <a:rPr lang="en-US" sz="1050" b="0" i="0" u="none" strike="noStrike" noProof="0">
                          <a:solidFill>
                            <a:srgbClr val="00B050"/>
                          </a:solidFill>
                          <a:latin typeface="Amiko"/>
                        </a:rPr>
                        <a:t>0.1</a:t>
                      </a:r>
                      <a:endParaRPr lang="en-US" sz="1050">
                        <a:solidFill>
                          <a:srgbClr val="00B050"/>
                        </a:solidFill>
                        <a:latin typeface="Amiko"/>
                      </a:endParaRPr>
                    </a:p>
                  </a:txBody>
                  <a:tcPr/>
                </a:tc>
                <a:tc>
                  <a:txBody>
                    <a:bodyPr/>
                    <a:lstStyle/>
                    <a:p>
                      <a:pPr algn="ctr"/>
                      <a:r>
                        <a:rPr lang="en-US" sz="1050">
                          <a:solidFill>
                            <a:srgbClr val="00B050"/>
                          </a:solidFill>
                          <a:latin typeface="Amiko"/>
                          <a:cs typeface="Amiko"/>
                        </a:rPr>
                        <a:t>78</a:t>
                      </a:r>
                    </a:p>
                  </a:txBody>
                  <a:tcPr/>
                </a:tc>
                <a:tc>
                  <a:txBody>
                    <a:bodyPr/>
                    <a:lstStyle/>
                    <a:p>
                      <a:pPr lvl="0" algn="ctr">
                        <a:buNone/>
                      </a:pPr>
                      <a:r>
                        <a:rPr lang="en-US" sz="1050" b="0" i="0" u="none" strike="noStrike" noProof="0">
                          <a:solidFill>
                            <a:srgbClr val="00B050"/>
                          </a:solidFill>
                          <a:latin typeface="Amiko"/>
                        </a:rPr>
                        <a:t>$105,500</a:t>
                      </a:r>
                      <a:endParaRPr lang="en-US" sz="1050">
                        <a:solidFill>
                          <a:srgbClr val="00B050"/>
                        </a:solidFill>
                        <a:latin typeface="Amiko"/>
                      </a:endParaRPr>
                    </a:p>
                  </a:txBody>
                  <a:tcPr/>
                </a:tc>
                <a:tc>
                  <a:txBody>
                    <a:bodyPr/>
                    <a:lstStyle/>
                    <a:p>
                      <a:pPr lvl="0" algn="ctr">
                        <a:buNone/>
                      </a:pPr>
                      <a:r>
                        <a:rPr lang="en-US" sz="1050" b="0" i="0" u="none" strike="noStrike" noProof="0">
                          <a:solidFill>
                            <a:srgbClr val="00B050"/>
                          </a:solidFill>
                          <a:latin typeface="Amiko"/>
                        </a:rPr>
                        <a:t>$78,000</a:t>
                      </a:r>
                      <a:endParaRPr lang="en-US" sz="1050">
                        <a:solidFill>
                          <a:srgbClr val="00B050"/>
                        </a:solidFill>
                        <a:latin typeface="Amiko"/>
                      </a:endParaRPr>
                    </a:p>
                  </a:txBody>
                  <a:tcPr/>
                </a:tc>
                <a:tc>
                  <a:txBody>
                    <a:bodyPr/>
                    <a:lstStyle/>
                    <a:p>
                      <a:pPr algn="ctr"/>
                      <a:r>
                        <a:rPr lang="en-US" sz="1050">
                          <a:solidFill>
                            <a:srgbClr val="00B050"/>
                          </a:solidFill>
                          <a:latin typeface="Amiko"/>
                          <a:cs typeface="Amiko"/>
                        </a:rPr>
                        <a:t>0.26</a:t>
                      </a:r>
                    </a:p>
                  </a:txBody>
                  <a:tcPr/>
                </a:tc>
                <a:tc>
                  <a:txBody>
                    <a:bodyPr/>
                    <a:lstStyle/>
                    <a:p>
                      <a:pPr lvl="0" algn="ctr">
                        <a:buNone/>
                      </a:pPr>
                      <a:r>
                        <a:rPr lang="en-US" sz="1050" b="0" i="0" u="none" strike="noStrike" noProof="0">
                          <a:solidFill>
                            <a:srgbClr val="00B050"/>
                          </a:solidFill>
                          <a:latin typeface="Amiko"/>
                        </a:rPr>
                        <a:t>0.2</a:t>
                      </a:r>
                      <a:endParaRPr lang="en-US" sz="1050">
                        <a:solidFill>
                          <a:srgbClr val="00B050"/>
                        </a:solidFill>
                        <a:latin typeface="Amiko"/>
                      </a:endParaRPr>
                    </a:p>
                  </a:txBody>
                  <a:tcPr/>
                </a:tc>
                <a:extLst>
                  <a:ext uri="{0D108BD9-81ED-4DB2-BD59-A6C34878D82A}">
                    <a16:rowId xmlns:a16="http://schemas.microsoft.com/office/drawing/2014/main" val="2442477956"/>
                  </a:ext>
                </a:extLst>
              </a:tr>
              <a:tr h="236006">
                <a:tc>
                  <a:txBody>
                    <a:bodyPr/>
                    <a:lstStyle/>
                    <a:p>
                      <a:pPr algn="ctr"/>
                      <a:r>
                        <a:rPr lang="en-US" sz="1100" b="1">
                          <a:solidFill>
                            <a:srgbClr val="00B050"/>
                          </a:solidFill>
                          <a:latin typeface="Amiko"/>
                          <a:cs typeface="Amiko"/>
                        </a:rPr>
                        <a:t>12</a:t>
                      </a:r>
                    </a:p>
                  </a:txBody>
                  <a:tcPr/>
                </a:tc>
                <a:tc>
                  <a:txBody>
                    <a:bodyPr/>
                    <a:lstStyle/>
                    <a:p>
                      <a:pPr algn="ctr"/>
                      <a:r>
                        <a:rPr lang="en-US" sz="1050">
                          <a:solidFill>
                            <a:srgbClr val="00B050"/>
                          </a:solidFill>
                          <a:latin typeface="Amiko"/>
                          <a:cs typeface="Amiko"/>
                        </a:rPr>
                        <a:t>7</a:t>
                      </a:r>
                    </a:p>
                  </a:txBody>
                  <a:tcPr/>
                </a:tc>
                <a:tc>
                  <a:txBody>
                    <a:bodyPr/>
                    <a:lstStyle/>
                    <a:p>
                      <a:pPr lvl="0" algn="ctr">
                        <a:buNone/>
                      </a:pPr>
                      <a:r>
                        <a:rPr lang="en-US" sz="1050" b="0" i="0" u="none" strike="noStrike" noProof="0">
                          <a:solidFill>
                            <a:srgbClr val="00B050"/>
                          </a:solidFill>
                          <a:latin typeface="Amiko"/>
                        </a:rPr>
                        <a:t>8</a:t>
                      </a:r>
                      <a:endParaRPr lang="en-US" sz="1050">
                        <a:solidFill>
                          <a:srgbClr val="00B050"/>
                        </a:solidFill>
                        <a:latin typeface="Amiko"/>
                      </a:endParaRPr>
                    </a:p>
                  </a:txBody>
                  <a:tcPr/>
                </a:tc>
                <a:tc>
                  <a:txBody>
                    <a:bodyPr/>
                    <a:lstStyle/>
                    <a:p>
                      <a:pPr lvl="0" algn="ctr">
                        <a:buNone/>
                      </a:pPr>
                      <a:r>
                        <a:rPr lang="en-US" sz="1050" b="0" i="0" u="none" strike="noStrike" noProof="0">
                          <a:solidFill>
                            <a:srgbClr val="00B050"/>
                          </a:solidFill>
                          <a:latin typeface="Amiko"/>
                        </a:rPr>
                        <a:t>0.1</a:t>
                      </a:r>
                      <a:endParaRPr lang="en-US" sz="1050">
                        <a:solidFill>
                          <a:srgbClr val="00B050"/>
                        </a:solidFill>
                        <a:latin typeface="Amiko"/>
                      </a:endParaRPr>
                    </a:p>
                  </a:txBody>
                  <a:tcPr/>
                </a:tc>
                <a:tc>
                  <a:txBody>
                    <a:bodyPr/>
                    <a:lstStyle/>
                    <a:p>
                      <a:pPr algn="ctr"/>
                      <a:r>
                        <a:rPr lang="en-US" sz="1050">
                          <a:solidFill>
                            <a:srgbClr val="00B050"/>
                          </a:solidFill>
                          <a:latin typeface="Amiko"/>
                          <a:cs typeface="Amiko"/>
                        </a:rPr>
                        <a:t>78</a:t>
                      </a:r>
                    </a:p>
                  </a:txBody>
                  <a:tcPr/>
                </a:tc>
                <a:tc>
                  <a:txBody>
                    <a:bodyPr/>
                    <a:lstStyle/>
                    <a:p>
                      <a:pPr lvl="0" algn="ctr">
                        <a:buNone/>
                      </a:pPr>
                      <a:r>
                        <a:rPr lang="en-US" sz="1050" b="0" i="0" u="none" strike="noStrike" noProof="0">
                          <a:solidFill>
                            <a:srgbClr val="00B050"/>
                          </a:solidFill>
                          <a:latin typeface="Amiko"/>
                        </a:rPr>
                        <a:t>$62,500</a:t>
                      </a:r>
                      <a:endParaRPr lang="en-US" sz="1050">
                        <a:solidFill>
                          <a:srgbClr val="00B050"/>
                        </a:solidFill>
                        <a:latin typeface="Amiko"/>
                      </a:endParaRPr>
                    </a:p>
                  </a:txBody>
                  <a:tcPr/>
                </a:tc>
                <a:tc>
                  <a:txBody>
                    <a:bodyPr/>
                    <a:lstStyle/>
                    <a:p>
                      <a:pPr lvl="0" algn="ctr">
                        <a:buNone/>
                      </a:pPr>
                      <a:r>
                        <a:rPr lang="en-US" sz="1050" b="0" i="0" u="none" strike="noStrike" noProof="0">
                          <a:solidFill>
                            <a:srgbClr val="00B050"/>
                          </a:solidFill>
                          <a:latin typeface="Amiko"/>
                        </a:rPr>
                        <a:t>$53,000</a:t>
                      </a:r>
                      <a:endParaRPr lang="en-US" sz="1050">
                        <a:solidFill>
                          <a:srgbClr val="00B050"/>
                        </a:solidFill>
                        <a:latin typeface="Amiko"/>
                      </a:endParaRPr>
                    </a:p>
                  </a:txBody>
                  <a:tcPr/>
                </a:tc>
                <a:tc>
                  <a:txBody>
                    <a:bodyPr/>
                    <a:lstStyle/>
                    <a:p>
                      <a:pPr algn="ctr"/>
                      <a:r>
                        <a:rPr lang="en-US" sz="1050">
                          <a:solidFill>
                            <a:srgbClr val="00B050"/>
                          </a:solidFill>
                          <a:latin typeface="Amiko"/>
                          <a:cs typeface="Amiko"/>
                        </a:rPr>
                        <a:t>0.33</a:t>
                      </a:r>
                    </a:p>
                  </a:txBody>
                  <a:tcPr/>
                </a:tc>
                <a:tc>
                  <a:txBody>
                    <a:bodyPr/>
                    <a:lstStyle/>
                    <a:p>
                      <a:pPr lvl="0" algn="ctr">
                        <a:buNone/>
                      </a:pPr>
                      <a:r>
                        <a:rPr lang="en-US" sz="1050" b="0" i="0" u="none" strike="noStrike" noProof="0">
                          <a:solidFill>
                            <a:srgbClr val="00B050"/>
                          </a:solidFill>
                          <a:latin typeface="Amiko"/>
                        </a:rPr>
                        <a:t>0.2</a:t>
                      </a:r>
                      <a:endParaRPr lang="en-US" sz="1050">
                        <a:solidFill>
                          <a:srgbClr val="00B050"/>
                        </a:solidFill>
                        <a:latin typeface="Amiko"/>
                      </a:endParaRPr>
                    </a:p>
                  </a:txBody>
                  <a:tcPr/>
                </a:tc>
                <a:extLst>
                  <a:ext uri="{0D108BD9-81ED-4DB2-BD59-A6C34878D82A}">
                    <a16:rowId xmlns:a16="http://schemas.microsoft.com/office/drawing/2014/main" val="3172727208"/>
                  </a:ext>
                </a:extLst>
              </a:tr>
              <a:tr h="236006">
                <a:tc>
                  <a:txBody>
                    <a:bodyPr/>
                    <a:lstStyle/>
                    <a:p>
                      <a:pPr algn="ctr"/>
                      <a:r>
                        <a:rPr lang="en-US" sz="1100" b="1">
                          <a:solidFill>
                            <a:srgbClr val="00B050"/>
                          </a:solidFill>
                          <a:latin typeface="Amiko"/>
                          <a:cs typeface="Amiko"/>
                        </a:rPr>
                        <a:t>16</a:t>
                      </a:r>
                    </a:p>
                  </a:txBody>
                  <a:tcPr/>
                </a:tc>
                <a:tc>
                  <a:txBody>
                    <a:bodyPr/>
                    <a:lstStyle/>
                    <a:p>
                      <a:pPr algn="ctr"/>
                      <a:r>
                        <a:rPr lang="en-US" sz="1050">
                          <a:solidFill>
                            <a:srgbClr val="00B050"/>
                          </a:solidFill>
                          <a:latin typeface="Amiko"/>
                          <a:cs typeface="Amiko"/>
                        </a:rPr>
                        <a:t>8</a:t>
                      </a:r>
                    </a:p>
                  </a:txBody>
                  <a:tcPr/>
                </a:tc>
                <a:tc>
                  <a:txBody>
                    <a:bodyPr/>
                    <a:lstStyle/>
                    <a:p>
                      <a:pPr lvl="0" algn="ctr">
                        <a:buNone/>
                      </a:pPr>
                      <a:r>
                        <a:rPr lang="en-US" sz="1050" b="0" i="0" u="none" strike="noStrike" noProof="0">
                          <a:solidFill>
                            <a:srgbClr val="00B050"/>
                          </a:solidFill>
                          <a:latin typeface="Amiko"/>
                        </a:rPr>
                        <a:t>8</a:t>
                      </a:r>
                      <a:endParaRPr lang="en-US" sz="1050">
                        <a:solidFill>
                          <a:srgbClr val="00B050"/>
                        </a:solidFill>
                        <a:latin typeface="Amiko"/>
                      </a:endParaRPr>
                    </a:p>
                  </a:txBody>
                  <a:tcPr/>
                </a:tc>
                <a:tc>
                  <a:txBody>
                    <a:bodyPr/>
                    <a:lstStyle/>
                    <a:p>
                      <a:pPr lvl="0" algn="ctr">
                        <a:buNone/>
                      </a:pPr>
                      <a:r>
                        <a:rPr lang="en-US" sz="1050" b="0" i="0" u="none" strike="noStrike" noProof="0">
                          <a:solidFill>
                            <a:srgbClr val="00B050"/>
                          </a:solidFill>
                          <a:latin typeface="Amiko"/>
                        </a:rPr>
                        <a:t>0.1</a:t>
                      </a:r>
                      <a:endParaRPr lang="en-US" sz="1050">
                        <a:solidFill>
                          <a:srgbClr val="00B050"/>
                        </a:solidFill>
                        <a:latin typeface="Amiko"/>
                      </a:endParaRPr>
                    </a:p>
                  </a:txBody>
                  <a:tcPr/>
                </a:tc>
                <a:tc>
                  <a:txBody>
                    <a:bodyPr/>
                    <a:lstStyle/>
                    <a:p>
                      <a:pPr algn="ctr"/>
                      <a:r>
                        <a:rPr lang="en-US" sz="1050">
                          <a:solidFill>
                            <a:srgbClr val="00B050"/>
                          </a:solidFill>
                          <a:latin typeface="Amiko"/>
                          <a:cs typeface="Amiko"/>
                        </a:rPr>
                        <a:t>77</a:t>
                      </a:r>
                    </a:p>
                  </a:txBody>
                  <a:tcPr/>
                </a:tc>
                <a:tc>
                  <a:txBody>
                    <a:bodyPr/>
                    <a:lstStyle/>
                    <a:p>
                      <a:pPr lvl="0" algn="ctr">
                        <a:buNone/>
                      </a:pPr>
                      <a:r>
                        <a:rPr lang="en-US" sz="1050" b="0" i="0" u="none" strike="noStrike" noProof="0">
                          <a:solidFill>
                            <a:srgbClr val="00B050"/>
                          </a:solidFill>
                          <a:latin typeface="Amiko"/>
                        </a:rPr>
                        <a:t>$73,500</a:t>
                      </a:r>
                      <a:endParaRPr lang="en-US" sz="1050">
                        <a:solidFill>
                          <a:srgbClr val="00B050"/>
                        </a:solidFill>
                        <a:latin typeface="Amiko"/>
                      </a:endParaRPr>
                    </a:p>
                  </a:txBody>
                  <a:tcPr/>
                </a:tc>
                <a:tc>
                  <a:txBody>
                    <a:bodyPr/>
                    <a:lstStyle/>
                    <a:p>
                      <a:pPr lvl="0" algn="ctr">
                        <a:buNone/>
                      </a:pPr>
                      <a:r>
                        <a:rPr lang="en-US" sz="1050" b="0" i="0" u="none" strike="noStrike" noProof="0">
                          <a:solidFill>
                            <a:srgbClr val="00B050"/>
                          </a:solidFill>
                          <a:latin typeface="Amiko"/>
                        </a:rPr>
                        <a:t>$57,500</a:t>
                      </a:r>
                      <a:endParaRPr lang="en-US" sz="1050">
                        <a:solidFill>
                          <a:srgbClr val="00B050"/>
                        </a:solidFill>
                        <a:latin typeface="Amiko"/>
                      </a:endParaRPr>
                    </a:p>
                  </a:txBody>
                  <a:tcPr/>
                </a:tc>
                <a:tc>
                  <a:txBody>
                    <a:bodyPr/>
                    <a:lstStyle/>
                    <a:p>
                      <a:pPr algn="ctr"/>
                      <a:r>
                        <a:rPr lang="en-US" sz="1050">
                          <a:solidFill>
                            <a:srgbClr val="00B050"/>
                          </a:solidFill>
                          <a:latin typeface="Amiko"/>
                          <a:cs typeface="Amiko"/>
                        </a:rPr>
                        <a:t>0.27</a:t>
                      </a:r>
                    </a:p>
                  </a:txBody>
                  <a:tcPr/>
                </a:tc>
                <a:tc>
                  <a:txBody>
                    <a:bodyPr/>
                    <a:lstStyle/>
                    <a:p>
                      <a:pPr lvl="0" algn="ctr">
                        <a:buNone/>
                      </a:pPr>
                      <a:r>
                        <a:rPr lang="en-US" sz="1050" b="0" i="0" u="none" strike="noStrike" noProof="0">
                          <a:solidFill>
                            <a:srgbClr val="00B050"/>
                          </a:solidFill>
                          <a:latin typeface="Amiko"/>
                        </a:rPr>
                        <a:t>0.2</a:t>
                      </a:r>
                      <a:endParaRPr lang="en-US" sz="1050">
                        <a:solidFill>
                          <a:srgbClr val="00B050"/>
                        </a:solidFill>
                        <a:latin typeface="Amiko"/>
                      </a:endParaRPr>
                    </a:p>
                  </a:txBody>
                  <a:tcPr/>
                </a:tc>
                <a:extLst>
                  <a:ext uri="{0D108BD9-81ED-4DB2-BD59-A6C34878D82A}">
                    <a16:rowId xmlns:a16="http://schemas.microsoft.com/office/drawing/2014/main" val="2599311706"/>
                  </a:ext>
                </a:extLst>
              </a:tr>
              <a:tr h="236005">
                <a:tc>
                  <a:txBody>
                    <a:bodyPr/>
                    <a:lstStyle/>
                    <a:p>
                      <a:pPr lvl="0" algn="ctr">
                        <a:buNone/>
                      </a:pPr>
                      <a:r>
                        <a:rPr lang="en-US" sz="1100" b="1">
                          <a:solidFill>
                            <a:srgbClr val="00B050"/>
                          </a:solidFill>
                          <a:latin typeface="Amiko"/>
                          <a:cs typeface="Amiko"/>
                        </a:rPr>
                        <a:t>22</a:t>
                      </a:r>
                    </a:p>
                  </a:txBody>
                  <a:tcPr/>
                </a:tc>
                <a:tc>
                  <a:txBody>
                    <a:bodyPr/>
                    <a:lstStyle/>
                    <a:p>
                      <a:pPr lvl="0" algn="ctr">
                        <a:buNone/>
                      </a:pPr>
                      <a:r>
                        <a:rPr lang="en-US" sz="1050">
                          <a:solidFill>
                            <a:srgbClr val="00B050"/>
                          </a:solidFill>
                          <a:latin typeface="Amiko"/>
                          <a:cs typeface="Amiko"/>
                        </a:rPr>
                        <a:t>7</a:t>
                      </a:r>
                    </a:p>
                  </a:txBody>
                  <a:tcPr/>
                </a:tc>
                <a:tc>
                  <a:txBody>
                    <a:bodyPr/>
                    <a:lstStyle/>
                    <a:p>
                      <a:pPr lvl="0" algn="ctr">
                        <a:buNone/>
                      </a:pPr>
                      <a:r>
                        <a:rPr lang="en-US" sz="1050" b="0" i="0" u="none" strike="noStrike" noProof="0">
                          <a:solidFill>
                            <a:srgbClr val="00B050"/>
                          </a:solidFill>
                          <a:latin typeface="Amiko"/>
                        </a:rPr>
                        <a:t>8</a:t>
                      </a:r>
                      <a:endParaRPr lang="en-US" sz="1050">
                        <a:solidFill>
                          <a:srgbClr val="00B050"/>
                        </a:solidFill>
                        <a:latin typeface="Amiko"/>
                      </a:endParaRPr>
                    </a:p>
                  </a:txBody>
                  <a:tcPr/>
                </a:tc>
                <a:tc>
                  <a:txBody>
                    <a:bodyPr/>
                    <a:lstStyle/>
                    <a:p>
                      <a:pPr lvl="0" algn="ctr">
                        <a:buNone/>
                      </a:pPr>
                      <a:r>
                        <a:rPr lang="en-US" sz="1050" b="0" i="0" u="none" strike="noStrike" noProof="0">
                          <a:solidFill>
                            <a:srgbClr val="00B050"/>
                          </a:solidFill>
                          <a:latin typeface="Amiko"/>
                        </a:rPr>
                        <a:t>0.1</a:t>
                      </a:r>
                      <a:endParaRPr lang="en-US" sz="1050">
                        <a:solidFill>
                          <a:srgbClr val="00B050"/>
                        </a:solidFill>
                        <a:latin typeface="Amiko"/>
                      </a:endParaRPr>
                    </a:p>
                  </a:txBody>
                  <a:tcPr/>
                </a:tc>
                <a:tc>
                  <a:txBody>
                    <a:bodyPr/>
                    <a:lstStyle/>
                    <a:p>
                      <a:pPr lvl="0" algn="ctr">
                        <a:buNone/>
                      </a:pPr>
                      <a:r>
                        <a:rPr lang="en-US" sz="1050">
                          <a:solidFill>
                            <a:srgbClr val="00B050"/>
                          </a:solidFill>
                          <a:latin typeface="Amiko"/>
                          <a:cs typeface="Amiko"/>
                        </a:rPr>
                        <a:t>78</a:t>
                      </a:r>
                    </a:p>
                  </a:txBody>
                  <a:tcPr/>
                </a:tc>
                <a:tc>
                  <a:txBody>
                    <a:bodyPr/>
                    <a:lstStyle/>
                    <a:p>
                      <a:pPr lvl="0" algn="ctr">
                        <a:buNone/>
                      </a:pPr>
                      <a:r>
                        <a:rPr lang="en-US" sz="1050" b="0" i="0" u="none" strike="noStrike" noProof="0">
                          <a:solidFill>
                            <a:srgbClr val="00B050"/>
                          </a:solidFill>
                          <a:latin typeface="Amiko"/>
                        </a:rPr>
                        <a:t>$43,000</a:t>
                      </a:r>
                      <a:endParaRPr lang="en-US" sz="1050">
                        <a:solidFill>
                          <a:srgbClr val="00B050"/>
                        </a:solidFill>
                        <a:latin typeface="Amiko"/>
                      </a:endParaRPr>
                    </a:p>
                  </a:txBody>
                  <a:tcPr/>
                </a:tc>
                <a:tc>
                  <a:txBody>
                    <a:bodyPr/>
                    <a:lstStyle/>
                    <a:p>
                      <a:pPr lvl="0" algn="ctr">
                        <a:buNone/>
                      </a:pPr>
                      <a:r>
                        <a:rPr lang="en-US" sz="1050" b="0" i="0" u="none" strike="noStrike" noProof="0">
                          <a:solidFill>
                            <a:srgbClr val="00B050"/>
                          </a:solidFill>
                          <a:latin typeface="Amiko"/>
                        </a:rPr>
                        <a:t>$33,500</a:t>
                      </a:r>
                      <a:endParaRPr lang="en-US" sz="1050">
                        <a:solidFill>
                          <a:srgbClr val="00B050"/>
                        </a:solidFill>
                        <a:latin typeface="Amiko"/>
                      </a:endParaRPr>
                    </a:p>
                  </a:txBody>
                  <a:tcPr/>
                </a:tc>
                <a:tc>
                  <a:txBody>
                    <a:bodyPr/>
                    <a:lstStyle/>
                    <a:p>
                      <a:pPr lvl="0" algn="ctr">
                        <a:buNone/>
                      </a:pPr>
                      <a:r>
                        <a:rPr lang="en-US" sz="1050">
                          <a:solidFill>
                            <a:srgbClr val="00B050"/>
                          </a:solidFill>
                          <a:latin typeface="Amiko"/>
                          <a:cs typeface="Amiko"/>
                        </a:rPr>
                        <a:t>0.51</a:t>
                      </a:r>
                    </a:p>
                  </a:txBody>
                  <a:tcPr/>
                </a:tc>
                <a:tc>
                  <a:txBody>
                    <a:bodyPr/>
                    <a:lstStyle/>
                    <a:p>
                      <a:pPr lvl="0" algn="ctr">
                        <a:buNone/>
                      </a:pPr>
                      <a:r>
                        <a:rPr lang="en-US" sz="1050" b="0" i="0" u="none" strike="noStrike" noProof="0">
                          <a:solidFill>
                            <a:srgbClr val="00B050"/>
                          </a:solidFill>
                          <a:latin typeface="Amiko"/>
                        </a:rPr>
                        <a:t>0.2</a:t>
                      </a:r>
                    </a:p>
                  </a:txBody>
                  <a:tcPr/>
                </a:tc>
                <a:extLst>
                  <a:ext uri="{0D108BD9-81ED-4DB2-BD59-A6C34878D82A}">
                    <a16:rowId xmlns:a16="http://schemas.microsoft.com/office/drawing/2014/main" val="2954617396"/>
                  </a:ext>
                </a:extLst>
              </a:tr>
            </a:tbl>
          </a:graphicData>
        </a:graphic>
      </p:graphicFrame>
      <p:graphicFrame>
        <p:nvGraphicFramePr>
          <p:cNvPr id="12" name="Table 11">
            <a:extLst>
              <a:ext uri="{FF2B5EF4-FFF2-40B4-BE49-F238E27FC236}">
                <a16:creationId xmlns:a16="http://schemas.microsoft.com/office/drawing/2014/main" id="{9B434400-53E4-096F-7EA6-1E6253C28132}"/>
              </a:ext>
            </a:extLst>
          </p:cNvPr>
          <p:cNvGraphicFramePr>
            <a:graphicFrameLocks noGrp="1"/>
          </p:cNvGraphicFramePr>
          <p:nvPr>
            <p:extLst>
              <p:ext uri="{D42A27DB-BD31-4B8C-83A1-F6EECF244321}">
                <p14:modId xmlns:p14="http://schemas.microsoft.com/office/powerpoint/2010/main" val="3105198993"/>
              </p:ext>
            </p:extLst>
          </p:nvPr>
        </p:nvGraphicFramePr>
        <p:xfrm>
          <a:off x="1670808" y="2952622"/>
          <a:ext cx="7163258" cy="1706880"/>
        </p:xfrm>
        <a:graphic>
          <a:graphicData uri="http://schemas.openxmlformats.org/drawingml/2006/table">
            <a:tbl>
              <a:tblPr firstRow="1" bandRow="1">
                <a:tableStyleId>{DDEB4DAA-78A3-4354-8453-CD9289F29EDB}</a:tableStyleId>
              </a:tblPr>
              <a:tblGrid>
                <a:gridCol w="604324">
                  <a:extLst>
                    <a:ext uri="{9D8B030D-6E8A-4147-A177-3AD203B41FA5}">
                      <a16:colId xmlns:a16="http://schemas.microsoft.com/office/drawing/2014/main" val="2726714986"/>
                    </a:ext>
                  </a:extLst>
                </a:gridCol>
                <a:gridCol w="950802">
                  <a:extLst>
                    <a:ext uri="{9D8B030D-6E8A-4147-A177-3AD203B41FA5}">
                      <a16:colId xmlns:a16="http://schemas.microsoft.com/office/drawing/2014/main" val="1115580885"/>
                    </a:ext>
                  </a:extLst>
                </a:gridCol>
                <a:gridCol w="628497">
                  <a:extLst>
                    <a:ext uri="{9D8B030D-6E8A-4147-A177-3AD203B41FA5}">
                      <a16:colId xmlns:a16="http://schemas.microsoft.com/office/drawing/2014/main" val="1865697837"/>
                    </a:ext>
                  </a:extLst>
                </a:gridCol>
                <a:gridCol w="805766">
                  <a:extLst>
                    <a:ext uri="{9D8B030D-6E8A-4147-A177-3AD203B41FA5}">
                      <a16:colId xmlns:a16="http://schemas.microsoft.com/office/drawing/2014/main" val="2721950400"/>
                    </a:ext>
                  </a:extLst>
                </a:gridCol>
                <a:gridCol w="955476">
                  <a:extLst>
                    <a:ext uri="{9D8B030D-6E8A-4147-A177-3AD203B41FA5}">
                      <a16:colId xmlns:a16="http://schemas.microsoft.com/office/drawing/2014/main" val="2174263151"/>
                    </a:ext>
                  </a:extLst>
                </a:gridCol>
                <a:gridCol w="830639">
                  <a:extLst>
                    <a:ext uri="{9D8B030D-6E8A-4147-A177-3AD203B41FA5}">
                      <a16:colId xmlns:a16="http://schemas.microsoft.com/office/drawing/2014/main" val="1424282550"/>
                    </a:ext>
                  </a:extLst>
                </a:gridCol>
                <a:gridCol w="795918">
                  <a:extLst>
                    <a:ext uri="{9D8B030D-6E8A-4147-A177-3AD203B41FA5}">
                      <a16:colId xmlns:a16="http://schemas.microsoft.com/office/drawing/2014/main" val="1853878043"/>
                    </a:ext>
                  </a:extLst>
                </a:gridCol>
                <a:gridCol w="795918">
                  <a:extLst>
                    <a:ext uri="{9D8B030D-6E8A-4147-A177-3AD203B41FA5}">
                      <a16:colId xmlns:a16="http://schemas.microsoft.com/office/drawing/2014/main" val="2621376178"/>
                    </a:ext>
                  </a:extLst>
                </a:gridCol>
                <a:gridCol w="795918">
                  <a:extLst>
                    <a:ext uri="{9D8B030D-6E8A-4147-A177-3AD203B41FA5}">
                      <a16:colId xmlns:a16="http://schemas.microsoft.com/office/drawing/2014/main" val="3878031316"/>
                    </a:ext>
                  </a:extLst>
                </a:gridCol>
              </a:tblGrid>
              <a:tr h="236005">
                <a:tc>
                  <a:txBody>
                    <a:bodyPr/>
                    <a:lstStyle/>
                    <a:p>
                      <a:pPr lvl="0" algn="ctr">
                        <a:buNone/>
                      </a:pPr>
                      <a:r>
                        <a:rPr lang="en-US" sz="1050" b="1">
                          <a:solidFill>
                            <a:schemeClr val="tx1"/>
                          </a:solidFill>
                          <a:latin typeface="Amiko"/>
                          <a:cs typeface="Amiko"/>
                        </a:rPr>
                        <a:t>Zone</a:t>
                      </a:r>
                    </a:p>
                  </a:txBody>
                  <a:tcPr/>
                </a:tc>
                <a:tc>
                  <a:txBody>
                    <a:bodyPr/>
                    <a:lstStyle/>
                    <a:p>
                      <a:pPr algn="ctr"/>
                      <a:r>
                        <a:rPr lang="en-US" sz="1050" b="1">
                          <a:solidFill>
                            <a:schemeClr val="tx1"/>
                          </a:solidFill>
                          <a:latin typeface="Amiko"/>
                          <a:cs typeface="Amiko"/>
                        </a:rPr>
                        <a:t>Air Pollution</a:t>
                      </a:r>
                    </a:p>
                  </a:txBody>
                  <a:tcPr/>
                </a:tc>
                <a:tc>
                  <a:txBody>
                    <a:bodyPr/>
                    <a:lstStyle/>
                    <a:p>
                      <a:pPr algn="ctr"/>
                      <a:r>
                        <a:rPr lang="en-US" sz="1050" b="1">
                          <a:solidFill>
                            <a:schemeClr val="tx1"/>
                          </a:solidFill>
                          <a:latin typeface="Amiko"/>
                          <a:cs typeface="Amiko"/>
                        </a:rPr>
                        <a:t>Food</a:t>
                      </a:r>
                    </a:p>
                  </a:txBody>
                  <a:tcPr/>
                </a:tc>
                <a:tc>
                  <a:txBody>
                    <a:bodyPr/>
                    <a:lstStyle/>
                    <a:p>
                      <a:pPr algn="ctr"/>
                      <a:r>
                        <a:rPr lang="en-US" sz="1050" b="1">
                          <a:solidFill>
                            <a:schemeClr val="tx1"/>
                          </a:solidFill>
                          <a:latin typeface="Amiko"/>
                          <a:cs typeface="Amiko"/>
                        </a:rPr>
                        <a:t>Housing Cost</a:t>
                      </a:r>
                    </a:p>
                  </a:txBody>
                  <a:tcPr/>
                </a:tc>
                <a:tc>
                  <a:txBody>
                    <a:bodyPr/>
                    <a:lstStyle/>
                    <a:p>
                      <a:pPr algn="ctr"/>
                      <a:r>
                        <a:rPr lang="en-US" sz="1050" b="1">
                          <a:solidFill>
                            <a:schemeClr val="tx1"/>
                          </a:solidFill>
                          <a:latin typeface="Amiko"/>
                          <a:cs typeface="Amiko"/>
                        </a:rPr>
                        <a:t>Life Expectancy</a:t>
                      </a:r>
                    </a:p>
                  </a:txBody>
                  <a:tcPr/>
                </a:tc>
                <a:tc>
                  <a:txBody>
                    <a:bodyPr/>
                    <a:lstStyle/>
                    <a:p>
                      <a:pPr algn="ctr"/>
                      <a:r>
                        <a:rPr lang="en-US" sz="1050" b="1">
                          <a:solidFill>
                            <a:schemeClr val="tx1"/>
                          </a:solidFill>
                          <a:latin typeface="Amiko"/>
                          <a:cs typeface="Amiko"/>
                        </a:rPr>
                        <a:t>Mean Income</a:t>
                      </a:r>
                    </a:p>
                  </a:txBody>
                  <a:tcPr/>
                </a:tc>
                <a:tc>
                  <a:txBody>
                    <a:bodyPr/>
                    <a:lstStyle/>
                    <a:p>
                      <a:pPr algn="ctr"/>
                      <a:r>
                        <a:rPr lang="en-US" sz="1050" b="1">
                          <a:solidFill>
                            <a:schemeClr val="tx1"/>
                          </a:solidFill>
                          <a:latin typeface="Amiko"/>
                          <a:cs typeface="Amiko"/>
                        </a:rPr>
                        <a:t>Median Income</a:t>
                      </a:r>
                    </a:p>
                  </a:txBody>
                  <a:tcPr/>
                </a:tc>
                <a:tc>
                  <a:txBody>
                    <a:bodyPr/>
                    <a:lstStyle/>
                    <a:p>
                      <a:pPr algn="ctr"/>
                      <a:r>
                        <a:rPr lang="en-US" sz="1050" b="1">
                          <a:solidFill>
                            <a:schemeClr val="tx1"/>
                          </a:solidFill>
                          <a:latin typeface="Amiko"/>
                          <a:cs typeface="Amiko"/>
                        </a:rPr>
                        <a:t>RAF Score</a:t>
                      </a:r>
                    </a:p>
                  </a:txBody>
                  <a:tcPr/>
                </a:tc>
                <a:tc>
                  <a:txBody>
                    <a:bodyPr/>
                    <a:lstStyle/>
                    <a:p>
                      <a:pPr algn="ctr"/>
                      <a:r>
                        <a:rPr lang="en-US" sz="1050" b="1">
                          <a:solidFill>
                            <a:schemeClr val="tx1"/>
                          </a:solidFill>
                          <a:latin typeface="Amiko"/>
                          <a:cs typeface="Amiko"/>
                        </a:rPr>
                        <a:t>Smoking</a:t>
                      </a:r>
                    </a:p>
                  </a:txBody>
                  <a:tcPr/>
                </a:tc>
                <a:extLst>
                  <a:ext uri="{0D108BD9-81ED-4DB2-BD59-A6C34878D82A}">
                    <a16:rowId xmlns:a16="http://schemas.microsoft.com/office/drawing/2014/main" val="3710030965"/>
                  </a:ext>
                </a:extLst>
              </a:tr>
              <a:tr h="236006">
                <a:tc>
                  <a:txBody>
                    <a:bodyPr/>
                    <a:lstStyle/>
                    <a:p>
                      <a:pPr lvl="0" algn="ctr">
                        <a:buNone/>
                      </a:pPr>
                      <a:r>
                        <a:rPr lang="en-US" sz="1100" b="1">
                          <a:solidFill>
                            <a:schemeClr val="bg2"/>
                          </a:solidFill>
                          <a:latin typeface="Amiko"/>
                          <a:cs typeface="Amiko"/>
                        </a:rPr>
                        <a:t>8</a:t>
                      </a:r>
                    </a:p>
                  </a:txBody>
                  <a:tcPr/>
                </a:tc>
                <a:tc>
                  <a:txBody>
                    <a:bodyPr/>
                    <a:lstStyle/>
                    <a:p>
                      <a:pPr lvl="0" algn="ctr">
                        <a:buNone/>
                      </a:pPr>
                      <a:r>
                        <a:rPr lang="en-US" sz="1050">
                          <a:solidFill>
                            <a:schemeClr val="bg2"/>
                          </a:solidFill>
                          <a:latin typeface="Amiko"/>
                          <a:cs typeface="Amiko"/>
                        </a:rPr>
                        <a:t>7</a:t>
                      </a:r>
                    </a:p>
                  </a:txBody>
                  <a:tcPr/>
                </a:tc>
                <a:tc>
                  <a:txBody>
                    <a:bodyPr/>
                    <a:lstStyle/>
                    <a:p>
                      <a:pPr algn="ctr"/>
                      <a:r>
                        <a:rPr lang="en-US" sz="1050">
                          <a:solidFill>
                            <a:schemeClr val="bg2"/>
                          </a:solidFill>
                          <a:latin typeface="Amiko"/>
                          <a:cs typeface="Amiko"/>
                        </a:rPr>
                        <a:t>8</a:t>
                      </a:r>
                    </a:p>
                  </a:txBody>
                  <a:tcPr/>
                </a:tc>
                <a:tc>
                  <a:txBody>
                    <a:bodyPr/>
                    <a:lstStyle/>
                    <a:p>
                      <a:pPr algn="ctr"/>
                      <a:r>
                        <a:rPr lang="en-US" sz="1050">
                          <a:solidFill>
                            <a:schemeClr val="bg2"/>
                          </a:solidFill>
                          <a:latin typeface="Amiko"/>
                          <a:cs typeface="Amiko"/>
                        </a:rPr>
                        <a:t>0.1</a:t>
                      </a:r>
                    </a:p>
                  </a:txBody>
                  <a:tcPr/>
                </a:tc>
                <a:tc>
                  <a:txBody>
                    <a:bodyPr/>
                    <a:lstStyle/>
                    <a:p>
                      <a:pPr algn="ctr"/>
                      <a:r>
                        <a:rPr lang="en-US" sz="1050">
                          <a:solidFill>
                            <a:schemeClr val="bg2"/>
                          </a:solidFill>
                          <a:latin typeface="Amiko"/>
                          <a:cs typeface="Amiko"/>
                        </a:rPr>
                        <a:t>78</a:t>
                      </a:r>
                    </a:p>
                  </a:txBody>
                  <a:tcPr/>
                </a:tc>
                <a:tc>
                  <a:txBody>
                    <a:bodyPr/>
                    <a:lstStyle/>
                    <a:p>
                      <a:pPr algn="ctr"/>
                      <a:r>
                        <a:rPr lang="en-US" sz="1050">
                          <a:solidFill>
                            <a:schemeClr val="bg2"/>
                          </a:solidFill>
                          <a:latin typeface="Amiko"/>
                          <a:cs typeface="Amiko"/>
                        </a:rPr>
                        <a:t>$83,000</a:t>
                      </a:r>
                    </a:p>
                  </a:txBody>
                  <a:tcPr/>
                </a:tc>
                <a:tc>
                  <a:txBody>
                    <a:bodyPr/>
                    <a:lstStyle/>
                    <a:p>
                      <a:pPr algn="ctr"/>
                      <a:r>
                        <a:rPr lang="en-US" sz="1050">
                          <a:solidFill>
                            <a:schemeClr val="bg2"/>
                          </a:solidFill>
                          <a:latin typeface="Amiko"/>
                          <a:cs typeface="Amiko"/>
                        </a:rPr>
                        <a:t>$66,000</a:t>
                      </a:r>
                    </a:p>
                  </a:txBody>
                  <a:tcPr/>
                </a:tc>
                <a:tc>
                  <a:txBody>
                    <a:bodyPr/>
                    <a:lstStyle/>
                    <a:p>
                      <a:pPr lvl="0" algn="ctr">
                        <a:buNone/>
                      </a:pPr>
                      <a:r>
                        <a:rPr lang="en-US" sz="1050">
                          <a:solidFill>
                            <a:schemeClr val="bg2"/>
                          </a:solidFill>
                          <a:latin typeface="Amiko"/>
                          <a:cs typeface="Amiko"/>
                        </a:rPr>
                        <a:t>0.31</a:t>
                      </a:r>
                    </a:p>
                  </a:txBody>
                  <a:tcPr/>
                </a:tc>
                <a:tc>
                  <a:txBody>
                    <a:bodyPr/>
                    <a:lstStyle/>
                    <a:p>
                      <a:pPr algn="ctr"/>
                      <a:r>
                        <a:rPr lang="en-US" sz="1050">
                          <a:solidFill>
                            <a:schemeClr val="bg2"/>
                          </a:solidFill>
                          <a:latin typeface="Amiko"/>
                          <a:cs typeface="Amiko"/>
                        </a:rPr>
                        <a:t>0.2</a:t>
                      </a:r>
                    </a:p>
                  </a:txBody>
                  <a:tcPr/>
                </a:tc>
                <a:extLst>
                  <a:ext uri="{0D108BD9-81ED-4DB2-BD59-A6C34878D82A}">
                    <a16:rowId xmlns:a16="http://schemas.microsoft.com/office/drawing/2014/main" val="76474208"/>
                  </a:ext>
                </a:extLst>
              </a:tr>
              <a:tr h="236006">
                <a:tc>
                  <a:txBody>
                    <a:bodyPr/>
                    <a:lstStyle/>
                    <a:p>
                      <a:pPr algn="ctr"/>
                      <a:r>
                        <a:rPr lang="en-US" sz="1100" b="1">
                          <a:solidFill>
                            <a:schemeClr val="bg2"/>
                          </a:solidFill>
                          <a:latin typeface="Amiko"/>
                          <a:cs typeface="Amiko"/>
                        </a:rPr>
                        <a:t>14</a:t>
                      </a:r>
                    </a:p>
                  </a:txBody>
                  <a:tcPr/>
                </a:tc>
                <a:tc>
                  <a:txBody>
                    <a:bodyPr/>
                    <a:lstStyle/>
                    <a:p>
                      <a:pPr algn="ctr"/>
                      <a:r>
                        <a:rPr lang="en-US" sz="1050">
                          <a:solidFill>
                            <a:schemeClr val="bg2"/>
                          </a:solidFill>
                          <a:latin typeface="Amiko"/>
                          <a:cs typeface="Amiko"/>
                        </a:rPr>
                        <a:t>7</a:t>
                      </a:r>
                    </a:p>
                  </a:txBody>
                  <a:tcPr/>
                </a:tc>
                <a:tc>
                  <a:txBody>
                    <a:bodyPr/>
                    <a:lstStyle/>
                    <a:p>
                      <a:pPr lvl="0" algn="ctr">
                        <a:buNone/>
                      </a:pPr>
                      <a:r>
                        <a:rPr lang="en-US" sz="1050" b="0" i="0" u="none" strike="noStrike" noProof="0">
                          <a:solidFill>
                            <a:schemeClr val="bg2"/>
                          </a:solidFill>
                          <a:latin typeface="Amiko"/>
                        </a:rPr>
                        <a:t>8</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0.1</a:t>
                      </a:r>
                      <a:endParaRPr lang="en-US" sz="1050">
                        <a:solidFill>
                          <a:schemeClr val="bg2"/>
                        </a:solidFill>
                        <a:latin typeface="Amiko"/>
                      </a:endParaRPr>
                    </a:p>
                  </a:txBody>
                  <a:tcPr/>
                </a:tc>
                <a:tc>
                  <a:txBody>
                    <a:bodyPr/>
                    <a:lstStyle/>
                    <a:p>
                      <a:pPr algn="ctr"/>
                      <a:r>
                        <a:rPr lang="en-US" sz="1050">
                          <a:solidFill>
                            <a:schemeClr val="bg2"/>
                          </a:solidFill>
                          <a:latin typeface="Amiko"/>
                          <a:cs typeface="Amiko"/>
                        </a:rPr>
                        <a:t>78</a:t>
                      </a:r>
                    </a:p>
                  </a:txBody>
                  <a:tcPr/>
                </a:tc>
                <a:tc>
                  <a:txBody>
                    <a:bodyPr/>
                    <a:lstStyle/>
                    <a:p>
                      <a:pPr lvl="0" algn="ctr">
                        <a:buNone/>
                      </a:pPr>
                      <a:r>
                        <a:rPr lang="en-US" sz="1050" b="0" i="0" u="none" strike="noStrike" noProof="0">
                          <a:solidFill>
                            <a:schemeClr val="bg2"/>
                          </a:solidFill>
                          <a:latin typeface="Amiko"/>
                        </a:rPr>
                        <a:t>$64,000</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$51,500</a:t>
                      </a:r>
                      <a:endParaRPr lang="en-US" sz="1050">
                        <a:solidFill>
                          <a:schemeClr val="bg2"/>
                        </a:solidFill>
                        <a:latin typeface="Amiko"/>
                      </a:endParaRPr>
                    </a:p>
                  </a:txBody>
                  <a:tcPr/>
                </a:tc>
                <a:tc>
                  <a:txBody>
                    <a:bodyPr/>
                    <a:lstStyle/>
                    <a:p>
                      <a:pPr algn="ctr"/>
                      <a:r>
                        <a:rPr lang="en-US" sz="1050">
                          <a:solidFill>
                            <a:schemeClr val="bg2"/>
                          </a:solidFill>
                          <a:latin typeface="Amiko"/>
                          <a:cs typeface="Amiko"/>
                        </a:rPr>
                        <a:t>0.29</a:t>
                      </a:r>
                    </a:p>
                  </a:txBody>
                  <a:tcPr/>
                </a:tc>
                <a:tc>
                  <a:txBody>
                    <a:bodyPr/>
                    <a:lstStyle/>
                    <a:p>
                      <a:pPr lvl="0" algn="ctr">
                        <a:buNone/>
                      </a:pPr>
                      <a:r>
                        <a:rPr lang="en-US" sz="1050" b="0" i="0" u="none" strike="noStrike" noProof="0">
                          <a:solidFill>
                            <a:schemeClr val="bg2"/>
                          </a:solidFill>
                          <a:latin typeface="Amiko"/>
                        </a:rPr>
                        <a:t>0.2</a:t>
                      </a:r>
                      <a:endParaRPr lang="en-US" sz="1050">
                        <a:solidFill>
                          <a:schemeClr val="bg2"/>
                        </a:solidFill>
                        <a:latin typeface="Amiko"/>
                      </a:endParaRPr>
                    </a:p>
                  </a:txBody>
                  <a:tcPr/>
                </a:tc>
                <a:extLst>
                  <a:ext uri="{0D108BD9-81ED-4DB2-BD59-A6C34878D82A}">
                    <a16:rowId xmlns:a16="http://schemas.microsoft.com/office/drawing/2014/main" val="2442477956"/>
                  </a:ext>
                </a:extLst>
              </a:tr>
              <a:tr h="236005">
                <a:tc>
                  <a:txBody>
                    <a:bodyPr/>
                    <a:lstStyle/>
                    <a:p>
                      <a:pPr algn="ctr"/>
                      <a:r>
                        <a:rPr lang="en-US" sz="1100" b="1">
                          <a:solidFill>
                            <a:schemeClr val="bg2"/>
                          </a:solidFill>
                          <a:latin typeface="Amiko"/>
                          <a:cs typeface="Amiko"/>
                        </a:rPr>
                        <a:t>21</a:t>
                      </a:r>
                    </a:p>
                  </a:txBody>
                  <a:tcPr/>
                </a:tc>
                <a:tc>
                  <a:txBody>
                    <a:bodyPr/>
                    <a:lstStyle/>
                    <a:p>
                      <a:pPr algn="ctr"/>
                      <a:r>
                        <a:rPr lang="en-US" sz="1050">
                          <a:solidFill>
                            <a:schemeClr val="bg2"/>
                          </a:solidFill>
                          <a:latin typeface="Amiko"/>
                          <a:cs typeface="Amiko"/>
                        </a:rPr>
                        <a:t>7</a:t>
                      </a:r>
                    </a:p>
                  </a:txBody>
                  <a:tcPr/>
                </a:tc>
                <a:tc>
                  <a:txBody>
                    <a:bodyPr/>
                    <a:lstStyle/>
                    <a:p>
                      <a:pPr lvl="0" algn="ctr">
                        <a:buNone/>
                      </a:pPr>
                      <a:r>
                        <a:rPr lang="en-US" sz="1050" b="0" i="0" u="none" strike="noStrike" noProof="0">
                          <a:solidFill>
                            <a:schemeClr val="bg2"/>
                          </a:solidFill>
                          <a:latin typeface="Amiko"/>
                        </a:rPr>
                        <a:t>8</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0.1</a:t>
                      </a:r>
                      <a:endParaRPr lang="en-US" sz="1050">
                        <a:solidFill>
                          <a:schemeClr val="bg2"/>
                        </a:solidFill>
                        <a:latin typeface="Amiko"/>
                      </a:endParaRPr>
                    </a:p>
                  </a:txBody>
                  <a:tcPr/>
                </a:tc>
                <a:tc>
                  <a:txBody>
                    <a:bodyPr/>
                    <a:lstStyle/>
                    <a:p>
                      <a:pPr algn="ctr"/>
                      <a:r>
                        <a:rPr lang="en-US" sz="1050">
                          <a:solidFill>
                            <a:schemeClr val="bg2"/>
                          </a:solidFill>
                          <a:latin typeface="Amiko"/>
                          <a:cs typeface="Amiko"/>
                        </a:rPr>
                        <a:t>78</a:t>
                      </a:r>
                    </a:p>
                  </a:txBody>
                  <a:tcPr/>
                </a:tc>
                <a:tc>
                  <a:txBody>
                    <a:bodyPr/>
                    <a:lstStyle/>
                    <a:p>
                      <a:pPr lvl="0" algn="ctr">
                        <a:buNone/>
                      </a:pPr>
                      <a:r>
                        <a:rPr lang="en-US" sz="1050" b="0" i="0" u="none" strike="noStrike" noProof="0">
                          <a:solidFill>
                            <a:schemeClr val="bg2"/>
                          </a:solidFill>
                          <a:latin typeface="Amiko"/>
                        </a:rPr>
                        <a:t>$88,000</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$77,500</a:t>
                      </a:r>
                      <a:endParaRPr lang="en-US" sz="1050">
                        <a:solidFill>
                          <a:schemeClr val="bg2"/>
                        </a:solidFill>
                        <a:latin typeface="Amiko"/>
                      </a:endParaRPr>
                    </a:p>
                  </a:txBody>
                  <a:tcPr/>
                </a:tc>
                <a:tc>
                  <a:txBody>
                    <a:bodyPr/>
                    <a:lstStyle/>
                    <a:p>
                      <a:pPr algn="ctr"/>
                      <a:r>
                        <a:rPr lang="en-US" sz="1050">
                          <a:solidFill>
                            <a:schemeClr val="bg2"/>
                          </a:solidFill>
                          <a:latin typeface="Amiko"/>
                          <a:cs typeface="Amiko"/>
                        </a:rPr>
                        <a:t>0.27</a:t>
                      </a:r>
                    </a:p>
                  </a:txBody>
                  <a:tcPr/>
                </a:tc>
                <a:tc>
                  <a:txBody>
                    <a:bodyPr/>
                    <a:lstStyle/>
                    <a:p>
                      <a:pPr lvl="0" algn="ctr">
                        <a:buNone/>
                      </a:pPr>
                      <a:r>
                        <a:rPr lang="en-US" sz="1050" b="0" i="0" u="none" strike="noStrike" noProof="0">
                          <a:solidFill>
                            <a:schemeClr val="bg2"/>
                          </a:solidFill>
                          <a:latin typeface="Amiko"/>
                        </a:rPr>
                        <a:t>0.2</a:t>
                      </a:r>
                      <a:endParaRPr lang="en-US" sz="1050">
                        <a:solidFill>
                          <a:schemeClr val="bg2"/>
                        </a:solidFill>
                        <a:latin typeface="Amiko"/>
                      </a:endParaRPr>
                    </a:p>
                  </a:txBody>
                  <a:tcPr/>
                </a:tc>
                <a:extLst>
                  <a:ext uri="{0D108BD9-81ED-4DB2-BD59-A6C34878D82A}">
                    <a16:rowId xmlns:a16="http://schemas.microsoft.com/office/drawing/2014/main" val="3172727208"/>
                  </a:ext>
                </a:extLst>
              </a:tr>
              <a:tr h="236006">
                <a:tc>
                  <a:txBody>
                    <a:bodyPr/>
                    <a:lstStyle/>
                    <a:p>
                      <a:pPr algn="ctr"/>
                      <a:r>
                        <a:rPr lang="en-US" sz="1100" b="1">
                          <a:solidFill>
                            <a:schemeClr val="bg2"/>
                          </a:solidFill>
                          <a:latin typeface="Amiko"/>
                          <a:cs typeface="Amiko"/>
                        </a:rPr>
                        <a:t>22</a:t>
                      </a:r>
                    </a:p>
                  </a:txBody>
                  <a:tcPr/>
                </a:tc>
                <a:tc>
                  <a:txBody>
                    <a:bodyPr/>
                    <a:lstStyle/>
                    <a:p>
                      <a:pPr lvl="0" algn="ctr">
                        <a:buNone/>
                      </a:pPr>
                      <a:r>
                        <a:rPr lang="en-US" sz="1050">
                          <a:solidFill>
                            <a:schemeClr val="bg2"/>
                          </a:solidFill>
                          <a:latin typeface="Amiko"/>
                          <a:cs typeface="Amiko"/>
                        </a:rPr>
                        <a:t>7</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8</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0.1</a:t>
                      </a:r>
                      <a:endParaRPr lang="en-US" sz="1050">
                        <a:solidFill>
                          <a:schemeClr val="bg2"/>
                        </a:solidFill>
                        <a:latin typeface="Amiko"/>
                      </a:endParaRPr>
                    </a:p>
                  </a:txBody>
                  <a:tcPr/>
                </a:tc>
                <a:tc>
                  <a:txBody>
                    <a:bodyPr/>
                    <a:lstStyle/>
                    <a:p>
                      <a:pPr algn="ctr"/>
                      <a:r>
                        <a:rPr lang="en-US" sz="1050">
                          <a:solidFill>
                            <a:schemeClr val="bg2"/>
                          </a:solidFill>
                          <a:latin typeface="Amiko"/>
                          <a:cs typeface="Amiko"/>
                        </a:rPr>
                        <a:t>78</a:t>
                      </a:r>
                    </a:p>
                  </a:txBody>
                  <a:tcPr/>
                </a:tc>
                <a:tc>
                  <a:txBody>
                    <a:bodyPr/>
                    <a:lstStyle/>
                    <a:p>
                      <a:pPr lvl="0" algn="ctr">
                        <a:buNone/>
                      </a:pPr>
                      <a:r>
                        <a:rPr lang="en-US" sz="1050" b="0" i="0" u="none" strike="noStrike" noProof="0">
                          <a:solidFill>
                            <a:schemeClr val="bg2"/>
                          </a:solidFill>
                          <a:latin typeface="Amiko"/>
                        </a:rPr>
                        <a:t>$43,000</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$33,500</a:t>
                      </a:r>
                      <a:endParaRPr lang="en-US" sz="1050">
                        <a:solidFill>
                          <a:schemeClr val="bg2"/>
                        </a:solidFill>
                        <a:latin typeface="Amiko"/>
                      </a:endParaRPr>
                    </a:p>
                  </a:txBody>
                  <a:tcPr/>
                </a:tc>
                <a:tc>
                  <a:txBody>
                    <a:bodyPr/>
                    <a:lstStyle/>
                    <a:p>
                      <a:pPr algn="ctr"/>
                      <a:r>
                        <a:rPr lang="en-US" sz="1050">
                          <a:solidFill>
                            <a:schemeClr val="bg2"/>
                          </a:solidFill>
                          <a:latin typeface="Amiko"/>
                          <a:cs typeface="Amiko"/>
                        </a:rPr>
                        <a:t>0.51</a:t>
                      </a:r>
                    </a:p>
                  </a:txBody>
                  <a:tcPr/>
                </a:tc>
                <a:tc>
                  <a:txBody>
                    <a:bodyPr/>
                    <a:lstStyle/>
                    <a:p>
                      <a:pPr lvl="0" algn="ctr">
                        <a:buNone/>
                      </a:pPr>
                      <a:r>
                        <a:rPr lang="en-US" sz="1050" b="0" i="0" u="none" strike="noStrike" noProof="0">
                          <a:solidFill>
                            <a:schemeClr val="bg2"/>
                          </a:solidFill>
                          <a:latin typeface="Amiko"/>
                        </a:rPr>
                        <a:t>0.2</a:t>
                      </a:r>
                      <a:endParaRPr lang="en-US" sz="1050">
                        <a:solidFill>
                          <a:schemeClr val="bg2"/>
                        </a:solidFill>
                        <a:latin typeface="Amiko"/>
                      </a:endParaRPr>
                    </a:p>
                  </a:txBody>
                  <a:tcPr/>
                </a:tc>
                <a:extLst>
                  <a:ext uri="{0D108BD9-81ED-4DB2-BD59-A6C34878D82A}">
                    <a16:rowId xmlns:a16="http://schemas.microsoft.com/office/drawing/2014/main" val="2599311706"/>
                  </a:ext>
                </a:extLst>
              </a:tr>
              <a:tr h="236005">
                <a:tc>
                  <a:txBody>
                    <a:bodyPr/>
                    <a:lstStyle/>
                    <a:p>
                      <a:pPr lvl="0" algn="ctr">
                        <a:buNone/>
                      </a:pPr>
                      <a:r>
                        <a:rPr lang="en-US" sz="1100" b="1">
                          <a:solidFill>
                            <a:schemeClr val="bg2"/>
                          </a:solidFill>
                          <a:latin typeface="Amiko"/>
                          <a:cs typeface="Amiko"/>
                        </a:rPr>
                        <a:t>59</a:t>
                      </a:r>
                    </a:p>
                  </a:txBody>
                  <a:tcPr/>
                </a:tc>
                <a:tc>
                  <a:txBody>
                    <a:bodyPr/>
                    <a:lstStyle/>
                    <a:p>
                      <a:pPr lvl="0" algn="ctr">
                        <a:buNone/>
                      </a:pPr>
                      <a:r>
                        <a:rPr lang="en-US" sz="1050">
                          <a:solidFill>
                            <a:schemeClr val="bg2"/>
                          </a:solidFill>
                          <a:latin typeface="Amiko"/>
                          <a:cs typeface="Amiko"/>
                        </a:rPr>
                        <a:t>7</a:t>
                      </a:r>
                    </a:p>
                  </a:txBody>
                  <a:tcPr/>
                </a:tc>
                <a:tc>
                  <a:txBody>
                    <a:bodyPr/>
                    <a:lstStyle/>
                    <a:p>
                      <a:pPr lvl="0" algn="ctr">
                        <a:buNone/>
                      </a:pPr>
                      <a:r>
                        <a:rPr lang="en-US" sz="1050" b="0" i="0" u="none" strike="noStrike" noProof="0">
                          <a:solidFill>
                            <a:schemeClr val="bg2"/>
                          </a:solidFill>
                          <a:latin typeface="Amiko"/>
                        </a:rPr>
                        <a:t>8</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0.1</a:t>
                      </a:r>
                      <a:endParaRPr lang="en-US" sz="1050">
                        <a:solidFill>
                          <a:schemeClr val="bg2"/>
                        </a:solidFill>
                        <a:latin typeface="Amiko"/>
                      </a:endParaRPr>
                    </a:p>
                  </a:txBody>
                  <a:tcPr/>
                </a:tc>
                <a:tc>
                  <a:txBody>
                    <a:bodyPr/>
                    <a:lstStyle/>
                    <a:p>
                      <a:pPr lvl="0" algn="ctr">
                        <a:buNone/>
                      </a:pPr>
                      <a:r>
                        <a:rPr lang="en-US" sz="1050">
                          <a:solidFill>
                            <a:schemeClr val="bg2"/>
                          </a:solidFill>
                          <a:latin typeface="Amiko"/>
                          <a:cs typeface="Amiko"/>
                        </a:rPr>
                        <a:t>78</a:t>
                      </a:r>
                    </a:p>
                  </a:txBody>
                  <a:tcPr/>
                </a:tc>
                <a:tc>
                  <a:txBody>
                    <a:bodyPr/>
                    <a:lstStyle/>
                    <a:p>
                      <a:pPr lvl="0" algn="ctr">
                        <a:buNone/>
                      </a:pPr>
                      <a:r>
                        <a:rPr lang="en-US" sz="1050" b="0" i="0" u="none" strike="noStrike" noProof="0">
                          <a:solidFill>
                            <a:schemeClr val="bg2"/>
                          </a:solidFill>
                          <a:latin typeface="Amiko"/>
                        </a:rPr>
                        <a:t>$46,000</a:t>
                      </a:r>
                      <a:endParaRPr lang="en-US" sz="1050">
                        <a:solidFill>
                          <a:schemeClr val="bg2"/>
                        </a:solidFill>
                        <a:latin typeface="Amiko"/>
                      </a:endParaRPr>
                    </a:p>
                  </a:txBody>
                  <a:tcPr/>
                </a:tc>
                <a:tc>
                  <a:txBody>
                    <a:bodyPr/>
                    <a:lstStyle/>
                    <a:p>
                      <a:pPr lvl="0" algn="ctr">
                        <a:buNone/>
                      </a:pPr>
                      <a:r>
                        <a:rPr lang="en-US" sz="1050" b="0" i="0" u="none" strike="noStrike" noProof="0">
                          <a:solidFill>
                            <a:schemeClr val="bg2"/>
                          </a:solidFill>
                          <a:latin typeface="Amiko"/>
                        </a:rPr>
                        <a:t>$36,500</a:t>
                      </a:r>
                      <a:endParaRPr lang="en-US" sz="1050">
                        <a:solidFill>
                          <a:schemeClr val="bg2"/>
                        </a:solidFill>
                        <a:latin typeface="Amiko"/>
                      </a:endParaRPr>
                    </a:p>
                  </a:txBody>
                  <a:tcPr/>
                </a:tc>
                <a:tc>
                  <a:txBody>
                    <a:bodyPr/>
                    <a:lstStyle/>
                    <a:p>
                      <a:pPr lvl="0" algn="ctr">
                        <a:buNone/>
                      </a:pPr>
                      <a:r>
                        <a:rPr lang="en-US" sz="1050">
                          <a:solidFill>
                            <a:schemeClr val="bg2"/>
                          </a:solidFill>
                          <a:latin typeface="Amiko"/>
                          <a:cs typeface="Amiko"/>
                        </a:rPr>
                        <a:t>0.47</a:t>
                      </a:r>
                    </a:p>
                  </a:txBody>
                  <a:tcPr/>
                </a:tc>
                <a:tc>
                  <a:txBody>
                    <a:bodyPr/>
                    <a:lstStyle/>
                    <a:p>
                      <a:pPr lvl="0" algn="ctr">
                        <a:buNone/>
                      </a:pPr>
                      <a:r>
                        <a:rPr lang="en-US" sz="1050" b="0" i="0" u="none" strike="noStrike" noProof="0">
                          <a:solidFill>
                            <a:schemeClr val="bg2"/>
                          </a:solidFill>
                          <a:latin typeface="Amiko"/>
                        </a:rPr>
                        <a:t>0.2</a:t>
                      </a:r>
                    </a:p>
                  </a:txBody>
                  <a:tcPr/>
                </a:tc>
                <a:extLst>
                  <a:ext uri="{0D108BD9-81ED-4DB2-BD59-A6C34878D82A}">
                    <a16:rowId xmlns:a16="http://schemas.microsoft.com/office/drawing/2014/main" val="2954617396"/>
                  </a:ext>
                </a:extLst>
              </a:tr>
            </a:tbl>
          </a:graphicData>
        </a:graphic>
      </p:graphicFrame>
    </p:spTree>
    <p:extLst>
      <p:ext uri="{BB962C8B-B14F-4D97-AF65-F5344CB8AC3E}">
        <p14:creationId xmlns:p14="http://schemas.microsoft.com/office/powerpoint/2010/main" val="34380596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259079" y="437582"/>
            <a:ext cx="8611965" cy="572700"/>
          </a:xfrm>
        </p:spPr>
        <p:txBody>
          <a:bodyPr/>
          <a:lstStyle/>
          <a:p>
            <a:pPr algn="ctr"/>
            <a:r>
              <a:rPr lang="en-US" dirty="0">
                <a:solidFill>
                  <a:schemeClr val="tx1"/>
                </a:solidFill>
              </a:rPr>
              <a:t>Major Disease Conditions in Top 5% Acute Population</a:t>
            </a:r>
          </a:p>
        </p:txBody>
      </p:sp>
      <p:sp>
        <p:nvSpPr>
          <p:cNvPr id="26" name="Subtitle 4">
            <a:extLst>
              <a:ext uri="{FF2B5EF4-FFF2-40B4-BE49-F238E27FC236}">
                <a16:creationId xmlns:a16="http://schemas.microsoft.com/office/drawing/2014/main" id="{B9C15270-3D5A-2508-836C-5C85F788DA5E}"/>
              </a:ext>
            </a:extLst>
          </p:cNvPr>
          <p:cNvSpPr txBox="1">
            <a:spLocks/>
          </p:cNvSpPr>
          <p:nvPr/>
        </p:nvSpPr>
        <p:spPr>
          <a:xfrm>
            <a:off x="1074816" y="1403414"/>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a:solidFill>
                  <a:srgbClr val="00B050"/>
                </a:solidFill>
              </a:rPr>
              <a:t>Commercial</a:t>
            </a: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5608284" y="1384378"/>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a:solidFill>
                  <a:schemeClr val="tx2"/>
                </a:solidFill>
              </a:rPr>
              <a:t>Medicaid</a:t>
            </a: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5E44F5B3-0D57-1353-0D37-58CC0FAE2BCD}"/>
              </a:ext>
            </a:extLst>
          </p:cNvPr>
          <p:cNvSpPr txBox="1"/>
          <p:nvPr/>
        </p:nvSpPr>
        <p:spPr>
          <a:xfrm>
            <a:off x="259080" y="1874698"/>
            <a:ext cx="4312920" cy="1448473"/>
          </a:xfrm>
          <a:prstGeom prst="rect">
            <a:avLst/>
          </a:prstGeom>
          <a:noFill/>
        </p:spPr>
        <p:txBody>
          <a:bodyPr wrap="square" rtlCol="0">
            <a:spAutoFit/>
          </a:bodyPr>
          <a:lstStyle/>
          <a:p>
            <a:pPr marL="342900" indent="-342900">
              <a:lnSpc>
                <a:spcPct val="150000"/>
              </a:lnSpc>
              <a:buFont typeface="+mj-lt"/>
              <a:buAutoNum type="arabicPeriod"/>
            </a:pPr>
            <a:r>
              <a:rPr lang="en-US" sz="1500">
                <a:solidFill>
                  <a:srgbClr val="00B050"/>
                </a:solidFill>
                <a:latin typeface="Amiko" panose="020B0604020202020204" charset="0"/>
                <a:cs typeface="Amiko" panose="020B0604020202020204" charset="0"/>
              </a:rPr>
              <a:t>Diabetes without Complication</a:t>
            </a:r>
          </a:p>
          <a:p>
            <a:pPr marL="342900" indent="-342900">
              <a:lnSpc>
                <a:spcPct val="150000"/>
              </a:lnSpc>
              <a:buFont typeface="+mj-lt"/>
              <a:buAutoNum type="arabicPeriod"/>
            </a:pPr>
            <a:r>
              <a:rPr lang="en-US" sz="1500">
                <a:solidFill>
                  <a:srgbClr val="00B050"/>
                </a:solidFill>
                <a:latin typeface="Amiko" panose="020B0604020202020204" charset="0"/>
                <a:cs typeface="Amiko" panose="020B0604020202020204" charset="0"/>
              </a:rPr>
              <a:t>Major Depression, Bipolar &amp; Paranoid Disorder</a:t>
            </a:r>
          </a:p>
          <a:p>
            <a:pPr marL="342900" indent="-342900">
              <a:lnSpc>
                <a:spcPct val="150000"/>
              </a:lnSpc>
              <a:buFont typeface="+mj-lt"/>
              <a:buAutoNum type="arabicPeriod"/>
            </a:pPr>
            <a:r>
              <a:rPr lang="en-US" sz="1500">
                <a:solidFill>
                  <a:srgbClr val="00B050"/>
                </a:solidFill>
                <a:latin typeface="Amiko" panose="020B0604020202020204" charset="0"/>
                <a:cs typeface="Amiko" panose="020B0604020202020204" charset="0"/>
              </a:rPr>
              <a:t>Morbid Obesity</a:t>
            </a:r>
          </a:p>
        </p:txBody>
      </p:sp>
      <p:sp>
        <p:nvSpPr>
          <p:cNvPr id="12" name="TextBox 11">
            <a:extLst>
              <a:ext uri="{FF2B5EF4-FFF2-40B4-BE49-F238E27FC236}">
                <a16:creationId xmlns:a16="http://schemas.microsoft.com/office/drawing/2014/main" id="{6DA9B063-B008-F127-78AC-450105949910}"/>
              </a:ext>
            </a:extLst>
          </p:cNvPr>
          <p:cNvSpPr txBox="1"/>
          <p:nvPr/>
        </p:nvSpPr>
        <p:spPr>
          <a:xfrm>
            <a:off x="4572000" y="1867979"/>
            <a:ext cx="4572000" cy="1794722"/>
          </a:xfrm>
          <a:prstGeom prst="rect">
            <a:avLst/>
          </a:prstGeom>
          <a:noFill/>
        </p:spPr>
        <p:txBody>
          <a:bodyPr wrap="square">
            <a:spAutoFit/>
          </a:bodyPr>
          <a:lstStyle/>
          <a:p>
            <a:pPr marL="342900" indent="-342900">
              <a:lnSpc>
                <a:spcPct val="150000"/>
              </a:lnSpc>
              <a:buFont typeface="+mj-lt"/>
              <a:buAutoNum type="arabicPeriod"/>
            </a:pPr>
            <a:r>
              <a:rPr lang="en-US" sz="1500">
                <a:solidFill>
                  <a:schemeClr val="tx2"/>
                </a:solidFill>
                <a:latin typeface="Amiko" panose="020B0604020202020204" charset="0"/>
                <a:cs typeface="Amiko" panose="020B0604020202020204" charset="0"/>
              </a:rPr>
              <a:t>Diabetes with Chronic Complication</a:t>
            </a:r>
          </a:p>
          <a:p>
            <a:pPr marL="342900" indent="-342900">
              <a:lnSpc>
                <a:spcPct val="150000"/>
              </a:lnSpc>
              <a:buFont typeface="+mj-lt"/>
              <a:buAutoNum type="arabicPeriod"/>
            </a:pPr>
            <a:r>
              <a:rPr lang="en-US" sz="1500">
                <a:solidFill>
                  <a:schemeClr val="tx2"/>
                </a:solidFill>
                <a:latin typeface="Amiko" panose="020B0604020202020204" charset="0"/>
                <a:cs typeface="Amiko" panose="020B0604020202020204" charset="0"/>
              </a:rPr>
              <a:t>Major Depression, Bipolar &amp; Paranoid Disorder</a:t>
            </a:r>
          </a:p>
          <a:p>
            <a:pPr marL="342900" indent="-342900">
              <a:lnSpc>
                <a:spcPct val="150000"/>
              </a:lnSpc>
              <a:buFont typeface="+mj-lt"/>
              <a:buAutoNum type="arabicPeriod"/>
            </a:pPr>
            <a:r>
              <a:rPr lang="en-US" sz="1500">
                <a:solidFill>
                  <a:schemeClr val="tx2"/>
                </a:solidFill>
                <a:latin typeface="Amiko" panose="020B0604020202020204" charset="0"/>
                <a:cs typeface="Amiko" panose="020B0604020202020204" charset="0"/>
              </a:rPr>
              <a:t>Other Significant Endocrine &amp; Metabolic Disorder</a:t>
            </a:r>
          </a:p>
        </p:txBody>
      </p:sp>
      <p:sp>
        <p:nvSpPr>
          <p:cNvPr id="15" name="Oval 14">
            <a:extLst>
              <a:ext uri="{FF2B5EF4-FFF2-40B4-BE49-F238E27FC236}">
                <a16:creationId xmlns:a16="http://schemas.microsoft.com/office/drawing/2014/main" id="{D47F850C-C48D-688E-1EF1-4BA64C59B8C5}"/>
              </a:ext>
            </a:extLst>
          </p:cNvPr>
          <p:cNvSpPr/>
          <p:nvPr/>
        </p:nvSpPr>
        <p:spPr>
          <a:xfrm>
            <a:off x="1661284" y="3305091"/>
            <a:ext cx="1463040" cy="146304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AE664A2-03D9-A00A-5BEB-FFDF7AD04EFB}"/>
              </a:ext>
            </a:extLst>
          </p:cNvPr>
          <p:cNvSpPr txBox="1"/>
          <p:nvPr/>
        </p:nvSpPr>
        <p:spPr>
          <a:xfrm>
            <a:off x="1661283" y="3515297"/>
            <a:ext cx="1463041" cy="707886"/>
          </a:xfrm>
          <a:prstGeom prst="rect">
            <a:avLst/>
          </a:prstGeom>
          <a:noFill/>
        </p:spPr>
        <p:txBody>
          <a:bodyPr wrap="square" rtlCol="0">
            <a:spAutoFit/>
          </a:bodyPr>
          <a:lstStyle/>
          <a:p>
            <a:pPr algn="ctr"/>
            <a:r>
              <a:rPr lang="en-US" sz="4000" dirty="0">
                <a:solidFill>
                  <a:schemeClr val="accent3">
                    <a:lumMod val="20000"/>
                    <a:lumOff val="80000"/>
                  </a:schemeClr>
                </a:solidFill>
                <a:latin typeface="Abel" panose="02000506030000020004" pitchFamily="2" charset="0"/>
              </a:rPr>
              <a:t>56%</a:t>
            </a:r>
          </a:p>
        </p:txBody>
      </p:sp>
      <p:sp>
        <p:nvSpPr>
          <p:cNvPr id="18" name="Oval 17">
            <a:extLst>
              <a:ext uri="{FF2B5EF4-FFF2-40B4-BE49-F238E27FC236}">
                <a16:creationId xmlns:a16="http://schemas.microsoft.com/office/drawing/2014/main" id="{900E54C5-5946-C013-DAFE-EBF43493E42D}"/>
              </a:ext>
            </a:extLst>
          </p:cNvPr>
          <p:cNvSpPr/>
          <p:nvPr/>
        </p:nvSpPr>
        <p:spPr>
          <a:xfrm>
            <a:off x="6019678" y="3305091"/>
            <a:ext cx="1463040" cy="1463040"/>
          </a:xfrm>
          <a:prstGeom prst="ellipse">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F4725BA-7E8F-A2FD-1D2F-3582A05AB888}"/>
              </a:ext>
            </a:extLst>
          </p:cNvPr>
          <p:cNvSpPr txBox="1"/>
          <p:nvPr/>
        </p:nvSpPr>
        <p:spPr>
          <a:xfrm>
            <a:off x="6019677" y="3515297"/>
            <a:ext cx="1463041" cy="707886"/>
          </a:xfrm>
          <a:prstGeom prst="rect">
            <a:avLst/>
          </a:prstGeom>
          <a:noFill/>
        </p:spPr>
        <p:txBody>
          <a:bodyPr wrap="square" rtlCol="0">
            <a:spAutoFit/>
          </a:bodyPr>
          <a:lstStyle/>
          <a:p>
            <a:pPr algn="ctr"/>
            <a:r>
              <a:rPr lang="en-US" sz="4000">
                <a:solidFill>
                  <a:schemeClr val="accent3">
                    <a:lumMod val="20000"/>
                    <a:lumOff val="80000"/>
                  </a:schemeClr>
                </a:solidFill>
                <a:latin typeface="Abel" panose="02000506030000020004" pitchFamily="2" charset="0"/>
              </a:rPr>
              <a:t>65%</a:t>
            </a:r>
          </a:p>
        </p:txBody>
      </p:sp>
      <p:sp>
        <p:nvSpPr>
          <p:cNvPr id="7" name="Subtitle 4">
            <a:extLst>
              <a:ext uri="{FF2B5EF4-FFF2-40B4-BE49-F238E27FC236}">
                <a16:creationId xmlns:a16="http://schemas.microsoft.com/office/drawing/2014/main" id="{D85B10AC-5087-DACE-EF60-8CA5AB34897B}"/>
              </a:ext>
            </a:extLst>
          </p:cNvPr>
          <p:cNvSpPr txBox="1">
            <a:spLocks/>
          </p:cNvSpPr>
          <p:nvPr/>
        </p:nvSpPr>
        <p:spPr>
          <a:xfrm>
            <a:off x="1611846" y="4159678"/>
            <a:ext cx="138684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050" dirty="0">
                <a:solidFill>
                  <a:schemeClr val="bg1"/>
                </a:solidFill>
              </a:rPr>
              <a:t>Claims Account for</a:t>
            </a:r>
            <a:endParaRPr lang="en-US" dirty="0">
              <a:solidFill>
                <a:schemeClr val="bg1"/>
              </a:solidFill>
            </a:endParaRPr>
          </a:p>
          <a:p>
            <a:pPr algn="ctr"/>
            <a:r>
              <a:rPr lang="en-US" sz="1050" dirty="0">
                <a:solidFill>
                  <a:schemeClr val="bg1"/>
                </a:solidFill>
              </a:rPr>
              <a:t>Top 3 Diseases -</a:t>
            </a:r>
          </a:p>
          <a:p>
            <a:pPr algn="ctr"/>
            <a:r>
              <a:rPr lang="en-US" sz="1050" dirty="0">
                <a:solidFill>
                  <a:schemeClr val="bg1"/>
                </a:solidFill>
              </a:rPr>
              <a:t>Commercial</a:t>
            </a:r>
          </a:p>
        </p:txBody>
      </p:sp>
      <p:sp>
        <p:nvSpPr>
          <p:cNvPr id="8" name="Subtitle 4">
            <a:extLst>
              <a:ext uri="{FF2B5EF4-FFF2-40B4-BE49-F238E27FC236}">
                <a16:creationId xmlns:a16="http://schemas.microsoft.com/office/drawing/2014/main" id="{8A254163-4859-A79C-F827-FC4BEC933D0A}"/>
              </a:ext>
            </a:extLst>
          </p:cNvPr>
          <p:cNvSpPr txBox="1">
            <a:spLocks/>
          </p:cNvSpPr>
          <p:nvPr/>
        </p:nvSpPr>
        <p:spPr>
          <a:xfrm>
            <a:off x="5920737" y="4163538"/>
            <a:ext cx="1561979"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sz="1050" dirty="0">
                <a:solidFill>
                  <a:srgbClr val="FAFAFA"/>
                </a:solidFill>
              </a:rPr>
              <a:t>Claims Account for Top 3 Diseases - Medicaid</a:t>
            </a:r>
            <a:endParaRPr lang="en-US" sz="1100" dirty="0"/>
          </a:p>
        </p:txBody>
      </p:sp>
    </p:spTree>
    <p:extLst>
      <p:ext uri="{BB962C8B-B14F-4D97-AF65-F5344CB8AC3E}">
        <p14:creationId xmlns:p14="http://schemas.microsoft.com/office/powerpoint/2010/main" val="1625238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FB0D317-9FCB-20A1-1AEF-E5151C802995}"/>
              </a:ext>
            </a:extLst>
          </p:cNvPr>
          <p:cNvSpPr/>
          <p:nvPr/>
        </p:nvSpPr>
        <p:spPr>
          <a:xfrm>
            <a:off x="5701598" y="1641651"/>
            <a:ext cx="3055620" cy="824066"/>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782776" y="437582"/>
            <a:ext cx="7704000" cy="572700"/>
          </a:xfrm>
        </p:spPr>
        <p:txBody>
          <a:bodyPr/>
          <a:lstStyle/>
          <a:p>
            <a:pPr algn="ctr"/>
            <a:r>
              <a:rPr lang="en-US">
                <a:solidFill>
                  <a:schemeClr val="tx1"/>
                </a:solidFill>
              </a:rPr>
              <a:t>Hospital Utilization based on Income</a:t>
            </a:r>
          </a:p>
        </p:txBody>
      </p:sp>
      <p:sp>
        <p:nvSpPr>
          <p:cNvPr id="26" name="Subtitle 4">
            <a:extLst>
              <a:ext uri="{FF2B5EF4-FFF2-40B4-BE49-F238E27FC236}">
                <a16:creationId xmlns:a16="http://schemas.microsoft.com/office/drawing/2014/main" id="{B9C15270-3D5A-2508-836C-5C85F788DA5E}"/>
              </a:ext>
            </a:extLst>
          </p:cNvPr>
          <p:cNvSpPr txBox="1">
            <a:spLocks/>
          </p:cNvSpPr>
          <p:nvPr/>
        </p:nvSpPr>
        <p:spPr>
          <a:xfrm>
            <a:off x="1973760" y="1012005"/>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rgbClr val="00B050"/>
                </a:solidFill>
              </a:rPr>
              <a:t>Commercial</a:t>
            </a:r>
            <a:endParaRPr lang="en-US">
              <a:solidFill>
                <a:srgbClr val="00B050"/>
              </a:solidFill>
            </a:endParaRP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5608284" y="1247865"/>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endParaRPr lang="en-US">
              <a:solidFill>
                <a:schemeClr val="tx2"/>
              </a:solidFill>
            </a:endParaRP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 name="Table 7">
            <a:extLst>
              <a:ext uri="{FF2B5EF4-FFF2-40B4-BE49-F238E27FC236}">
                <a16:creationId xmlns:a16="http://schemas.microsoft.com/office/drawing/2014/main" id="{6B8CB489-9500-135D-6CB1-4D1E9B41E584}"/>
              </a:ext>
            </a:extLst>
          </p:cNvPr>
          <p:cNvGraphicFramePr>
            <a:graphicFrameLocks noGrp="1"/>
          </p:cNvGraphicFramePr>
          <p:nvPr>
            <p:extLst>
              <p:ext uri="{D42A27DB-BD31-4B8C-83A1-F6EECF244321}">
                <p14:modId xmlns:p14="http://schemas.microsoft.com/office/powerpoint/2010/main" val="4099923912"/>
              </p:ext>
            </p:extLst>
          </p:nvPr>
        </p:nvGraphicFramePr>
        <p:xfrm>
          <a:off x="139484" y="2721984"/>
          <a:ext cx="8865031" cy="1569720"/>
        </p:xfrm>
        <a:graphic>
          <a:graphicData uri="http://schemas.openxmlformats.org/drawingml/2006/table">
            <a:tbl>
              <a:tblPr firstRow="1" bandRow="1">
                <a:tableStyleId>{DDEB4DAA-78A3-4354-8453-CD9289F29EDB}</a:tableStyleId>
              </a:tblPr>
              <a:tblGrid>
                <a:gridCol w="1425018">
                  <a:extLst>
                    <a:ext uri="{9D8B030D-6E8A-4147-A177-3AD203B41FA5}">
                      <a16:colId xmlns:a16="http://schemas.microsoft.com/office/drawing/2014/main" val="441448910"/>
                    </a:ext>
                  </a:extLst>
                </a:gridCol>
                <a:gridCol w="865114">
                  <a:extLst>
                    <a:ext uri="{9D8B030D-6E8A-4147-A177-3AD203B41FA5}">
                      <a16:colId xmlns:a16="http://schemas.microsoft.com/office/drawing/2014/main" val="863236034"/>
                    </a:ext>
                  </a:extLst>
                </a:gridCol>
                <a:gridCol w="861060">
                  <a:extLst>
                    <a:ext uri="{9D8B030D-6E8A-4147-A177-3AD203B41FA5}">
                      <a16:colId xmlns:a16="http://schemas.microsoft.com/office/drawing/2014/main" val="56062038"/>
                    </a:ext>
                  </a:extLst>
                </a:gridCol>
                <a:gridCol w="861060">
                  <a:extLst>
                    <a:ext uri="{9D8B030D-6E8A-4147-A177-3AD203B41FA5}">
                      <a16:colId xmlns:a16="http://schemas.microsoft.com/office/drawing/2014/main" val="2400263153"/>
                    </a:ext>
                  </a:extLst>
                </a:gridCol>
                <a:gridCol w="975360">
                  <a:extLst>
                    <a:ext uri="{9D8B030D-6E8A-4147-A177-3AD203B41FA5}">
                      <a16:colId xmlns:a16="http://schemas.microsoft.com/office/drawing/2014/main" val="3070353291"/>
                    </a:ext>
                  </a:extLst>
                </a:gridCol>
                <a:gridCol w="208280">
                  <a:extLst>
                    <a:ext uri="{9D8B030D-6E8A-4147-A177-3AD203B41FA5}">
                      <a16:colId xmlns:a16="http://schemas.microsoft.com/office/drawing/2014/main" val="174091981"/>
                    </a:ext>
                  </a:extLst>
                </a:gridCol>
                <a:gridCol w="858520">
                  <a:extLst>
                    <a:ext uri="{9D8B030D-6E8A-4147-A177-3AD203B41FA5}">
                      <a16:colId xmlns:a16="http://schemas.microsoft.com/office/drawing/2014/main" val="2401596141"/>
                    </a:ext>
                  </a:extLst>
                </a:gridCol>
                <a:gridCol w="876300">
                  <a:extLst>
                    <a:ext uri="{9D8B030D-6E8A-4147-A177-3AD203B41FA5}">
                      <a16:colId xmlns:a16="http://schemas.microsoft.com/office/drawing/2014/main" val="3109912431"/>
                    </a:ext>
                  </a:extLst>
                </a:gridCol>
                <a:gridCol w="876300">
                  <a:extLst>
                    <a:ext uri="{9D8B030D-6E8A-4147-A177-3AD203B41FA5}">
                      <a16:colId xmlns:a16="http://schemas.microsoft.com/office/drawing/2014/main" val="179590310"/>
                    </a:ext>
                  </a:extLst>
                </a:gridCol>
                <a:gridCol w="1058019">
                  <a:extLst>
                    <a:ext uri="{9D8B030D-6E8A-4147-A177-3AD203B41FA5}">
                      <a16:colId xmlns:a16="http://schemas.microsoft.com/office/drawing/2014/main" val="3379454629"/>
                    </a:ext>
                  </a:extLst>
                </a:gridCol>
              </a:tblGrid>
              <a:tr h="370840">
                <a:tc>
                  <a:txBody>
                    <a:bodyPr/>
                    <a:lstStyle/>
                    <a:p>
                      <a:pPr algn="ctr"/>
                      <a:endParaRPr lang="en-US" sz="1200">
                        <a:latin typeface="Amiko" panose="020B0604020202020204" charset="0"/>
                        <a:cs typeface="Amiko" panose="020B0604020202020204" charset="0"/>
                      </a:endParaRPr>
                    </a:p>
                  </a:txBody>
                  <a:tcPr/>
                </a:tc>
                <a:tc>
                  <a:txBody>
                    <a:bodyPr/>
                    <a:lstStyle/>
                    <a:p>
                      <a:pPr algn="ctr"/>
                      <a:r>
                        <a:rPr lang="en-US" sz="1200" b="1">
                          <a:solidFill>
                            <a:srgbClr val="00B050"/>
                          </a:solidFill>
                          <a:latin typeface="Amiko"/>
                          <a:cs typeface="Amiko"/>
                        </a:rPr>
                        <a:t>$30-50K</a:t>
                      </a:r>
                    </a:p>
                  </a:txBody>
                  <a:tcPr/>
                </a:tc>
                <a:tc>
                  <a:txBody>
                    <a:bodyPr/>
                    <a:lstStyle/>
                    <a:p>
                      <a:pPr algn="ctr"/>
                      <a:r>
                        <a:rPr lang="en-US" sz="1200" b="1">
                          <a:solidFill>
                            <a:srgbClr val="00B050"/>
                          </a:solidFill>
                          <a:latin typeface="Amiko"/>
                          <a:cs typeface="Amiko"/>
                        </a:rPr>
                        <a:t>$50-65K</a:t>
                      </a:r>
                    </a:p>
                  </a:txBody>
                  <a:tcPr/>
                </a:tc>
                <a:tc>
                  <a:txBody>
                    <a:bodyPr/>
                    <a:lstStyle/>
                    <a:p>
                      <a:pPr algn="ctr"/>
                      <a:r>
                        <a:rPr lang="en-US" sz="1200" b="1">
                          <a:solidFill>
                            <a:srgbClr val="00B050"/>
                          </a:solidFill>
                          <a:latin typeface="Amiko"/>
                          <a:cs typeface="Amiko"/>
                        </a:rPr>
                        <a:t>$65-80K</a:t>
                      </a:r>
                    </a:p>
                  </a:txBody>
                  <a:tcPr/>
                </a:tc>
                <a:tc>
                  <a:txBody>
                    <a:bodyPr/>
                    <a:lstStyle/>
                    <a:p>
                      <a:pPr algn="ctr"/>
                      <a:r>
                        <a:rPr lang="en-US" sz="1200" b="1">
                          <a:solidFill>
                            <a:srgbClr val="00B050"/>
                          </a:solidFill>
                          <a:latin typeface="Amiko"/>
                          <a:cs typeface="Amiko"/>
                        </a:rPr>
                        <a:t>$95-100K</a:t>
                      </a:r>
                    </a:p>
                  </a:txBody>
                  <a:tcPr/>
                </a:tc>
                <a:tc rowSpan="4">
                  <a:txBody>
                    <a:bodyPr/>
                    <a:lstStyle/>
                    <a:p>
                      <a:pPr algn="ctr"/>
                      <a:endParaRPr lang="en-US" sz="1200">
                        <a:latin typeface="Amiko" panose="020B0604020202020204" charset="0"/>
                        <a:cs typeface="Amiko" panose="020B0604020202020204" charset="0"/>
                      </a:endParaRPr>
                    </a:p>
                  </a:txBody>
                  <a:tcP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sz="1200" b="1">
                          <a:solidFill>
                            <a:schemeClr val="tx2"/>
                          </a:solidFill>
                          <a:latin typeface="Amiko"/>
                          <a:cs typeface="Amiko"/>
                        </a:rPr>
                        <a:t>$30-50K</a:t>
                      </a:r>
                    </a:p>
                  </a:txBody>
                  <a:tcPr/>
                </a:tc>
                <a:tc>
                  <a:txBody>
                    <a:bodyPr/>
                    <a:lstStyle/>
                    <a:p>
                      <a:pPr algn="ctr"/>
                      <a:r>
                        <a:rPr lang="en-US" sz="1200" b="1">
                          <a:solidFill>
                            <a:schemeClr val="tx2"/>
                          </a:solidFill>
                          <a:latin typeface="Amiko"/>
                          <a:cs typeface="Amiko"/>
                        </a:rPr>
                        <a:t>$50-65K</a:t>
                      </a:r>
                    </a:p>
                  </a:txBody>
                  <a:tcPr/>
                </a:tc>
                <a:tc>
                  <a:txBody>
                    <a:bodyPr/>
                    <a:lstStyle/>
                    <a:p>
                      <a:pPr algn="ctr"/>
                      <a:r>
                        <a:rPr lang="en-US" sz="1200" b="1">
                          <a:solidFill>
                            <a:schemeClr val="tx2"/>
                          </a:solidFill>
                          <a:latin typeface="Amiko"/>
                          <a:cs typeface="Amiko"/>
                        </a:rPr>
                        <a:t>$65-80K</a:t>
                      </a:r>
                    </a:p>
                  </a:txBody>
                  <a:tcPr/>
                </a:tc>
                <a:tc>
                  <a:txBody>
                    <a:bodyPr/>
                    <a:lstStyle/>
                    <a:p>
                      <a:pPr algn="ctr"/>
                      <a:r>
                        <a:rPr lang="en-US" sz="1200" b="1">
                          <a:solidFill>
                            <a:schemeClr val="tx2"/>
                          </a:solidFill>
                          <a:latin typeface="Amiko"/>
                          <a:cs typeface="Amiko"/>
                        </a:rPr>
                        <a:t>$95-100K</a:t>
                      </a:r>
                    </a:p>
                  </a:txBody>
                  <a:tcPr/>
                </a:tc>
                <a:extLst>
                  <a:ext uri="{0D108BD9-81ED-4DB2-BD59-A6C34878D82A}">
                    <a16:rowId xmlns:a16="http://schemas.microsoft.com/office/drawing/2014/main" val="3942948108"/>
                  </a:ext>
                </a:extLst>
              </a:tr>
              <a:tr h="370840">
                <a:tc>
                  <a:txBody>
                    <a:bodyPr/>
                    <a:lstStyle/>
                    <a:p>
                      <a:pPr algn="ctr"/>
                      <a:r>
                        <a:rPr lang="en-US" sz="1200">
                          <a:latin typeface="Amiko" panose="020B0604020202020204" charset="0"/>
                          <a:cs typeface="Amiko" panose="020B0604020202020204" charset="0"/>
                        </a:rPr>
                        <a:t>Emergent Care</a:t>
                      </a:r>
                    </a:p>
                  </a:txBody>
                  <a:tcPr/>
                </a:tc>
                <a:tc>
                  <a:txBody>
                    <a:bodyPr/>
                    <a:lstStyle/>
                    <a:p>
                      <a:pPr algn="ctr"/>
                      <a:r>
                        <a:rPr lang="en-US" sz="1200">
                          <a:solidFill>
                            <a:srgbClr val="00B050"/>
                          </a:solidFill>
                          <a:latin typeface="Amiko" panose="020B0604020202020204" charset="0"/>
                          <a:cs typeface="Amiko" panose="020B0604020202020204" charset="0"/>
                        </a:rPr>
                        <a:t>22</a:t>
                      </a:r>
                    </a:p>
                  </a:txBody>
                  <a:tcPr/>
                </a:tc>
                <a:tc>
                  <a:txBody>
                    <a:bodyPr/>
                    <a:lstStyle/>
                    <a:p>
                      <a:pPr algn="ctr"/>
                      <a:r>
                        <a:rPr lang="en-US" sz="1200">
                          <a:solidFill>
                            <a:srgbClr val="00B050"/>
                          </a:solidFill>
                          <a:latin typeface="Amiko" panose="020B0604020202020204" charset="0"/>
                          <a:cs typeface="Amiko" panose="020B0604020202020204" charset="0"/>
                        </a:rPr>
                        <a:t>249</a:t>
                      </a:r>
                    </a:p>
                  </a:txBody>
                  <a:tcPr/>
                </a:tc>
                <a:tc>
                  <a:txBody>
                    <a:bodyPr/>
                    <a:lstStyle/>
                    <a:p>
                      <a:pPr algn="ctr"/>
                      <a:r>
                        <a:rPr lang="en-US" sz="1200">
                          <a:solidFill>
                            <a:srgbClr val="00B050"/>
                          </a:solidFill>
                          <a:latin typeface="Amiko" panose="020B0604020202020204" charset="0"/>
                          <a:cs typeface="Amiko" panose="020B0604020202020204" charset="0"/>
                        </a:rPr>
                        <a:t>140</a:t>
                      </a:r>
                    </a:p>
                  </a:txBody>
                  <a:tcPr/>
                </a:tc>
                <a:tc>
                  <a:txBody>
                    <a:bodyPr/>
                    <a:lstStyle/>
                    <a:p>
                      <a:pPr algn="ctr"/>
                      <a:r>
                        <a:rPr lang="en-US" sz="1200">
                          <a:solidFill>
                            <a:srgbClr val="00B050"/>
                          </a:solidFill>
                          <a:latin typeface="Amiko" panose="020B0604020202020204" charset="0"/>
                          <a:cs typeface="Amiko" panose="020B0604020202020204" charset="0"/>
                        </a:rPr>
                        <a:t>118</a:t>
                      </a:r>
                    </a:p>
                  </a:txBody>
                  <a:tcPr/>
                </a:tc>
                <a:tc vMerge="1">
                  <a:txBody>
                    <a:bodyPr/>
                    <a:lstStyle/>
                    <a:p>
                      <a:endParaRPr lang="en-US"/>
                    </a:p>
                  </a:txBody>
                  <a:tcPr/>
                </a:tc>
                <a:tc>
                  <a:txBody>
                    <a:bodyPr/>
                    <a:lstStyle/>
                    <a:p>
                      <a:pPr algn="ctr"/>
                      <a:r>
                        <a:rPr lang="en-US" sz="1200">
                          <a:solidFill>
                            <a:schemeClr val="tx2"/>
                          </a:solidFill>
                          <a:latin typeface="Amiko" panose="020B0604020202020204" charset="0"/>
                          <a:cs typeface="Amiko" panose="020B0604020202020204" charset="0"/>
                        </a:rPr>
                        <a:t>22</a:t>
                      </a:r>
                    </a:p>
                  </a:txBody>
                  <a:tcPr/>
                </a:tc>
                <a:tc>
                  <a:txBody>
                    <a:bodyPr/>
                    <a:lstStyle/>
                    <a:p>
                      <a:pPr algn="ctr"/>
                      <a:r>
                        <a:rPr lang="en-US" sz="1200">
                          <a:solidFill>
                            <a:schemeClr val="tx2"/>
                          </a:solidFill>
                          <a:latin typeface="Amiko" panose="020B0604020202020204" charset="0"/>
                          <a:cs typeface="Amiko" panose="020B0604020202020204" charset="0"/>
                        </a:rPr>
                        <a:t>10</a:t>
                      </a:r>
                    </a:p>
                  </a:txBody>
                  <a:tcPr/>
                </a:tc>
                <a:tc>
                  <a:txBody>
                    <a:bodyPr/>
                    <a:lstStyle/>
                    <a:p>
                      <a:pPr algn="ctr"/>
                      <a:r>
                        <a:rPr lang="en-US" sz="1200">
                          <a:solidFill>
                            <a:schemeClr val="tx2"/>
                          </a:solidFill>
                          <a:latin typeface="Amiko" panose="020B0604020202020204" charset="0"/>
                          <a:cs typeface="Amiko" panose="020B0604020202020204" charset="0"/>
                        </a:rPr>
                        <a:t>133</a:t>
                      </a:r>
                    </a:p>
                  </a:txBody>
                  <a:tcPr/>
                </a:tc>
                <a:tc>
                  <a:txBody>
                    <a:bodyPr/>
                    <a:lstStyle/>
                    <a:p>
                      <a:pPr algn="ctr"/>
                      <a:endParaRPr lang="en-US" sz="1200">
                        <a:solidFill>
                          <a:schemeClr val="tx2"/>
                        </a:solidFill>
                        <a:latin typeface="Amiko" panose="020B0604020202020204" charset="0"/>
                        <a:cs typeface="Amiko" panose="020B0604020202020204" charset="0"/>
                      </a:endParaRPr>
                    </a:p>
                  </a:txBody>
                  <a:tcPr/>
                </a:tc>
                <a:extLst>
                  <a:ext uri="{0D108BD9-81ED-4DB2-BD59-A6C34878D82A}">
                    <a16:rowId xmlns:a16="http://schemas.microsoft.com/office/drawing/2014/main" val="2545363995"/>
                  </a:ext>
                </a:extLst>
              </a:tr>
              <a:tr h="370840">
                <a:tc>
                  <a:txBody>
                    <a:bodyPr/>
                    <a:lstStyle/>
                    <a:p>
                      <a:pPr algn="ctr"/>
                      <a:r>
                        <a:rPr lang="en-US" sz="1200">
                          <a:latin typeface="Amiko" panose="020B0604020202020204" charset="0"/>
                          <a:cs typeface="Amiko" panose="020B0604020202020204" charset="0"/>
                        </a:rPr>
                        <a:t>Hospitalization</a:t>
                      </a:r>
                    </a:p>
                  </a:txBody>
                  <a:tcPr/>
                </a:tc>
                <a:tc>
                  <a:txBody>
                    <a:bodyPr/>
                    <a:lstStyle/>
                    <a:p>
                      <a:pPr algn="ctr"/>
                      <a:r>
                        <a:rPr lang="en-US" sz="1200">
                          <a:solidFill>
                            <a:srgbClr val="00B050"/>
                          </a:solidFill>
                          <a:latin typeface="Amiko" panose="020B0604020202020204" charset="0"/>
                          <a:cs typeface="Amiko" panose="020B0604020202020204" charset="0"/>
                        </a:rPr>
                        <a:t>255</a:t>
                      </a:r>
                    </a:p>
                  </a:txBody>
                  <a:tcPr/>
                </a:tc>
                <a:tc>
                  <a:txBody>
                    <a:bodyPr/>
                    <a:lstStyle/>
                    <a:p>
                      <a:pPr algn="ctr"/>
                      <a:r>
                        <a:rPr lang="en-US" sz="1200">
                          <a:solidFill>
                            <a:srgbClr val="00B050"/>
                          </a:solidFill>
                          <a:latin typeface="Amiko" panose="020B0604020202020204" charset="0"/>
                          <a:cs typeface="Amiko" panose="020B0604020202020204" charset="0"/>
                        </a:rPr>
                        <a:t>416</a:t>
                      </a:r>
                    </a:p>
                  </a:txBody>
                  <a:tcPr/>
                </a:tc>
                <a:tc>
                  <a:txBody>
                    <a:bodyPr/>
                    <a:lstStyle/>
                    <a:p>
                      <a:pPr algn="ctr"/>
                      <a:r>
                        <a:rPr lang="en-US" sz="1200">
                          <a:solidFill>
                            <a:srgbClr val="00B050"/>
                          </a:solidFill>
                          <a:latin typeface="Amiko" panose="020B0604020202020204" charset="0"/>
                          <a:cs typeface="Amiko" panose="020B0604020202020204" charset="0"/>
                        </a:rPr>
                        <a:t>498</a:t>
                      </a:r>
                    </a:p>
                  </a:txBody>
                  <a:tcPr/>
                </a:tc>
                <a:tc>
                  <a:txBody>
                    <a:bodyPr/>
                    <a:lstStyle/>
                    <a:p>
                      <a:pPr algn="ctr"/>
                      <a:r>
                        <a:rPr lang="en-US" sz="1200">
                          <a:solidFill>
                            <a:srgbClr val="00B050"/>
                          </a:solidFill>
                          <a:latin typeface="Amiko" panose="020B0604020202020204" charset="0"/>
                          <a:cs typeface="Amiko" panose="020B0604020202020204" charset="0"/>
                        </a:rPr>
                        <a:t>150</a:t>
                      </a:r>
                    </a:p>
                  </a:txBody>
                  <a:tcPr/>
                </a:tc>
                <a:tc vMerge="1">
                  <a:txBody>
                    <a:bodyPr/>
                    <a:lstStyle/>
                    <a:p>
                      <a:endParaRPr lang="en-US"/>
                    </a:p>
                  </a:txBody>
                  <a:tcPr/>
                </a:tc>
                <a:tc>
                  <a:txBody>
                    <a:bodyPr/>
                    <a:lstStyle/>
                    <a:p>
                      <a:pPr algn="ctr"/>
                      <a:r>
                        <a:rPr lang="en-US" sz="1200">
                          <a:solidFill>
                            <a:schemeClr val="tx2"/>
                          </a:solidFill>
                          <a:latin typeface="Amiko" panose="020B0604020202020204" charset="0"/>
                          <a:cs typeface="Amiko" panose="020B0604020202020204" charset="0"/>
                        </a:rPr>
                        <a:t>112</a:t>
                      </a:r>
                    </a:p>
                  </a:txBody>
                  <a:tcPr/>
                </a:tc>
                <a:tc>
                  <a:txBody>
                    <a:bodyPr/>
                    <a:lstStyle/>
                    <a:p>
                      <a:pPr algn="ctr"/>
                      <a:endParaRPr lang="en-US" sz="1200">
                        <a:solidFill>
                          <a:schemeClr val="tx2"/>
                        </a:solidFill>
                        <a:latin typeface="Amiko" panose="020B0604020202020204" charset="0"/>
                        <a:cs typeface="Amiko" panose="020B0604020202020204" charset="0"/>
                      </a:endParaRPr>
                    </a:p>
                  </a:txBody>
                  <a:tcPr/>
                </a:tc>
                <a:tc>
                  <a:txBody>
                    <a:bodyPr/>
                    <a:lstStyle/>
                    <a:p>
                      <a:pPr algn="ctr"/>
                      <a:r>
                        <a:rPr lang="en-US" sz="1200">
                          <a:solidFill>
                            <a:schemeClr val="tx2"/>
                          </a:solidFill>
                          <a:latin typeface="Amiko" panose="020B0604020202020204" charset="0"/>
                          <a:cs typeface="Amiko" panose="020B0604020202020204" charset="0"/>
                        </a:rPr>
                        <a:t>627</a:t>
                      </a:r>
                    </a:p>
                  </a:txBody>
                  <a:tcPr/>
                </a:tc>
                <a:tc>
                  <a:txBody>
                    <a:bodyPr/>
                    <a:lstStyle/>
                    <a:p>
                      <a:pPr algn="ctr"/>
                      <a:endParaRPr lang="en-US" sz="1200">
                        <a:solidFill>
                          <a:schemeClr val="tx2"/>
                        </a:solidFill>
                        <a:latin typeface="Amiko" panose="020B0604020202020204" charset="0"/>
                        <a:cs typeface="Amiko" panose="020B0604020202020204" charset="0"/>
                      </a:endParaRPr>
                    </a:p>
                  </a:txBody>
                  <a:tcPr/>
                </a:tc>
                <a:extLst>
                  <a:ext uri="{0D108BD9-81ED-4DB2-BD59-A6C34878D82A}">
                    <a16:rowId xmlns:a16="http://schemas.microsoft.com/office/drawing/2014/main" val="1231028055"/>
                  </a:ext>
                </a:extLst>
              </a:tr>
              <a:tr h="370840">
                <a:tc>
                  <a:txBody>
                    <a:bodyPr/>
                    <a:lstStyle/>
                    <a:p>
                      <a:pPr algn="ctr"/>
                      <a:r>
                        <a:rPr lang="en-US" sz="1200">
                          <a:latin typeface="Amiko" panose="020B0604020202020204" charset="0"/>
                          <a:cs typeface="Amiko" panose="020B0604020202020204" charset="0"/>
                        </a:rPr>
                        <a:t>Professional Care</a:t>
                      </a:r>
                    </a:p>
                  </a:txBody>
                  <a:tcPr/>
                </a:tc>
                <a:tc>
                  <a:txBody>
                    <a:bodyPr/>
                    <a:lstStyle/>
                    <a:p>
                      <a:pPr algn="ctr"/>
                      <a:r>
                        <a:rPr lang="en-US" sz="1200">
                          <a:solidFill>
                            <a:srgbClr val="00B050"/>
                          </a:solidFill>
                          <a:latin typeface="Amiko" panose="020B0604020202020204" charset="0"/>
                          <a:cs typeface="Amiko" panose="020B0604020202020204" charset="0"/>
                        </a:rPr>
                        <a:t>707</a:t>
                      </a:r>
                    </a:p>
                  </a:txBody>
                  <a:tcPr/>
                </a:tc>
                <a:tc>
                  <a:txBody>
                    <a:bodyPr/>
                    <a:lstStyle/>
                    <a:p>
                      <a:pPr algn="ctr"/>
                      <a:r>
                        <a:rPr lang="en-US" sz="1200">
                          <a:solidFill>
                            <a:srgbClr val="00B050"/>
                          </a:solidFill>
                          <a:latin typeface="Amiko" panose="020B0604020202020204" charset="0"/>
                          <a:cs typeface="Amiko" panose="020B0604020202020204" charset="0"/>
                        </a:rPr>
                        <a:t>2,801</a:t>
                      </a:r>
                    </a:p>
                  </a:txBody>
                  <a:tcPr/>
                </a:tc>
                <a:tc>
                  <a:txBody>
                    <a:bodyPr/>
                    <a:lstStyle/>
                    <a:p>
                      <a:pPr algn="ctr"/>
                      <a:r>
                        <a:rPr lang="en-US" sz="1200">
                          <a:solidFill>
                            <a:srgbClr val="00B050"/>
                          </a:solidFill>
                          <a:latin typeface="Amiko" panose="020B0604020202020204" charset="0"/>
                          <a:cs typeface="Amiko" panose="020B0604020202020204" charset="0"/>
                        </a:rPr>
                        <a:t>2,305</a:t>
                      </a:r>
                    </a:p>
                  </a:txBody>
                  <a:tcPr/>
                </a:tc>
                <a:tc>
                  <a:txBody>
                    <a:bodyPr/>
                    <a:lstStyle/>
                    <a:p>
                      <a:pPr algn="ctr"/>
                      <a:r>
                        <a:rPr lang="en-US" sz="1200">
                          <a:solidFill>
                            <a:srgbClr val="00B050"/>
                          </a:solidFill>
                          <a:latin typeface="Amiko" panose="020B0604020202020204" charset="0"/>
                          <a:cs typeface="Amiko" panose="020B0604020202020204" charset="0"/>
                        </a:rPr>
                        <a:t>1,384</a:t>
                      </a:r>
                    </a:p>
                  </a:txBody>
                  <a:tcPr/>
                </a:tc>
                <a:tc vMerge="1">
                  <a:txBody>
                    <a:bodyPr/>
                    <a:lstStyle/>
                    <a:p>
                      <a:endParaRPr lang="en-US"/>
                    </a:p>
                  </a:txBody>
                  <a:tcPr/>
                </a:tc>
                <a:tc>
                  <a:txBody>
                    <a:bodyPr/>
                    <a:lstStyle/>
                    <a:p>
                      <a:pPr algn="ctr"/>
                      <a:r>
                        <a:rPr lang="en-US" sz="1200">
                          <a:solidFill>
                            <a:schemeClr val="tx2"/>
                          </a:solidFill>
                          <a:latin typeface="Amiko" panose="020B0604020202020204" charset="0"/>
                          <a:cs typeface="Amiko" panose="020B0604020202020204" charset="0"/>
                        </a:rPr>
                        <a:t>362</a:t>
                      </a:r>
                    </a:p>
                  </a:txBody>
                  <a:tcPr/>
                </a:tc>
                <a:tc>
                  <a:txBody>
                    <a:bodyPr/>
                    <a:lstStyle/>
                    <a:p>
                      <a:pPr algn="ctr"/>
                      <a:r>
                        <a:rPr lang="en-US" sz="1200">
                          <a:solidFill>
                            <a:schemeClr val="tx2"/>
                          </a:solidFill>
                          <a:latin typeface="Amiko" panose="020B0604020202020204" charset="0"/>
                          <a:cs typeface="Amiko" panose="020B0604020202020204" charset="0"/>
                        </a:rPr>
                        <a:t>151</a:t>
                      </a:r>
                    </a:p>
                  </a:txBody>
                  <a:tcPr/>
                </a:tc>
                <a:tc>
                  <a:txBody>
                    <a:bodyPr/>
                    <a:lstStyle/>
                    <a:p>
                      <a:pPr algn="ctr"/>
                      <a:r>
                        <a:rPr lang="en-US" sz="1200">
                          <a:solidFill>
                            <a:schemeClr val="tx2"/>
                          </a:solidFill>
                          <a:latin typeface="Amiko" panose="020B0604020202020204" charset="0"/>
                          <a:cs typeface="Amiko" panose="020B0604020202020204" charset="0"/>
                        </a:rPr>
                        <a:t>826</a:t>
                      </a:r>
                    </a:p>
                  </a:txBody>
                  <a:tcPr/>
                </a:tc>
                <a:tc>
                  <a:txBody>
                    <a:bodyPr/>
                    <a:lstStyle/>
                    <a:p>
                      <a:pPr algn="ctr"/>
                      <a:endParaRPr lang="en-US" sz="1200">
                        <a:solidFill>
                          <a:schemeClr val="tx2"/>
                        </a:solidFill>
                        <a:latin typeface="Amiko" panose="020B0604020202020204" charset="0"/>
                        <a:cs typeface="Amiko" panose="020B0604020202020204" charset="0"/>
                      </a:endParaRPr>
                    </a:p>
                  </a:txBody>
                  <a:tcPr/>
                </a:tc>
                <a:extLst>
                  <a:ext uri="{0D108BD9-81ED-4DB2-BD59-A6C34878D82A}">
                    <a16:rowId xmlns:a16="http://schemas.microsoft.com/office/drawing/2014/main" val="199337200"/>
                  </a:ext>
                </a:extLst>
              </a:tr>
            </a:tbl>
          </a:graphicData>
        </a:graphic>
      </p:graphicFrame>
      <p:sp>
        <p:nvSpPr>
          <p:cNvPr id="15" name="Rectangle 14">
            <a:extLst>
              <a:ext uri="{FF2B5EF4-FFF2-40B4-BE49-F238E27FC236}">
                <a16:creationId xmlns:a16="http://schemas.microsoft.com/office/drawing/2014/main" id="{1275A93C-E504-85A2-B16B-99009C5345F2}"/>
              </a:ext>
            </a:extLst>
          </p:cNvPr>
          <p:cNvSpPr/>
          <p:nvPr/>
        </p:nvSpPr>
        <p:spPr>
          <a:xfrm>
            <a:off x="5088254" y="2425484"/>
            <a:ext cx="331471" cy="146265"/>
          </a:xfrm>
          <a:prstGeom prst="rect">
            <a:avLst/>
          </a:prstGeom>
          <a:solidFill>
            <a:srgbClr val="E8F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E6681AA-B699-1593-7090-62FC1FA704C8}"/>
              </a:ext>
            </a:extLst>
          </p:cNvPr>
          <p:cNvSpPr/>
          <p:nvPr/>
        </p:nvSpPr>
        <p:spPr>
          <a:xfrm>
            <a:off x="1715067" y="1654438"/>
            <a:ext cx="3055620" cy="824066"/>
          </a:xfrm>
          <a:prstGeom prst="roundRect">
            <a:avLst/>
          </a:prstGeom>
          <a:solidFill>
            <a:srgbClr val="339933"/>
          </a:solidFill>
          <a:ln>
            <a:solidFill>
              <a:srgbClr val="3399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6C7C498-CA51-F215-EA82-1FF2234AD83E}"/>
              </a:ext>
            </a:extLst>
          </p:cNvPr>
          <p:cNvSpPr txBox="1"/>
          <p:nvPr/>
        </p:nvSpPr>
        <p:spPr>
          <a:xfrm>
            <a:off x="5704442" y="1806765"/>
            <a:ext cx="3055620" cy="523220"/>
          </a:xfrm>
          <a:prstGeom prst="rect">
            <a:avLst/>
          </a:prstGeom>
          <a:noFill/>
        </p:spPr>
        <p:txBody>
          <a:bodyPr wrap="square" lIns="91440" tIns="45720" rIns="91440" bIns="45720" rtlCol="0" anchor="t">
            <a:spAutoFit/>
          </a:bodyPr>
          <a:lstStyle/>
          <a:p>
            <a:pPr algn="ctr"/>
            <a:r>
              <a:rPr lang="en-US">
                <a:solidFill>
                  <a:srgbClr val="E5F7E5"/>
                </a:solidFill>
                <a:latin typeface="Amiko"/>
                <a:cs typeface="Amiko"/>
              </a:rPr>
              <a:t>40% of $65-80K</a:t>
            </a:r>
            <a:endParaRPr lang="en-US">
              <a:solidFill>
                <a:srgbClr val="E5F7E5"/>
              </a:solidFill>
              <a:latin typeface="Amiko" panose="020B0604020202020204" charset="0"/>
              <a:cs typeface="Amiko" panose="020B0604020202020204" charset="0"/>
            </a:endParaRPr>
          </a:p>
          <a:p>
            <a:pPr algn="ctr"/>
            <a:r>
              <a:rPr lang="en-US">
                <a:solidFill>
                  <a:srgbClr val="E5F7E5"/>
                </a:solidFill>
                <a:latin typeface="Amiko"/>
                <a:cs typeface="Amiko"/>
              </a:rPr>
              <a:t>Visits from Hospitalization</a:t>
            </a:r>
          </a:p>
        </p:txBody>
      </p:sp>
      <p:sp>
        <p:nvSpPr>
          <p:cNvPr id="18" name="Subtitle 4">
            <a:extLst>
              <a:ext uri="{FF2B5EF4-FFF2-40B4-BE49-F238E27FC236}">
                <a16:creationId xmlns:a16="http://schemas.microsoft.com/office/drawing/2014/main" id="{F1D58B52-BEA2-9ED1-A2C3-DBE8217B81D2}"/>
              </a:ext>
            </a:extLst>
          </p:cNvPr>
          <p:cNvSpPr txBox="1">
            <a:spLocks/>
          </p:cNvSpPr>
          <p:nvPr/>
        </p:nvSpPr>
        <p:spPr>
          <a:xfrm>
            <a:off x="5960291" y="999218"/>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chemeClr val="bg2"/>
                </a:solidFill>
              </a:rPr>
              <a:t>Medicaid</a:t>
            </a:r>
            <a:endParaRPr lang="en-US">
              <a:solidFill>
                <a:schemeClr val="bg2"/>
              </a:solidFill>
            </a:endParaRPr>
          </a:p>
        </p:txBody>
      </p:sp>
      <p:sp>
        <p:nvSpPr>
          <p:cNvPr id="24" name="TextBox 23">
            <a:extLst>
              <a:ext uri="{FF2B5EF4-FFF2-40B4-BE49-F238E27FC236}">
                <a16:creationId xmlns:a16="http://schemas.microsoft.com/office/drawing/2014/main" id="{5D1255B1-C6DD-7530-8F54-8AEA5F6F2BB0}"/>
              </a:ext>
            </a:extLst>
          </p:cNvPr>
          <p:cNvSpPr txBox="1"/>
          <p:nvPr/>
        </p:nvSpPr>
        <p:spPr>
          <a:xfrm>
            <a:off x="1717515" y="1793978"/>
            <a:ext cx="3055620" cy="523220"/>
          </a:xfrm>
          <a:prstGeom prst="rect">
            <a:avLst/>
          </a:prstGeom>
          <a:noFill/>
        </p:spPr>
        <p:txBody>
          <a:bodyPr wrap="square" rtlCol="0">
            <a:spAutoFit/>
          </a:bodyPr>
          <a:lstStyle/>
          <a:p>
            <a:pPr algn="ctr"/>
            <a:r>
              <a:rPr lang="en-US" dirty="0">
                <a:solidFill>
                  <a:srgbClr val="E8F0F4"/>
                </a:solidFill>
                <a:latin typeface="Amiko" panose="020B0604020202020204" charset="0"/>
                <a:cs typeface="Amiko" panose="020B0604020202020204" charset="0"/>
              </a:rPr>
              <a:t>12% of $50-65K</a:t>
            </a:r>
          </a:p>
          <a:p>
            <a:pPr algn="ctr"/>
            <a:r>
              <a:rPr lang="en-US" dirty="0">
                <a:solidFill>
                  <a:srgbClr val="E8F0F4"/>
                </a:solidFill>
                <a:latin typeface="Amiko" panose="020B0604020202020204" charset="0"/>
                <a:cs typeface="Amiko" panose="020B0604020202020204" charset="0"/>
              </a:rPr>
              <a:t>Visits from Hospitalization</a:t>
            </a:r>
          </a:p>
        </p:txBody>
      </p:sp>
    </p:spTree>
    <p:extLst>
      <p:ext uri="{BB962C8B-B14F-4D97-AF65-F5344CB8AC3E}">
        <p14:creationId xmlns:p14="http://schemas.microsoft.com/office/powerpoint/2010/main" val="35210640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Meet Team 2</a:t>
            </a:r>
            <a:endParaRPr lang="en-US">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roup 6">
            <a:extLst>
              <a:ext uri="{FF2B5EF4-FFF2-40B4-BE49-F238E27FC236}">
                <a16:creationId xmlns:a16="http://schemas.microsoft.com/office/drawing/2014/main" id="{25195EEE-7AEF-9680-5A90-AF04D0BAA4FF}"/>
              </a:ext>
            </a:extLst>
          </p:cNvPr>
          <p:cNvGrpSpPr/>
          <p:nvPr/>
        </p:nvGrpSpPr>
        <p:grpSpPr>
          <a:xfrm flipH="1">
            <a:off x="7138840" y="1584128"/>
            <a:ext cx="1171841" cy="2243222"/>
            <a:chOff x="7138840" y="1584128"/>
            <a:chExt cx="1171841" cy="2243222"/>
          </a:xfrm>
        </p:grpSpPr>
        <p:pic>
          <p:nvPicPr>
            <p:cNvPr id="8" name="Google Shape;594;p44">
              <a:extLst>
                <a:ext uri="{FF2B5EF4-FFF2-40B4-BE49-F238E27FC236}">
                  <a16:creationId xmlns:a16="http://schemas.microsoft.com/office/drawing/2014/main" id="{18150F34-4A09-9488-06C1-AC464419605B}"/>
                </a:ext>
              </a:extLst>
            </p:cNvPr>
            <p:cNvPicPr preferRelativeResize="0"/>
            <p:nvPr/>
          </p:nvPicPr>
          <p:blipFill rotWithShape="1">
            <a:blip r:embed="rId3"/>
            <a:srcRect l="6622" r="6622"/>
            <a:stretch/>
          </p:blipFill>
          <p:spPr>
            <a:xfrm>
              <a:off x="7138840" y="1584128"/>
              <a:ext cx="1166816" cy="1269393"/>
            </a:xfrm>
            <a:prstGeom prst="ellipse">
              <a:avLst/>
            </a:prstGeom>
            <a:noFill/>
            <a:ln>
              <a:solidFill>
                <a:schemeClr val="tx2">
                  <a:lumMod val="10000"/>
                </a:schemeClr>
              </a:solidFill>
            </a:ln>
          </p:spPr>
        </p:pic>
        <p:sp>
          <p:nvSpPr>
            <p:cNvPr id="9" name="Google Shape;595;p44">
              <a:extLst>
                <a:ext uri="{FF2B5EF4-FFF2-40B4-BE49-F238E27FC236}">
                  <a16:creationId xmlns:a16="http://schemas.microsoft.com/office/drawing/2014/main" id="{2B3C02A7-AD44-FBF2-C1C7-E02A645ACA4F}"/>
                </a:ext>
              </a:extLst>
            </p:cNvPr>
            <p:cNvSpPr txBox="1"/>
            <p:nvPr/>
          </p:nvSpPr>
          <p:spPr>
            <a:xfrm>
              <a:off x="7143865" y="3203153"/>
              <a:ext cx="1166816" cy="6241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a:solidFill>
                    <a:schemeClr val="dk1"/>
                  </a:solidFill>
                  <a:latin typeface="Source Sans Pro"/>
                  <a:ea typeface="Source Sans Pro"/>
                  <a:cs typeface="Source Sans Pro"/>
                  <a:sym typeface="Source Sans Pro"/>
                </a:rPr>
                <a:t>Shelby </a:t>
              </a:r>
            </a:p>
            <a:p>
              <a:pPr algn="ctr"/>
              <a:r>
                <a:rPr lang="en" sz="1200" b="1">
                  <a:solidFill>
                    <a:schemeClr val="dk1"/>
                  </a:solidFill>
                  <a:latin typeface="Source Sans Pro"/>
                  <a:ea typeface="Source Sans Pro"/>
                  <a:cs typeface="Source Sans Pro"/>
                  <a:sym typeface="Source Sans Pro"/>
                </a:rPr>
                <a:t>Chan</a:t>
              </a:r>
              <a:br>
                <a:rPr lang="en">
                  <a:latin typeface="Source Sans Pro"/>
                  <a:ea typeface="Source Sans Pro"/>
                  <a:cs typeface="Source Sans Pro"/>
                </a:rPr>
              </a:br>
              <a:endParaRPr lang="en" sz="1200" b="1">
                <a:solidFill>
                  <a:schemeClr val="dk1"/>
                </a:solidFill>
                <a:latin typeface="Source Sans Pro"/>
                <a:ea typeface="Source Sans Pro"/>
                <a:cs typeface="Source Sans Pro"/>
              </a:endParaRPr>
            </a:p>
            <a:p>
              <a:pPr marL="0" lvl="0" indent="0" algn="ctr">
                <a:spcAft>
                  <a:spcPts val="0"/>
                </a:spcAft>
                <a:buNone/>
              </a:pPr>
              <a:r>
                <a:rPr lang="en" sz="900">
                  <a:solidFill>
                    <a:schemeClr val="dk2"/>
                  </a:solidFill>
                  <a:latin typeface="Source Sans Pro"/>
                  <a:ea typeface="Source Sans Pro"/>
                  <a:sym typeface="Source Sans Pro"/>
                </a:rPr>
                <a:t>PharmD/MBA</a:t>
              </a:r>
              <a:endParaRPr>
                <a:solidFill>
                  <a:schemeClr val="dk2"/>
                </a:solidFill>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grpSp>
      <p:grpSp>
        <p:nvGrpSpPr>
          <p:cNvPr id="10" name="Group 9">
            <a:extLst>
              <a:ext uri="{FF2B5EF4-FFF2-40B4-BE49-F238E27FC236}">
                <a16:creationId xmlns:a16="http://schemas.microsoft.com/office/drawing/2014/main" id="{A3144251-0773-6923-7B33-ECF97ADBDDC3}"/>
              </a:ext>
            </a:extLst>
          </p:cNvPr>
          <p:cNvGrpSpPr/>
          <p:nvPr/>
        </p:nvGrpSpPr>
        <p:grpSpPr>
          <a:xfrm>
            <a:off x="3985804" y="1593914"/>
            <a:ext cx="1171841" cy="2243222"/>
            <a:chOff x="7281715" y="1727003"/>
            <a:chExt cx="1171841" cy="2243222"/>
          </a:xfrm>
        </p:grpSpPr>
        <p:pic>
          <p:nvPicPr>
            <p:cNvPr id="11" name="Google Shape;594;p44">
              <a:extLst>
                <a:ext uri="{FF2B5EF4-FFF2-40B4-BE49-F238E27FC236}">
                  <a16:creationId xmlns:a16="http://schemas.microsoft.com/office/drawing/2014/main" id="{1C4C4B9E-3046-2D76-EE92-6A0E262A443A}"/>
                </a:ext>
              </a:extLst>
            </p:cNvPr>
            <p:cNvPicPr preferRelativeResize="0"/>
            <p:nvPr/>
          </p:nvPicPr>
          <p:blipFill rotWithShape="1">
            <a:blip r:embed="rId4"/>
            <a:srcRect l="4040" r="4040"/>
            <a:stretch/>
          </p:blipFill>
          <p:spPr>
            <a:xfrm>
              <a:off x="7281715" y="1727003"/>
              <a:ext cx="1166816" cy="1269393"/>
            </a:xfrm>
            <a:prstGeom prst="ellipse">
              <a:avLst/>
            </a:prstGeom>
            <a:noFill/>
            <a:ln>
              <a:solidFill>
                <a:schemeClr val="tx2">
                  <a:lumMod val="10000"/>
                </a:schemeClr>
              </a:solidFill>
            </a:ln>
          </p:spPr>
        </p:pic>
        <p:sp>
          <p:nvSpPr>
            <p:cNvPr id="12" name="Google Shape;595;p44">
              <a:extLst>
                <a:ext uri="{FF2B5EF4-FFF2-40B4-BE49-F238E27FC236}">
                  <a16:creationId xmlns:a16="http://schemas.microsoft.com/office/drawing/2014/main" id="{E6FCFE46-2D63-C59E-5EB2-D644F53A187B}"/>
                </a:ext>
              </a:extLst>
            </p:cNvPr>
            <p:cNvSpPr txBox="1"/>
            <p:nvPr/>
          </p:nvSpPr>
          <p:spPr>
            <a:xfrm>
              <a:off x="7286740" y="3346028"/>
              <a:ext cx="1166816" cy="6241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a:solidFill>
                    <a:schemeClr val="dk1"/>
                  </a:solidFill>
                  <a:ea typeface="Source Sans Pro"/>
                  <a:sym typeface="Source Sans Pro"/>
                </a:rPr>
                <a:t>Derek </a:t>
              </a:r>
              <a:r>
                <a:rPr lang="en" sz="1200" b="1" err="1">
                  <a:solidFill>
                    <a:schemeClr val="dk1"/>
                  </a:solidFill>
                  <a:ea typeface="Source Sans Pro"/>
                  <a:sym typeface="Source Sans Pro"/>
                </a:rPr>
                <a:t>Choppolla</a:t>
              </a:r>
              <a:endParaRPr lang="en-US" sz="1200" err="1">
                <a:solidFill>
                  <a:schemeClr val="dk1"/>
                </a:solidFill>
                <a:ea typeface="Source Sans Pro"/>
              </a:endParaRPr>
            </a:p>
            <a:p>
              <a:pPr marL="0" lvl="0" indent="0" algn="ctr">
                <a:spcAft>
                  <a:spcPts val="0"/>
                </a:spcAft>
                <a:buNone/>
              </a:pPr>
              <a:endParaRPr lang="en-US" sz="1200">
                <a:solidFill>
                  <a:srgbClr val="00182E"/>
                </a:solidFill>
              </a:endParaRPr>
            </a:p>
            <a:p>
              <a:pPr algn="ctr"/>
              <a:r>
                <a:rPr lang="en" sz="900">
                  <a:solidFill>
                    <a:schemeClr val="dk2"/>
                  </a:solidFill>
                  <a:ea typeface="Source Sans Pro"/>
                </a:rPr>
                <a:t>MS BA</a:t>
              </a:r>
            </a:p>
          </p:txBody>
        </p:sp>
      </p:grpSp>
      <p:grpSp>
        <p:nvGrpSpPr>
          <p:cNvPr id="13" name="Group 12">
            <a:extLst>
              <a:ext uri="{FF2B5EF4-FFF2-40B4-BE49-F238E27FC236}">
                <a16:creationId xmlns:a16="http://schemas.microsoft.com/office/drawing/2014/main" id="{5D56FBB5-91A7-89A1-BA67-841B637A228F}"/>
              </a:ext>
            </a:extLst>
          </p:cNvPr>
          <p:cNvGrpSpPr/>
          <p:nvPr/>
        </p:nvGrpSpPr>
        <p:grpSpPr>
          <a:xfrm>
            <a:off x="5553514" y="1595871"/>
            <a:ext cx="1171841" cy="2243222"/>
            <a:chOff x="7424590" y="1869878"/>
            <a:chExt cx="1171841" cy="2243222"/>
          </a:xfrm>
        </p:grpSpPr>
        <p:pic>
          <p:nvPicPr>
            <p:cNvPr id="14" name="Google Shape;594;p44">
              <a:extLst>
                <a:ext uri="{FF2B5EF4-FFF2-40B4-BE49-F238E27FC236}">
                  <a16:creationId xmlns:a16="http://schemas.microsoft.com/office/drawing/2014/main" id="{AB2B3060-916F-F7B3-4E8E-82680E181573}"/>
                </a:ext>
              </a:extLst>
            </p:cNvPr>
            <p:cNvPicPr preferRelativeResize="0"/>
            <p:nvPr/>
          </p:nvPicPr>
          <p:blipFill rotWithShape="1">
            <a:blip r:embed="rId3"/>
            <a:srcRect l="6622" r="6622"/>
            <a:stretch/>
          </p:blipFill>
          <p:spPr>
            <a:xfrm>
              <a:off x="7424590" y="1869878"/>
              <a:ext cx="1166816" cy="1269393"/>
            </a:xfrm>
            <a:prstGeom prst="ellipse">
              <a:avLst/>
            </a:prstGeom>
            <a:noFill/>
            <a:ln>
              <a:solidFill>
                <a:schemeClr val="tx2">
                  <a:lumMod val="10000"/>
                </a:schemeClr>
              </a:solidFill>
            </a:ln>
          </p:spPr>
        </p:pic>
        <p:sp>
          <p:nvSpPr>
            <p:cNvPr id="24" name="Google Shape;595;p44">
              <a:extLst>
                <a:ext uri="{FF2B5EF4-FFF2-40B4-BE49-F238E27FC236}">
                  <a16:creationId xmlns:a16="http://schemas.microsoft.com/office/drawing/2014/main" id="{7306BD0B-21E2-3F8E-72C0-3C00ED09DC1A}"/>
                </a:ext>
              </a:extLst>
            </p:cNvPr>
            <p:cNvSpPr txBox="1"/>
            <p:nvPr/>
          </p:nvSpPr>
          <p:spPr>
            <a:xfrm>
              <a:off x="7429615" y="3488903"/>
              <a:ext cx="1166816" cy="6241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a:solidFill>
                    <a:schemeClr val="dk1"/>
                  </a:solidFill>
                  <a:latin typeface="Source Sans Pro"/>
                  <a:ea typeface="Source Sans Pro"/>
                </a:rPr>
                <a:t>Rashmi Balappa</a:t>
              </a:r>
            </a:p>
            <a:p>
              <a:pPr algn="ctr"/>
              <a:r>
                <a:rPr lang="en" sz="1200" b="1">
                  <a:solidFill>
                    <a:schemeClr val="dk1"/>
                  </a:solidFill>
                  <a:latin typeface="Source Sans Pro"/>
                  <a:ea typeface="Source Sans Pro"/>
                </a:rPr>
                <a:t>Ujjankop</a:t>
              </a:r>
            </a:p>
            <a:p>
              <a:pPr algn="ctr"/>
              <a:endParaRPr lang="en" sz="1200" b="1">
                <a:solidFill>
                  <a:schemeClr val="dk1"/>
                </a:solidFill>
                <a:latin typeface="Source Sans Pro"/>
                <a:ea typeface="Source Sans Pro"/>
              </a:endParaRPr>
            </a:p>
            <a:p>
              <a:pPr marL="0" lvl="0" indent="0" algn="ctr">
                <a:spcAft>
                  <a:spcPts val="0"/>
                </a:spcAft>
                <a:buNone/>
              </a:pPr>
              <a:r>
                <a:rPr lang="en" sz="900">
                  <a:solidFill>
                    <a:schemeClr val="dk2"/>
                  </a:solidFill>
                  <a:latin typeface="Source Sans Pro"/>
                  <a:ea typeface="Source Sans Pro"/>
                  <a:sym typeface="Source Sans Pro"/>
                </a:rPr>
                <a:t>MIS</a:t>
              </a:r>
              <a:endParaRPr>
                <a:solidFill>
                  <a:schemeClr val="dk2"/>
                </a:solidFill>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grpSp>
      <p:grpSp>
        <p:nvGrpSpPr>
          <p:cNvPr id="28" name="Group 27">
            <a:extLst>
              <a:ext uri="{FF2B5EF4-FFF2-40B4-BE49-F238E27FC236}">
                <a16:creationId xmlns:a16="http://schemas.microsoft.com/office/drawing/2014/main" id="{81D6E93D-2F15-C331-859E-A05E5C727B02}"/>
              </a:ext>
            </a:extLst>
          </p:cNvPr>
          <p:cNvGrpSpPr/>
          <p:nvPr/>
        </p:nvGrpSpPr>
        <p:grpSpPr>
          <a:xfrm>
            <a:off x="2423965" y="1590000"/>
            <a:ext cx="1171841" cy="2243222"/>
            <a:chOff x="7567465" y="2012753"/>
            <a:chExt cx="1171841" cy="2243222"/>
          </a:xfrm>
        </p:grpSpPr>
        <p:pic>
          <p:nvPicPr>
            <p:cNvPr id="29" name="Google Shape;594;p44" descr="A person in a suit and tie&#10;&#10;Description automatically generated">
              <a:extLst>
                <a:ext uri="{FF2B5EF4-FFF2-40B4-BE49-F238E27FC236}">
                  <a16:creationId xmlns:a16="http://schemas.microsoft.com/office/drawing/2014/main" id="{360AC0A0-7561-0BAC-491C-E42B1D8ACFAC}"/>
                </a:ext>
              </a:extLst>
            </p:cNvPr>
            <p:cNvPicPr preferRelativeResize="0"/>
            <p:nvPr/>
          </p:nvPicPr>
          <p:blipFill rotWithShape="1">
            <a:blip r:embed="rId5"/>
            <a:srcRect l="10809" r="10809"/>
            <a:stretch/>
          </p:blipFill>
          <p:spPr>
            <a:xfrm flipH="1">
              <a:off x="7567465" y="2012753"/>
              <a:ext cx="1166816" cy="1269393"/>
            </a:xfrm>
            <a:prstGeom prst="ellipse">
              <a:avLst/>
            </a:prstGeom>
            <a:noFill/>
            <a:ln>
              <a:solidFill>
                <a:schemeClr val="tx2">
                  <a:lumMod val="10000"/>
                </a:schemeClr>
              </a:solidFill>
            </a:ln>
          </p:spPr>
        </p:pic>
        <p:sp>
          <p:nvSpPr>
            <p:cNvPr id="34" name="Google Shape;595;p44">
              <a:extLst>
                <a:ext uri="{FF2B5EF4-FFF2-40B4-BE49-F238E27FC236}">
                  <a16:creationId xmlns:a16="http://schemas.microsoft.com/office/drawing/2014/main" id="{24352EAA-3CFF-CBE8-330C-73EF313695C4}"/>
                </a:ext>
              </a:extLst>
            </p:cNvPr>
            <p:cNvSpPr txBox="1"/>
            <p:nvPr/>
          </p:nvSpPr>
          <p:spPr>
            <a:xfrm>
              <a:off x="7572490" y="3631778"/>
              <a:ext cx="1166816" cy="6241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a:solidFill>
                    <a:schemeClr val="dk1"/>
                  </a:solidFill>
                  <a:ea typeface="Source Sans Pro"/>
                  <a:sym typeface="Source Sans Pro"/>
                </a:rPr>
                <a:t>Chirag Rajendra</a:t>
              </a:r>
              <a:endParaRPr lang="en-US" sz="1200">
                <a:solidFill>
                  <a:schemeClr val="dk1"/>
                </a:solidFill>
                <a:ea typeface="Source Sans Pro"/>
              </a:endParaRPr>
            </a:p>
            <a:p>
              <a:pPr marL="0" lvl="0" indent="0" algn="ctr">
                <a:spcAft>
                  <a:spcPts val="0"/>
                </a:spcAft>
                <a:buNone/>
              </a:pPr>
              <a:endParaRPr lang="en-US" sz="1200">
                <a:solidFill>
                  <a:srgbClr val="00182E"/>
                </a:solidFill>
              </a:endParaRPr>
            </a:p>
            <a:p>
              <a:pPr marL="0" lvl="0" indent="0" algn="ctr">
                <a:buNone/>
              </a:pPr>
              <a:r>
                <a:rPr lang="en" sz="900">
                  <a:solidFill>
                    <a:schemeClr val="dk2"/>
                  </a:solidFill>
                  <a:ea typeface="Source Sans Pro"/>
                </a:rPr>
                <a:t>MIS</a:t>
              </a:r>
              <a:endParaRPr>
                <a:solidFill>
                  <a:schemeClr val="dk2"/>
                </a:solidFill>
              </a:endParaRPr>
            </a:p>
          </p:txBody>
        </p:sp>
      </p:grpSp>
      <p:grpSp>
        <p:nvGrpSpPr>
          <p:cNvPr id="35" name="Group 34">
            <a:extLst>
              <a:ext uri="{FF2B5EF4-FFF2-40B4-BE49-F238E27FC236}">
                <a16:creationId xmlns:a16="http://schemas.microsoft.com/office/drawing/2014/main" id="{D48C3A09-C68C-63DD-17BB-4BD811A5874D}"/>
              </a:ext>
            </a:extLst>
          </p:cNvPr>
          <p:cNvGrpSpPr/>
          <p:nvPr/>
        </p:nvGrpSpPr>
        <p:grpSpPr>
          <a:xfrm>
            <a:off x="858212" y="1582171"/>
            <a:ext cx="1171841" cy="2243222"/>
            <a:chOff x="7567465" y="2012753"/>
            <a:chExt cx="1171841" cy="2243222"/>
          </a:xfrm>
        </p:grpSpPr>
        <p:pic>
          <p:nvPicPr>
            <p:cNvPr id="36" name="Google Shape;594;p44">
              <a:extLst>
                <a:ext uri="{FF2B5EF4-FFF2-40B4-BE49-F238E27FC236}">
                  <a16:creationId xmlns:a16="http://schemas.microsoft.com/office/drawing/2014/main" id="{9E1A5A75-371D-F047-477A-965DE6CCAB92}"/>
                </a:ext>
              </a:extLst>
            </p:cNvPr>
            <p:cNvPicPr preferRelativeResize="0"/>
            <p:nvPr/>
          </p:nvPicPr>
          <p:blipFill rotWithShape="1">
            <a:blip r:embed="rId6"/>
            <a:srcRect l="4040" r="4040"/>
            <a:stretch/>
          </p:blipFill>
          <p:spPr>
            <a:xfrm flipH="1">
              <a:off x="7567465" y="2012753"/>
              <a:ext cx="1166816" cy="1269393"/>
            </a:xfrm>
            <a:prstGeom prst="ellipse">
              <a:avLst/>
            </a:prstGeom>
            <a:noFill/>
            <a:ln>
              <a:solidFill>
                <a:schemeClr val="tx2">
                  <a:lumMod val="10000"/>
                </a:schemeClr>
              </a:solidFill>
            </a:ln>
          </p:spPr>
        </p:pic>
        <p:sp>
          <p:nvSpPr>
            <p:cNvPr id="37" name="Google Shape;595;p44">
              <a:extLst>
                <a:ext uri="{FF2B5EF4-FFF2-40B4-BE49-F238E27FC236}">
                  <a16:creationId xmlns:a16="http://schemas.microsoft.com/office/drawing/2014/main" id="{6FC3B677-76A9-6447-79BD-C24B928D10D8}"/>
                </a:ext>
              </a:extLst>
            </p:cNvPr>
            <p:cNvSpPr txBox="1"/>
            <p:nvPr/>
          </p:nvSpPr>
          <p:spPr>
            <a:xfrm>
              <a:off x="7572490" y="3631778"/>
              <a:ext cx="1166816" cy="6241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a:solidFill>
                    <a:schemeClr val="dk1"/>
                  </a:solidFill>
                  <a:ea typeface="Source Sans Pro"/>
                  <a:sym typeface="Source Sans Pro"/>
                </a:rPr>
                <a:t>Akshansh Baliyan</a:t>
              </a:r>
              <a:endParaRPr lang="en-US" sz="1200">
                <a:solidFill>
                  <a:schemeClr val="dk1"/>
                </a:solidFill>
                <a:ea typeface="Source Sans Pro"/>
              </a:endParaRPr>
            </a:p>
            <a:p>
              <a:pPr algn="ctr"/>
              <a:endParaRPr lang="en-US" sz="1200">
                <a:solidFill>
                  <a:srgbClr val="00182E"/>
                </a:solidFill>
              </a:endParaRPr>
            </a:p>
            <a:p>
              <a:pPr marL="0" lvl="0" indent="0" algn="ctr">
                <a:buNone/>
              </a:pPr>
              <a:r>
                <a:rPr lang="en" sz="900">
                  <a:solidFill>
                    <a:schemeClr val="dk2"/>
                  </a:solidFill>
                  <a:ea typeface="Source Sans Pro"/>
                </a:rPr>
                <a:t>MIS</a:t>
              </a:r>
              <a:endParaRPr>
                <a:solidFill>
                  <a:schemeClr val="dk2"/>
                </a:solidFill>
              </a:endParaRPr>
            </a:p>
          </p:txBody>
        </p:sp>
      </p:grpSp>
      <p:pic>
        <p:nvPicPr>
          <p:cNvPr id="16" name="Picture 15" descr="A person smiling at the camera&#10;&#10;Description automatically generated">
            <a:extLst>
              <a:ext uri="{FF2B5EF4-FFF2-40B4-BE49-F238E27FC236}">
                <a16:creationId xmlns:a16="http://schemas.microsoft.com/office/drawing/2014/main" id="{B096D3BB-045E-7774-8788-83EEA84692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557850" y="1598695"/>
            <a:ext cx="1162480" cy="1274146"/>
          </a:xfrm>
          <a:prstGeom prst="ellipse">
            <a:avLst/>
          </a:prstGeom>
        </p:spPr>
      </p:pic>
    </p:spTree>
    <p:extLst>
      <p:ext uri="{BB962C8B-B14F-4D97-AF65-F5344CB8AC3E}">
        <p14:creationId xmlns:p14="http://schemas.microsoft.com/office/powerpoint/2010/main" val="2431782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F0F4"/>
        </a:solidFill>
        <a:effectLst/>
      </p:bgPr>
    </p:bg>
    <p:spTree>
      <p:nvGrpSpPr>
        <p:cNvPr id="1" name=""/>
        <p:cNvGrpSpPr/>
        <p:nvPr/>
      </p:nvGrpSpPr>
      <p:grpSpPr>
        <a:xfrm>
          <a:off x="0" y="0"/>
          <a:ext cx="0" cy="0"/>
          <a:chOff x="0" y="0"/>
          <a:chExt cx="0" cy="0"/>
        </a:xfrm>
      </p:grpSpPr>
      <p:sp>
        <p:nvSpPr>
          <p:cNvPr id="5" name="Google Shape;900;p42">
            <a:extLst>
              <a:ext uri="{FF2B5EF4-FFF2-40B4-BE49-F238E27FC236}">
                <a16:creationId xmlns:a16="http://schemas.microsoft.com/office/drawing/2014/main" id="{F8F057E8-AE74-6410-247A-8D50120B7F79}"/>
              </a:ext>
            </a:extLst>
          </p:cNvPr>
          <p:cNvSpPr/>
          <p:nvPr/>
        </p:nvSpPr>
        <p:spPr>
          <a:xfrm>
            <a:off x="529613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ACA8669-0E71-827B-DE48-D7D700ACD47F}"/>
              </a:ext>
            </a:extLst>
          </p:cNvPr>
          <p:cNvSpPr>
            <a:spLocks noGrp="1"/>
          </p:cNvSpPr>
          <p:nvPr>
            <p:ph type="title"/>
          </p:nvPr>
        </p:nvSpPr>
        <p:spPr>
          <a:xfrm>
            <a:off x="782776" y="437582"/>
            <a:ext cx="7704000" cy="572700"/>
          </a:xfrm>
        </p:spPr>
        <p:txBody>
          <a:bodyPr/>
          <a:lstStyle/>
          <a:p>
            <a:pPr algn="ctr"/>
            <a:r>
              <a:rPr lang="en-US">
                <a:solidFill>
                  <a:schemeClr val="tx1"/>
                </a:solidFill>
              </a:rPr>
              <a:t>Hospital Utilization based on Age</a:t>
            </a:r>
          </a:p>
        </p:txBody>
      </p:sp>
      <p:sp>
        <p:nvSpPr>
          <p:cNvPr id="26" name="Subtitle 4">
            <a:extLst>
              <a:ext uri="{FF2B5EF4-FFF2-40B4-BE49-F238E27FC236}">
                <a16:creationId xmlns:a16="http://schemas.microsoft.com/office/drawing/2014/main" id="{B9C15270-3D5A-2508-836C-5C85F788DA5E}"/>
              </a:ext>
            </a:extLst>
          </p:cNvPr>
          <p:cNvSpPr txBox="1">
            <a:spLocks/>
          </p:cNvSpPr>
          <p:nvPr/>
        </p:nvSpPr>
        <p:spPr>
          <a:xfrm>
            <a:off x="1973760" y="1114747"/>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rgbClr val="00B050"/>
                </a:solidFill>
              </a:rPr>
              <a:t>Commercial</a:t>
            </a:r>
            <a:endParaRPr lang="en-US">
              <a:solidFill>
                <a:srgbClr val="00B050"/>
              </a:solidFill>
            </a:endParaRPr>
          </a:p>
        </p:txBody>
      </p:sp>
      <p:sp>
        <p:nvSpPr>
          <p:cNvPr id="27" name="Subtitle 5">
            <a:extLst>
              <a:ext uri="{FF2B5EF4-FFF2-40B4-BE49-F238E27FC236}">
                <a16:creationId xmlns:a16="http://schemas.microsoft.com/office/drawing/2014/main" id="{23728AD8-94C7-6858-6411-39D886690B90}"/>
              </a:ext>
            </a:extLst>
          </p:cNvPr>
          <p:cNvSpPr txBox="1">
            <a:spLocks/>
          </p:cNvSpPr>
          <p:nvPr/>
        </p:nvSpPr>
        <p:spPr>
          <a:xfrm>
            <a:off x="5608284" y="1247865"/>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endParaRPr lang="en-US">
              <a:solidFill>
                <a:schemeClr val="tx2"/>
              </a:solidFill>
            </a:endParaRPr>
          </a:p>
        </p:txBody>
      </p:sp>
      <p:sp>
        <p:nvSpPr>
          <p:cNvPr id="6" name="Google Shape;900;p42">
            <a:extLst>
              <a:ext uri="{FF2B5EF4-FFF2-40B4-BE49-F238E27FC236}">
                <a16:creationId xmlns:a16="http://schemas.microsoft.com/office/drawing/2014/main" id="{2DCA9582-C789-3FE0-6DB9-E56AE4DEF31F}"/>
              </a:ext>
            </a:extLst>
          </p:cNvPr>
          <p:cNvSpPr/>
          <p:nvPr/>
        </p:nvSpPr>
        <p:spPr>
          <a:xfrm>
            <a:off x="525039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42">
            <a:extLst>
              <a:ext uri="{FF2B5EF4-FFF2-40B4-BE49-F238E27FC236}">
                <a16:creationId xmlns:a16="http://schemas.microsoft.com/office/drawing/2014/main" id="{99C1ADA0-6EF2-E28F-B405-D04F34933511}"/>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0;p42">
            <a:extLst>
              <a:ext uri="{FF2B5EF4-FFF2-40B4-BE49-F238E27FC236}">
                <a16:creationId xmlns:a16="http://schemas.microsoft.com/office/drawing/2014/main" id="{F8189EFF-12D5-C716-6D04-A86316B7A0CA}"/>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42">
            <a:extLst>
              <a:ext uri="{FF2B5EF4-FFF2-40B4-BE49-F238E27FC236}">
                <a16:creationId xmlns:a16="http://schemas.microsoft.com/office/drawing/2014/main" id="{0ACB8F50-FEA0-682B-6BCA-84E2B6461C5C}"/>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7E6681AA-B699-1593-7090-62FC1FA704C8}"/>
              </a:ext>
            </a:extLst>
          </p:cNvPr>
          <p:cNvSpPr/>
          <p:nvPr/>
        </p:nvSpPr>
        <p:spPr>
          <a:xfrm>
            <a:off x="1715067" y="1814972"/>
            <a:ext cx="3055620" cy="824066"/>
          </a:xfrm>
          <a:prstGeom prst="roundRect">
            <a:avLst/>
          </a:prstGeom>
          <a:solidFill>
            <a:srgbClr val="339933"/>
          </a:solidFill>
          <a:ln>
            <a:solidFill>
              <a:srgbClr val="3399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6C7C498-CA51-F215-EA82-1FF2234AD83E}"/>
              </a:ext>
            </a:extLst>
          </p:cNvPr>
          <p:cNvSpPr txBox="1"/>
          <p:nvPr/>
        </p:nvSpPr>
        <p:spPr>
          <a:xfrm>
            <a:off x="1676400" y="1882499"/>
            <a:ext cx="3055620" cy="738664"/>
          </a:xfrm>
          <a:prstGeom prst="rect">
            <a:avLst/>
          </a:prstGeom>
          <a:noFill/>
        </p:spPr>
        <p:txBody>
          <a:bodyPr wrap="square" rtlCol="0">
            <a:spAutoFit/>
          </a:bodyPr>
          <a:lstStyle/>
          <a:p>
            <a:pPr algn="ctr"/>
            <a:r>
              <a:rPr lang="en-US" b="1" dirty="0">
                <a:solidFill>
                  <a:srgbClr val="E5F7E5"/>
                </a:solidFill>
                <a:latin typeface="Amiko" panose="020B0604020202020204" charset="0"/>
                <a:cs typeface="Amiko" panose="020B0604020202020204" charset="0"/>
              </a:rPr>
              <a:t>16% </a:t>
            </a:r>
          </a:p>
          <a:p>
            <a:pPr algn="ctr"/>
            <a:r>
              <a:rPr lang="en-US" dirty="0">
                <a:solidFill>
                  <a:srgbClr val="E5F7E5"/>
                </a:solidFill>
                <a:latin typeface="Amiko" panose="020B0604020202020204" charset="0"/>
                <a:cs typeface="Amiko" panose="020B0604020202020204" charset="0"/>
              </a:rPr>
              <a:t>of Hospitalization visits are from Ages 58-62</a:t>
            </a:r>
          </a:p>
        </p:txBody>
      </p:sp>
      <p:sp>
        <p:nvSpPr>
          <p:cNvPr id="18" name="Subtitle 4">
            <a:extLst>
              <a:ext uri="{FF2B5EF4-FFF2-40B4-BE49-F238E27FC236}">
                <a16:creationId xmlns:a16="http://schemas.microsoft.com/office/drawing/2014/main" id="{F1D58B52-BEA2-9ED1-A2C3-DBE8217B81D2}"/>
              </a:ext>
            </a:extLst>
          </p:cNvPr>
          <p:cNvSpPr txBox="1">
            <a:spLocks/>
          </p:cNvSpPr>
          <p:nvPr/>
        </p:nvSpPr>
        <p:spPr>
          <a:xfrm>
            <a:off x="5960291" y="1101960"/>
            <a:ext cx="24609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US" sz="1800">
                <a:solidFill>
                  <a:schemeClr val="bg2"/>
                </a:solidFill>
              </a:rPr>
              <a:t>Medicaid</a:t>
            </a:r>
            <a:endParaRPr lang="en-US">
              <a:solidFill>
                <a:schemeClr val="bg2"/>
              </a:solidFill>
            </a:endParaRPr>
          </a:p>
        </p:txBody>
      </p:sp>
      <p:sp>
        <p:nvSpPr>
          <p:cNvPr id="19" name="Rectangle: Rounded Corners 18">
            <a:extLst>
              <a:ext uri="{FF2B5EF4-FFF2-40B4-BE49-F238E27FC236}">
                <a16:creationId xmlns:a16="http://schemas.microsoft.com/office/drawing/2014/main" id="{DFB0D317-9FCB-20A1-1AEF-E5151C802995}"/>
              </a:ext>
            </a:extLst>
          </p:cNvPr>
          <p:cNvSpPr/>
          <p:nvPr/>
        </p:nvSpPr>
        <p:spPr>
          <a:xfrm>
            <a:off x="5701598" y="1802185"/>
            <a:ext cx="3055620" cy="824066"/>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D1255B1-C6DD-7530-8F54-8AEA5F6F2BB0}"/>
              </a:ext>
            </a:extLst>
          </p:cNvPr>
          <p:cNvSpPr txBox="1"/>
          <p:nvPr/>
        </p:nvSpPr>
        <p:spPr>
          <a:xfrm>
            <a:off x="5662931" y="1879414"/>
            <a:ext cx="3055620" cy="738664"/>
          </a:xfrm>
          <a:prstGeom prst="rect">
            <a:avLst/>
          </a:prstGeom>
          <a:noFill/>
        </p:spPr>
        <p:txBody>
          <a:bodyPr wrap="square" lIns="91440" tIns="45720" rIns="91440" bIns="45720" rtlCol="0" anchor="t">
            <a:spAutoFit/>
          </a:bodyPr>
          <a:lstStyle/>
          <a:p>
            <a:pPr algn="ctr"/>
            <a:r>
              <a:rPr lang="en-US" b="1" dirty="0">
                <a:solidFill>
                  <a:srgbClr val="E8F0F4"/>
                </a:solidFill>
                <a:latin typeface="Amiko"/>
                <a:cs typeface="Amiko"/>
              </a:rPr>
              <a:t>56%</a:t>
            </a:r>
          </a:p>
          <a:p>
            <a:pPr algn="ctr"/>
            <a:r>
              <a:rPr lang="en-US" dirty="0">
                <a:solidFill>
                  <a:srgbClr val="E8F0F4"/>
                </a:solidFill>
                <a:latin typeface="Amiko"/>
                <a:cs typeface="Amiko"/>
              </a:rPr>
              <a:t>of Hospitalization visits from ages 53-57</a:t>
            </a:r>
          </a:p>
        </p:txBody>
      </p:sp>
      <p:graphicFrame>
        <p:nvGraphicFramePr>
          <p:cNvPr id="4" name="Table 3">
            <a:extLst>
              <a:ext uri="{FF2B5EF4-FFF2-40B4-BE49-F238E27FC236}">
                <a16:creationId xmlns:a16="http://schemas.microsoft.com/office/drawing/2014/main" id="{B83B5C72-C20E-706F-7E3A-4121B8C46A21}"/>
              </a:ext>
            </a:extLst>
          </p:cNvPr>
          <p:cNvGraphicFramePr>
            <a:graphicFrameLocks noGrp="1"/>
          </p:cNvGraphicFramePr>
          <p:nvPr>
            <p:extLst>
              <p:ext uri="{D42A27DB-BD31-4B8C-83A1-F6EECF244321}">
                <p14:modId xmlns:p14="http://schemas.microsoft.com/office/powerpoint/2010/main" val="1169560579"/>
              </p:ext>
            </p:extLst>
          </p:nvPr>
        </p:nvGraphicFramePr>
        <p:xfrm>
          <a:off x="244681" y="3126554"/>
          <a:ext cx="5204353" cy="1003232"/>
        </p:xfrm>
        <a:graphic>
          <a:graphicData uri="http://schemas.openxmlformats.org/drawingml/2006/table">
            <a:tbl>
              <a:tblPr firstRow="1" bandRow="1">
                <a:tableStyleId>{DDEB4DAA-78A3-4354-8453-CD9289F29EDB}</a:tableStyleId>
              </a:tblPr>
              <a:tblGrid>
                <a:gridCol w="935142">
                  <a:extLst>
                    <a:ext uri="{9D8B030D-6E8A-4147-A177-3AD203B41FA5}">
                      <a16:colId xmlns:a16="http://schemas.microsoft.com/office/drawing/2014/main" val="444435216"/>
                    </a:ext>
                  </a:extLst>
                </a:gridCol>
                <a:gridCol w="422477">
                  <a:extLst>
                    <a:ext uri="{9D8B030D-6E8A-4147-A177-3AD203B41FA5}">
                      <a16:colId xmlns:a16="http://schemas.microsoft.com/office/drawing/2014/main" val="1647150650"/>
                    </a:ext>
                  </a:extLst>
                </a:gridCol>
                <a:gridCol w="407116">
                  <a:extLst>
                    <a:ext uri="{9D8B030D-6E8A-4147-A177-3AD203B41FA5}">
                      <a16:colId xmlns:a16="http://schemas.microsoft.com/office/drawing/2014/main" val="1981958381"/>
                    </a:ext>
                  </a:extLst>
                </a:gridCol>
                <a:gridCol w="414797">
                  <a:extLst>
                    <a:ext uri="{9D8B030D-6E8A-4147-A177-3AD203B41FA5}">
                      <a16:colId xmlns:a16="http://schemas.microsoft.com/office/drawing/2014/main" val="2159388350"/>
                    </a:ext>
                  </a:extLst>
                </a:gridCol>
                <a:gridCol w="437840">
                  <a:extLst>
                    <a:ext uri="{9D8B030D-6E8A-4147-A177-3AD203B41FA5}">
                      <a16:colId xmlns:a16="http://schemas.microsoft.com/office/drawing/2014/main" val="971652601"/>
                    </a:ext>
                  </a:extLst>
                </a:gridCol>
                <a:gridCol w="414797">
                  <a:extLst>
                    <a:ext uri="{9D8B030D-6E8A-4147-A177-3AD203B41FA5}">
                      <a16:colId xmlns:a16="http://schemas.microsoft.com/office/drawing/2014/main" val="2835827680"/>
                    </a:ext>
                  </a:extLst>
                </a:gridCol>
                <a:gridCol w="407116">
                  <a:extLst>
                    <a:ext uri="{9D8B030D-6E8A-4147-A177-3AD203B41FA5}">
                      <a16:colId xmlns:a16="http://schemas.microsoft.com/office/drawing/2014/main" val="958955537"/>
                    </a:ext>
                  </a:extLst>
                </a:gridCol>
                <a:gridCol w="407116">
                  <a:extLst>
                    <a:ext uri="{9D8B030D-6E8A-4147-A177-3AD203B41FA5}">
                      <a16:colId xmlns:a16="http://schemas.microsoft.com/office/drawing/2014/main" val="398437536"/>
                    </a:ext>
                  </a:extLst>
                </a:gridCol>
                <a:gridCol w="422478">
                  <a:extLst>
                    <a:ext uri="{9D8B030D-6E8A-4147-A177-3AD203B41FA5}">
                      <a16:colId xmlns:a16="http://schemas.microsoft.com/office/drawing/2014/main" val="1971502170"/>
                    </a:ext>
                  </a:extLst>
                </a:gridCol>
                <a:gridCol w="530020">
                  <a:extLst>
                    <a:ext uri="{9D8B030D-6E8A-4147-A177-3AD203B41FA5}">
                      <a16:colId xmlns:a16="http://schemas.microsoft.com/office/drawing/2014/main" val="2323567602"/>
                    </a:ext>
                  </a:extLst>
                </a:gridCol>
                <a:gridCol w="405454">
                  <a:extLst>
                    <a:ext uri="{9D8B030D-6E8A-4147-A177-3AD203B41FA5}">
                      <a16:colId xmlns:a16="http://schemas.microsoft.com/office/drawing/2014/main" val="4118288393"/>
                    </a:ext>
                  </a:extLst>
                </a:gridCol>
              </a:tblGrid>
              <a:tr h="152778">
                <a:tc>
                  <a:txBody>
                    <a:bodyPr/>
                    <a:lstStyle/>
                    <a:p>
                      <a:endParaRPr lang="en-US" sz="600">
                        <a:latin typeface="Amiko" panose="020B0604020202020204" charset="0"/>
                        <a:cs typeface="Amiko" panose="020B0604020202020204" charset="0"/>
                      </a:endParaRPr>
                    </a:p>
                  </a:txBody>
                  <a:tcPr/>
                </a:tc>
                <a:tc>
                  <a:txBody>
                    <a:bodyPr/>
                    <a:lstStyle/>
                    <a:p>
                      <a:pPr algn="ctr"/>
                      <a:r>
                        <a:rPr lang="en-US" sz="600" b="1">
                          <a:solidFill>
                            <a:schemeClr val="tx1"/>
                          </a:solidFill>
                          <a:latin typeface="Amiko"/>
                          <a:cs typeface="Amiko"/>
                        </a:rPr>
                        <a:t>18-22</a:t>
                      </a:r>
                    </a:p>
                  </a:txBody>
                  <a:tcPr/>
                </a:tc>
                <a:tc>
                  <a:txBody>
                    <a:bodyPr/>
                    <a:lstStyle/>
                    <a:p>
                      <a:pPr algn="ctr"/>
                      <a:r>
                        <a:rPr lang="en-US" sz="600" b="1">
                          <a:solidFill>
                            <a:schemeClr val="tx1"/>
                          </a:solidFill>
                          <a:latin typeface="Amiko"/>
                          <a:cs typeface="Amiko"/>
                        </a:rPr>
                        <a:t>23-27</a:t>
                      </a:r>
                    </a:p>
                  </a:txBody>
                  <a:tcPr/>
                </a:tc>
                <a:tc>
                  <a:txBody>
                    <a:bodyPr/>
                    <a:lstStyle/>
                    <a:p>
                      <a:pPr algn="ctr"/>
                      <a:r>
                        <a:rPr lang="en-US" sz="600" b="1">
                          <a:solidFill>
                            <a:schemeClr val="tx1"/>
                          </a:solidFill>
                          <a:latin typeface="Amiko"/>
                          <a:cs typeface="Amiko"/>
                        </a:rPr>
                        <a:t>28-32</a:t>
                      </a:r>
                    </a:p>
                  </a:txBody>
                  <a:tcPr/>
                </a:tc>
                <a:tc>
                  <a:txBody>
                    <a:bodyPr/>
                    <a:lstStyle/>
                    <a:p>
                      <a:pPr algn="ctr"/>
                      <a:r>
                        <a:rPr lang="en-US" sz="600" b="1">
                          <a:solidFill>
                            <a:schemeClr val="tx1"/>
                          </a:solidFill>
                          <a:latin typeface="Amiko"/>
                          <a:cs typeface="Amiko"/>
                        </a:rPr>
                        <a:t>33-37</a:t>
                      </a:r>
                    </a:p>
                  </a:txBody>
                  <a:tcPr/>
                </a:tc>
                <a:tc>
                  <a:txBody>
                    <a:bodyPr/>
                    <a:lstStyle/>
                    <a:p>
                      <a:pPr algn="ctr"/>
                      <a:r>
                        <a:rPr lang="en-US" sz="600" b="1">
                          <a:solidFill>
                            <a:schemeClr val="tx1"/>
                          </a:solidFill>
                          <a:latin typeface="Amiko"/>
                          <a:cs typeface="Amiko"/>
                        </a:rPr>
                        <a:t>38-42</a:t>
                      </a:r>
                    </a:p>
                  </a:txBody>
                  <a:tcPr/>
                </a:tc>
                <a:tc>
                  <a:txBody>
                    <a:bodyPr/>
                    <a:lstStyle/>
                    <a:p>
                      <a:pPr algn="ctr"/>
                      <a:r>
                        <a:rPr lang="en-US" sz="600" b="1">
                          <a:solidFill>
                            <a:schemeClr val="tx1"/>
                          </a:solidFill>
                          <a:latin typeface="Amiko"/>
                          <a:cs typeface="Amiko"/>
                        </a:rPr>
                        <a:t>43-47</a:t>
                      </a:r>
                    </a:p>
                  </a:txBody>
                  <a:tcPr/>
                </a:tc>
                <a:tc>
                  <a:txBody>
                    <a:bodyPr/>
                    <a:lstStyle/>
                    <a:p>
                      <a:pPr algn="ctr"/>
                      <a:r>
                        <a:rPr lang="en-US" sz="600" b="1">
                          <a:solidFill>
                            <a:schemeClr val="tx1"/>
                          </a:solidFill>
                          <a:latin typeface="Amiko"/>
                          <a:cs typeface="Amiko"/>
                        </a:rPr>
                        <a:t>48-52</a:t>
                      </a:r>
                    </a:p>
                  </a:txBody>
                  <a:tcPr/>
                </a:tc>
                <a:tc>
                  <a:txBody>
                    <a:bodyPr/>
                    <a:lstStyle/>
                    <a:p>
                      <a:pPr algn="ctr"/>
                      <a:r>
                        <a:rPr lang="en-US" sz="600" b="1">
                          <a:solidFill>
                            <a:schemeClr val="tx1"/>
                          </a:solidFill>
                          <a:latin typeface="Amiko"/>
                          <a:cs typeface="Amiko"/>
                        </a:rPr>
                        <a:t>53-57</a:t>
                      </a:r>
                    </a:p>
                  </a:txBody>
                  <a:tcPr/>
                </a:tc>
                <a:tc>
                  <a:txBody>
                    <a:bodyPr/>
                    <a:lstStyle/>
                    <a:p>
                      <a:pPr algn="ctr"/>
                      <a:r>
                        <a:rPr lang="en-US" sz="600" b="1">
                          <a:solidFill>
                            <a:schemeClr val="tx1"/>
                          </a:solidFill>
                          <a:latin typeface="Amiko"/>
                          <a:cs typeface="Amiko"/>
                        </a:rPr>
                        <a:t>58-62</a:t>
                      </a:r>
                    </a:p>
                  </a:txBody>
                  <a:tcPr/>
                </a:tc>
                <a:tc>
                  <a:txBody>
                    <a:bodyPr/>
                    <a:lstStyle/>
                    <a:p>
                      <a:pPr algn="ctr"/>
                      <a:r>
                        <a:rPr lang="en-US" sz="600" b="1">
                          <a:solidFill>
                            <a:schemeClr val="tx1"/>
                          </a:solidFill>
                          <a:latin typeface="Amiko"/>
                          <a:cs typeface="Amiko"/>
                        </a:rPr>
                        <a:t>63-65</a:t>
                      </a:r>
                    </a:p>
                  </a:txBody>
                  <a:tcPr/>
                </a:tc>
                <a:extLst>
                  <a:ext uri="{0D108BD9-81ED-4DB2-BD59-A6C34878D82A}">
                    <a16:rowId xmlns:a16="http://schemas.microsoft.com/office/drawing/2014/main" val="3186201355"/>
                  </a:ext>
                </a:extLst>
              </a:tr>
              <a:tr h="257776">
                <a:tc>
                  <a:txBody>
                    <a:bodyPr/>
                    <a:lstStyle/>
                    <a:p>
                      <a:pPr algn="ctr"/>
                      <a:r>
                        <a:rPr lang="en-US" sz="700" b="1">
                          <a:latin typeface="Amiko"/>
                          <a:cs typeface="Amiko"/>
                        </a:rPr>
                        <a:t>Emergent Care</a:t>
                      </a:r>
                    </a:p>
                  </a:txBody>
                  <a:tcPr/>
                </a:tc>
                <a:tc>
                  <a:txBody>
                    <a:bodyPr/>
                    <a:lstStyle/>
                    <a:p>
                      <a:pPr algn="ctr"/>
                      <a:endParaRPr lang="en-US" sz="600">
                        <a:solidFill>
                          <a:srgbClr val="00B050"/>
                        </a:solidFill>
                        <a:latin typeface="Amiko" panose="020B0604020202020204" charset="0"/>
                        <a:cs typeface="Amiko" panose="020B0604020202020204" charset="0"/>
                      </a:endParaRPr>
                    </a:p>
                  </a:txBody>
                  <a:tcPr/>
                </a:tc>
                <a:tc>
                  <a:txBody>
                    <a:bodyPr/>
                    <a:lstStyle/>
                    <a:p>
                      <a:pPr algn="ctr"/>
                      <a:r>
                        <a:rPr lang="en-US" sz="600">
                          <a:solidFill>
                            <a:srgbClr val="00B050"/>
                          </a:solidFill>
                          <a:latin typeface="Amiko"/>
                          <a:cs typeface="Amiko"/>
                        </a:rPr>
                        <a:t>5</a:t>
                      </a:r>
                    </a:p>
                  </a:txBody>
                  <a:tcPr/>
                </a:tc>
                <a:tc>
                  <a:txBody>
                    <a:bodyPr/>
                    <a:lstStyle/>
                    <a:p>
                      <a:pPr algn="ctr"/>
                      <a:endParaRPr lang="en-US" sz="600">
                        <a:solidFill>
                          <a:srgbClr val="00B050"/>
                        </a:solidFill>
                        <a:latin typeface="Amiko" panose="020B0604020202020204" charset="0"/>
                        <a:cs typeface="Amiko" panose="020B0604020202020204" charset="0"/>
                      </a:endParaRPr>
                    </a:p>
                  </a:txBody>
                  <a:tcPr/>
                </a:tc>
                <a:tc>
                  <a:txBody>
                    <a:bodyPr/>
                    <a:lstStyle/>
                    <a:p>
                      <a:pPr algn="ctr"/>
                      <a:r>
                        <a:rPr lang="en-US" sz="600">
                          <a:solidFill>
                            <a:srgbClr val="00B050"/>
                          </a:solidFill>
                          <a:latin typeface="Amiko"/>
                          <a:cs typeface="Amiko"/>
                        </a:rPr>
                        <a:t>1</a:t>
                      </a:r>
                    </a:p>
                  </a:txBody>
                  <a:tcPr/>
                </a:tc>
                <a:tc>
                  <a:txBody>
                    <a:bodyPr/>
                    <a:lstStyle/>
                    <a:p>
                      <a:pPr algn="ctr"/>
                      <a:r>
                        <a:rPr lang="en-US" sz="600">
                          <a:solidFill>
                            <a:srgbClr val="00B050"/>
                          </a:solidFill>
                          <a:latin typeface="Amiko"/>
                          <a:cs typeface="Amiko"/>
                        </a:rPr>
                        <a:t>53</a:t>
                      </a:r>
                    </a:p>
                  </a:txBody>
                  <a:tcPr/>
                </a:tc>
                <a:tc>
                  <a:txBody>
                    <a:bodyPr/>
                    <a:lstStyle/>
                    <a:p>
                      <a:pPr algn="ctr"/>
                      <a:r>
                        <a:rPr lang="en-US" sz="600">
                          <a:solidFill>
                            <a:srgbClr val="00B050"/>
                          </a:solidFill>
                          <a:latin typeface="Amiko"/>
                          <a:cs typeface="Amiko"/>
                        </a:rPr>
                        <a:t>90</a:t>
                      </a:r>
                    </a:p>
                  </a:txBody>
                  <a:tcPr/>
                </a:tc>
                <a:tc>
                  <a:txBody>
                    <a:bodyPr/>
                    <a:lstStyle/>
                    <a:p>
                      <a:pPr algn="ctr"/>
                      <a:r>
                        <a:rPr lang="en-US" sz="600">
                          <a:solidFill>
                            <a:srgbClr val="00B050"/>
                          </a:solidFill>
                          <a:latin typeface="Amiko"/>
                          <a:cs typeface="Amiko"/>
                        </a:rPr>
                        <a:t>75</a:t>
                      </a:r>
                    </a:p>
                  </a:txBody>
                  <a:tcPr/>
                </a:tc>
                <a:tc>
                  <a:txBody>
                    <a:bodyPr/>
                    <a:lstStyle/>
                    <a:p>
                      <a:pPr algn="ctr"/>
                      <a:r>
                        <a:rPr lang="en-US" sz="600">
                          <a:solidFill>
                            <a:srgbClr val="00B050"/>
                          </a:solidFill>
                          <a:latin typeface="Amiko"/>
                          <a:cs typeface="Amiko"/>
                        </a:rPr>
                        <a:t>61</a:t>
                      </a:r>
                    </a:p>
                  </a:txBody>
                  <a:tcPr/>
                </a:tc>
                <a:tc>
                  <a:txBody>
                    <a:bodyPr/>
                    <a:lstStyle/>
                    <a:p>
                      <a:pPr algn="ctr"/>
                      <a:r>
                        <a:rPr lang="en-US" sz="600">
                          <a:solidFill>
                            <a:srgbClr val="00B050"/>
                          </a:solidFill>
                          <a:latin typeface="Amiko"/>
                          <a:cs typeface="Amiko"/>
                        </a:rPr>
                        <a:t>180</a:t>
                      </a:r>
                    </a:p>
                  </a:txBody>
                  <a:tcPr/>
                </a:tc>
                <a:tc>
                  <a:txBody>
                    <a:bodyPr/>
                    <a:lstStyle/>
                    <a:p>
                      <a:pPr algn="ctr"/>
                      <a:r>
                        <a:rPr lang="en-US" sz="600">
                          <a:solidFill>
                            <a:srgbClr val="00B050"/>
                          </a:solidFill>
                          <a:latin typeface="Amiko"/>
                          <a:cs typeface="Amiko"/>
                        </a:rPr>
                        <a:t>64</a:t>
                      </a:r>
                    </a:p>
                  </a:txBody>
                  <a:tcPr/>
                </a:tc>
                <a:extLst>
                  <a:ext uri="{0D108BD9-81ED-4DB2-BD59-A6C34878D82A}">
                    <a16:rowId xmlns:a16="http://schemas.microsoft.com/office/drawing/2014/main" val="206023911"/>
                  </a:ext>
                </a:extLst>
              </a:tr>
              <a:tr h="257776">
                <a:tc>
                  <a:txBody>
                    <a:bodyPr/>
                    <a:lstStyle/>
                    <a:p>
                      <a:pPr algn="ctr"/>
                      <a:r>
                        <a:rPr lang="en-US" sz="700" b="1">
                          <a:latin typeface="Amiko"/>
                          <a:cs typeface="Amiko"/>
                        </a:rPr>
                        <a:t>Hospitalization</a:t>
                      </a:r>
                    </a:p>
                  </a:txBody>
                  <a:tcPr/>
                </a:tc>
                <a:tc>
                  <a:txBody>
                    <a:bodyPr/>
                    <a:lstStyle/>
                    <a:p>
                      <a:pPr algn="ctr"/>
                      <a:r>
                        <a:rPr lang="en-US" sz="600">
                          <a:solidFill>
                            <a:srgbClr val="00B050"/>
                          </a:solidFill>
                          <a:latin typeface="Amiko"/>
                          <a:cs typeface="Amiko"/>
                        </a:rPr>
                        <a:t>6</a:t>
                      </a:r>
                    </a:p>
                  </a:txBody>
                  <a:tcPr/>
                </a:tc>
                <a:tc>
                  <a:txBody>
                    <a:bodyPr/>
                    <a:lstStyle/>
                    <a:p>
                      <a:pPr algn="ctr"/>
                      <a:r>
                        <a:rPr lang="en-US" sz="600">
                          <a:solidFill>
                            <a:srgbClr val="00B050"/>
                          </a:solidFill>
                          <a:latin typeface="Amiko"/>
                          <a:cs typeface="Amiko"/>
                        </a:rPr>
                        <a:t>6</a:t>
                      </a:r>
                    </a:p>
                  </a:txBody>
                  <a:tcPr/>
                </a:tc>
                <a:tc>
                  <a:txBody>
                    <a:bodyPr/>
                    <a:lstStyle/>
                    <a:p>
                      <a:pPr algn="ctr"/>
                      <a:endParaRPr lang="en-US" sz="600">
                        <a:solidFill>
                          <a:srgbClr val="00B050"/>
                        </a:solidFill>
                        <a:latin typeface="Amiko" panose="020B0604020202020204" charset="0"/>
                        <a:cs typeface="Amiko" panose="020B0604020202020204" charset="0"/>
                      </a:endParaRPr>
                    </a:p>
                  </a:txBody>
                  <a:tcPr/>
                </a:tc>
                <a:tc>
                  <a:txBody>
                    <a:bodyPr/>
                    <a:lstStyle/>
                    <a:p>
                      <a:pPr algn="ctr"/>
                      <a:r>
                        <a:rPr lang="en-US" sz="600">
                          <a:solidFill>
                            <a:srgbClr val="00B050"/>
                          </a:solidFill>
                          <a:latin typeface="Amiko"/>
                          <a:cs typeface="Amiko"/>
                        </a:rPr>
                        <a:t>29</a:t>
                      </a:r>
                    </a:p>
                  </a:txBody>
                  <a:tcPr/>
                </a:tc>
                <a:tc>
                  <a:txBody>
                    <a:bodyPr/>
                    <a:lstStyle/>
                    <a:p>
                      <a:pPr algn="ctr"/>
                      <a:r>
                        <a:rPr lang="en-US" sz="600">
                          <a:solidFill>
                            <a:srgbClr val="00B050"/>
                          </a:solidFill>
                          <a:latin typeface="Amiko"/>
                          <a:cs typeface="Amiko"/>
                        </a:rPr>
                        <a:t>40</a:t>
                      </a:r>
                    </a:p>
                  </a:txBody>
                  <a:tcPr/>
                </a:tc>
                <a:tc>
                  <a:txBody>
                    <a:bodyPr/>
                    <a:lstStyle/>
                    <a:p>
                      <a:pPr algn="ctr"/>
                      <a:r>
                        <a:rPr lang="en-US" sz="600">
                          <a:solidFill>
                            <a:srgbClr val="00B050"/>
                          </a:solidFill>
                          <a:latin typeface="Amiko"/>
                          <a:cs typeface="Amiko"/>
                        </a:rPr>
                        <a:t>75</a:t>
                      </a:r>
                    </a:p>
                  </a:txBody>
                  <a:tcPr/>
                </a:tc>
                <a:tc>
                  <a:txBody>
                    <a:bodyPr/>
                    <a:lstStyle/>
                    <a:p>
                      <a:pPr algn="ctr"/>
                      <a:r>
                        <a:rPr lang="en-US" sz="600">
                          <a:solidFill>
                            <a:srgbClr val="00B050"/>
                          </a:solidFill>
                          <a:latin typeface="Amiko"/>
                          <a:cs typeface="Amiko"/>
                        </a:rPr>
                        <a:t>348</a:t>
                      </a:r>
                    </a:p>
                  </a:txBody>
                  <a:tcPr/>
                </a:tc>
                <a:tc>
                  <a:txBody>
                    <a:bodyPr/>
                    <a:lstStyle/>
                    <a:p>
                      <a:pPr algn="ctr"/>
                      <a:r>
                        <a:rPr lang="en-US" sz="600">
                          <a:solidFill>
                            <a:srgbClr val="00B050"/>
                          </a:solidFill>
                          <a:latin typeface="Amiko"/>
                          <a:cs typeface="Amiko"/>
                        </a:rPr>
                        <a:t>154</a:t>
                      </a:r>
                    </a:p>
                  </a:txBody>
                  <a:tcPr/>
                </a:tc>
                <a:tc>
                  <a:txBody>
                    <a:bodyPr/>
                    <a:lstStyle/>
                    <a:p>
                      <a:pPr algn="ctr"/>
                      <a:r>
                        <a:rPr lang="en-US" sz="800">
                          <a:solidFill>
                            <a:schemeClr val="bg1"/>
                          </a:solidFill>
                          <a:latin typeface="Amiko"/>
                          <a:cs typeface="Amiko"/>
                        </a:rPr>
                        <a:t>446</a:t>
                      </a:r>
                    </a:p>
                  </a:txBody>
                  <a:tcPr>
                    <a:solidFill>
                      <a:srgbClr val="339933"/>
                    </a:solidFill>
                  </a:tcPr>
                </a:tc>
                <a:tc>
                  <a:txBody>
                    <a:bodyPr/>
                    <a:lstStyle/>
                    <a:p>
                      <a:pPr algn="ctr"/>
                      <a:r>
                        <a:rPr lang="en-US" sz="600">
                          <a:solidFill>
                            <a:srgbClr val="00B050"/>
                          </a:solidFill>
                          <a:latin typeface="Amiko"/>
                          <a:cs typeface="Amiko"/>
                        </a:rPr>
                        <a:t>215</a:t>
                      </a:r>
                    </a:p>
                  </a:txBody>
                  <a:tcPr/>
                </a:tc>
                <a:extLst>
                  <a:ext uri="{0D108BD9-81ED-4DB2-BD59-A6C34878D82A}">
                    <a16:rowId xmlns:a16="http://schemas.microsoft.com/office/drawing/2014/main" val="1323752429"/>
                  </a:ext>
                </a:extLst>
              </a:tr>
              <a:tr h="257776">
                <a:tc>
                  <a:txBody>
                    <a:bodyPr/>
                    <a:lstStyle/>
                    <a:p>
                      <a:pPr algn="ctr"/>
                      <a:r>
                        <a:rPr lang="en-US" sz="700" b="1">
                          <a:latin typeface="Amiko"/>
                          <a:cs typeface="Amiko"/>
                        </a:rPr>
                        <a:t>Professional Care</a:t>
                      </a:r>
                    </a:p>
                  </a:txBody>
                  <a:tcPr/>
                </a:tc>
                <a:tc>
                  <a:txBody>
                    <a:bodyPr/>
                    <a:lstStyle/>
                    <a:p>
                      <a:pPr algn="ctr"/>
                      <a:r>
                        <a:rPr lang="en-US" sz="600">
                          <a:solidFill>
                            <a:srgbClr val="00B050"/>
                          </a:solidFill>
                          <a:latin typeface="Amiko"/>
                          <a:cs typeface="Amiko"/>
                        </a:rPr>
                        <a:t>114</a:t>
                      </a:r>
                    </a:p>
                  </a:txBody>
                  <a:tcPr/>
                </a:tc>
                <a:tc>
                  <a:txBody>
                    <a:bodyPr/>
                    <a:lstStyle/>
                    <a:p>
                      <a:pPr algn="ctr"/>
                      <a:r>
                        <a:rPr lang="en-US" sz="600">
                          <a:solidFill>
                            <a:srgbClr val="00B050"/>
                          </a:solidFill>
                          <a:latin typeface="Amiko"/>
                          <a:cs typeface="Amiko"/>
                        </a:rPr>
                        <a:t>202</a:t>
                      </a:r>
                    </a:p>
                  </a:txBody>
                  <a:tcPr/>
                </a:tc>
                <a:tc>
                  <a:txBody>
                    <a:bodyPr/>
                    <a:lstStyle/>
                    <a:p>
                      <a:pPr algn="ctr"/>
                      <a:r>
                        <a:rPr lang="en-US" sz="600">
                          <a:solidFill>
                            <a:srgbClr val="00B050"/>
                          </a:solidFill>
                          <a:latin typeface="Amiko"/>
                          <a:cs typeface="Amiko"/>
                        </a:rPr>
                        <a:t>44</a:t>
                      </a:r>
                    </a:p>
                  </a:txBody>
                  <a:tcPr/>
                </a:tc>
                <a:tc>
                  <a:txBody>
                    <a:bodyPr/>
                    <a:lstStyle/>
                    <a:p>
                      <a:pPr algn="ctr"/>
                      <a:r>
                        <a:rPr lang="en-US" sz="600">
                          <a:solidFill>
                            <a:srgbClr val="00B050"/>
                          </a:solidFill>
                          <a:latin typeface="Amiko"/>
                          <a:cs typeface="Amiko"/>
                        </a:rPr>
                        <a:t>291</a:t>
                      </a:r>
                    </a:p>
                  </a:txBody>
                  <a:tcPr/>
                </a:tc>
                <a:tc>
                  <a:txBody>
                    <a:bodyPr/>
                    <a:lstStyle/>
                    <a:p>
                      <a:pPr algn="ctr"/>
                      <a:r>
                        <a:rPr lang="en-US" sz="600">
                          <a:solidFill>
                            <a:srgbClr val="00B050"/>
                          </a:solidFill>
                          <a:latin typeface="Amiko"/>
                          <a:cs typeface="Amiko"/>
                        </a:rPr>
                        <a:t>434</a:t>
                      </a:r>
                    </a:p>
                  </a:txBody>
                  <a:tcPr/>
                </a:tc>
                <a:tc>
                  <a:txBody>
                    <a:bodyPr/>
                    <a:lstStyle/>
                    <a:p>
                      <a:pPr algn="ctr"/>
                      <a:r>
                        <a:rPr lang="en-US" sz="600">
                          <a:solidFill>
                            <a:srgbClr val="00B050"/>
                          </a:solidFill>
                          <a:latin typeface="Amiko"/>
                          <a:cs typeface="Amiko"/>
                        </a:rPr>
                        <a:t>428</a:t>
                      </a:r>
                    </a:p>
                  </a:txBody>
                  <a:tcPr/>
                </a:tc>
                <a:tc>
                  <a:txBody>
                    <a:bodyPr/>
                    <a:lstStyle/>
                    <a:p>
                      <a:pPr algn="ctr"/>
                      <a:r>
                        <a:rPr lang="en-US" sz="600">
                          <a:solidFill>
                            <a:srgbClr val="00B050"/>
                          </a:solidFill>
                          <a:latin typeface="Amiko"/>
                          <a:cs typeface="Amiko"/>
                        </a:rPr>
                        <a:t>637</a:t>
                      </a:r>
                    </a:p>
                  </a:txBody>
                  <a:tcPr/>
                </a:tc>
                <a:tc>
                  <a:txBody>
                    <a:bodyPr/>
                    <a:lstStyle/>
                    <a:p>
                      <a:pPr algn="ctr"/>
                      <a:r>
                        <a:rPr lang="en-US" sz="600">
                          <a:solidFill>
                            <a:srgbClr val="00B050"/>
                          </a:solidFill>
                          <a:latin typeface="Amiko"/>
                          <a:cs typeface="Amiko"/>
                        </a:rPr>
                        <a:t>1,477</a:t>
                      </a:r>
                    </a:p>
                  </a:txBody>
                  <a:tcPr/>
                </a:tc>
                <a:tc>
                  <a:txBody>
                    <a:bodyPr/>
                    <a:lstStyle/>
                    <a:p>
                      <a:pPr algn="ctr"/>
                      <a:r>
                        <a:rPr lang="en-US" sz="600" b="1">
                          <a:solidFill>
                            <a:srgbClr val="339933"/>
                          </a:solidFill>
                          <a:latin typeface="Amiko"/>
                          <a:cs typeface="Amiko"/>
                        </a:rPr>
                        <a:t>2,206</a:t>
                      </a:r>
                    </a:p>
                  </a:txBody>
                  <a:tcPr>
                    <a:solidFill>
                      <a:srgbClr val="E8F0F4"/>
                    </a:solidFill>
                  </a:tcPr>
                </a:tc>
                <a:tc>
                  <a:txBody>
                    <a:bodyPr/>
                    <a:lstStyle/>
                    <a:p>
                      <a:pPr algn="ctr"/>
                      <a:r>
                        <a:rPr lang="en-US" sz="600">
                          <a:solidFill>
                            <a:srgbClr val="00B050"/>
                          </a:solidFill>
                          <a:latin typeface="Amiko"/>
                          <a:cs typeface="Amiko"/>
                        </a:rPr>
                        <a:t>1,364</a:t>
                      </a:r>
                    </a:p>
                  </a:txBody>
                  <a:tcPr/>
                </a:tc>
                <a:extLst>
                  <a:ext uri="{0D108BD9-81ED-4DB2-BD59-A6C34878D82A}">
                    <a16:rowId xmlns:a16="http://schemas.microsoft.com/office/drawing/2014/main" val="1337477848"/>
                  </a:ext>
                </a:extLst>
              </a:tr>
            </a:tbl>
          </a:graphicData>
        </a:graphic>
      </p:graphicFrame>
      <p:graphicFrame>
        <p:nvGraphicFramePr>
          <p:cNvPr id="9" name="Table 8">
            <a:extLst>
              <a:ext uri="{FF2B5EF4-FFF2-40B4-BE49-F238E27FC236}">
                <a16:creationId xmlns:a16="http://schemas.microsoft.com/office/drawing/2014/main" id="{FF7BF2D4-9A93-DDBD-CDF8-EF25FD522D5C}"/>
              </a:ext>
            </a:extLst>
          </p:cNvPr>
          <p:cNvGraphicFramePr>
            <a:graphicFrameLocks noGrp="1"/>
          </p:cNvGraphicFramePr>
          <p:nvPr>
            <p:extLst>
              <p:ext uri="{D42A27DB-BD31-4B8C-83A1-F6EECF244321}">
                <p14:modId xmlns:p14="http://schemas.microsoft.com/office/powerpoint/2010/main" val="2125091619"/>
              </p:ext>
            </p:extLst>
          </p:nvPr>
        </p:nvGraphicFramePr>
        <p:xfrm>
          <a:off x="5804378" y="3117957"/>
          <a:ext cx="3025379" cy="1009166"/>
        </p:xfrm>
        <a:graphic>
          <a:graphicData uri="http://schemas.openxmlformats.org/drawingml/2006/table">
            <a:tbl>
              <a:tblPr firstRow="1" bandRow="1">
                <a:tableStyleId>{DDEB4DAA-78A3-4354-8453-CD9289F29EDB}</a:tableStyleId>
              </a:tblPr>
              <a:tblGrid>
                <a:gridCol w="432197">
                  <a:extLst>
                    <a:ext uri="{9D8B030D-6E8A-4147-A177-3AD203B41FA5}">
                      <a16:colId xmlns:a16="http://schemas.microsoft.com/office/drawing/2014/main" val="2159388350"/>
                    </a:ext>
                  </a:extLst>
                </a:gridCol>
                <a:gridCol w="432197">
                  <a:extLst>
                    <a:ext uri="{9D8B030D-6E8A-4147-A177-3AD203B41FA5}">
                      <a16:colId xmlns:a16="http://schemas.microsoft.com/office/drawing/2014/main" val="971652601"/>
                    </a:ext>
                  </a:extLst>
                </a:gridCol>
                <a:gridCol w="432197">
                  <a:extLst>
                    <a:ext uri="{9D8B030D-6E8A-4147-A177-3AD203B41FA5}">
                      <a16:colId xmlns:a16="http://schemas.microsoft.com/office/drawing/2014/main" val="958955537"/>
                    </a:ext>
                  </a:extLst>
                </a:gridCol>
                <a:gridCol w="432197">
                  <a:extLst>
                    <a:ext uri="{9D8B030D-6E8A-4147-A177-3AD203B41FA5}">
                      <a16:colId xmlns:a16="http://schemas.microsoft.com/office/drawing/2014/main" val="398437536"/>
                    </a:ext>
                  </a:extLst>
                </a:gridCol>
                <a:gridCol w="432197">
                  <a:extLst>
                    <a:ext uri="{9D8B030D-6E8A-4147-A177-3AD203B41FA5}">
                      <a16:colId xmlns:a16="http://schemas.microsoft.com/office/drawing/2014/main" val="1971502170"/>
                    </a:ext>
                  </a:extLst>
                </a:gridCol>
                <a:gridCol w="432197">
                  <a:extLst>
                    <a:ext uri="{9D8B030D-6E8A-4147-A177-3AD203B41FA5}">
                      <a16:colId xmlns:a16="http://schemas.microsoft.com/office/drawing/2014/main" val="2323567602"/>
                    </a:ext>
                  </a:extLst>
                </a:gridCol>
                <a:gridCol w="432197">
                  <a:extLst>
                    <a:ext uri="{9D8B030D-6E8A-4147-A177-3AD203B41FA5}">
                      <a16:colId xmlns:a16="http://schemas.microsoft.com/office/drawing/2014/main" val="4118288393"/>
                    </a:ext>
                  </a:extLst>
                </a:gridCol>
              </a:tblGrid>
              <a:tr h="242711">
                <a:tc>
                  <a:txBody>
                    <a:bodyPr/>
                    <a:lstStyle/>
                    <a:p>
                      <a:pPr algn="ctr"/>
                      <a:r>
                        <a:rPr lang="en-US" sz="600" b="1">
                          <a:solidFill>
                            <a:schemeClr val="tx1"/>
                          </a:solidFill>
                          <a:latin typeface="Amiko"/>
                          <a:cs typeface="Amiko"/>
                        </a:rPr>
                        <a:t>28-32</a:t>
                      </a:r>
                    </a:p>
                  </a:txBody>
                  <a:tcPr/>
                </a:tc>
                <a:tc>
                  <a:txBody>
                    <a:bodyPr/>
                    <a:lstStyle/>
                    <a:p>
                      <a:pPr algn="ctr"/>
                      <a:r>
                        <a:rPr lang="en-US" sz="600" b="1">
                          <a:solidFill>
                            <a:schemeClr val="tx1"/>
                          </a:solidFill>
                          <a:latin typeface="Amiko"/>
                          <a:cs typeface="Amiko"/>
                        </a:rPr>
                        <a:t>33-37</a:t>
                      </a:r>
                    </a:p>
                  </a:txBody>
                  <a:tcPr/>
                </a:tc>
                <a:tc>
                  <a:txBody>
                    <a:bodyPr/>
                    <a:lstStyle/>
                    <a:p>
                      <a:pPr algn="ctr"/>
                      <a:r>
                        <a:rPr lang="en-US" sz="600" b="1">
                          <a:solidFill>
                            <a:schemeClr val="tx1"/>
                          </a:solidFill>
                          <a:latin typeface="Amiko"/>
                          <a:cs typeface="Amiko"/>
                        </a:rPr>
                        <a:t>43-47</a:t>
                      </a:r>
                    </a:p>
                  </a:txBody>
                  <a:tcPr/>
                </a:tc>
                <a:tc>
                  <a:txBody>
                    <a:bodyPr/>
                    <a:lstStyle/>
                    <a:p>
                      <a:pPr algn="ctr"/>
                      <a:r>
                        <a:rPr lang="en-US" sz="600" b="1">
                          <a:solidFill>
                            <a:schemeClr val="tx1"/>
                          </a:solidFill>
                          <a:latin typeface="Amiko"/>
                          <a:cs typeface="Amiko"/>
                        </a:rPr>
                        <a:t>48-52</a:t>
                      </a:r>
                    </a:p>
                  </a:txBody>
                  <a:tcPr/>
                </a:tc>
                <a:tc>
                  <a:txBody>
                    <a:bodyPr/>
                    <a:lstStyle/>
                    <a:p>
                      <a:pPr algn="ctr"/>
                      <a:r>
                        <a:rPr lang="en-US" sz="600" b="1">
                          <a:solidFill>
                            <a:schemeClr val="tx1"/>
                          </a:solidFill>
                          <a:latin typeface="Amiko"/>
                          <a:cs typeface="Amiko"/>
                        </a:rPr>
                        <a:t>53-57</a:t>
                      </a:r>
                    </a:p>
                  </a:txBody>
                  <a:tcPr/>
                </a:tc>
                <a:tc>
                  <a:txBody>
                    <a:bodyPr/>
                    <a:lstStyle/>
                    <a:p>
                      <a:pPr algn="ctr"/>
                      <a:r>
                        <a:rPr lang="en-US" sz="600" b="1">
                          <a:solidFill>
                            <a:schemeClr val="tx1"/>
                          </a:solidFill>
                          <a:latin typeface="Amiko"/>
                          <a:cs typeface="Amiko"/>
                        </a:rPr>
                        <a:t>58-62</a:t>
                      </a:r>
                    </a:p>
                  </a:txBody>
                  <a:tcPr/>
                </a:tc>
                <a:tc>
                  <a:txBody>
                    <a:bodyPr/>
                    <a:lstStyle/>
                    <a:p>
                      <a:pPr algn="ctr"/>
                      <a:r>
                        <a:rPr lang="en-US" sz="600" b="1">
                          <a:solidFill>
                            <a:schemeClr val="tx1"/>
                          </a:solidFill>
                          <a:latin typeface="Amiko"/>
                          <a:cs typeface="Amiko"/>
                        </a:rPr>
                        <a:t>63-65</a:t>
                      </a:r>
                    </a:p>
                  </a:txBody>
                  <a:tcPr/>
                </a:tc>
                <a:extLst>
                  <a:ext uri="{0D108BD9-81ED-4DB2-BD59-A6C34878D82A}">
                    <a16:rowId xmlns:a16="http://schemas.microsoft.com/office/drawing/2014/main" val="3186201355"/>
                  </a:ext>
                </a:extLst>
              </a:tr>
              <a:tr h="255485">
                <a:tc>
                  <a:txBody>
                    <a:bodyPr/>
                    <a:lstStyle/>
                    <a:p>
                      <a:pPr algn="ctr"/>
                      <a:endParaRPr lang="en-US" sz="600">
                        <a:solidFill>
                          <a:schemeClr val="bg2"/>
                        </a:solidFill>
                        <a:latin typeface="Amiko" panose="020B0604020202020204" charset="0"/>
                        <a:cs typeface="Amiko" panose="020B0604020202020204" charset="0"/>
                      </a:endParaRPr>
                    </a:p>
                  </a:txBody>
                  <a:tcPr/>
                </a:tc>
                <a:tc>
                  <a:txBody>
                    <a:bodyPr/>
                    <a:lstStyle/>
                    <a:p>
                      <a:pPr algn="ctr"/>
                      <a:r>
                        <a:rPr lang="en-US" sz="600">
                          <a:solidFill>
                            <a:schemeClr val="bg2"/>
                          </a:solidFill>
                          <a:latin typeface="Amiko"/>
                          <a:cs typeface="Amiko"/>
                        </a:rPr>
                        <a:t>1</a:t>
                      </a:r>
                    </a:p>
                  </a:txBody>
                  <a:tcPr/>
                </a:tc>
                <a:tc>
                  <a:txBody>
                    <a:bodyPr/>
                    <a:lstStyle/>
                    <a:p>
                      <a:pPr algn="ctr"/>
                      <a:r>
                        <a:rPr lang="en-US" sz="600">
                          <a:solidFill>
                            <a:schemeClr val="bg2"/>
                          </a:solidFill>
                          <a:latin typeface="Amiko"/>
                          <a:cs typeface="Amiko"/>
                        </a:rPr>
                        <a:t>14</a:t>
                      </a:r>
                    </a:p>
                  </a:txBody>
                  <a:tcPr/>
                </a:tc>
                <a:tc>
                  <a:txBody>
                    <a:bodyPr/>
                    <a:lstStyle/>
                    <a:p>
                      <a:pPr algn="ctr"/>
                      <a:r>
                        <a:rPr lang="en-US" sz="600">
                          <a:solidFill>
                            <a:schemeClr val="bg2"/>
                          </a:solidFill>
                          <a:latin typeface="Amiko"/>
                          <a:cs typeface="Amiko"/>
                        </a:rPr>
                        <a:t>32</a:t>
                      </a:r>
                    </a:p>
                  </a:txBody>
                  <a:tcPr/>
                </a:tc>
                <a:tc>
                  <a:txBody>
                    <a:bodyPr/>
                    <a:lstStyle/>
                    <a:p>
                      <a:pPr algn="ctr"/>
                      <a:r>
                        <a:rPr lang="en-US" sz="600">
                          <a:solidFill>
                            <a:schemeClr val="bg2"/>
                          </a:solidFill>
                          <a:latin typeface="Amiko"/>
                          <a:cs typeface="Amiko"/>
                        </a:rPr>
                        <a:t>95</a:t>
                      </a:r>
                    </a:p>
                  </a:txBody>
                  <a:tcPr/>
                </a:tc>
                <a:tc>
                  <a:txBody>
                    <a:bodyPr/>
                    <a:lstStyle/>
                    <a:p>
                      <a:pPr algn="ctr"/>
                      <a:r>
                        <a:rPr lang="en-US" sz="600">
                          <a:solidFill>
                            <a:schemeClr val="bg2"/>
                          </a:solidFill>
                          <a:latin typeface="Amiko"/>
                          <a:cs typeface="Amiko"/>
                        </a:rPr>
                        <a:t>10</a:t>
                      </a:r>
                    </a:p>
                  </a:txBody>
                  <a:tcPr/>
                </a:tc>
                <a:tc>
                  <a:txBody>
                    <a:bodyPr/>
                    <a:lstStyle/>
                    <a:p>
                      <a:pPr algn="ctr"/>
                      <a:r>
                        <a:rPr lang="en-US" sz="600">
                          <a:solidFill>
                            <a:schemeClr val="bg2"/>
                          </a:solidFill>
                          <a:latin typeface="Amiko"/>
                          <a:cs typeface="Amiko"/>
                        </a:rPr>
                        <a:t>13</a:t>
                      </a:r>
                    </a:p>
                  </a:txBody>
                  <a:tcPr/>
                </a:tc>
                <a:extLst>
                  <a:ext uri="{0D108BD9-81ED-4DB2-BD59-A6C34878D82A}">
                    <a16:rowId xmlns:a16="http://schemas.microsoft.com/office/drawing/2014/main" val="206023911"/>
                  </a:ext>
                </a:extLst>
              </a:tr>
              <a:tr h="255485">
                <a:tc>
                  <a:txBody>
                    <a:bodyPr/>
                    <a:lstStyle/>
                    <a:p>
                      <a:pPr algn="ctr"/>
                      <a:endParaRPr lang="en-US" sz="600">
                        <a:solidFill>
                          <a:schemeClr val="bg2"/>
                        </a:solidFill>
                        <a:latin typeface="Amiko" panose="020B0604020202020204" charset="0"/>
                        <a:cs typeface="Amiko" panose="020B0604020202020204" charset="0"/>
                      </a:endParaRPr>
                    </a:p>
                  </a:txBody>
                  <a:tcPr/>
                </a:tc>
                <a:tc>
                  <a:txBody>
                    <a:bodyPr/>
                    <a:lstStyle/>
                    <a:p>
                      <a:pPr algn="ctr"/>
                      <a:r>
                        <a:rPr lang="en-US" sz="600">
                          <a:solidFill>
                            <a:schemeClr val="bg2"/>
                          </a:solidFill>
                          <a:latin typeface="Amiko"/>
                          <a:cs typeface="Amiko"/>
                        </a:rPr>
                        <a:t>25</a:t>
                      </a:r>
                    </a:p>
                  </a:txBody>
                  <a:tcPr/>
                </a:tc>
                <a:tc>
                  <a:txBody>
                    <a:bodyPr/>
                    <a:lstStyle/>
                    <a:p>
                      <a:pPr algn="ctr"/>
                      <a:r>
                        <a:rPr lang="en-US" sz="600">
                          <a:solidFill>
                            <a:schemeClr val="bg2"/>
                          </a:solidFill>
                          <a:latin typeface="Amiko"/>
                          <a:cs typeface="Amiko"/>
                        </a:rPr>
                        <a:t>5</a:t>
                      </a:r>
                    </a:p>
                  </a:txBody>
                  <a:tcPr/>
                </a:tc>
                <a:tc>
                  <a:txBody>
                    <a:bodyPr/>
                    <a:lstStyle/>
                    <a:p>
                      <a:pPr algn="ctr"/>
                      <a:r>
                        <a:rPr lang="en-US" sz="600">
                          <a:solidFill>
                            <a:schemeClr val="bg2"/>
                          </a:solidFill>
                          <a:latin typeface="Amiko"/>
                          <a:cs typeface="Amiko"/>
                        </a:rPr>
                        <a:t>115</a:t>
                      </a:r>
                    </a:p>
                  </a:txBody>
                  <a:tcPr/>
                </a:tc>
                <a:tc>
                  <a:txBody>
                    <a:bodyPr/>
                    <a:lstStyle/>
                    <a:p>
                      <a:pPr algn="ctr"/>
                      <a:r>
                        <a:rPr lang="en-US" sz="800">
                          <a:solidFill>
                            <a:schemeClr val="accent1"/>
                          </a:solidFill>
                          <a:latin typeface="Amiko"/>
                          <a:cs typeface="Amiko"/>
                        </a:rPr>
                        <a:t>485</a:t>
                      </a:r>
                    </a:p>
                  </a:txBody>
                  <a:tcPr>
                    <a:solidFill>
                      <a:schemeClr val="bg2"/>
                    </a:solidFill>
                  </a:tcPr>
                </a:tc>
                <a:tc>
                  <a:txBody>
                    <a:bodyPr/>
                    <a:lstStyle/>
                    <a:p>
                      <a:pPr algn="ctr"/>
                      <a:r>
                        <a:rPr lang="en-US" sz="600">
                          <a:solidFill>
                            <a:schemeClr val="bg2"/>
                          </a:solidFill>
                          <a:latin typeface="Amiko"/>
                          <a:cs typeface="Amiko"/>
                        </a:rPr>
                        <a:t>4</a:t>
                      </a:r>
                    </a:p>
                  </a:txBody>
                  <a:tcPr/>
                </a:tc>
                <a:tc>
                  <a:txBody>
                    <a:bodyPr/>
                    <a:lstStyle/>
                    <a:p>
                      <a:pPr algn="ctr"/>
                      <a:r>
                        <a:rPr lang="en-US" sz="600">
                          <a:solidFill>
                            <a:schemeClr val="bg2"/>
                          </a:solidFill>
                          <a:latin typeface="Amiko"/>
                          <a:cs typeface="Amiko"/>
                        </a:rPr>
                        <a:t>106</a:t>
                      </a:r>
                    </a:p>
                  </a:txBody>
                  <a:tcPr/>
                </a:tc>
                <a:extLst>
                  <a:ext uri="{0D108BD9-81ED-4DB2-BD59-A6C34878D82A}">
                    <a16:rowId xmlns:a16="http://schemas.microsoft.com/office/drawing/2014/main" val="1323752429"/>
                  </a:ext>
                </a:extLst>
              </a:tr>
              <a:tr h="255485">
                <a:tc>
                  <a:txBody>
                    <a:bodyPr/>
                    <a:lstStyle/>
                    <a:p>
                      <a:pPr algn="ctr"/>
                      <a:r>
                        <a:rPr lang="en-US" sz="600">
                          <a:solidFill>
                            <a:schemeClr val="bg2"/>
                          </a:solidFill>
                          <a:latin typeface="Amiko"/>
                          <a:cs typeface="Amiko"/>
                        </a:rPr>
                        <a:t>24</a:t>
                      </a:r>
                    </a:p>
                  </a:txBody>
                  <a:tcPr/>
                </a:tc>
                <a:tc>
                  <a:txBody>
                    <a:bodyPr/>
                    <a:lstStyle/>
                    <a:p>
                      <a:pPr algn="ctr"/>
                      <a:r>
                        <a:rPr lang="en-US" sz="600">
                          <a:solidFill>
                            <a:schemeClr val="bg2"/>
                          </a:solidFill>
                          <a:latin typeface="Amiko"/>
                          <a:cs typeface="Amiko"/>
                        </a:rPr>
                        <a:t>74</a:t>
                      </a:r>
                    </a:p>
                  </a:txBody>
                  <a:tcPr/>
                </a:tc>
                <a:tc>
                  <a:txBody>
                    <a:bodyPr/>
                    <a:lstStyle/>
                    <a:p>
                      <a:pPr algn="ctr"/>
                      <a:r>
                        <a:rPr lang="en-US" sz="600">
                          <a:solidFill>
                            <a:schemeClr val="bg2"/>
                          </a:solidFill>
                          <a:latin typeface="Amiko"/>
                          <a:cs typeface="Amiko"/>
                        </a:rPr>
                        <a:t>199</a:t>
                      </a:r>
                    </a:p>
                  </a:txBody>
                  <a:tcPr/>
                </a:tc>
                <a:tc>
                  <a:txBody>
                    <a:bodyPr/>
                    <a:lstStyle/>
                    <a:p>
                      <a:pPr algn="ctr"/>
                      <a:r>
                        <a:rPr lang="en-US" sz="600">
                          <a:solidFill>
                            <a:schemeClr val="bg2"/>
                          </a:solidFill>
                          <a:latin typeface="Amiko"/>
                          <a:cs typeface="Amiko"/>
                        </a:rPr>
                        <a:t>242</a:t>
                      </a:r>
                    </a:p>
                  </a:txBody>
                  <a:tcPr/>
                </a:tc>
                <a:tc>
                  <a:txBody>
                    <a:bodyPr/>
                    <a:lstStyle/>
                    <a:p>
                      <a:pPr algn="ctr"/>
                      <a:r>
                        <a:rPr lang="en-US" sz="600">
                          <a:solidFill>
                            <a:schemeClr val="bg2"/>
                          </a:solidFill>
                          <a:latin typeface="Amiko"/>
                          <a:cs typeface="Amiko"/>
                        </a:rPr>
                        <a:t>275</a:t>
                      </a:r>
                    </a:p>
                  </a:txBody>
                  <a:tcPr/>
                </a:tc>
                <a:tc>
                  <a:txBody>
                    <a:bodyPr/>
                    <a:lstStyle/>
                    <a:p>
                      <a:pPr algn="ctr"/>
                      <a:r>
                        <a:rPr lang="en-US" sz="600" b="0">
                          <a:solidFill>
                            <a:schemeClr val="bg2"/>
                          </a:solidFill>
                          <a:latin typeface="Amiko"/>
                          <a:cs typeface="Amiko"/>
                        </a:rPr>
                        <a:t>286</a:t>
                      </a:r>
                    </a:p>
                  </a:txBody>
                  <a:tcPr>
                    <a:noFill/>
                  </a:tcPr>
                </a:tc>
                <a:tc>
                  <a:txBody>
                    <a:bodyPr/>
                    <a:lstStyle/>
                    <a:p>
                      <a:pPr algn="ctr"/>
                      <a:r>
                        <a:rPr lang="en-US" sz="600">
                          <a:solidFill>
                            <a:schemeClr val="bg2"/>
                          </a:solidFill>
                          <a:latin typeface="Amiko"/>
                          <a:cs typeface="Amiko"/>
                        </a:rPr>
                        <a:t>239</a:t>
                      </a:r>
                    </a:p>
                  </a:txBody>
                  <a:tcPr/>
                </a:tc>
                <a:extLst>
                  <a:ext uri="{0D108BD9-81ED-4DB2-BD59-A6C34878D82A}">
                    <a16:rowId xmlns:a16="http://schemas.microsoft.com/office/drawing/2014/main" val="1337477848"/>
                  </a:ext>
                </a:extLst>
              </a:tr>
            </a:tbl>
          </a:graphicData>
        </a:graphic>
      </p:graphicFrame>
    </p:spTree>
    <p:extLst>
      <p:ext uri="{BB962C8B-B14F-4D97-AF65-F5344CB8AC3E}">
        <p14:creationId xmlns:p14="http://schemas.microsoft.com/office/powerpoint/2010/main" val="21512704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BF9DF9C2-38E1-EE50-0A03-30DDCE6784D9}"/>
              </a:ext>
            </a:extLst>
          </p:cNvPr>
          <p:cNvSpPr/>
          <p:nvPr/>
        </p:nvSpPr>
        <p:spPr>
          <a:xfrm>
            <a:off x="708845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1164;p81">
            <a:extLst>
              <a:ext uri="{FF2B5EF4-FFF2-40B4-BE49-F238E27FC236}">
                <a16:creationId xmlns:a16="http://schemas.microsoft.com/office/drawing/2014/main" id="{F1314493-A496-83CE-B554-BDA1456AE982}"/>
              </a:ext>
            </a:extLst>
          </p:cNvPr>
          <p:cNvGrpSpPr/>
          <p:nvPr/>
        </p:nvGrpSpPr>
        <p:grpSpPr>
          <a:xfrm>
            <a:off x="6781666" y="317175"/>
            <a:ext cx="1904015" cy="1979975"/>
            <a:chOff x="-28467625" y="2331750"/>
            <a:chExt cx="296150" cy="296950"/>
          </a:xfrm>
          <a:solidFill>
            <a:srgbClr val="D2E3F6"/>
          </a:solidFill>
        </p:grpSpPr>
        <p:sp>
          <p:nvSpPr>
            <p:cNvPr id="26" name="Google Shape;11165;p81">
              <a:extLst>
                <a:ext uri="{FF2B5EF4-FFF2-40B4-BE49-F238E27FC236}">
                  <a16:creationId xmlns:a16="http://schemas.microsoft.com/office/drawing/2014/main" id="{D31D5643-5066-7468-91F8-C7C3CA24C3F3}"/>
                </a:ext>
              </a:extLst>
            </p:cNvPr>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166;p81">
              <a:extLst>
                <a:ext uri="{FF2B5EF4-FFF2-40B4-BE49-F238E27FC236}">
                  <a16:creationId xmlns:a16="http://schemas.microsoft.com/office/drawing/2014/main" id="{E866D1E5-BB3D-0277-A52C-AE3AA2E650A6}"/>
                </a:ext>
              </a:extLst>
            </p:cNvPr>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95" name="Google Shape;895;p42"/>
          <p:cNvSpPr txBox="1">
            <a:spLocks noGrp="1"/>
          </p:cNvSpPr>
          <p:nvPr>
            <p:ph type="subTitle" idx="5"/>
          </p:nvPr>
        </p:nvSpPr>
        <p:spPr>
          <a:xfrm>
            <a:off x="1791085" y="1758922"/>
            <a:ext cx="2490021" cy="7043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3"/>
                </a:solidFill>
              </a:rPr>
              <a:t>Objective</a:t>
            </a:r>
          </a:p>
        </p:txBody>
      </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Agenda</a:t>
            </a:r>
            <a:endParaRPr lang="en-US">
              <a:solidFill>
                <a:schemeClr val="bg2"/>
              </a:solidFill>
            </a:endParaRPr>
          </a:p>
        </p:txBody>
      </p:sp>
      <p:sp>
        <p:nvSpPr>
          <p:cNvPr id="900" name="Google Shape;900;p42"/>
          <p:cNvSpPr/>
          <p:nvPr/>
        </p:nvSpPr>
        <p:spPr>
          <a:xfrm>
            <a:off x="996176" y="1758922"/>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6D6876E3-7B8C-FF55-C770-4F70A981B577}"/>
              </a:ext>
            </a:extLst>
          </p:cNvPr>
          <p:cNvSpPr>
            <a:spLocks noGrp="1"/>
          </p:cNvSpPr>
          <p:nvPr>
            <p:ph type="subTitle" idx="1"/>
          </p:nvPr>
        </p:nvSpPr>
        <p:spPr>
          <a:xfrm>
            <a:off x="937291" y="1810637"/>
            <a:ext cx="916438" cy="642833"/>
          </a:xfrm>
        </p:spPr>
        <p:txBody>
          <a:bodyPr/>
          <a:lstStyle/>
          <a:p>
            <a:r>
              <a:rPr lang="en-US" sz="2800">
                <a:solidFill>
                  <a:schemeClr val="accent3"/>
                </a:solidFill>
                <a:latin typeface="Abel"/>
              </a:rPr>
              <a:t>01</a:t>
            </a:r>
          </a:p>
        </p:txBody>
      </p:sp>
      <p:sp>
        <p:nvSpPr>
          <p:cNvPr id="15" name="Google Shape;895;p42">
            <a:extLst>
              <a:ext uri="{FF2B5EF4-FFF2-40B4-BE49-F238E27FC236}">
                <a16:creationId xmlns:a16="http://schemas.microsoft.com/office/drawing/2014/main" id="{21C92240-D6E7-0654-EE0D-F6B896AF0E35}"/>
              </a:ext>
            </a:extLst>
          </p:cNvPr>
          <p:cNvSpPr txBox="1">
            <a:spLocks/>
          </p:cNvSpPr>
          <p:nvPr/>
        </p:nvSpPr>
        <p:spPr>
          <a:xfrm>
            <a:off x="4449711" y="1758922"/>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Demographics</a:t>
            </a:r>
          </a:p>
        </p:txBody>
      </p:sp>
      <p:sp>
        <p:nvSpPr>
          <p:cNvPr id="16" name="Google Shape;900;p42">
            <a:extLst>
              <a:ext uri="{FF2B5EF4-FFF2-40B4-BE49-F238E27FC236}">
                <a16:creationId xmlns:a16="http://schemas.microsoft.com/office/drawing/2014/main" id="{3E60A1C7-F0B3-51CC-C84C-DFFA661AA4EC}"/>
              </a:ext>
            </a:extLst>
          </p:cNvPr>
          <p:cNvSpPr/>
          <p:nvPr/>
        </p:nvSpPr>
        <p:spPr>
          <a:xfrm>
            <a:off x="3654802" y="1758922"/>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7" name="Subtitle 4">
            <a:extLst>
              <a:ext uri="{FF2B5EF4-FFF2-40B4-BE49-F238E27FC236}">
                <a16:creationId xmlns:a16="http://schemas.microsoft.com/office/drawing/2014/main" id="{53926A9B-BA0D-E7CE-4069-C2955881C02E}"/>
              </a:ext>
            </a:extLst>
          </p:cNvPr>
          <p:cNvSpPr txBox="1">
            <a:spLocks/>
          </p:cNvSpPr>
          <p:nvPr/>
        </p:nvSpPr>
        <p:spPr>
          <a:xfrm>
            <a:off x="3595917" y="181063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02</a:t>
            </a:r>
          </a:p>
        </p:txBody>
      </p:sp>
      <p:sp>
        <p:nvSpPr>
          <p:cNvPr id="18" name="Google Shape;895;p42">
            <a:extLst>
              <a:ext uri="{FF2B5EF4-FFF2-40B4-BE49-F238E27FC236}">
                <a16:creationId xmlns:a16="http://schemas.microsoft.com/office/drawing/2014/main" id="{368BED45-EB7C-4789-672D-52BF9518C9D7}"/>
              </a:ext>
            </a:extLst>
          </p:cNvPr>
          <p:cNvSpPr txBox="1">
            <a:spLocks/>
          </p:cNvSpPr>
          <p:nvPr/>
        </p:nvSpPr>
        <p:spPr>
          <a:xfrm>
            <a:off x="1791085" y="3167693"/>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Insights</a:t>
            </a:r>
          </a:p>
        </p:txBody>
      </p:sp>
      <p:sp>
        <p:nvSpPr>
          <p:cNvPr id="19" name="Google Shape;900;p42">
            <a:extLst>
              <a:ext uri="{FF2B5EF4-FFF2-40B4-BE49-F238E27FC236}">
                <a16:creationId xmlns:a16="http://schemas.microsoft.com/office/drawing/2014/main" id="{9C84AC70-F45C-0DA9-6376-AB374AAD1BF7}"/>
              </a:ext>
            </a:extLst>
          </p:cNvPr>
          <p:cNvSpPr/>
          <p:nvPr/>
        </p:nvSpPr>
        <p:spPr>
          <a:xfrm>
            <a:off x="996176" y="3167693"/>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20" name="Subtitle 4">
            <a:extLst>
              <a:ext uri="{FF2B5EF4-FFF2-40B4-BE49-F238E27FC236}">
                <a16:creationId xmlns:a16="http://schemas.microsoft.com/office/drawing/2014/main" id="{A0763C7F-6EAF-8B47-76C5-181A59FDAF82}"/>
              </a:ext>
            </a:extLst>
          </p:cNvPr>
          <p:cNvSpPr txBox="1">
            <a:spLocks/>
          </p:cNvSpPr>
          <p:nvPr/>
        </p:nvSpPr>
        <p:spPr>
          <a:xfrm>
            <a:off x="937291" y="3219408"/>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03</a:t>
            </a:r>
          </a:p>
        </p:txBody>
      </p:sp>
      <p:sp>
        <p:nvSpPr>
          <p:cNvPr id="21" name="Google Shape;895;p42">
            <a:extLst>
              <a:ext uri="{FF2B5EF4-FFF2-40B4-BE49-F238E27FC236}">
                <a16:creationId xmlns:a16="http://schemas.microsoft.com/office/drawing/2014/main" id="{60E37249-7C78-E7E5-3620-DC9D56307B82}"/>
              </a:ext>
            </a:extLst>
          </p:cNvPr>
          <p:cNvSpPr txBox="1">
            <a:spLocks/>
          </p:cNvSpPr>
          <p:nvPr/>
        </p:nvSpPr>
        <p:spPr>
          <a:xfrm>
            <a:off x="4449711" y="3157862"/>
            <a:ext cx="2622194"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bg2"/>
                </a:solidFill>
              </a:rPr>
              <a:t>Recommendation</a:t>
            </a:r>
          </a:p>
        </p:txBody>
      </p:sp>
      <p:sp>
        <p:nvSpPr>
          <p:cNvPr id="22" name="Google Shape;900;p42">
            <a:extLst>
              <a:ext uri="{FF2B5EF4-FFF2-40B4-BE49-F238E27FC236}">
                <a16:creationId xmlns:a16="http://schemas.microsoft.com/office/drawing/2014/main" id="{E57586D5-E987-80E8-C3C3-D93A9ABA57B9}"/>
              </a:ext>
            </a:extLst>
          </p:cNvPr>
          <p:cNvSpPr/>
          <p:nvPr/>
        </p:nvSpPr>
        <p:spPr>
          <a:xfrm>
            <a:off x="3654802" y="3157862"/>
            <a:ext cx="736024" cy="704379"/>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23" name="Subtitle 4">
            <a:extLst>
              <a:ext uri="{FF2B5EF4-FFF2-40B4-BE49-F238E27FC236}">
                <a16:creationId xmlns:a16="http://schemas.microsoft.com/office/drawing/2014/main" id="{C1969BDF-B9A6-28EB-435B-3F36B3357257}"/>
              </a:ext>
            </a:extLst>
          </p:cNvPr>
          <p:cNvSpPr txBox="1">
            <a:spLocks/>
          </p:cNvSpPr>
          <p:nvPr/>
        </p:nvSpPr>
        <p:spPr>
          <a:xfrm>
            <a:off x="3595917" y="320957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tx1">
                    <a:lumMod val="10000"/>
                    <a:lumOff val="90000"/>
                  </a:schemeClr>
                </a:solidFill>
                <a:latin typeface="Abel"/>
              </a:rPr>
              <a:t>04</a:t>
            </a: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Tree>
    <p:extLst>
      <p:ext uri="{BB962C8B-B14F-4D97-AF65-F5344CB8AC3E}">
        <p14:creationId xmlns:p14="http://schemas.microsoft.com/office/powerpoint/2010/main" val="30762331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1EDF7"/>
        </a:solidFill>
        <a:effectLst/>
      </p:bgPr>
    </p:bg>
    <p:spTree>
      <p:nvGrpSpPr>
        <p:cNvPr id="1" name="Shape 890"/>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38DB67B2-1871-E82D-5A77-09E7376486A2}"/>
              </a:ext>
            </a:extLst>
          </p:cNvPr>
          <p:cNvSpPr/>
          <p:nvPr/>
        </p:nvSpPr>
        <p:spPr>
          <a:xfrm>
            <a:off x="4854178" y="1555551"/>
            <a:ext cx="3900487" cy="31075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cs typeface="Arial"/>
            </a:endParaRPr>
          </a:p>
        </p:txBody>
      </p:sp>
      <p:sp>
        <p:nvSpPr>
          <p:cNvPr id="16" name="Rectangle: Rounded Corners 15">
            <a:extLst>
              <a:ext uri="{FF2B5EF4-FFF2-40B4-BE49-F238E27FC236}">
                <a16:creationId xmlns:a16="http://schemas.microsoft.com/office/drawing/2014/main" id="{38DB67B2-1871-E82D-5A77-09E7376486A2}"/>
              </a:ext>
            </a:extLst>
          </p:cNvPr>
          <p:cNvSpPr/>
          <p:nvPr/>
        </p:nvSpPr>
        <p:spPr>
          <a:xfrm>
            <a:off x="560784" y="1555551"/>
            <a:ext cx="3907630" cy="31075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cs typeface="Arial"/>
            </a:endParaRPr>
          </a:p>
        </p:txBody>
      </p:sp>
      <p:sp>
        <p:nvSpPr>
          <p:cNvPr id="2" name="Google Shape;900;p42">
            <a:extLst>
              <a:ext uri="{FF2B5EF4-FFF2-40B4-BE49-F238E27FC236}">
                <a16:creationId xmlns:a16="http://schemas.microsoft.com/office/drawing/2014/main" id="{6DFC8720-0CCA-BEFF-AEC9-19FA3306C3F2}"/>
              </a:ext>
            </a:extLst>
          </p:cNvPr>
          <p:cNvSpPr/>
          <p:nvPr/>
        </p:nvSpPr>
        <p:spPr>
          <a:xfrm>
            <a:off x="708845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 name="Google Shape;899;p42">
            <a:extLst>
              <a:ext uri="{FF2B5EF4-FFF2-40B4-BE49-F238E27FC236}">
                <a16:creationId xmlns:a16="http://schemas.microsoft.com/office/drawing/2014/main" id="{13905E0D-9631-65AA-E228-2C85187B9A2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en">
                <a:solidFill>
                  <a:schemeClr val="bg2"/>
                </a:solidFill>
              </a:rPr>
              <a:t>Diabetes Recommendation</a:t>
            </a:r>
            <a:endParaRPr lang="en-US">
              <a:solidFill>
                <a:schemeClr val="bg2"/>
              </a:solidFill>
            </a:endParaRPr>
          </a:p>
        </p:txBody>
      </p:sp>
      <p:sp>
        <p:nvSpPr>
          <p:cNvPr id="5" name="TextBox 4">
            <a:extLst>
              <a:ext uri="{FF2B5EF4-FFF2-40B4-BE49-F238E27FC236}">
                <a16:creationId xmlns:a16="http://schemas.microsoft.com/office/drawing/2014/main" id="{1098ADDF-C092-7A1F-F467-BC3E0F121481}"/>
              </a:ext>
            </a:extLst>
          </p:cNvPr>
          <p:cNvSpPr txBox="1"/>
          <p:nvPr/>
        </p:nvSpPr>
        <p:spPr>
          <a:xfrm>
            <a:off x="919792" y="1124669"/>
            <a:ext cx="7503902" cy="27699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kern="1200">
                <a:solidFill>
                  <a:schemeClr val="accent1"/>
                </a:solidFill>
                <a:latin typeface="Amiko"/>
              </a:rPr>
              <a:t>Approximately 35% of Americans (88 million adults) have been diagnosed with prediabetes</a:t>
            </a:r>
            <a:r>
              <a:rPr lang="en-US" sz="1200" b="1" kern="1200" baseline="30000">
                <a:solidFill>
                  <a:schemeClr val="accent1"/>
                </a:solidFill>
                <a:latin typeface="Amiko"/>
              </a:rPr>
              <a:t>1</a:t>
            </a:r>
            <a:endParaRPr lang="en-US" sz="1200" b="1" baseline="30000">
              <a:solidFill>
                <a:schemeClr val="accent1"/>
              </a:solidFill>
              <a:latin typeface="Amiko"/>
            </a:endParaRPr>
          </a:p>
        </p:txBody>
      </p:sp>
      <p:sp>
        <p:nvSpPr>
          <p:cNvPr id="7" name="TextBox 6">
            <a:extLst>
              <a:ext uri="{FF2B5EF4-FFF2-40B4-BE49-F238E27FC236}">
                <a16:creationId xmlns:a16="http://schemas.microsoft.com/office/drawing/2014/main" id="{C9BF3C77-8460-85B7-A4DE-D1696A1F858D}"/>
              </a:ext>
            </a:extLst>
          </p:cNvPr>
          <p:cNvSpPr txBox="1"/>
          <p:nvPr/>
        </p:nvSpPr>
        <p:spPr>
          <a:xfrm>
            <a:off x="1142326" y="1635650"/>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latin typeface="Amiko"/>
              </a:rPr>
              <a:t>Demographics:</a:t>
            </a:r>
          </a:p>
          <a:p>
            <a:pPr algn="ctr"/>
            <a:r>
              <a:rPr lang="en-US" sz="1100">
                <a:latin typeface="Amiko"/>
              </a:rPr>
              <a:t>Target Audience: 18-30</a:t>
            </a:r>
          </a:p>
        </p:txBody>
      </p:sp>
      <p:sp>
        <p:nvSpPr>
          <p:cNvPr id="8" name="TextBox 7">
            <a:extLst>
              <a:ext uri="{FF2B5EF4-FFF2-40B4-BE49-F238E27FC236}">
                <a16:creationId xmlns:a16="http://schemas.microsoft.com/office/drawing/2014/main" id="{D73E6636-2E56-76D1-75B0-9515EFECE9BD}"/>
              </a:ext>
            </a:extLst>
          </p:cNvPr>
          <p:cNvSpPr txBox="1"/>
          <p:nvPr/>
        </p:nvSpPr>
        <p:spPr>
          <a:xfrm>
            <a:off x="596706" y="2078831"/>
            <a:ext cx="3874473"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b="1" kern="1200">
                <a:solidFill>
                  <a:schemeClr val="tx1"/>
                </a:solidFill>
                <a:latin typeface="Amiko"/>
                <a:ea typeface="+mn-ea"/>
                <a:cs typeface="Amiko"/>
              </a:rPr>
              <a:t>Recommendations:</a:t>
            </a:r>
          </a:p>
          <a:p>
            <a:endParaRPr lang="en-US" sz="1000">
              <a:latin typeface="Amiko"/>
            </a:endParaRPr>
          </a:p>
          <a:p>
            <a:r>
              <a:rPr lang="en-US" sz="1000" b="1" kern="1200">
                <a:solidFill>
                  <a:schemeClr val="tx1"/>
                </a:solidFill>
                <a:latin typeface="Amiko"/>
                <a:ea typeface="+mn-ea"/>
                <a:cs typeface="Amiko"/>
              </a:rPr>
              <a:t>Educate</a:t>
            </a:r>
          </a:p>
          <a:p>
            <a:pPr marL="171450" indent="-171450">
              <a:buChar char="•"/>
            </a:pPr>
            <a:r>
              <a:rPr lang="en-US" sz="1000" kern="1200">
                <a:solidFill>
                  <a:schemeClr val="tx1"/>
                </a:solidFill>
                <a:latin typeface="Amiko"/>
                <a:ea typeface="+mn-ea"/>
                <a:cs typeface="Amiko"/>
              </a:rPr>
              <a:t>Highlight</a:t>
            </a:r>
            <a:r>
              <a:rPr lang="en-US" sz="1000" kern="1200">
                <a:solidFill>
                  <a:schemeClr val="tx1"/>
                </a:solidFill>
                <a:latin typeface="Amiko"/>
              </a:rPr>
              <a:t> the increasing prevalence of diabetes among young adults due to lifestyle factors.</a:t>
            </a:r>
          </a:p>
          <a:p>
            <a:pPr marL="171450" indent="-171450">
              <a:buChar char="•"/>
            </a:pPr>
            <a:r>
              <a:rPr lang="en-US" sz="1000" kern="1200">
                <a:solidFill>
                  <a:schemeClr val="tx1"/>
                </a:solidFill>
                <a:latin typeface="Amiko"/>
              </a:rPr>
              <a:t>Utilize data on rising diabetes rates to emphasize the need for proactive interventions by making them envision the life of a diabetic patient.</a:t>
            </a:r>
            <a:endParaRPr lang="en-US">
              <a:solidFill>
                <a:schemeClr val="tx1"/>
              </a:solidFill>
            </a:endParaRPr>
          </a:p>
          <a:p>
            <a:endParaRPr lang="en-US" sz="1000">
              <a:latin typeface="Amiko"/>
            </a:endParaRPr>
          </a:p>
          <a:p>
            <a:r>
              <a:rPr lang="en-US" sz="1000" b="1" kern="1200">
                <a:solidFill>
                  <a:schemeClr val="tx1"/>
                </a:solidFill>
                <a:latin typeface="Amiko"/>
                <a:ea typeface="+mn-ea"/>
                <a:cs typeface="Amiko"/>
              </a:rPr>
              <a:t>Programs</a:t>
            </a:r>
          </a:p>
          <a:p>
            <a:pPr marL="171450" indent="-171450">
              <a:buChar char="•"/>
            </a:pPr>
            <a:r>
              <a:rPr lang="en-US" sz="1000" kern="1200">
                <a:solidFill>
                  <a:schemeClr val="tx1"/>
                </a:solidFill>
                <a:latin typeface="Amiko"/>
                <a:ea typeface="+mn-ea"/>
              </a:rPr>
              <a:t>Incorporate healthcare awareness programs right from schools and colleges, this will help reduce costs in the longer run.</a:t>
            </a:r>
          </a:p>
          <a:p>
            <a:pPr marL="171450" indent="-171450">
              <a:buChar char="•"/>
            </a:pPr>
            <a:r>
              <a:rPr lang="en-US" sz="1000" kern="1200">
                <a:solidFill>
                  <a:schemeClr val="tx1"/>
                </a:solidFill>
                <a:latin typeface="Amiko"/>
                <a:ea typeface="+mn-ea"/>
              </a:rPr>
              <a:t>Collaborate with universities to host workshops on healthy living and diabetes prevention.</a:t>
            </a:r>
          </a:p>
        </p:txBody>
      </p:sp>
      <p:sp>
        <p:nvSpPr>
          <p:cNvPr id="10" name="TextBox 9">
            <a:extLst>
              <a:ext uri="{FF2B5EF4-FFF2-40B4-BE49-F238E27FC236}">
                <a16:creationId xmlns:a16="http://schemas.microsoft.com/office/drawing/2014/main" id="{92EBFCA2-67AE-EF76-9714-B55099278217}"/>
              </a:ext>
            </a:extLst>
          </p:cNvPr>
          <p:cNvSpPr txBox="1"/>
          <p:nvPr/>
        </p:nvSpPr>
        <p:spPr>
          <a:xfrm>
            <a:off x="4855054" y="2112663"/>
            <a:ext cx="3901296" cy="23544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b="1" kern="1200">
                <a:solidFill>
                  <a:schemeClr val="tx1"/>
                </a:solidFill>
                <a:latin typeface="Amiko"/>
                <a:ea typeface="+mn-ea"/>
              </a:rPr>
              <a:t>Recommendations:</a:t>
            </a:r>
          </a:p>
          <a:p>
            <a:endParaRPr lang="en-US" sz="1050">
              <a:latin typeface="Amiko"/>
            </a:endParaRPr>
          </a:p>
          <a:p>
            <a:r>
              <a:rPr lang="en-US" sz="1050" b="1" kern="1200">
                <a:solidFill>
                  <a:schemeClr val="tx1"/>
                </a:solidFill>
                <a:latin typeface="Amiko"/>
                <a:ea typeface="+mn-ea"/>
              </a:rPr>
              <a:t>Educate</a:t>
            </a:r>
          </a:p>
          <a:p>
            <a:pPr marL="171450" indent="-171450">
              <a:buChar char="•"/>
            </a:pPr>
            <a:r>
              <a:rPr lang="en-US" sz="1050" kern="1200">
                <a:solidFill>
                  <a:schemeClr val="tx1"/>
                </a:solidFill>
                <a:latin typeface="Amiko"/>
                <a:ea typeface="+mn-ea"/>
              </a:rPr>
              <a:t>Highlight the conditions which they might face and the proper places to visit to get help.</a:t>
            </a:r>
          </a:p>
          <a:p>
            <a:pPr marL="171450" indent="-171450">
              <a:buChar char="•"/>
            </a:pPr>
            <a:r>
              <a:rPr lang="en-US" sz="1050" kern="1200">
                <a:solidFill>
                  <a:schemeClr val="tx1"/>
                </a:solidFill>
                <a:latin typeface="Amiko"/>
                <a:ea typeface="+mn-ea"/>
              </a:rPr>
              <a:t>Utilize data on rising diabetes rates to emphasize the need for proactive interventions by making them envision the life of a diabetic patient.</a:t>
            </a:r>
          </a:p>
          <a:p>
            <a:endParaRPr lang="en-US" sz="1050">
              <a:latin typeface="Amiko"/>
            </a:endParaRPr>
          </a:p>
          <a:p>
            <a:r>
              <a:rPr lang="en-US" sz="1050" b="1" kern="1200">
                <a:solidFill>
                  <a:schemeClr val="tx1"/>
                </a:solidFill>
                <a:latin typeface="Amiko"/>
              </a:rPr>
              <a:t>Telehealth Services:</a:t>
            </a:r>
          </a:p>
          <a:p>
            <a:pPr marL="171450" indent="-171450">
              <a:buChar char="•"/>
            </a:pPr>
            <a:r>
              <a:rPr lang="en-US" sz="1050" kern="1200">
                <a:solidFill>
                  <a:srgbClr val="374151"/>
                </a:solidFill>
                <a:latin typeface="Amiko"/>
              </a:rPr>
              <a:t>Offer telehealth services for remote consultations with healthcare professionals.</a:t>
            </a:r>
            <a:endParaRPr lang="en-US" sz="1050" kern="1200">
              <a:solidFill>
                <a:schemeClr val="tx1"/>
              </a:solidFill>
              <a:latin typeface="Amiko"/>
              <a:ea typeface="+mn-ea"/>
            </a:endParaRPr>
          </a:p>
          <a:p>
            <a:pPr marL="171450" indent="-171450">
              <a:buChar char="•"/>
            </a:pPr>
            <a:r>
              <a:rPr lang="en-US" sz="1050" kern="1200">
                <a:solidFill>
                  <a:srgbClr val="374151"/>
                </a:solidFill>
                <a:latin typeface="Amiko"/>
              </a:rPr>
              <a:t>Medication management and virtual check-ins to ensure regular monitoring.</a:t>
            </a:r>
          </a:p>
        </p:txBody>
      </p:sp>
      <p:sp>
        <p:nvSpPr>
          <p:cNvPr id="12" name="TextBox 11">
            <a:extLst>
              <a:ext uri="{FF2B5EF4-FFF2-40B4-BE49-F238E27FC236}">
                <a16:creationId xmlns:a16="http://schemas.microsoft.com/office/drawing/2014/main" id="{663BF6FA-EF37-2DF9-1BC0-4408754BA37E}"/>
              </a:ext>
            </a:extLst>
          </p:cNvPr>
          <p:cNvSpPr txBox="1"/>
          <p:nvPr/>
        </p:nvSpPr>
        <p:spPr>
          <a:xfrm>
            <a:off x="5085003" y="1634841"/>
            <a:ext cx="344328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latin typeface="Amiko"/>
              </a:rPr>
              <a:t>Demographics:</a:t>
            </a:r>
          </a:p>
          <a:p>
            <a:pPr algn="ctr"/>
            <a:r>
              <a:rPr lang="en-US" sz="1100">
                <a:latin typeface="Amiko"/>
              </a:rPr>
              <a:t>Target Audience: Individuals aged 30+</a:t>
            </a:r>
          </a:p>
        </p:txBody>
      </p:sp>
      <p:sp>
        <p:nvSpPr>
          <p:cNvPr id="13" name="TextBox 12">
            <a:extLst>
              <a:ext uri="{FF2B5EF4-FFF2-40B4-BE49-F238E27FC236}">
                <a16:creationId xmlns:a16="http://schemas.microsoft.com/office/drawing/2014/main" id="{4F97D7C8-9DF4-9E44-9720-FC2772E3EDE2}"/>
              </a:ext>
            </a:extLst>
          </p:cNvPr>
          <p:cNvSpPr txBox="1"/>
          <p:nvPr/>
        </p:nvSpPr>
        <p:spPr>
          <a:xfrm>
            <a:off x="-31945" y="4997526"/>
            <a:ext cx="6433012"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600" kern="1200" cap="all">
                <a:solidFill>
                  <a:schemeClr val="tx1"/>
                </a:solidFill>
                <a:hlinkClick r:id="rId3">
                  <a:extLst>
                    <a:ext uri="{A12FA001-AC4F-418D-AE19-62706E023703}">
                      <ahyp:hlinkClr xmlns:ahyp="http://schemas.microsoft.com/office/drawing/2018/hyperlinkcolor" val="tx"/>
                    </a:ext>
                  </a:extLst>
                </a:hlinkClick>
              </a:rPr>
              <a:t>The Value Transformation Framework: Applied to Diabetes Control in Federally Qualified Health Centers - PMC (NIH.GOV)</a:t>
            </a:r>
            <a:r>
              <a:rPr lang="en-US" sz="600" kern="1200" cap="all">
                <a:solidFill>
                  <a:schemeClr val="tx1"/>
                </a:solidFill>
              </a:rPr>
              <a:t> </a:t>
            </a:r>
            <a:endParaRPr lang="en-US" sz="600" kern="1200" cap="all">
              <a:solidFill>
                <a:schemeClr val="tx1"/>
              </a:solidFill>
              <a:latin typeface="Amiko"/>
            </a:endParaRPr>
          </a:p>
        </p:txBody>
      </p:sp>
    </p:spTree>
    <p:extLst>
      <p:ext uri="{BB962C8B-B14F-4D97-AF65-F5344CB8AC3E}">
        <p14:creationId xmlns:p14="http://schemas.microsoft.com/office/powerpoint/2010/main" val="15317126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6DFC8720-0CCA-BEFF-AEC9-19FA3306C3F2}"/>
              </a:ext>
            </a:extLst>
          </p:cNvPr>
          <p:cNvSpPr/>
          <p:nvPr/>
        </p:nvSpPr>
        <p:spPr>
          <a:xfrm>
            <a:off x="708845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Recommendation</a:t>
            </a:r>
            <a:endParaRPr lang="en-US">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 name="Google Shape;2245;p65">
            <a:extLst>
              <a:ext uri="{FF2B5EF4-FFF2-40B4-BE49-F238E27FC236}">
                <a16:creationId xmlns:a16="http://schemas.microsoft.com/office/drawing/2014/main" id="{61D63A2B-39D2-980D-CDB0-5BB0AB313253}"/>
              </a:ext>
            </a:extLst>
          </p:cNvPr>
          <p:cNvSpPr/>
          <p:nvPr/>
        </p:nvSpPr>
        <p:spPr>
          <a:xfrm>
            <a:off x="5809225" y="1595538"/>
            <a:ext cx="3418418" cy="3148531"/>
          </a:xfrm>
          <a:custGeom>
            <a:avLst/>
            <a:gdLst/>
            <a:ahLst/>
            <a:cxnLst/>
            <a:rect l="l" t="t" r="r" b="b"/>
            <a:pathLst>
              <a:path w="22381" h="20614" extrusionOk="0">
                <a:moveTo>
                  <a:pt x="12669" y="1"/>
                </a:moveTo>
                <a:cubicBezTo>
                  <a:pt x="9970" y="1"/>
                  <a:pt x="8108" y="1108"/>
                  <a:pt x="7031" y="3142"/>
                </a:cubicBezTo>
                <a:cubicBezTo>
                  <a:pt x="5563" y="5922"/>
                  <a:pt x="1343" y="5442"/>
                  <a:pt x="672" y="10237"/>
                </a:cubicBezTo>
                <a:cubicBezTo>
                  <a:pt x="0" y="15031"/>
                  <a:pt x="3261" y="20304"/>
                  <a:pt x="8789" y="20592"/>
                </a:cubicBezTo>
                <a:cubicBezTo>
                  <a:pt x="9061" y="20606"/>
                  <a:pt x="9318" y="20613"/>
                  <a:pt x="9560" y="20613"/>
                </a:cubicBezTo>
                <a:cubicBezTo>
                  <a:pt x="14256" y="20613"/>
                  <a:pt x="13755" y="18068"/>
                  <a:pt x="16631" y="16946"/>
                </a:cubicBezTo>
                <a:cubicBezTo>
                  <a:pt x="18944" y="16042"/>
                  <a:pt x="21657" y="13344"/>
                  <a:pt x="22090" y="9538"/>
                </a:cubicBezTo>
                <a:cubicBezTo>
                  <a:pt x="22380" y="6986"/>
                  <a:pt x="21517" y="4424"/>
                  <a:pt x="19706" y="2604"/>
                </a:cubicBezTo>
                <a:cubicBezTo>
                  <a:pt x="18816" y="1708"/>
                  <a:pt x="17598" y="864"/>
                  <a:pt x="15980" y="457"/>
                </a:cubicBezTo>
                <a:cubicBezTo>
                  <a:pt x="14762" y="150"/>
                  <a:pt x="13659" y="1"/>
                  <a:pt x="12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roup 1021">
            <a:extLst>
              <a:ext uri="{FF2B5EF4-FFF2-40B4-BE49-F238E27FC236}">
                <a16:creationId xmlns:a16="http://schemas.microsoft.com/office/drawing/2014/main" id="{87486BF8-5E5A-B98E-1D1D-10E5DB043FC0}"/>
              </a:ext>
            </a:extLst>
          </p:cNvPr>
          <p:cNvGrpSpPr/>
          <p:nvPr/>
        </p:nvGrpSpPr>
        <p:grpSpPr>
          <a:xfrm flipH="1">
            <a:off x="7155180" y="2217420"/>
            <a:ext cx="1954620" cy="2688179"/>
            <a:chOff x="3601424" y="1184785"/>
            <a:chExt cx="1371600" cy="1973756"/>
          </a:xfrm>
        </p:grpSpPr>
        <p:pic>
          <p:nvPicPr>
            <p:cNvPr id="1017" name="Graphic 1016" descr="Man wearing blazer">
              <a:extLst>
                <a:ext uri="{FF2B5EF4-FFF2-40B4-BE49-F238E27FC236}">
                  <a16:creationId xmlns:a16="http://schemas.microsoft.com/office/drawing/2014/main" id="{6587813C-EF07-2948-1859-5B56B51EEB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01424" y="1834566"/>
              <a:ext cx="1371600" cy="1323975"/>
            </a:xfrm>
            <a:prstGeom prst="rect">
              <a:avLst/>
            </a:prstGeom>
          </p:spPr>
        </p:pic>
        <p:pic>
          <p:nvPicPr>
            <p:cNvPr id="1019" name="Graphic 1018" descr="Woman with short afro">
              <a:extLst>
                <a:ext uri="{FF2B5EF4-FFF2-40B4-BE49-F238E27FC236}">
                  <a16:creationId xmlns:a16="http://schemas.microsoft.com/office/drawing/2014/main" id="{9B745EAC-5C36-C3BD-12C4-26E0DF38E2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0847" y="1184785"/>
              <a:ext cx="781050" cy="809625"/>
            </a:xfrm>
            <a:prstGeom prst="rect">
              <a:avLst/>
            </a:prstGeom>
          </p:spPr>
        </p:pic>
        <p:pic>
          <p:nvPicPr>
            <p:cNvPr id="1021" name="Graphic 1020" descr="A smiling face">
              <a:extLst>
                <a:ext uri="{FF2B5EF4-FFF2-40B4-BE49-F238E27FC236}">
                  <a16:creationId xmlns:a16="http://schemas.microsoft.com/office/drawing/2014/main" id="{3CAC3E31-6C6A-5D70-FF98-0DBC3371A9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2919" y="1544567"/>
              <a:ext cx="304800" cy="314325"/>
            </a:xfrm>
            <a:prstGeom prst="rect">
              <a:avLst/>
            </a:prstGeom>
          </p:spPr>
        </p:pic>
      </p:grpSp>
      <p:sp>
        <p:nvSpPr>
          <p:cNvPr id="1024" name="TextBox 1023">
            <a:extLst>
              <a:ext uri="{FF2B5EF4-FFF2-40B4-BE49-F238E27FC236}">
                <a16:creationId xmlns:a16="http://schemas.microsoft.com/office/drawing/2014/main" id="{E7CA8995-5C13-778A-6FA8-A387570CBD01}"/>
              </a:ext>
            </a:extLst>
          </p:cNvPr>
          <p:cNvSpPr txBox="1"/>
          <p:nvPr/>
        </p:nvSpPr>
        <p:spPr>
          <a:xfrm>
            <a:off x="792480" y="1356360"/>
            <a:ext cx="5539740" cy="3554819"/>
          </a:xfrm>
          <a:prstGeom prst="rect">
            <a:avLst/>
          </a:prstGeom>
          <a:noFill/>
        </p:spPr>
        <p:txBody>
          <a:bodyPr wrap="square" lIns="91440" tIns="45720" rIns="91440" bIns="45720" rtlCol="0" anchor="t">
            <a:spAutoFit/>
          </a:bodyPr>
          <a:lstStyle/>
          <a:p>
            <a:pPr>
              <a:lnSpc>
                <a:spcPct val="150000"/>
              </a:lnSpc>
            </a:pPr>
            <a:r>
              <a:rPr lang="en-US" sz="2400">
                <a:latin typeface="Amiko"/>
                <a:cs typeface="Amiko"/>
              </a:rPr>
              <a:t>Create a team to address SDoH</a:t>
            </a:r>
          </a:p>
          <a:p>
            <a:pPr marL="285750" lvl="7" indent="-285750">
              <a:lnSpc>
                <a:spcPct val="150000"/>
              </a:lnSpc>
              <a:buFont typeface="Arial" panose="020B0604020202020204" pitchFamily="34" charset="0"/>
              <a:buChar char="•"/>
            </a:pPr>
            <a:r>
              <a:rPr lang="en-US" sz="1600">
                <a:latin typeface="Amiko"/>
                <a:cs typeface="Amiko"/>
              </a:rPr>
              <a:t>Care coordinators, case managers, community health worker,  nutritionist</a:t>
            </a:r>
          </a:p>
          <a:p>
            <a:pPr>
              <a:lnSpc>
                <a:spcPct val="150000"/>
              </a:lnSpc>
            </a:pPr>
            <a:endParaRPr lang="en-US" sz="2400">
              <a:latin typeface="Amiko" panose="020B0604020202020204" charset="0"/>
              <a:cs typeface="Amiko" panose="020B0604020202020204" charset="0"/>
            </a:endParaRPr>
          </a:p>
          <a:p>
            <a:pPr>
              <a:lnSpc>
                <a:spcPct val="150000"/>
              </a:lnSpc>
            </a:pPr>
            <a:r>
              <a:rPr lang="en-US" sz="2400">
                <a:latin typeface="Amiko"/>
                <a:cs typeface="Amiko"/>
              </a:rPr>
              <a:t>Standardized screening and outcome results</a:t>
            </a:r>
          </a:p>
          <a:p>
            <a:pPr>
              <a:lnSpc>
                <a:spcPct val="150000"/>
              </a:lnSpc>
            </a:pPr>
            <a:endParaRPr lang="en-US" sz="2400">
              <a:latin typeface="Amiko" panose="020B0604020202020204" charset="0"/>
              <a:cs typeface="Amiko" panose="020B0604020202020204" charset="0"/>
            </a:endParaRPr>
          </a:p>
        </p:txBody>
      </p:sp>
    </p:spTree>
    <p:extLst>
      <p:ext uri="{BB962C8B-B14F-4D97-AF65-F5344CB8AC3E}">
        <p14:creationId xmlns:p14="http://schemas.microsoft.com/office/powerpoint/2010/main" val="39085619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1EDF7"/>
        </a:solidFill>
        <a:effectLst/>
      </p:bgPr>
    </p:bg>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6DFC8720-0CCA-BEFF-AEC9-19FA3306C3F2}"/>
              </a:ext>
            </a:extLst>
          </p:cNvPr>
          <p:cNvSpPr/>
          <p:nvPr/>
        </p:nvSpPr>
        <p:spPr>
          <a:xfrm>
            <a:off x="708845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solidFill>
                  <a:schemeClr val="bg2"/>
                </a:solidFill>
              </a:rPr>
              <a:t>Address all SDoH Factors</a:t>
            </a:r>
            <a:endParaRPr lang="en-US">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6" name="Connector: Elbow 5">
            <a:extLst>
              <a:ext uri="{FF2B5EF4-FFF2-40B4-BE49-F238E27FC236}">
                <a16:creationId xmlns:a16="http://schemas.microsoft.com/office/drawing/2014/main" id="{349C4DF0-ED24-EDF0-1DB0-E2B783B0C025}"/>
              </a:ext>
            </a:extLst>
          </p:cNvPr>
          <p:cNvCxnSpPr>
            <a:cxnSpLocks/>
          </p:cNvCxnSpPr>
          <p:nvPr/>
        </p:nvCxnSpPr>
        <p:spPr>
          <a:xfrm flipV="1">
            <a:off x="5672380" y="1648357"/>
            <a:ext cx="978512" cy="436165"/>
          </a:xfrm>
          <a:prstGeom prst="bentConnector3">
            <a:avLst>
              <a:gd name="adj1" fmla="val 50000"/>
            </a:avLst>
          </a:prstGeom>
          <a:ln w="12700">
            <a:solidFill>
              <a:schemeClr val="bg2"/>
            </a:solidFill>
          </a:ln>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2F44B754-9890-1258-1F23-FB464DD8EBF2}"/>
              </a:ext>
            </a:extLst>
          </p:cNvPr>
          <p:cNvCxnSpPr>
            <a:cxnSpLocks/>
          </p:cNvCxnSpPr>
          <p:nvPr/>
        </p:nvCxnSpPr>
        <p:spPr>
          <a:xfrm flipV="1">
            <a:off x="6011262" y="2716300"/>
            <a:ext cx="639630" cy="436165"/>
          </a:xfrm>
          <a:prstGeom prst="bentConnector3">
            <a:avLst>
              <a:gd name="adj1" fmla="val 29228"/>
            </a:avLst>
          </a:prstGeom>
          <a:ln w="12700">
            <a:solidFill>
              <a:schemeClr val="bg2"/>
            </a:solidFill>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7392D687-C39C-98E8-C702-1EA9B95E417D}"/>
              </a:ext>
            </a:extLst>
          </p:cNvPr>
          <p:cNvCxnSpPr>
            <a:cxnSpLocks/>
          </p:cNvCxnSpPr>
          <p:nvPr/>
        </p:nvCxnSpPr>
        <p:spPr>
          <a:xfrm flipV="1">
            <a:off x="4571999" y="3696677"/>
            <a:ext cx="2078893" cy="775437"/>
          </a:xfrm>
          <a:prstGeom prst="bentConnector3">
            <a:avLst>
              <a:gd name="adj1" fmla="val 77444"/>
            </a:avLst>
          </a:prstGeom>
          <a:ln w="12700">
            <a:solidFill>
              <a:schemeClr val="bg2"/>
            </a:solidFill>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D8B9E421-7BCF-6F6B-B5B2-20CDF967D7C1}"/>
              </a:ext>
            </a:extLst>
          </p:cNvPr>
          <p:cNvCxnSpPr>
            <a:cxnSpLocks/>
          </p:cNvCxnSpPr>
          <p:nvPr/>
        </p:nvCxnSpPr>
        <p:spPr>
          <a:xfrm rot="10800000">
            <a:off x="2493108" y="1643847"/>
            <a:ext cx="909803" cy="440674"/>
          </a:xfrm>
          <a:prstGeom prst="bentConnector3">
            <a:avLst>
              <a:gd name="adj1" fmla="val 67180"/>
            </a:avLst>
          </a:prstGeom>
          <a:ln w="12700">
            <a:solidFill>
              <a:schemeClr val="bg2"/>
            </a:solidFill>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3541D2C0-31B3-AF2B-9AC5-361E68123859}"/>
              </a:ext>
            </a:extLst>
          </p:cNvPr>
          <p:cNvCxnSpPr>
            <a:cxnSpLocks/>
          </p:cNvCxnSpPr>
          <p:nvPr/>
        </p:nvCxnSpPr>
        <p:spPr>
          <a:xfrm rot="10800000">
            <a:off x="2493108" y="2797909"/>
            <a:ext cx="591473" cy="354561"/>
          </a:xfrm>
          <a:prstGeom prst="bentConnector3">
            <a:avLst>
              <a:gd name="adj1" fmla="val 50000"/>
            </a:avLst>
          </a:prstGeom>
          <a:ln w="12700">
            <a:solidFill>
              <a:schemeClr val="bg2"/>
            </a:solidFill>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A90C00A2-F016-6146-7815-61297D11B4E0}"/>
              </a:ext>
            </a:extLst>
          </p:cNvPr>
          <p:cNvSpPr txBox="1"/>
          <p:nvPr/>
        </p:nvSpPr>
        <p:spPr>
          <a:xfrm>
            <a:off x="6650892" y="1402597"/>
            <a:ext cx="2493108" cy="630942"/>
          </a:xfrm>
          <a:prstGeom prst="rect">
            <a:avLst/>
          </a:prstGeom>
          <a:noFill/>
        </p:spPr>
        <p:txBody>
          <a:bodyPr wrap="square" rtlCol="0">
            <a:spAutoFit/>
          </a:bodyPr>
          <a:lstStyle/>
          <a:p>
            <a:r>
              <a:rPr lang="en-US" b="1">
                <a:solidFill>
                  <a:schemeClr val="tx1"/>
                </a:solidFill>
                <a:latin typeface="Amiko" panose="020B0604020202020204" charset="0"/>
                <a:cs typeface="Amiko" panose="020B0604020202020204" charset="0"/>
              </a:rPr>
              <a:t>Health Care Access</a:t>
            </a:r>
          </a:p>
          <a:p>
            <a:r>
              <a:rPr lang="en-US" sz="1050" i="1">
                <a:solidFill>
                  <a:schemeClr val="bg2"/>
                </a:solidFill>
                <a:latin typeface="Amiko" panose="020B0604020202020204" charset="0"/>
                <a:cs typeface="Amiko" panose="020B0604020202020204" charset="0"/>
              </a:rPr>
              <a:t>Did you feel like all of you needs were met?</a:t>
            </a:r>
            <a:endParaRPr lang="en-US" i="1">
              <a:solidFill>
                <a:schemeClr val="bg2"/>
              </a:solidFill>
              <a:latin typeface="Amiko" panose="020B0604020202020204" charset="0"/>
              <a:cs typeface="Amiko" panose="020B0604020202020204" charset="0"/>
            </a:endParaRPr>
          </a:p>
        </p:txBody>
      </p:sp>
      <p:sp>
        <p:nvSpPr>
          <p:cNvPr id="47" name="TextBox 46">
            <a:extLst>
              <a:ext uri="{FF2B5EF4-FFF2-40B4-BE49-F238E27FC236}">
                <a16:creationId xmlns:a16="http://schemas.microsoft.com/office/drawing/2014/main" id="{99C2DD46-684A-BE1A-E35D-B10C8ED9E568}"/>
              </a:ext>
            </a:extLst>
          </p:cNvPr>
          <p:cNvSpPr txBox="1"/>
          <p:nvPr/>
        </p:nvSpPr>
        <p:spPr>
          <a:xfrm>
            <a:off x="6650892" y="2494743"/>
            <a:ext cx="2493108" cy="846386"/>
          </a:xfrm>
          <a:prstGeom prst="rect">
            <a:avLst/>
          </a:prstGeom>
          <a:noFill/>
        </p:spPr>
        <p:txBody>
          <a:bodyPr wrap="square" rtlCol="0">
            <a:spAutoFit/>
          </a:bodyPr>
          <a:lstStyle/>
          <a:p>
            <a:r>
              <a:rPr lang="en-US" b="1">
                <a:solidFill>
                  <a:schemeClr val="tx1"/>
                </a:solidFill>
                <a:latin typeface="Amiko" panose="020B0604020202020204" charset="0"/>
                <a:cs typeface="Amiko" panose="020B0604020202020204" charset="0"/>
              </a:rPr>
              <a:t>Neighborhood </a:t>
            </a:r>
          </a:p>
          <a:p>
            <a:r>
              <a:rPr lang="en-US" b="1">
                <a:solidFill>
                  <a:schemeClr val="tx1"/>
                </a:solidFill>
                <a:latin typeface="Amiko" panose="020B0604020202020204" charset="0"/>
                <a:cs typeface="Amiko" panose="020B0604020202020204" charset="0"/>
              </a:rPr>
              <a:t>and Built Environment</a:t>
            </a:r>
          </a:p>
          <a:p>
            <a:r>
              <a:rPr lang="en-US" sz="1050" i="1">
                <a:solidFill>
                  <a:schemeClr val="bg2"/>
                </a:solidFill>
                <a:latin typeface="Amiko" panose="020B0604020202020204" charset="0"/>
                <a:cs typeface="Amiko" panose="020B0604020202020204" charset="0"/>
              </a:rPr>
              <a:t>How do you feel walking around your neighborhood?</a:t>
            </a:r>
          </a:p>
        </p:txBody>
      </p:sp>
      <p:sp>
        <p:nvSpPr>
          <p:cNvPr id="48" name="TextBox 47">
            <a:extLst>
              <a:ext uri="{FF2B5EF4-FFF2-40B4-BE49-F238E27FC236}">
                <a16:creationId xmlns:a16="http://schemas.microsoft.com/office/drawing/2014/main" id="{E92AF0A3-FA1D-1F17-B043-D3B117FED1D2}"/>
              </a:ext>
            </a:extLst>
          </p:cNvPr>
          <p:cNvSpPr txBox="1"/>
          <p:nvPr/>
        </p:nvSpPr>
        <p:spPr>
          <a:xfrm>
            <a:off x="6650892" y="3437945"/>
            <a:ext cx="2493108" cy="684803"/>
          </a:xfrm>
          <a:prstGeom prst="rect">
            <a:avLst/>
          </a:prstGeom>
          <a:noFill/>
        </p:spPr>
        <p:txBody>
          <a:bodyPr wrap="square" rtlCol="0">
            <a:spAutoFit/>
          </a:bodyPr>
          <a:lstStyle/>
          <a:p>
            <a:r>
              <a:rPr lang="en-US" b="1">
                <a:solidFill>
                  <a:schemeClr val="tx1"/>
                </a:solidFill>
                <a:latin typeface="Amiko" panose="020B0604020202020204" charset="0"/>
                <a:cs typeface="Amiko" panose="020B0604020202020204" charset="0"/>
              </a:rPr>
              <a:t>Social </a:t>
            </a:r>
          </a:p>
          <a:p>
            <a:r>
              <a:rPr lang="en-US" b="1">
                <a:solidFill>
                  <a:schemeClr val="tx1"/>
                </a:solidFill>
                <a:latin typeface="Amiko" panose="020B0604020202020204" charset="0"/>
                <a:cs typeface="Amiko" panose="020B0604020202020204" charset="0"/>
              </a:rPr>
              <a:t>and Community Context</a:t>
            </a:r>
          </a:p>
          <a:p>
            <a:r>
              <a:rPr lang="en-US" sz="1050" i="1">
                <a:solidFill>
                  <a:schemeClr val="bg2"/>
                </a:solidFill>
                <a:latin typeface="Amiko" panose="020B0604020202020204" charset="0"/>
                <a:cs typeface="Amiko" panose="020B0604020202020204" charset="0"/>
              </a:rPr>
              <a:t>Do you have a support system?</a:t>
            </a:r>
            <a:endParaRPr lang="en-US" i="1">
              <a:solidFill>
                <a:schemeClr val="bg2"/>
              </a:solidFill>
              <a:latin typeface="Amiko" panose="020B0604020202020204" charset="0"/>
              <a:cs typeface="Amiko" panose="020B0604020202020204" charset="0"/>
            </a:endParaRPr>
          </a:p>
        </p:txBody>
      </p:sp>
      <p:sp>
        <p:nvSpPr>
          <p:cNvPr id="49" name="TextBox 48">
            <a:extLst>
              <a:ext uri="{FF2B5EF4-FFF2-40B4-BE49-F238E27FC236}">
                <a16:creationId xmlns:a16="http://schemas.microsoft.com/office/drawing/2014/main" id="{8A93D57F-6EA6-D986-AFD2-4E7CDA4F2E3B}"/>
              </a:ext>
            </a:extLst>
          </p:cNvPr>
          <p:cNvSpPr txBox="1"/>
          <p:nvPr/>
        </p:nvSpPr>
        <p:spPr>
          <a:xfrm>
            <a:off x="92521" y="1402597"/>
            <a:ext cx="2493108" cy="630942"/>
          </a:xfrm>
          <a:prstGeom prst="rect">
            <a:avLst/>
          </a:prstGeom>
          <a:noFill/>
        </p:spPr>
        <p:txBody>
          <a:bodyPr wrap="square" rtlCol="0">
            <a:spAutoFit/>
          </a:bodyPr>
          <a:lstStyle/>
          <a:p>
            <a:pPr algn="r"/>
            <a:r>
              <a:rPr lang="en-US" b="1">
                <a:solidFill>
                  <a:schemeClr val="tx1"/>
                </a:solidFill>
                <a:latin typeface="Amiko" panose="020B0604020202020204" charset="0"/>
                <a:cs typeface="Amiko" panose="020B0604020202020204" charset="0"/>
              </a:rPr>
              <a:t>Education Access</a:t>
            </a:r>
          </a:p>
          <a:p>
            <a:pPr algn="r"/>
            <a:r>
              <a:rPr lang="en-US" sz="1050" i="1">
                <a:solidFill>
                  <a:schemeClr val="bg2"/>
                </a:solidFill>
                <a:latin typeface="Amiko" panose="020B0604020202020204" charset="0"/>
                <a:cs typeface="Amiko" panose="020B0604020202020204" charset="0"/>
              </a:rPr>
              <a:t>Do you understand what your medication is for?</a:t>
            </a:r>
            <a:endParaRPr lang="en-US" i="1">
              <a:solidFill>
                <a:schemeClr val="bg2"/>
              </a:solidFill>
              <a:latin typeface="Amiko" panose="020B0604020202020204" charset="0"/>
              <a:cs typeface="Amiko" panose="020B0604020202020204" charset="0"/>
            </a:endParaRPr>
          </a:p>
        </p:txBody>
      </p:sp>
      <p:sp>
        <p:nvSpPr>
          <p:cNvPr id="55" name="TextBox 54">
            <a:extLst>
              <a:ext uri="{FF2B5EF4-FFF2-40B4-BE49-F238E27FC236}">
                <a16:creationId xmlns:a16="http://schemas.microsoft.com/office/drawing/2014/main" id="{9C694F9B-1830-9255-03BB-68377C37F9C0}"/>
              </a:ext>
            </a:extLst>
          </p:cNvPr>
          <p:cNvSpPr txBox="1"/>
          <p:nvPr/>
        </p:nvSpPr>
        <p:spPr>
          <a:xfrm>
            <a:off x="102271" y="2537827"/>
            <a:ext cx="2493108" cy="630942"/>
          </a:xfrm>
          <a:prstGeom prst="rect">
            <a:avLst/>
          </a:prstGeom>
          <a:noFill/>
        </p:spPr>
        <p:txBody>
          <a:bodyPr wrap="square" rtlCol="0">
            <a:spAutoFit/>
          </a:bodyPr>
          <a:lstStyle/>
          <a:p>
            <a:pPr algn="r"/>
            <a:r>
              <a:rPr lang="en-US" b="1">
                <a:solidFill>
                  <a:schemeClr val="tx1"/>
                </a:solidFill>
                <a:latin typeface="Amiko" panose="020B0604020202020204" charset="0"/>
                <a:cs typeface="Amiko" panose="020B0604020202020204" charset="0"/>
              </a:rPr>
              <a:t>Economic Access</a:t>
            </a:r>
          </a:p>
          <a:p>
            <a:pPr algn="r"/>
            <a:r>
              <a:rPr lang="en-US" sz="1050" i="1">
                <a:solidFill>
                  <a:schemeClr val="bg2"/>
                </a:solidFill>
                <a:latin typeface="Amiko" panose="020B0604020202020204" charset="0"/>
                <a:cs typeface="Amiko" panose="020B0604020202020204" charset="0"/>
              </a:rPr>
              <a:t>Are you having trouble affording your medication?</a:t>
            </a:r>
            <a:endParaRPr lang="en-US" i="1">
              <a:solidFill>
                <a:schemeClr val="bg2"/>
              </a:solidFill>
              <a:latin typeface="Amiko" panose="020B0604020202020204" charset="0"/>
              <a:cs typeface="Amiko" panose="020B0604020202020204" charset="0"/>
            </a:endParaRPr>
          </a:p>
        </p:txBody>
      </p:sp>
      <p:pic>
        <p:nvPicPr>
          <p:cNvPr id="3" name="Picture 2" descr="A diagram of a person with different symbols&#10;&#10;Description automatically generated">
            <a:extLst>
              <a:ext uri="{FF2B5EF4-FFF2-40B4-BE49-F238E27FC236}">
                <a16:creationId xmlns:a16="http://schemas.microsoft.com/office/drawing/2014/main" id="{20ADA416-CF5E-834D-F1F1-B3F34C9F911D}"/>
              </a:ext>
            </a:extLst>
          </p:cNvPr>
          <p:cNvPicPr>
            <a:picLocks noChangeAspect="1"/>
          </p:cNvPicPr>
          <p:nvPr/>
        </p:nvPicPr>
        <p:blipFill>
          <a:blip r:embed="rId3"/>
          <a:stretch>
            <a:fillRect/>
          </a:stretch>
        </p:blipFill>
        <p:spPr>
          <a:xfrm>
            <a:off x="2548998" y="1366091"/>
            <a:ext cx="3990919" cy="3141184"/>
          </a:xfrm>
          <a:prstGeom prst="rect">
            <a:avLst/>
          </a:prstGeom>
        </p:spPr>
      </p:pic>
    </p:spTree>
    <p:extLst>
      <p:ext uri="{BB962C8B-B14F-4D97-AF65-F5344CB8AC3E}">
        <p14:creationId xmlns:p14="http://schemas.microsoft.com/office/powerpoint/2010/main" val="39972529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6DFC8720-0CCA-BEFF-AEC9-19FA3306C3F2}"/>
              </a:ext>
            </a:extLst>
          </p:cNvPr>
          <p:cNvSpPr/>
          <p:nvPr/>
        </p:nvSpPr>
        <p:spPr>
          <a:xfrm>
            <a:off x="7088452"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Improve experience and population heatlh</a:t>
            </a:r>
            <a:endParaRPr lang="en-US">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pic>
        <p:nvPicPr>
          <p:cNvPr id="3" name="Picture 2" descr="A circular diagram of a person with different symbols&#10;&#10;Description automatically generated">
            <a:extLst>
              <a:ext uri="{FF2B5EF4-FFF2-40B4-BE49-F238E27FC236}">
                <a16:creationId xmlns:a16="http://schemas.microsoft.com/office/drawing/2014/main" id="{E8F9D8AF-0B78-1821-DDFC-574B766223F3}"/>
              </a:ext>
            </a:extLst>
          </p:cNvPr>
          <p:cNvPicPr>
            <a:picLocks noChangeAspect="1"/>
          </p:cNvPicPr>
          <p:nvPr/>
        </p:nvPicPr>
        <p:blipFill>
          <a:blip r:embed="rId3"/>
          <a:stretch>
            <a:fillRect/>
          </a:stretch>
        </p:blipFill>
        <p:spPr>
          <a:xfrm>
            <a:off x="4303548" y="2631300"/>
            <a:ext cx="383246" cy="383246"/>
          </a:xfrm>
          <a:prstGeom prst="rect">
            <a:avLst/>
          </a:prstGeom>
        </p:spPr>
      </p:pic>
      <p:sp>
        <p:nvSpPr>
          <p:cNvPr id="21" name="TextBox 20">
            <a:extLst>
              <a:ext uri="{FF2B5EF4-FFF2-40B4-BE49-F238E27FC236}">
                <a16:creationId xmlns:a16="http://schemas.microsoft.com/office/drawing/2014/main" id="{64D15F4A-A1EC-F846-269A-F5E6DFA82101}"/>
              </a:ext>
            </a:extLst>
          </p:cNvPr>
          <p:cNvSpPr txBox="1"/>
          <p:nvPr/>
        </p:nvSpPr>
        <p:spPr>
          <a:xfrm>
            <a:off x="5289954" y="1880550"/>
            <a:ext cx="1168800" cy="523220"/>
          </a:xfrm>
          <a:prstGeom prst="rect">
            <a:avLst/>
          </a:prstGeom>
          <a:noFill/>
        </p:spPr>
        <p:txBody>
          <a:bodyPr wrap="square" rtlCol="0">
            <a:spAutoFit/>
          </a:bodyPr>
          <a:lstStyle/>
          <a:p>
            <a:pPr algn="ctr"/>
            <a:r>
              <a:rPr lang="en-US" b="1"/>
              <a:t>Experience of Care</a:t>
            </a:r>
          </a:p>
        </p:txBody>
      </p:sp>
      <p:sp>
        <p:nvSpPr>
          <p:cNvPr id="22" name="TextBox 21">
            <a:extLst>
              <a:ext uri="{FF2B5EF4-FFF2-40B4-BE49-F238E27FC236}">
                <a16:creationId xmlns:a16="http://schemas.microsoft.com/office/drawing/2014/main" id="{C792C140-9A7B-CEB7-C940-DB0D870F83FC}"/>
              </a:ext>
            </a:extLst>
          </p:cNvPr>
          <p:cNvSpPr txBox="1"/>
          <p:nvPr/>
        </p:nvSpPr>
        <p:spPr>
          <a:xfrm>
            <a:off x="2690928" y="1820746"/>
            <a:ext cx="1119145" cy="523220"/>
          </a:xfrm>
          <a:prstGeom prst="rect">
            <a:avLst/>
          </a:prstGeom>
          <a:noFill/>
        </p:spPr>
        <p:txBody>
          <a:bodyPr wrap="square" rtlCol="0">
            <a:spAutoFit/>
          </a:bodyPr>
          <a:lstStyle/>
          <a:p>
            <a:pPr algn="ctr"/>
            <a:r>
              <a:rPr lang="en-US">
                <a:solidFill>
                  <a:schemeClr val="accent2"/>
                </a:solidFill>
                <a:latin typeface="Amiko" panose="020B0604020202020204" charset="0"/>
                <a:cs typeface="Amiko" panose="020B0604020202020204" charset="0"/>
              </a:rPr>
              <a:t>Per Capita Cost</a:t>
            </a:r>
          </a:p>
        </p:txBody>
      </p:sp>
      <p:sp>
        <p:nvSpPr>
          <p:cNvPr id="23" name="TextBox 22">
            <a:extLst>
              <a:ext uri="{FF2B5EF4-FFF2-40B4-BE49-F238E27FC236}">
                <a16:creationId xmlns:a16="http://schemas.microsoft.com/office/drawing/2014/main" id="{75E1CDD7-3EE0-56E9-6E41-6632D2F5356C}"/>
              </a:ext>
            </a:extLst>
          </p:cNvPr>
          <p:cNvSpPr txBox="1"/>
          <p:nvPr/>
        </p:nvSpPr>
        <p:spPr>
          <a:xfrm>
            <a:off x="4047815" y="3903890"/>
            <a:ext cx="1119145" cy="523220"/>
          </a:xfrm>
          <a:prstGeom prst="rect">
            <a:avLst/>
          </a:prstGeom>
          <a:noFill/>
        </p:spPr>
        <p:txBody>
          <a:bodyPr wrap="square" rtlCol="0">
            <a:spAutoFit/>
          </a:bodyPr>
          <a:lstStyle/>
          <a:p>
            <a:pPr algn="ctr"/>
            <a:r>
              <a:rPr lang="en-US" b="1"/>
              <a:t>Population health</a:t>
            </a:r>
          </a:p>
        </p:txBody>
      </p:sp>
      <p:grpSp>
        <p:nvGrpSpPr>
          <p:cNvPr id="898" name="Group 897">
            <a:extLst>
              <a:ext uri="{FF2B5EF4-FFF2-40B4-BE49-F238E27FC236}">
                <a16:creationId xmlns:a16="http://schemas.microsoft.com/office/drawing/2014/main" id="{A5E516C5-9F7A-1988-83F0-BFE304ACE02C}"/>
              </a:ext>
            </a:extLst>
          </p:cNvPr>
          <p:cNvGrpSpPr/>
          <p:nvPr/>
        </p:nvGrpSpPr>
        <p:grpSpPr>
          <a:xfrm>
            <a:off x="3012341" y="1139755"/>
            <a:ext cx="3345499" cy="3327238"/>
            <a:chOff x="3012341" y="1139755"/>
            <a:chExt cx="3345499" cy="3327238"/>
          </a:xfrm>
        </p:grpSpPr>
        <p:grpSp>
          <p:nvGrpSpPr>
            <p:cNvPr id="47" name="Group 46">
              <a:extLst>
                <a:ext uri="{FF2B5EF4-FFF2-40B4-BE49-F238E27FC236}">
                  <a16:creationId xmlns:a16="http://schemas.microsoft.com/office/drawing/2014/main" id="{893E73B7-318E-DCC3-C9F0-994CCF6E8DAE}"/>
                </a:ext>
              </a:extLst>
            </p:cNvPr>
            <p:cNvGrpSpPr/>
            <p:nvPr/>
          </p:nvGrpSpPr>
          <p:grpSpPr>
            <a:xfrm>
              <a:off x="3012341" y="1139755"/>
              <a:ext cx="1466842" cy="2461219"/>
              <a:chOff x="3068963" y="1150785"/>
              <a:chExt cx="1466842" cy="2461219"/>
            </a:xfrm>
          </p:grpSpPr>
          <p:cxnSp>
            <p:nvCxnSpPr>
              <p:cNvPr id="34" name="Straight Connector 33">
                <a:extLst>
                  <a:ext uri="{FF2B5EF4-FFF2-40B4-BE49-F238E27FC236}">
                    <a16:creationId xmlns:a16="http://schemas.microsoft.com/office/drawing/2014/main" id="{B54DF54F-4E6D-CF07-943D-D63E5FDF4BE2}"/>
                  </a:ext>
                </a:extLst>
              </p:cNvPr>
              <p:cNvCxnSpPr>
                <a:cxnSpLocks/>
              </p:cNvCxnSpPr>
              <p:nvPr/>
            </p:nvCxnSpPr>
            <p:spPr>
              <a:xfrm flipV="1">
                <a:off x="3096467" y="1168400"/>
                <a:ext cx="1424733" cy="2414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A551D0-2595-A26D-AC48-B68E4AAAAA39}"/>
                  </a:ext>
                </a:extLst>
              </p:cNvPr>
              <p:cNvCxnSpPr>
                <a:cxnSpLocks/>
              </p:cNvCxnSpPr>
              <p:nvPr/>
            </p:nvCxnSpPr>
            <p:spPr>
              <a:xfrm flipH="1" flipV="1">
                <a:off x="4515651" y="1150785"/>
                <a:ext cx="5549" cy="166861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DA0FEA-2830-0324-CA90-3C0CA2E9C34E}"/>
                  </a:ext>
                </a:extLst>
              </p:cNvPr>
              <p:cNvCxnSpPr>
                <a:cxnSpLocks/>
              </p:cNvCxnSpPr>
              <p:nvPr/>
            </p:nvCxnSpPr>
            <p:spPr>
              <a:xfrm flipV="1">
                <a:off x="3068963" y="2802508"/>
                <a:ext cx="1466842" cy="80949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A504D36-4A07-C5DC-4CFC-CD4504E6E494}"/>
                </a:ext>
              </a:extLst>
            </p:cNvPr>
            <p:cNvGrpSpPr/>
            <p:nvPr/>
          </p:nvGrpSpPr>
          <p:grpSpPr>
            <a:xfrm rot="14409068">
              <a:off x="3773236" y="2502962"/>
              <a:ext cx="1466842" cy="2461219"/>
              <a:chOff x="3068963" y="1150785"/>
              <a:chExt cx="1466842" cy="2461219"/>
            </a:xfrm>
          </p:grpSpPr>
          <p:cxnSp>
            <p:nvCxnSpPr>
              <p:cNvPr id="50" name="Straight Connector 49">
                <a:extLst>
                  <a:ext uri="{FF2B5EF4-FFF2-40B4-BE49-F238E27FC236}">
                    <a16:creationId xmlns:a16="http://schemas.microsoft.com/office/drawing/2014/main" id="{682D31C6-5F33-0719-6E44-3E713F4D0EAF}"/>
                  </a:ext>
                </a:extLst>
              </p:cNvPr>
              <p:cNvCxnSpPr>
                <a:cxnSpLocks/>
              </p:cNvCxnSpPr>
              <p:nvPr/>
            </p:nvCxnSpPr>
            <p:spPr>
              <a:xfrm flipV="1">
                <a:off x="3096467" y="1168400"/>
                <a:ext cx="1424733" cy="2414495"/>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66A214-F771-4CE1-FB14-279C7F832C59}"/>
                  </a:ext>
                </a:extLst>
              </p:cNvPr>
              <p:cNvCxnSpPr>
                <a:cxnSpLocks/>
              </p:cNvCxnSpPr>
              <p:nvPr/>
            </p:nvCxnSpPr>
            <p:spPr>
              <a:xfrm flipH="1" flipV="1">
                <a:off x="4515651" y="1150785"/>
                <a:ext cx="5549" cy="1668615"/>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462893-051C-93EF-5E42-A1ADD125BEBB}"/>
                  </a:ext>
                </a:extLst>
              </p:cNvPr>
              <p:cNvCxnSpPr>
                <a:cxnSpLocks/>
              </p:cNvCxnSpPr>
              <p:nvPr/>
            </p:nvCxnSpPr>
            <p:spPr>
              <a:xfrm flipV="1">
                <a:off x="3068963" y="2802508"/>
                <a:ext cx="1466842" cy="809496"/>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13812F1-D86F-1988-E7C7-6655B118CC69}"/>
                </a:ext>
              </a:extLst>
            </p:cNvPr>
            <p:cNvGrpSpPr/>
            <p:nvPr/>
          </p:nvGrpSpPr>
          <p:grpSpPr>
            <a:xfrm rot="7122853">
              <a:off x="4156677" y="1474861"/>
              <a:ext cx="2477311" cy="1925014"/>
              <a:chOff x="2582645" y="1281679"/>
              <a:chExt cx="2477311" cy="1925014"/>
            </a:xfrm>
          </p:grpSpPr>
          <p:cxnSp>
            <p:nvCxnSpPr>
              <p:cNvPr id="58" name="Straight Connector 57">
                <a:extLst>
                  <a:ext uri="{FF2B5EF4-FFF2-40B4-BE49-F238E27FC236}">
                    <a16:creationId xmlns:a16="http://schemas.microsoft.com/office/drawing/2014/main" id="{4CA70D1A-EB29-DFF2-DF37-5215233195CC}"/>
                  </a:ext>
                </a:extLst>
              </p:cNvPr>
              <p:cNvCxnSpPr>
                <a:cxnSpLocks/>
              </p:cNvCxnSpPr>
              <p:nvPr/>
            </p:nvCxnSpPr>
            <p:spPr>
              <a:xfrm rot="14477147">
                <a:off x="3110969" y="1159048"/>
                <a:ext cx="1420664" cy="247731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E1DBB4-92AF-6382-23E2-48311EE3DB8C}"/>
                  </a:ext>
                </a:extLst>
              </p:cNvPr>
              <p:cNvCxnSpPr>
                <a:cxnSpLocks/>
              </p:cNvCxnSpPr>
              <p:nvPr/>
            </p:nvCxnSpPr>
            <p:spPr>
              <a:xfrm rot="14477147">
                <a:off x="3837126" y="1578196"/>
                <a:ext cx="1426540" cy="833505"/>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FFB7D3B-9D14-57EE-5B05-F30CEA8B5C53}"/>
                  </a:ext>
                </a:extLst>
              </p:cNvPr>
              <p:cNvCxnSpPr>
                <a:cxnSpLocks/>
              </p:cNvCxnSpPr>
              <p:nvPr/>
            </p:nvCxnSpPr>
            <p:spPr>
              <a:xfrm rot="14477147">
                <a:off x="3802352" y="2369784"/>
                <a:ext cx="3006" cy="167081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8" name="Oval 17">
            <a:extLst>
              <a:ext uri="{FF2B5EF4-FFF2-40B4-BE49-F238E27FC236}">
                <a16:creationId xmlns:a16="http://schemas.microsoft.com/office/drawing/2014/main" id="{3DB7CF17-21BF-F9C8-587B-3F5EE51A4EE5}"/>
              </a:ext>
            </a:extLst>
          </p:cNvPr>
          <p:cNvSpPr/>
          <p:nvPr/>
        </p:nvSpPr>
        <p:spPr>
          <a:xfrm>
            <a:off x="4284766" y="2607931"/>
            <a:ext cx="454456" cy="429983"/>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Tree>
    <p:extLst>
      <p:ext uri="{BB962C8B-B14F-4D97-AF65-F5344CB8AC3E}">
        <p14:creationId xmlns:p14="http://schemas.microsoft.com/office/powerpoint/2010/main" val="35170434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Recommendation</a:t>
            </a:r>
            <a:endParaRPr lang="en-US">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0" y="0"/>
            <a:ext cx="9144000" cy="5143499"/>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2" name="TextBox 1">
            <a:extLst>
              <a:ext uri="{FF2B5EF4-FFF2-40B4-BE49-F238E27FC236}">
                <a16:creationId xmlns:a16="http://schemas.microsoft.com/office/drawing/2014/main" id="{9D53CC92-EB29-6A8B-CD09-73F87AD79C43}"/>
              </a:ext>
            </a:extLst>
          </p:cNvPr>
          <p:cNvSpPr txBox="1"/>
          <p:nvPr/>
        </p:nvSpPr>
        <p:spPr>
          <a:xfrm>
            <a:off x="2334491" y="1788331"/>
            <a:ext cx="4073237" cy="1200329"/>
          </a:xfrm>
          <a:prstGeom prst="rect">
            <a:avLst/>
          </a:prstGeom>
          <a:noFill/>
        </p:spPr>
        <p:txBody>
          <a:bodyPr wrap="square" rtlCol="0">
            <a:spAutoFit/>
          </a:bodyPr>
          <a:lstStyle/>
          <a:p>
            <a:pPr algn="ctr"/>
            <a:r>
              <a:rPr lang="en-US" sz="7200" b="1">
                <a:solidFill>
                  <a:schemeClr val="accent1"/>
                </a:solidFill>
                <a:latin typeface="Abel" panose="02000506030000020004" pitchFamily="2" charset="0"/>
                <a:cs typeface="Amiko" panose="020B0604020202020204" charset="0"/>
              </a:rPr>
              <a:t>Thank You</a:t>
            </a:r>
          </a:p>
        </p:txBody>
      </p:sp>
      <p:sp>
        <p:nvSpPr>
          <p:cNvPr id="3" name="TextBox 2">
            <a:extLst>
              <a:ext uri="{FF2B5EF4-FFF2-40B4-BE49-F238E27FC236}">
                <a16:creationId xmlns:a16="http://schemas.microsoft.com/office/drawing/2014/main" id="{933F6E92-A3CD-E49E-6E20-E65CEE8C73A6}"/>
              </a:ext>
            </a:extLst>
          </p:cNvPr>
          <p:cNvSpPr txBox="1"/>
          <p:nvPr/>
        </p:nvSpPr>
        <p:spPr>
          <a:xfrm>
            <a:off x="2928884" y="2921360"/>
            <a:ext cx="2884449" cy="307777"/>
          </a:xfrm>
          <a:prstGeom prst="rect">
            <a:avLst/>
          </a:prstGeom>
          <a:noFill/>
        </p:spPr>
        <p:txBody>
          <a:bodyPr wrap="square" rtlCol="0">
            <a:spAutoFit/>
          </a:bodyPr>
          <a:lstStyle/>
          <a:p>
            <a:pPr algn="ctr"/>
            <a:r>
              <a:rPr lang="en-US">
                <a:solidFill>
                  <a:schemeClr val="accent1">
                    <a:lumMod val="50000"/>
                  </a:schemeClr>
                </a:solidFill>
                <a:latin typeface="Amiko" panose="020B0604020202020204" charset="0"/>
                <a:cs typeface="Amiko" panose="020B0604020202020204" charset="0"/>
              </a:rPr>
              <a:t>What questions do you have?</a:t>
            </a:r>
          </a:p>
        </p:txBody>
      </p:sp>
    </p:spTree>
    <p:extLst>
      <p:ext uri="{BB962C8B-B14F-4D97-AF65-F5344CB8AC3E}">
        <p14:creationId xmlns:p14="http://schemas.microsoft.com/office/powerpoint/2010/main" val="30462992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solidFill>
                  <a:schemeClr val="bg2"/>
                </a:solidFill>
              </a:rPr>
              <a:t>Potential Sources of Income</a:t>
            </a:r>
            <a:endParaRPr lang="en-US">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Diagram 1">
            <a:extLst>
              <a:ext uri="{FF2B5EF4-FFF2-40B4-BE49-F238E27FC236}">
                <a16:creationId xmlns:a16="http://schemas.microsoft.com/office/drawing/2014/main" id="{CAA95668-E2FA-0579-1BA7-9E43C9378CD8}"/>
              </a:ext>
            </a:extLst>
          </p:cNvPr>
          <p:cNvGraphicFramePr/>
          <p:nvPr>
            <p:extLst>
              <p:ext uri="{D42A27DB-BD31-4B8C-83A1-F6EECF244321}">
                <p14:modId xmlns:p14="http://schemas.microsoft.com/office/powerpoint/2010/main" val="28850483"/>
              </p:ext>
            </p:extLst>
          </p:nvPr>
        </p:nvGraphicFramePr>
        <p:xfrm>
          <a:off x="5121934" y="1486978"/>
          <a:ext cx="3299604" cy="2633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86" name="Straight Arrow Connector 985">
            <a:extLst>
              <a:ext uri="{FF2B5EF4-FFF2-40B4-BE49-F238E27FC236}">
                <a16:creationId xmlns:a16="http://schemas.microsoft.com/office/drawing/2014/main" id="{D3ED0674-C520-5A46-A613-D77B84751D4F}"/>
              </a:ext>
            </a:extLst>
          </p:cNvPr>
          <p:cNvCxnSpPr/>
          <p:nvPr/>
        </p:nvCxnSpPr>
        <p:spPr>
          <a:xfrm>
            <a:off x="8497019" y="1489135"/>
            <a:ext cx="17712" cy="2556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9" name="TextBox 998">
            <a:extLst>
              <a:ext uri="{FF2B5EF4-FFF2-40B4-BE49-F238E27FC236}">
                <a16:creationId xmlns:a16="http://schemas.microsoft.com/office/drawing/2014/main" id="{5AD5071C-BE4F-81FC-A7F8-4002B3E588F6}"/>
              </a:ext>
            </a:extLst>
          </p:cNvPr>
          <p:cNvSpPr txBox="1"/>
          <p:nvPr/>
        </p:nvSpPr>
        <p:spPr>
          <a:xfrm>
            <a:off x="910477" y="1491643"/>
            <a:ext cx="4029075" cy="29738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Char char="•"/>
            </a:pPr>
            <a:r>
              <a:rPr lang="en-US">
                <a:latin typeface="Amiko"/>
              </a:rPr>
              <a:t>"Start Small and Expand" Model</a:t>
            </a:r>
            <a:endParaRPr lang="en-US"/>
          </a:p>
          <a:p>
            <a:pPr marL="285750" indent="-285750">
              <a:lnSpc>
                <a:spcPct val="150000"/>
              </a:lnSpc>
              <a:buChar char="•"/>
            </a:pPr>
            <a:endParaRPr lang="en-US">
              <a:latin typeface="Amiko"/>
            </a:endParaRPr>
          </a:p>
          <a:p>
            <a:pPr marL="285750" indent="-285750">
              <a:lnSpc>
                <a:spcPct val="150000"/>
              </a:lnSpc>
              <a:buChar char="•"/>
            </a:pPr>
            <a:r>
              <a:rPr lang="en-US">
                <a:latin typeface="Amiko"/>
              </a:rPr>
              <a:t>Patient-Centered Reimbursement System: Fee-for-service Criteria + Value-based care criteria</a:t>
            </a:r>
          </a:p>
          <a:p>
            <a:pPr marL="285750" indent="-285750">
              <a:lnSpc>
                <a:spcPct val="150000"/>
              </a:lnSpc>
              <a:buChar char="•"/>
            </a:pPr>
            <a:endParaRPr lang="en-US">
              <a:latin typeface="Amiko"/>
            </a:endParaRPr>
          </a:p>
          <a:p>
            <a:pPr marL="285750" indent="-285750">
              <a:lnSpc>
                <a:spcPct val="150000"/>
              </a:lnSpc>
              <a:buChar char="•"/>
            </a:pPr>
            <a:r>
              <a:rPr lang="en-US">
                <a:latin typeface="Amiko"/>
              </a:rPr>
              <a:t>MCO, Medicaid, Medicare, Government-sponsored public health initiatives, Charitable foundation</a:t>
            </a:r>
          </a:p>
        </p:txBody>
      </p:sp>
    </p:spTree>
    <p:extLst>
      <p:ext uri="{BB962C8B-B14F-4D97-AF65-F5344CB8AC3E}">
        <p14:creationId xmlns:p14="http://schemas.microsoft.com/office/powerpoint/2010/main" val="1549173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9" name="Google Shape;899;p42"/>
          <p:cNvSpPr txBox="1">
            <a:spLocks noGrp="1"/>
          </p:cNvSpPr>
          <p:nvPr>
            <p:ph type="title"/>
          </p:nvPr>
        </p:nvSpPr>
        <p:spPr>
          <a:xfrm>
            <a:off x="634275" y="445025"/>
            <a:ext cx="7875450" cy="572700"/>
          </a:xfrm>
          <a:prstGeom prst="rect">
            <a:avLst/>
          </a:prstGeom>
        </p:spPr>
        <p:txBody>
          <a:bodyPr spcFirstLastPara="1" wrap="square" lIns="91425" tIns="91425" rIns="91425" bIns="91425" anchor="t" anchorCtr="0">
            <a:noAutofit/>
          </a:bodyPr>
          <a:lstStyle/>
          <a:p>
            <a:r>
              <a:rPr lang="en">
                <a:solidFill>
                  <a:schemeClr val="bg2"/>
                </a:solidFill>
              </a:rPr>
              <a:t>Educating Pre-diabetic and Diabetic Patients</a:t>
            </a:r>
            <a:endParaRPr lang="en-US">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TextBox 998">
            <a:extLst>
              <a:ext uri="{FF2B5EF4-FFF2-40B4-BE49-F238E27FC236}">
                <a16:creationId xmlns:a16="http://schemas.microsoft.com/office/drawing/2014/main" id="{5AD5071C-BE4F-81FC-A7F8-4002B3E588F6}"/>
              </a:ext>
            </a:extLst>
          </p:cNvPr>
          <p:cNvSpPr txBox="1"/>
          <p:nvPr/>
        </p:nvSpPr>
        <p:spPr>
          <a:xfrm>
            <a:off x="910477" y="1491643"/>
            <a:ext cx="5007769" cy="2327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Char char="•"/>
            </a:pPr>
            <a:r>
              <a:rPr lang="en-US">
                <a:latin typeface="Amiko"/>
              </a:rPr>
              <a:t>Diabetes Self-Management Education and Support (DSMEs)</a:t>
            </a:r>
            <a:endParaRPr lang="en-US"/>
          </a:p>
          <a:p>
            <a:pPr marL="285750" indent="-285750">
              <a:lnSpc>
                <a:spcPct val="150000"/>
              </a:lnSpc>
              <a:buChar char="•"/>
            </a:pPr>
            <a:endParaRPr lang="en-US">
              <a:latin typeface="Amiko"/>
            </a:endParaRPr>
          </a:p>
          <a:p>
            <a:pPr marL="285750" indent="-285750">
              <a:lnSpc>
                <a:spcPct val="150000"/>
              </a:lnSpc>
              <a:buChar char="•"/>
            </a:pPr>
            <a:r>
              <a:rPr lang="en-US">
                <a:latin typeface="Amiko"/>
              </a:rPr>
              <a:t>National Diabetes Prevention Program (National DPP)</a:t>
            </a:r>
          </a:p>
          <a:p>
            <a:pPr marL="285750" indent="-285750">
              <a:lnSpc>
                <a:spcPct val="150000"/>
              </a:lnSpc>
              <a:buChar char="•"/>
            </a:pPr>
            <a:endParaRPr lang="en-US">
              <a:latin typeface="Amiko"/>
            </a:endParaRPr>
          </a:p>
          <a:p>
            <a:pPr marL="285750" indent="-285750">
              <a:lnSpc>
                <a:spcPct val="150000"/>
              </a:lnSpc>
              <a:buChar char="•"/>
            </a:pPr>
            <a:endParaRPr lang="en-US">
              <a:latin typeface="Amiko"/>
            </a:endParaRPr>
          </a:p>
        </p:txBody>
      </p:sp>
      <p:pic>
        <p:nvPicPr>
          <p:cNvPr id="11" name="Graphic 10" descr="Needle outline">
            <a:extLst>
              <a:ext uri="{FF2B5EF4-FFF2-40B4-BE49-F238E27FC236}">
                <a16:creationId xmlns:a16="http://schemas.microsoft.com/office/drawing/2014/main" id="{FA0803DE-ACFD-58D8-714B-839C2C9062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9563" y="3657600"/>
            <a:ext cx="914400" cy="914400"/>
          </a:xfrm>
          <a:prstGeom prst="rect">
            <a:avLst/>
          </a:prstGeom>
        </p:spPr>
      </p:pic>
      <p:pic>
        <p:nvPicPr>
          <p:cNvPr id="12" name="Picture 11" descr="A purple and grey logo&#10;&#10;Description automatically generated">
            <a:extLst>
              <a:ext uri="{FF2B5EF4-FFF2-40B4-BE49-F238E27FC236}">
                <a16:creationId xmlns:a16="http://schemas.microsoft.com/office/drawing/2014/main" id="{6E09C25F-49AB-020F-F7FB-545C1FBF02C9}"/>
              </a:ext>
            </a:extLst>
          </p:cNvPr>
          <p:cNvPicPr>
            <a:picLocks noChangeAspect="1"/>
          </p:cNvPicPr>
          <p:nvPr/>
        </p:nvPicPr>
        <p:blipFill>
          <a:blip r:embed="rId5"/>
          <a:stretch>
            <a:fillRect/>
          </a:stretch>
        </p:blipFill>
        <p:spPr>
          <a:xfrm>
            <a:off x="6229350" y="1493434"/>
            <a:ext cx="2428875" cy="1277952"/>
          </a:xfrm>
          <a:prstGeom prst="rect">
            <a:avLst/>
          </a:prstGeom>
        </p:spPr>
      </p:pic>
      <p:pic>
        <p:nvPicPr>
          <p:cNvPr id="13" name="Picture 12" descr="A close-up of a sign&#10;&#10;Description automatically generated">
            <a:extLst>
              <a:ext uri="{FF2B5EF4-FFF2-40B4-BE49-F238E27FC236}">
                <a16:creationId xmlns:a16="http://schemas.microsoft.com/office/drawing/2014/main" id="{FB4ECFC9-F71F-4BC2-88D0-E1EC6BBFF847}"/>
              </a:ext>
            </a:extLst>
          </p:cNvPr>
          <p:cNvPicPr>
            <a:picLocks noChangeAspect="1"/>
          </p:cNvPicPr>
          <p:nvPr/>
        </p:nvPicPr>
        <p:blipFill>
          <a:blip r:embed="rId6"/>
          <a:stretch>
            <a:fillRect/>
          </a:stretch>
        </p:blipFill>
        <p:spPr>
          <a:xfrm>
            <a:off x="6257925" y="2889561"/>
            <a:ext cx="2350294" cy="1571797"/>
          </a:xfrm>
          <a:prstGeom prst="rect">
            <a:avLst/>
          </a:prstGeom>
        </p:spPr>
      </p:pic>
    </p:spTree>
    <p:extLst>
      <p:ext uri="{BB962C8B-B14F-4D97-AF65-F5344CB8AC3E}">
        <p14:creationId xmlns:p14="http://schemas.microsoft.com/office/powerpoint/2010/main" val="28359439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9" name="Google Shape;899;p42"/>
          <p:cNvSpPr txBox="1">
            <a:spLocks noGrp="1"/>
          </p:cNvSpPr>
          <p:nvPr>
            <p:ph type="title"/>
          </p:nvPr>
        </p:nvSpPr>
        <p:spPr>
          <a:xfrm>
            <a:off x="634275" y="445025"/>
            <a:ext cx="7875450" cy="572700"/>
          </a:xfrm>
          <a:prstGeom prst="rect">
            <a:avLst/>
          </a:prstGeom>
        </p:spPr>
        <p:txBody>
          <a:bodyPr spcFirstLastPara="1" wrap="square" lIns="91425" tIns="91425" rIns="91425" bIns="91425" anchor="t" anchorCtr="0">
            <a:noAutofit/>
          </a:bodyPr>
          <a:lstStyle/>
          <a:p>
            <a:r>
              <a:rPr lang="en">
                <a:solidFill>
                  <a:schemeClr val="bg2"/>
                </a:solidFill>
                <a:cs typeface="Calibri"/>
              </a:rPr>
              <a:t>CPESN Care Model - </a:t>
            </a:r>
            <a:r>
              <a:rPr lang="en" err="1">
                <a:solidFill>
                  <a:schemeClr val="bg2"/>
                </a:solidFill>
                <a:cs typeface="Calibri"/>
              </a:rPr>
              <a:t>SDoH</a:t>
            </a:r>
            <a:r>
              <a:rPr lang="en">
                <a:solidFill>
                  <a:schemeClr val="bg2"/>
                </a:solidFill>
                <a:cs typeface="Calibri"/>
              </a:rPr>
              <a:t> </a:t>
            </a:r>
            <a:endParaRPr lang="en-US">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TextBox 998">
            <a:extLst>
              <a:ext uri="{FF2B5EF4-FFF2-40B4-BE49-F238E27FC236}">
                <a16:creationId xmlns:a16="http://schemas.microsoft.com/office/drawing/2014/main" id="{5AD5071C-BE4F-81FC-A7F8-4002B3E588F6}"/>
              </a:ext>
            </a:extLst>
          </p:cNvPr>
          <p:cNvSpPr txBox="1"/>
          <p:nvPr/>
        </p:nvSpPr>
        <p:spPr>
          <a:xfrm>
            <a:off x="910477" y="1491643"/>
            <a:ext cx="5417523" cy="32970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Char char="•"/>
            </a:pPr>
            <a:r>
              <a:rPr lang="en-US">
                <a:latin typeface="Amiko"/>
              </a:rPr>
              <a:t>Community pharmacy enhanced service network (CPESN)</a:t>
            </a:r>
            <a:endParaRPr lang="en-US"/>
          </a:p>
          <a:p>
            <a:pPr marL="285750" indent="-285750">
              <a:lnSpc>
                <a:spcPct val="150000"/>
              </a:lnSpc>
              <a:buChar char="•"/>
            </a:pPr>
            <a:endParaRPr lang="en-US">
              <a:latin typeface="Amiko"/>
            </a:endParaRPr>
          </a:p>
          <a:p>
            <a:pPr marL="285750" indent="-285750">
              <a:lnSpc>
                <a:spcPct val="150000"/>
              </a:lnSpc>
              <a:buChar char="•"/>
            </a:pPr>
            <a:r>
              <a:rPr lang="en-US">
                <a:latin typeface="Amiko"/>
              </a:rPr>
              <a:t>Clinically integrated network of community pharmacies that coordinates patient care with broader care teams</a:t>
            </a:r>
          </a:p>
          <a:p>
            <a:pPr marL="285750" indent="-285750">
              <a:lnSpc>
                <a:spcPct val="150000"/>
              </a:lnSpc>
              <a:buChar char="•"/>
            </a:pPr>
            <a:endParaRPr lang="en-US">
              <a:latin typeface="Amiko"/>
            </a:endParaRPr>
          </a:p>
          <a:p>
            <a:pPr marL="285750" indent="-285750">
              <a:lnSpc>
                <a:spcPct val="150000"/>
              </a:lnSpc>
              <a:buChar char="•"/>
            </a:pPr>
            <a:endParaRPr lang="en-US">
              <a:latin typeface="Amiko"/>
            </a:endParaRPr>
          </a:p>
          <a:p>
            <a:pPr marL="285750" indent="-285750">
              <a:lnSpc>
                <a:spcPct val="150000"/>
              </a:lnSpc>
              <a:buChar char="•"/>
            </a:pPr>
            <a:endParaRPr lang="en-US">
              <a:latin typeface="Amiko"/>
            </a:endParaRPr>
          </a:p>
          <a:p>
            <a:pPr marL="285750" indent="-285750">
              <a:lnSpc>
                <a:spcPct val="150000"/>
              </a:lnSpc>
              <a:buChar char="•"/>
            </a:pPr>
            <a:endParaRPr lang="en-US">
              <a:latin typeface="Amiko"/>
            </a:endParaRPr>
          </a:p>
          <a:p>
            <a:pPr marL="285750" indent="-285750">
              <a:lnSpc>
                <a:spcPct val="150000"/>
              </a:lnSpc>
              <a:buChar char="•"/>
            </a:pPr>
            <a:endParaRPr lang="en-US">
              <a:latin typeface="Amiko"/>
            </a:endParaRPr>
          </a:p>
        </p:txBody>
      </p:sp>
      <p:pic>
        <p:nvPicPr>
          <p:cNvPr id="11" name="Graphic 10" descr="Needle outline">
            <a:extLst>
              <a:ext uri="{FF2B5EF4-FFF2-40B4-BE49-F238E27FC236}">
                <a16:creationId xmlns:a16="http://schemas.microsoft.com/office/drawing/2014/main" id="{FA0803DE-ACFD-58D8-714B-839C2C9062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9563" y="3657600"/>
            <a:ext cx="914400" cy="914400"/>
          </a:xfrm>
          <a:prstGeom prst="rect">
            <a:avLst/>
          </a:prstGeom>
        </p:spPr>
      </p:pic>
      <p:pic>
        <p:nvPicPr>
          <p:cNvPr id="2" name="Picture 1" descr="A logo with blue and orange letters&#10;&#10;Description automatically generated">
            <a:extLst>
              <a:ext uri="{FF2B5EF4-FFF2-40B4-BE49-F238E27FC236}">
                <a16:creationId xmlns:a16="http://schemas.microsoft.com/office/drawing/2014/main" id="{6FB954EF-0BF7-F7D2-3823-222C3E39B8BB}"/>
              </a:ext>
            </a:extLst>
          </p:cNvPr>
          <p:cNvPicPr>
            <a:picLocks noChangeAspect="1"/>
          </p:cNvPicPr>
          <p:nvPr/>
        </p:nvPicPr>
        <p:blipFill>
          <a:blip r:embed="rId5"/>
          <a:stretch>
            <a:fillRect/>
          </a:stretch>
        </p:blipFill>
        <p:spPr>
          <a:xfrm>
            <a:off x="6397835" y="1864295"/>
            <a:ext cx="2257425" cy="962025"/>
          </a:xfrm>
          <a:prstGeom prst="rect">
            <a:avLst/>
          </a:prstGeom>
        </p:spPr>
      </p:pic>
    </p:spTree>
    <p:extLst>
      <p:ext uri="{BB962C8B-B14F-4D97-AF65-F5344CB8AC3E}">
        <p14:creationId xmlns:p14="http://schemas.microsoft.com/office/powerpoint/2010/main" val="7338639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grpSp>
        <p:nvGrpSpPr>
          <p:cNvPr id="25" name="Google Shape;11164;p81">
            <a:extLst>
              <a:ext uri="{FF2B5EF4-FFF2-40B4-BE49-F238E27FC236}">
                <a16:creationId xmlns:a16="http://schemas.microsoft.com/office/drawing/2014/main" id="{F1314493-A496-83CE-B554-BDA1456AE982}"/>
              </a:ext>
            </a:extLst>
          </p:cNvPr>
          <p:cNvGrpSpPr/>
          <p:nvPr/>
        </p:nvGrpSpPr>
        <p:grpSpPr>
          <a:xfrm>
            <a:off x="6781666" y="317175"/>
            <a:ext cx="1904015" cy="1979975"/>
            <a:chOff x="-28467625" y="2331750"/>
            <a:chExt cx="296150" cy="296950"/>
          </a:xfrm>
          <a:solidFill>
            <a:srgbClr val="D2E3F6"/>
          </a:solidFill>
        </p:grpSpPr>
        <p:sp>
          <p:nvSpPr>
            <p:cNvPr id="26" name="Google Shape;11165;p81">
              <a:extLst>
                <a:ext uri="{FF2B5EF4-FFF2-40B4-BE49-F238E27FC236}">
                  <a16:creationId xmlns:a16="http://schemas.microsoft.com/office/drawing/2014/main" id="{D31D5643-5066-7468-91F8-C7C3CA24C3F3}"/>
                </a:ext>
              </a:extLst>
            </p:cNvPr>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166;p81">
              <a:extLst>
                <a:ext uri="{FF2B5EF4-FFF2-40B4-BE49-F238E27FC236}">
                  <a16:creationId xmlns:a16="http://schemas.microsoft.com/office/drawing/2014/main" id="{E866D1E5-BB3D-0277-A52C-AE3AA2E650A6}"/>
                </a:ext>
              </a:extLst>
            </p:cNvPr>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95" name="Google Shape;895;p42"/>
          <p:cNvSpPr txBox="1">
            <a:spLocks noGrp="1"/>
          </p:cNvSpPr>
          <p:nvPr>
            <p:ph type="subTitle" idx="5"/>
          </p:nvPr>
        </p:nvSpPr>
        <p:spPr>
          <a:xfrm>
            <a:off x="1791085" y="1758922"/>
            <a:ext cx="2490021" cy="7043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Objective</a:t>
            </a:r>
          </a:p>
        </p:txBody>
      </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Agenda</a:t>
            </a:r>
            <a:endParaRPr lang="en-US">
              <a:solidFill>
                <a:schemeClr val="bg2"/>
              </a:solidFill>
            </a:endParaRPr>
          </a:p>
        </p:txBody>
      </p:sp>
      <p:sp>
        <p:nvSpPr>
          <p:cNvPr id="900" name="Google Shape;900;p42"/>
          <p:cNvSpPr/>
          <p:nvPr/>
        </p:nvSpPr>
        <p:spPr>
          <a:xfrm>
            <a:off x="996176" y="1758922"/>
            <a:ext cx="736024" cy="70437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6D6876E3-7B8C-FF55-C770-4F70A981B577}"/>
              </a:ext>
            </a:extLst>
          </p:cNvPr>
          <p:cNvSpPr>
            <a:spLocks noGrp="1"/>
          </p:cNvSpPr>
          <p:nvPr>
            <p:ph type="subTitle" idx="1"/>
          </p:nvPr>
        </p:nvSpPr>
        <p:spPr>
          <a:xfrm>
            <a:off x="937291" y="1810637"/>
            <a:ext cx="916438" cy="642833"/>
          </a:xfrm>
        </p:spPr>
        <p:txBody>
          <a:bodyPr/>
          <a:lstStyle/>
          <a:p>
            <a:r>
              <a:rPr lang="en-US" sz="2800">
                <a:solidFill>
                  <a:schemeClr val="tx1">
                    <a:lumMod val="10000"/>
                    <a:lumOff val="90000"/>
                  </a:schemeClr>
                </a:solidFill>
                <a:latin typeface="Abel"/>
              </a:rPr>
              <a:t>01</a:t>
            </a:r>
          </a:p>
        </p:txBody>
      </p:sp>
      <p:sp>
        <p:nvSpPr>
          <p:cNvPr id="15" name="Google Shape;895;p42">
            <a:extLst>
              <a:ext uri="{FF2B5EF4-FFF2-40B4-BE49-F238E27FC236}">
                <a16:creationId xmlns:a16="http://schemas.microsoft.com/office/drawing/2014/main" id="{21C92240-D6E7-0654-EE0D-F6B896AF0E35}"/>
              </a:ext>
            </a:extLst>
          </p:cNvPr>
          <p:cNvSpPr txBox="1">
            <a:spLocks/>
          </p:cNvSpPr>
          <p:nvPr/>
        </p:nvSpPr>
        <p:spPr>
          <a:xfrm>
            <a:off x="4449711" y="1758922"/>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bg2"/>
                </a:solidFill>
              </a:rPr>
              <a:t>Demographics</a:t>
            </a:r>
          </a:p>
        </p:txBody>
      </p:sp>
      <p:sp>
        <p:nvSpPr>
          <p:cNvPr id="16" name="Google Shape;900;p42">
            <a:extLst>
              <a:ext uri="{FF2B5EF4-FFF2-40B4-BE49-F238E27FC236}">
                <a16:creationId xmlns:a16="http://schemas.microsoft.com/office/drawing/2014/main" id="{3E60A1C7-F0B3-51CC-C84C-DFFA661AA4EC}"/>
              </a:ext>
            </a:extLst>
          </p:cNvPr>
          <p:cNvSpPr/>
          <p:nvPr/>
        </p:nvSpPr>
        <p:spPr>
          <a:xfrm>
            <a:off x="3654802" y="1758922"/>
            <a:ext cx="736024" cy="704379"/>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7" name="Subtitle 4">
            <a:extLst>
              <a:ext uri="{FF2B5EF4-FFF2-40B4-BE49-F238E27FC236}">
                <a16:creationId xmlns:a16="http://schemas.microsoft.com/office/drawing/2014/main" id="{53926A9B-BA0D-E7CE-4069-C2955881C02E}"/>
              </a:ext>
            </a:extLst>
          </p:cNvPr>
          <p:cNvSpPr txBox="1">
            <a:spLocks/>
          </p:cNvSpPr>
          <p:nvPr/>
        </p:nvSpPr>
        <p:spPr>
          <a:xfrm>
            <a:off x="3595917" y="181063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tx1">
                    <a:lumMod val="10000"/>
                    <a:lumOff val="90000"/>
                  </a:schemeClr>
                </a:solidFill>
                <a:latin typeface="Abel"/>
              </a:rPr>
              <a:t>02</a:t>
            </a:r>
          </a:p>
        </p:txBody>
      </p:sp>
      <p:sp>
        <p:nvSpPr>
          <p:cNvPr id="18" name="Google Shape;895;p42">
            <a:extLst>
              <a:ext uri="{FF2B5EF4-FFF2-40B4-BE49-F238E27FC236}">
                <a16:creationId xmlns:a16="http://schemas.microsoft.com/office/drawing/2014/main" id="{368BED45-EB7C-4789-672D-52BF9518C9D7}"/>
              </a:ext>
            </a:extLst>
          </p:cNvPr>
          <p:cNvSpPr txBox="1">
            <a:spLocks/>
          </p:cNvSpPr>
          <p:nvPr/>
        </p:nvSpPr>
        <p:spPr>
          <a:xfrm>
            <a:off x="1791085" y="3167693"/>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bg2"/>
                </a:solidFill>
              </a:rPr>
              <a:t>Insights</a:t>
            </a:r>
          </a:p>
        </p:txBody>
      </p:sp>
      <p:sp>
        <p:nvSpPr>
          <p:cNvPr id="19" name="Google Shape;900;p42">
            <a:extLst>
              <a:ext uri="{FF2B5EF4-FFF2-40B4-BE49-F238E27FC236}">
                <a16:creationId xmlns:a16="http://schemas.microsoft.com/office/drawing/2014/main" id="{9C84AC70-F45C-0DA9-6376-AB374AAD1BF7}"/>
              </a:ext>
            </a:extLst>
          </p:cNvPr>
          <p:cNvSpPr/>
          <p:nvPr/>
        </p:nvSpPr>
        <p:spPr>
          <a:xfrm>
            <a:off x="996176" y="3167693"/>
            <a:ext cx="736024" cy="704379"/>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20" name="Subtitle 4">
            <a:extLst>
              <a:ext uri="{FF2B5EF4-FFF2-40B4-BE49-F238E27FC236}">
                <a16:creationId xmlns:a16="http://schemas.microsoft.com/office/drawing/2014/main" id="{A0763C7F-6EAF-8B47-76C5-181A59FDAF82}"/>
              </a:ext>
            </a:extLst>
          </p:cNvPr>
          <p:cNvSpPr txBox="1">
            <a:spLocks/>
          </p:cNvSpPr>
          <p:nvPr/>
        </p:nvSpPr>
        <p:spPr>
          <a:xfrm>
            <a:off x="937291" y="3219408"/>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tx1">
                    <a:lumMod val="10000"/>
                    <a:lumOff val="90000"/>
                  </a:schemeClr>
                </a:solidFill>
                <a:latin typeface="Abel"/>
              </a:rPr>
              <a:t>03</a:t>
            </a:r>
          </a:p>
        </p:txBody>
      </p:sp>
      <p:sp>
        <p:nvSpPr>
          <p:cNvPr id="21" name="Google Shape;895;p42">
            <a:extLst>
              <a:ext uri="{FF2B5EF4-FFF2-40B4-BE49-F238E27FC236}">
                <a16:creationId xmlns:a16="http://schemas.microsoft.com/office/drawing/2014/main" id="{60E37249-7C78-E7E5-3620-DC9D56307B82}"/>
              </a:ext>
            </a:extLst>
          </p:cNvPr>
          <p:cNvSpPr txBox="1">
            <a:spLocks/>
          </p:cNvSpPr>
          <p:nvPr/>
        </p:nvSpPr>
        <p:spPr>
          <a:xfrm>
            <a:off x="4449711" y="3157862"/>
            <a:ext cx="2622194"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bg2"/>
                </a:solidFill>
              </a:rPr>
              <a:t>Recommendation</a:t>
            </a:r>
          </a:p>
        </p:txBody>
      </p:sp>
      <p:sp>
        <p:nvSpPr>
          <p:cNvPr id="22" name="Google Shape;900;p42">
            <a:extLst>
              <a:ext uri="{FF2B5EF4-FFF2-40B4-BE49-F238E27FC236}">
                <a16:creationId xmlns:a16="http://schemas.microsoft.com/office/drawing/2014/main" id="{E57586D5-E987-80E8-C3C3-D93A9ABA57B9}"/>
              </a:ext>
            </a:extLst>
          </p:cNvPr>
          <p:cNvSpPr/>
          <p:nvPr/>
        </p:nvSpPr>
        <p:spPr>
          <a:xfrm>
            <a:off x="3654802" y="3157862"/>
            <a:ext cx="736024" cy="704379"/>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23" name="Subtitle 4">
            <a:extLst>
              <a:ext uri="{FF2B5EF4-FFF2-40B4-BE49-F238E27FC236}">
                <a16:creationId xmlns:a16="http://schemas.microsoft.com/office/drawing/2014/main" id="{C1969BDF-B9A6-28EB-435B-3F36B3357257}"/>
              </a:ext>
            </a:extLst>
          </p:cNvPr>
          <p:cNvSpPr txBox="1">
            <a:spLocks/>
          </p:cNvSpPr>
          <p:nvPr/>
        </p:nvSpPr>
        <p:spPr>
          <a:xfrm>
            <a:off x="3595917" y="320957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tx1">
                    <a:lumMod val="10000"/>
                    <a:lumOff val="90000"/>
                  </a:schemeClr>
                </a:solidFill>
                <a:latin typeface="Abel"/>
              </a:rPr>
              <a:t>04</a:t>
            </a: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Tree>
    <p:extLst>
      <p:ext uri="{BB962C8B-B14F-4D97-AF65-F5344CB8AC3E}">
        <p14:creationId xmlns:p14="http://schemas.microsoft.com/office/powerpoint/2010/main" val="2689446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16" name="Google Shape;900;p42">
            <a:extLst>
              <a:ext uri="{FF2B5EF4-FFF2-40B4-BE49-F238E27FC236}">
                <a16:creationId xmlns:a16="http://schemas.microsoft.com/office/drawing/2014/main" id="{3E60A1C7-F0B3-51CC-C84C-DFFA661AA4EC}"/>
              </a:ext>
            </a:extLst>
          </p:cNvPr>
          <p:cNvSpPr/>
          <p:nvPr/>
        </p:nvSpPr>
        <p:spPr>
          <a:xfrm>
            <a:off x="3654802" y="1758922"/>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1164;p81">
            <a:extLst>
              <a:ext uri="{FF2B5EF4-FFF2-40B4-BE49-F238E27FC236}">
                <a16:creationId xmlns:a16="http://schemas.microsoft.com/office/drawing/2014/main" id="{F1314493-A496-83CE-B554-BDA1456AE982}"/>
              </a:ext>
            </a:extLst>
          </p:cNvPr>
          <p:cNvGrpSpPr/>
          <p:nvPr/>
        </p:nvGrpSpPr>
        <p:grpSpPr>
          <a:xfrm>
            <a:off x="6781666" y="317175"/>
            <a:ext cx="1904015" cy="1979975"/>
            <a:chOff x="-28467625" y="2331750"/>
            <a:chExt cx="296150" cy="296950"/>
          </a:xfrm>
          <a:solidFill>
            <a:srgbClr val="D2E3F6"/>
          </a:solidFill>
        </p:grpSpPr>
        <p:sp>
          <p:nvSpPr>
            <p:cNvPr id="26" name="Google Shape;11165;p81">
              <a:extLst>
                <a:ext uri="{FF2B5EF4-FFF2-40B4-BE49-F238E27FC236}">
                  <a16:creationId xmlns:a16="http://schemas.microsoft.com/office/drawing/2014/main" id="{D31D5643-5066-7468-91F8-C7C3CA24C3F3}"/>
                </a:ext>
              </a:extLst>
            </p:cNvPr>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166;p81">
              <a:extLst>
                <a:ext uri="{FF2B5EF4-FFF2-40B4-BE49-F238E27FC236}">
                  <a16:creationId xmlns:a16="http://schemas.microsoft.com/office/drawing/2014/main" id="{E866D1E5-BB3D-0277-A52C-AE3AA2E650A6}"/>
                </a:ext>
              </a:extLst>
            </p:cNvPr>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Agenda</a:t>
            </a:r>
            <a:endParaRPr lang="en-US">
              <a:solidFill>
                <a:schemeClr val="bg2"/>
              </a:solidFill>
            </a:endParaRPr>
          </a:p>
        </p:txBody>
      </p:sp>
      <p:sp>
        <p:nvSpPr>
          <p:cNvPr id="15" name="Google Shape;895;p42">
            <a:extLst>
              <a:ext uri="{FF2B5EF4-FFF2-40B4-BE49-F238E27FC236}">
                <a16:creationId xmlns:a16="http://schemas.microsoft.com/office/drawing/2014/main" id="{21C92240-D6E7-0654-EE0D-F6B896AF0E35}"/>
              </a:ext>
            </a:extLst>
          </p:cNvPr>
          <p:cNvSpPr txBox="1">
            <a:spLocks/>
          </p:cNvSpPr>
          <p:nvPr/>
        </p:nvSpPr>
        <p:spPr>
          <a:xfrm>
            <a:off x="4449711" y="1758922"/>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Demographics</a:t>
            </a:r>
          </a:p>
        </p:txBody>
      </p:sp>
      <p:sp>
        <p:nvSpPr>
          <p:cNvPr id="17" name="Subtitle 4">
            <a:extLst>
              <a:ext uri="{FF2B5EF4-FFF2-40B4-BE49-F238E27FC236}">
                <a16:creationId xmlns:a16="http://schemas.microsoft.com/office/drawing/2014/main" id="{53926A9B-BA0D-E7CE-4069-C2955881C02E}"/>
              </a:ext>
            </a:extLst>
          </p:cNvPr>
          <p:cNvSpPr txBox="1">
            <a:spLocks/>
          </p:cNvSpPr>
          <p:nvPr/>
        </p:nvSpPr>
        <p:spPr>
          <a:xfrm>
            <a:off x="3595917" y="181063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02</a:t>
            </a:r>
          </a:p>
        </p:txBody>
      </p:sp>
      <p:sp>
        <p:nvSpPr>
          <p:cNvPr id="18" name="Google Shape;895;p42">
            <a:extLst>
              <a:ext uri="{FF2B5EF4-FFF2-40B4-BE49-F238E27FC236}">
                <a16:creationId xmlns:a16="http://schemas.microsoft.com/office/drawing/2014/main" id="{368BED45-EB7C-4789-672D-52BF9518C9D7}"/>
              </a:ext>
            </a:extLst>
          </p:cNvPr>
          <p:cNvSpPr txBox="1">
            <a:spLocks/>
          </p:cNvSpPr>
          <p:nvPr/>
        </p:nvSpPr>
        <p:spPr>
          <a:xfrm>
            <a:off x="1791085" y="3167693"/>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Insights</a:t>
            </a:r>
          </a:p>
        </p:txBody>
      </p:sp>
      <p:sp>
        <p:nvSpPr>
          <p:cNvPr id="19" name="Google Shape;900;p42">
            <a:extLst>
              <a:ext uri="{FF2B5EF4-FFF2-40B4-BE49-F238E27FC236}">
                <a16:creationId xmlns:a16="http://schemas.microsoft.com/office/drawing/2014/main" id="{9C84AC70-F45C-0DA9-6376-AB374AAD1BF7}"/>
              </a:ext>
            </a:extLst>
          </p:cNvPr>
          <p:cNvSpPr/>
          <p:nvPr/>
        </p:nvSpPr>
        <p:spPr>
          <a:xfrm>
            <a:off x="996176" y="3167693"/>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Subtitle 4">
            <a:extLst>
              <a:ext uri="{FF2B5EF4-FFF2-40B4-BE49-F238E27FC236}">
                <a16:creationId xmlns:a16="http://schemas.microsoft.com/office/drawing/2014/main" id="{A0763C7F-6EAF-8B47-76C5-181A59FDAF82}"/>
              </a:ext>
            </a:extLst>
          </p:cNvPr>
          <p:cNvSpPr txBox="1">
            <a:spLocks/>
          </p:cNvSpPr>
          <p:nvPr/>
        </p:nvSpPr>
        <p:spPr>
          <a:xfrm>
            <a:off x="937291" y="3219408"/>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03</a:t>
            </a:r>
          </a:p>
        </p:txBody>
      </p:sp>
      <p:sp>
        <p:nvSpPr>
          <p:cNvPr id="21" name="Google Shape;895;p42">
            <a:extLst>
              <a:ext uri="{FF2B5EF4-FFF2-40B4-BE49-F238E27FC236}">
                <a16:creationId xmlns:a16="http://schemas.microsoft.com/office/drawing/2014/main" id="{60E37249-7C78-E7E5-3620-DC9D56307B82}"/>
              </a:ext>
            </a:extLst>
          </p:cNvPr>
          <p:cNvSpPr txBox="1">
            <a:spLocks/>
          </p:cNvSpPr>
          <p:nvPr/>
        </p:nvSpPr>
        <p:spPr>
          <a:xfrm>
            <a:off x="4449711" y="3157862"/>
            <a:ext cx="2622194"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Recommendation</a:t>
            </a:r>
          </a:p>
        </p:txBody>
      </p:sp>
      <p:sp>
        <p:nvSpPr>
          <p:cNvPr id="22" name="Google Shape;900;p42">
            <a:extLst>
              <a:ext uri="{FF2B5EF4-FFF2-40B4-BE49-F238E27FC236}">
                <a16:creationId xmlns:a16="http://schemas.microsoft.com/office/drawing/2014/main" id="{E57586D5-E987-80E8-C3C3-D93A9ABA57B9}"/>
              </a:ext>
            </a:extLst>
          </p:cNvPr>
          <p:cNvSpPr/>
          <p:nvPr/>
        </p:nvSpPr>
        <p:spPr>
          <a:xfrm>
            <a:off x="3654802" y="3157862"/>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Subtitle 4">
            <a:extLst>
              <a:ext uri="{FF2B5EF4-FFF2-40B4-BE49-F238E27FC236}">
                <a16:creationId xmlns:a16="http://schemas.microsoft.com/office/drawing/2014/main" id="{C1969BDF-B9A6-28EB-435B-3F36B3357257}"/>
              </a:ext>
            </a:extLst>
          </p:cNvPr>
          <p:cNvSpPr txBox="1">
            <a:spLocks/>
          </p:cNvSpPr>
          <p:nvPr/>
        </p:nvSpPr>
        <p:spPr>
          <a:xfrm>
            <a:off x="3595917" y="320957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04</a:t>
            </a: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1039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5;p42">
            <a:extLst>
              <a:ext uri="{FF2B5EF4-FFF2-40B4-BE49-F238E27FC236}">
                <a16:creationId xmlns:a16="http://schemas.microsoft.com/office/drawing/2014/main" id="{E194FA55-5589-D593-FDBD-45F9EE8AD664}"/>
              </a:ext>
            </a:extLst>
          </p:cNvPr>
          <p:cNvSpPr txBox="1">
            <a:spLocks/>
          </p:cNvSpPr>
          <p:nvPr/>
        </p:nvSpPr>
        <p:spPr>
          <a:xfrm>
            <a:off x="1791086" y="1758922"/>
            <a:ext cx="1804832"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t>Objective</a:t>
            </a:r>
          </a:p>
        </p:txBody>
      </p:sp>
      <p:sp>
        <p:nvSpPr>
          <p:cNvPr id="8" name="Google Shape;900;p42">
            <a:extLst>
              <a:ext uri="{FF2B5EF4-FFF2-40B4-BE49-F238E27FC236}">
                <a16:creationId xmlns:a16="http://schemas.microsoft.com/office/drawing/2014/main" id="{5468DF2D-AFD8-55F3-F211-AA7BA50B3388}"/>
              </a:ext>
            </a:extLst>
          </p:cNvPr>
          <p:cNvSpPr/>
          <p:nvPr/>
        </p:nvSpPr>
        <p:spPr>
          <a:xfrm>
            <a:off x="996176" y="1758922"/>
            <a:ext cx="736024" cy="70437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Subtitle 4">
            <a:extLst>
              <a:ext uri="{FF2B5EF4-FFF2-40B4-BE49-F238E27FC236}">
                <a16:creationId xmlns:a16="http://schemas.microsoft.com/office/drawing/2014/main" id="{42DA7FDC-CA4F-BF74-7F2D-C1912AAF6345}"/>
              </a:ext>
            </a:extLst>
          </p:cNvPr>
          <p:cNvSpPr txBox="1">
            <a:spLocks/>
          </p:cNvSpPr>
          <p:nvPr/>
        </p:nvSpPr>
        <p:spPr>
          <a:xfrm>
            <a:off x="937291" y="181063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tx1">
                    <a:lumMod val="10000"/>
                    <a:lumOff val="90000"/>
                  </a:schemeClr>
                </a:solidFill>
                <a:latin typeface="Abel"/>
              </a:rPr>
              <a:t>01</a:t>
            </a:r>
          </a:p>
        </p:txBody>
      </p:sp>
    </p:spTree>
    <p:extLst>
      <p:ext uri="{BB962C8B-B14F-4D97-AF65-F5344CB8AC3E}">
        <p14:creationId xmlns:p14="http://schemas.microsoft.com/office/powerpoint/2010/main" val="11265549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4" name="Rectangle 3">
            <a:extLst>
              <a:ext uri="{FF2B5EF4-FFF2-40B4-BE49-F238E27FC236}">
                <a16:creationId xmlns:a16="http://schemas.microsoft.com/office/drawing/2014/main" id="{9BE1964F-B8BB-612C-7D04-B4315C4FE38B}"/>
              </a:ext>
            </a:extLst>
          </p:cNvPr>
          <p:cNvSpPr/>
          <p:nvPr/>
        </p:nvSpPr>
        <p:spPr>
          <a:xfrm>
            <a:off x="356284" y="245421"/>
            <a:ext cx="4364400" cy="445305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Google Shape;899;p42"/>
          <p:cNvSpPr txBox="1">
            <a:spLocks noGrp="1"/>
          </p:cNvSpPr>
          <p:nvPr>
            <p:ph type="title"/>
          </p:nvPr>
        </p:nvSpPr>
        <p:spPr>
          <a:xfrm>
            <a:off x="720000" y="445025"/>
            <a:ext cx="3852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solidFill>
                  <a:schemeClr val="tx1">
                    <a:lumMod val="10000"/>
                    <a:lumOff val="90000"/>
                  </a:schemeClr>
                </a:solidFill>
              </a:rPr>
              <a:t>Objective</a:t>
            </a:r>
            <a:endParaRPr lang="en-US">
              <a:solidFill>
                <a:schemeClr val="tx1">
                  <a:lumMod val="10000"/>
                  <a:lumOff val="90000"/>
                </a:schemeClr>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0;p42">
            <a:extLst>
              <a:ext uri="{FF2B5EF4-FFF2-40B4-BE49-F238E27FC236}">
                <a16:creationId xmlns:a16="http://schemas.microsoft.com/office/drawing/2014/main" id="{1A892053-3459-5B5B-53AD-65F8DC233C89}"/>
              </a:ext>
            </a:extLst>
          </p:cNvPr>
          <p:cNvSpPr/>
          <p:nvPr/>
        </p:nvSpPr>
        <p:spPr>
          <a:xfrm>
            <a:off x="3557274"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723A6B40-8DE3-686A-CA0A-25AD8C92E95E}"/>
              </a:ext>
            </a:extLst>
          </p:cNvPr>
          <p:cNvSpPr txBox="1"/>
          <p:nvPr/>
        </p:nvSpPr>
        <p:spPr>
          <a:xfrm>
            <a:off x="1088546" y="1517841"/>
            <a:ext cx="3114908" cy="2246769"/>
          </a:xfrm>
          <a:prstGeom prst="rect">
            <a:avLst/>
          </a:prstGeom>
          <a:noFill/>
        </p:spPr>
        <p:txBody>
          <a:bodyPr wrap="square" rtlCol="0">
            <a:spAutoFit/>
          </a:bodyPr>
          <a:lstStyle/>
          <a:p>
            <a:pPr algn="ctr"/>
            <a:r>
              <a:rPr lang="en-US" sz="2000">
                <a:solidFill>
                  <a:schemeClr val="tx1">
                    <a:lumMod val="10000"/>
                    <a:lumOff val="90000"/>
                  </a:schemeClr>
                </a:solidFill>
                <a:latin typeface="Amiko" panose="020B0604020202020204" charset="0"/>
                <a:cs typeface="Amiko" panose="020B0604020202020204" charset="0"/>
              </a:rPr>
              <a:t>Identifying and addressing the social determinants of health in Commercial and Medicaid patients based on their healthcare utilization.</a:t>
            </a:r>
          </a:p>
        </p:txBody>
      </p:sp>
      <p:sp>
        <p:nvSpPr>
          <p:cNvPr id="9" name="Oval 8">
            <a:extLst>
              <a:ext uri="{FF2B5EF4-FFF2-40B4-BE49-F238E27FC236}">
                <a16:creationId xmlns:a16="http://schemas.microsoft.com/office/drawing/2014/main" id="{F53623BD-4BF4-5155-BBF2-99355BC14096}"/>
              </a:ext>
            </a:extLst>
          </p:cNvPr>
          <p:cNvSpPr/>
          <p:nvPr/>
        </p:nvSpPr>
        <p:spPr>
          <a:xfrm>
            <a:off x="5017492" y="245421"/>
            <a:ext cx="3770224" cy="445305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2C7278F-D6E6-6B3E-AD48-C2583CC7668B}"/>
              </a:ext>
            </a:extLst>
          </p:cNvPr>
          <p:cNvSpPr/>
          <p:nvPr/>
        </p:nvSpPr>
        <p:spPr>
          <a:xfrm>
            <a:off x="5278633" y="752802"/>
            <a:ext cx="3321065" cy="3941068"/>
          </a:xfrm>
          <a:prstGeom prst="ellipse">
            <a:avLst/>
          </a:prstGeom>
          <a:solidFill>
            <a:schemeClr val="accent1">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79C6CA7-3A91-9E78-F3E9-95B5BA1C5D4A}"/>
              </a:ext>
            </a:extLst>
          </p:cNvPr>
          <p:cNvSpPr/>
          <p:nvPr/>
        </p:nvSpPr>
        <p:spPr>
          <a:xfrm>
            <a:off x="5679849" y="1340580"/>
            <a:ext cx="2553859" cy="335329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63D0581-0D28-5027-7033-E7E78B4FFBA7}"/>
              </a:ext>
            </a:extLst>
          </p:cNvPr>
          <p:cNvSpPr/>
          <p:nvPr/>
        </p:nvSpPr>
        <p:spPr>
          <a:xfrm>
            <a:off x="5903682" y="2083925"/>
            <a:ext cx="2070966" cy="2619155"/>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C08B692-408A-BD07-C173-933215BE3A72}"/>
              </a:ext>
            </a:extLst>
          </p:cNvPr>
          <p:cNvSpPr txBox="1"/>
          <p:nvPr/>
        </p:nvSpPr>
        <p:spPr>
          <a:xfrm>
            <a:off x="6200077" y="445025"/>
            <a:ext cx="1483669" cy="307777"/>
          </a:xfrm>
          <a:prstGeom prst="rect">
            <a:avLst/>
          </a:prstGeom>
          <a:noFill/>
        </p:spPr>
        <p:txBody>
          <a:bodyPr wrap="square" rtlCol="0">
            <a:spAutoFit/>
          </a:bodyPr>
          <a:lstStyle/>
          <a:p>
            <a:r>
              <a:rPr lang="en-US">
                <a:solidFill>
                  <a:schemeClr val="accent1">
                    <a:lumMod val="50000"/>
                  </a:schemeClr>
                </a:solidFill>
              </a:rPr>
              <a:t>Total Population</a:t>
            </a:r>
          </a:p>
        </p:txBody>
      </p:sp>
      <p:sp>
        <p:nvSpPr>
          <p:cNvPr id="14" name="TextBox 13">
            <a:extLst>
              <a:ext uri="{FF2B5EF4-FFF2-40B4-BE49-F238E27FC236}">
                <a16:creationId xmlns:a16="http://schemas.microsoft.com/office/drawing/2014/main" id="{0109B280-FE7A-9042-053D-A0976E173806}"/>
              </a:ext>
            </a:extLst>
          </p:cNvPr>
          <p:cNvSpPr txBox="1"/>
          <p:nvPr/>
        </p:nvSpPr>
        <p:spPr>
          <a:xfrm>
            <a:off x="6098454" y="1028198"/>
            <a:ext cx="1789493" cy="307777"/>
          </a:xfrm>
          <a:prstGeom prst="rect">
            <a:avLst/>
          </a:prstGeom>
          <a:noFill/>
        </p:spPr>
        <p:txBody>
          <a:bodyPr wrap="square" rtlCol="0">
            <a:spAutoFit/>
          </a:bodyPr>
          <a:lstStyle/>
          <a:p>
            <a:r>
              <a:rPr lang="en-US">
                <a:solidFill>
                  <a:schemeClr val="accent1">
                    <a:lumMod val="50000"/>
                  </a:schemeClr>
                </a:solidFill>
              </a:rPr>
              <a:t>Highest RAF Score</a:t>
            </a:r>
          </a:p>
        </p:txBody>
      </p:sp>
      <p:sp>
        <p:nvSpPr>
          <p:cNvPr id="24" name="TextBox 23">
            <a:extLst>
              <a:ext uri="{FF2B5EF4-FFF2-40B4-BE49-F238E27FC236}">
                <a16:creationId xmlns:a16="http://schemas.microsoft.com/office/drawing/2014/main" id="{ADEE45A7-783A-8594-D8FD-3EA263CCD091}"/>
              </a:ext>
            </a:extLst>
          </p:cNvPr>
          <p:cNvSpPr txBox="1"/>
          <p:nvPr/>
        </p:nvSpPr>
        <p:spPr>
          <a:xfrm>
            <a:off x="6098454" y="2442012"/>
            <a:ext cx="1789493" cy="307777"/>
          </a:xfrm>
          <a:prstGeom prst="rect">
            <a:avLst/>
          </a:prstGeom>
          <a:noFill/>
        </p:spPr>
        <p:txBody>
          <a:bodyPr wrap="square" rtlCol="0">
            <a:spAutoFit/>
          </a:bodyPr>
          <a:lstStyle/>
          <a:p>
            <a:pPr algn="ctr"/>
            <a:r>
              <a:rPr lang="en-US">
                <a:solidFill>
                  <a:schemeClr val="accent1"/>
                </a:solidFill>
              </a:rPr>
              <a:t>Zone/SDoH</a:t>
            </a:r>
          </a:p>
        </p:txBody>
      </p:sp>
      <p:sp>
        <p:nvSpPr>
          <p:cNvPr id="3" name="Oval 2">
            <a:extLst>
              <a:ext uri="{FF2B5EF4-FFF2-40B4-BE49-F238E27FC236}">
                <a16:creationId xmlns:a16="http://schemas.microsoft.com/office/drawing/2014/main" id="{48A50BE1-04C1-E537-F143-1821835BF6E4}"/>
              </a:ext>
            </a:extLst>
          </p:cNvPr>
          <p:cNvSpPr/>
          <p:nvPr/>
        </p:nvSpPr>
        <p:spPr>
          <a:xfrm>
            <a:off x="6097776" y="2774038"/>
            <a:ext cx="1779825" cy="1929042"/>
          </a:xfrm>
          <a:prstGeom prst="ellipse">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A81A9C0-66AF-A05B-D279-01DE7CA67F19}"/>
              </a:ext>
            </a:extLst>
          </p:cNvPr>
          <p:cNvSpPr txBox="1"/>
          <p:nvPr/>
        </p:nvSpPr>
        <p:spPr>
          <a:xfrm>
            <a:off x="6098453" y="2963102"/>
            <a:ext cx="1789493" cy="307777"/>
          </a:xfrm>
          <a:prstGeom prst="rect">
            <a:avLst/>
          </a:prstGeom>
          <a:noFill/>
        </p:spPr>
        <p:txBody>
          <a:bodyPr wrap="square" rtlCol="0">
            <a:spAutoFit/>
          </a:bodyPr>
          <a:lstStyle/>
          <a:p>
            <a:pPr algn="ctr"/>
            <a:r>
              <a:rPr lang="en-US">
                <a:solidFill>
                  <a:schemeClr val="accent1"/>
                </a:solidFill>
              </a:rPr>
              <a:t>Disease</a:t>
            </a:r>
          </a:p>
        </p:txBody>
      </p:sp>
      <p:sp>
        <p:nvSpPr>
          <p:cNvPr id="2" name="Google Shape;900;p42">
            <a:extLst>
              <a:ext uri="{FF2B5EF4-FFF2-40B4-BE49-F238E27FC236}">
                <a16:creationId xmlns:a16="http://schemas.microsoft.com/office/drawing/2014/main" id="{4328973B-7281-D101-1FC9-98556EEAC65B}"/>
              </a:ext>
            </a:extLst>
          </p:cNvPr>
          <p:cNvSpPr/>
          <p:nvPr/>
        </p:nvSpPr>
        <p:spPr>
          <a:xfrm>
            <a:off x="1776027" y="481039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046A0F98-CD5C-D4A4-BC3D-EB8BE566B016}"/>
              </a:ext>
            </a:extLst>
          </p:cNvPr>
          <p:cNvSpPr txBox="1"/>
          <p:nvPr/>
        </p:nvSpPr>
        <p:spPr>
          <a:xfrm>
            <a:off x="6133382" y="1717735"/>
            <a:ext cx="17619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FE2F3"/>
                </a:solidFill>
              </a:rPr>
              <a:t>Place of Service</a:t>
            </a:r>
            <a:endParaRPr lang="en-US"/>
          </a:p>
        </p:txBody>
      </p:sp>
    </p:spTree>
    <p:extLst>
      <p:ext uri="{BB962C8B-B14F-4D97-AF65-F5344CB8AC3E}">
        <p14:creationId xmlns:p14="http://schemas.microsoft.com/office/powerpoint/2010/main" val="3796322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BB5CE5B4-CD05-F29E-8B90-F7AE88A1DF14}"/>
              </a:ext>
            </a:extLst>
          </p:cNvPr>
          <p:cNvSpPr/>
          <p:nvPr/>
        </p:nvSpPr>
        <p:spPr>
          <a:xfrm>
            <a:off x="3501087"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1164;p81">
            <a:extLst>
              <a:ext uri="{FF2B5EF4-FFF2-40B4-BE49-F238E27FC236}">
                <a16:creationId xmlns:a16="http://schemas.microsoft.com/office/drawing/2014/main" id="{F1314493-A496-83CE-B554-BDA1456AE982}"/>
              </a:ext>
            </a:extLst>
          </p:cNvPr>
          <p:cNvGrpSpPr/>
          <p:nvPr/>
        </p:nvGrpSpPr>
        <p:grpSpPr>
          <a:xfrm>
            <a:off x="6781666" y="317175"/>
            <a:ext cx="1904015" cy="1979975"/>
            <a:chOff x="-28467625" y="2331750"/>
            <a:chExt cx="296150" cy="296950"/>
          </a:xfrm>
          <a:solidFill>
            <a:srgbClr val="D2E3F6"/>
          </a:solidFill>
        </p:grpSpPr>
        <p:sp>
          <p:nvSpPr>
            <p:cNvPr id="26" name="Google Shape;11165;p81">
              <a:extLst>
                <a:ext uri="{FF2B5EF4-FFF2-40B4-BE49-F238E27FC236}">
                  <a16:creationId xmlns:a16="http://schemas.microsoft.com/office/drawing/2014/main" id="{D31D5643-5066-7468-91F8-C7C3CA24C3F3}"/>
                </a:ext>
              </a:extLst>
            </p:cNvPr>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166;p81">
              <a:extLst>
                <a:ext uri="{FF2B5EF4-FFF2-40B4-BE49-F238E27FC236}">
                  <a16:creationId xmlns:a16="http://schemas.microsoft.com/office/drawing/2014/main" id="{E866D1E5-BB3D-0277-A52C-AE3AA2E650A6}"/>
                </a:ext>
              </a:extLst>
            </p:cNvPr>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95" name="Google Shape;895;p42"/>
          <p:cNvSpPr txBox="1">
            <a:spLocks noGrp="1"/>
          </p:cNvSpPr>
          <p:nvPr>
            <p:ph type="subTitle" idx="5"/>
          </p:nvPr>
        </p:nvSpPr>
        <p:spPr>
          <a:xfrm>
            <a:off x="1791085" y="1758922"/>
            <a:ext cx="2490021" cy="7043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3"/>
                </a:solidFill>
              </a:rPr>
              <a:t>Objective</a:t>
            </a:r>
          </a:p>
        </p:txBody>
      </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Agenda</a:t>
            </a:r>
            <a:endParaRPr lang="en-US">
              <a:solidFill>
                <a:schemeClr val="bg2"/>
              </a:solidFill>
            </a:endParaRPr>
          </a:p>
        </p:txBody>
      </p:sp>
      <p:sp>
        <p:nvSpPr>
          <p:cNvPr id="900" name="Google Shape;900;p42"/>
          <p:cNvSpPr/>
          <p:nvPr/>
        </p:nvSpPr>
        <p:spPr>
          <a:xfrm>
            <a:off x="996176" y="1758922"/>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6D6876E3-7B8C-FF55-C770-4F70A981B577}"/>
              </a:ext>
            </a:extLst>
          </p:cNvPr>
          <p:cNvSpPr>
            <a:spLocks noGrp="1"/>
          </p:cNvSpPr>
          <p:nvPr>
            <p:ph type="subTitle" idx="1"/>
          </p:nvPr>
        </p:nvSpPr>
        <p:spPr>
          <a:xfrm>
            <a:off x="937291" y="1810637"/>
            <a:ext cx="916438" cy="642833"/>
          </a:xfrm>
        </p:spPr>
        <p:txBody>
          <a:bodyPr/>
          <a:lstStyle/>
          <a:p>
            <a:r>
              <a:rPr lang="en-US" sz="2800">
                <a:solidFill>
                  <a:schemeClr val="accent3"/>
                </a:solidFill>
                <a:latin typeface="Abel"/>
              </a:rPr>
              <a:t>01</a:t>
            </a:r>
          </a:p>
        </p:txBody>
      </p:sp>
      <p:sp>
        <p:nvSpPr>
          <p:cNvPr id="15" name="Google Shape;895;p42">
            <a:extLst>
              <a:ext uri="{FF2B5EF4-FFF2-40B4-BE49-F238E27FC236}">
                <a16:creationId xmlns:a16="http://schemas.microsoft.com/office/drawing/2014/main" id="{21C92240-D6E7-0654-EE0D-F6B896AF0E35}"/>
              </a:ext>
            </a:extLst>
          </p:cNvPr>
          <p:cNvSpPr txBox="1">
            <a:spLocks/>
          </p:cNvSpPr>
          <p:nvPr/>
        </p:nvSpPr>
        <p:spPr>
          <a:xfrm>
            <a:off x="4449711" y="1758922"/>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t>Demographics</a:t>
            </a:r>
          </a:p>
        </p:txBody>
      </p:sp>
      <p:sp>
        <p:nvSpPr>
          <p:cNvPr id="16" name="Google Shape;900;p42">
            <a:extLst>
              <a:ext uri="{FF2B5EF4-FFF2-40B4-BE49-F238E27FC236}">
                <a16:creationId xmlns:a16="http://schemas.microsoft.com/office/drawing/2014/main" id="{3E60A1C7-F0B3-51CC-C84C-DFFA661AA4EC}"/>
              </a:ext>
            </a:extLst>
          </p:cNvPr>
          <p:cNvSpPr/>
          <p:nvPr/>
        </p:nvSpPr>
        <p:spPr>
          <a:xfrm>
            <a:off x="3654802" y="1758922"/>
            <a:ext cx="736024" cy="70437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ubtitle 4">
            <a:extLst>
              <a:ext uri="{FF2B5EF4-FFF2-40B4-BE49-F238E27FC236}">
                <a16:creationId xmlns:a16="http://schemas.microsoft.com/office/drawing/2014/main" id="{53926A9B-BA0D-E7CE-4069-C2955881C02E}"/>
              </a:ext>
            </a:extLst>
          </p:cNvPr>
          <p:cNvSpPr txBox="1">
            <a:spLocks/>
          </p:cNvSpPr>
          <p:nvPr/>
        </p:nvSpPr>
        <p:spPr>
          <a:xfrm>
            <a:off x="3595917" y="181063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tx1">
                    <a:lumMod val="10000"/>
                    <a:lumOff val="90000"/>
                  </a:schemeClr>
                </a:solidFill>
                <a:latin typeface="Abel"/>
              </a:rPr>
              <a:t>02</a:t>
            </a:r>
          </a:p>
        </p:txBody>
      </p:sp>
      <p:sp>
        <p:nvSpPr>
          <p:cNvPr id="18" name="Google Shape;895;p42">
            <a:extLst>
              <a:ext uri="{FF2B5EF4-FFF2-40B4-BE49-F238E27FC236}">
                <a16:creationId xmlns:a16="http://schemas.microsoft.com/office/drawing/2014/main" id="{368BED45-EB7C-4789-672D-52BF9518C9D7}"/>
              </a:ext>
            </a:extLst>
          </p:cNvPr>
          <p:cNvSpPr txBox="1">
            <a:spLocks/>
          </p:cNvSpPr>
          <p:nvPr/>
        </p:nvSpPr>
        <p:spPr>
          <a:xfrm>
            <a:off x="1791085" y="3167693"/>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Insights</a:t>
            </a:r>
          </a:p>
        </p:txBody>
      </p:sp>
      <p:sp>
        <p:nvSpPr>
          <p:cNvPr id="19" name="Google Shape;900;p42">
            <a:extLst>
              <a:ext uri="{FF2B5EF4-FFF2-40B4-BE49-F238E27FC236}">
                <a16:creationId xmlns:a16="http://schemas.microsoft.com/office/drawing/2014/main" id="{9C84AC70-F45C-0DA9-6376-AB374AAD1BF7}"/>
              </a:ext>
            </a:extLst>
          </p:cNvPr>
          <p:cNvSpPr/>
          <p:nvPr/>
        </p:nvSpPr>
        <p:spPr>
          <a:xfrm>
            <a:off x="996176" y="3167693"/>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Subtitle 4">
            <a:extLst>
              <a:ext uri="{FF2B5EF4-FFF2-40B4-BE49-F238E27FC236}">
                <a16:creationId xmlns:a16="http://schemas.microsoft.com/office/drawing/2014/main" id="{A0763C7F-6EAF-8B47-76C5-181A59FDAF82}"/>
              </a:ext>
            </a:extLst>
          </p:cNvPr>
          <p:cNvSpPr txBox="1">
            <a:spLocks/>
          </p:cNvSpPr>
          <p:nvPr/>
        </p:nvSpPr>
        <p:spPr>
          <a:xfrm>
            <a:off x="937291" y="3219408"/>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03</a:t>
            </a:r>
          </a:p>
        </p:txBody>
      </p:sp>
      <p:sp>
        <p:nvSpPr>
          <p:cNvPr id="21" name="Google Shape;895;p42">
            <a:extLst>
              <a:ext uri="{FF2B5EF4-FFF2-40B4-BE49-F238E27FC236}">
                <a16:creationId xmlns:a16="http://schemas.microsoft.com/office/drawing/2014/main" id="{60E37249-7C78-E7E5-3620-DC9D56307B82}"/>
              </a:ext>
            </a:extLst>
          </p:cNvPr>
          <p:cNvSpPr txBox="1">
            <a:spLocks/>
          </p:cNvSpPr>
          <p:nvPr/>
        </p:nvSpPr>
        <p:spPr>
          <a:xfrm>
            <a:off x="4449711" y="3157862"/>
            <a:ext cx="2622194"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Recommendation</a:t>
            </a:r>
          </a:p>
        </p:txBody>
      </p:sp>
      <p:sp>
        <p:nvSpPr>
          <p:cNvPr id="22" name="Google Shape;900;p42">
            <a:extLst>
              <a:ext uri="{FF2B5EF4-FFF2-40B4-BE49-F238E27FC236}">
                <a16:creationId xmlns:a16="http://schemas.microsoft.com/office/drawing/2014/main" id="{E57586D5-E987-80E8-C3C3-D93A9ABA57B9}"/>
              </a:ext>
            </a:extLst>
          </p:cNvPr>
          <p:cNvSpPr/>
          <p:nvPr/>
        </p:nvSpPr>
        <p:spPr>
          <a:xfrm>
            <a:off x="3654802" y="3157862"/>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Subtitle 4">
            <a:extLst>
              <a:ext uri="{FF2B5EF4-FFF2-40B4-BE49-F238E27FC236}">
                <a16:creationId xmlns:a16="http://schemas.microsoft.com/office/drawing/2014/main" id="{C1969BDF-B9A6-28EB-435B-3F36B3357257}"/>
              </a:ext>
            </a:extLst>
          </p:cNvPr>
          <p:cNvSpPr txBox="1">
            <a:spLocks/>
          </p:cNvSpPr>
          <p:nvPr/>
        </p:nvSpPr>
        <p:spPr>
          <a:xfrm>
            <a:off x="3595917" y="320957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04</a:t>
            </a: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3320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BB5CE5B4-CD05-F29E-8B90-F7AE88A1DF14}"/>
              </a:ext>
            </a:extLst>
          </p:cNvPr>
          <p:cNvSpPr/>
          <p:nvPr/>
        </p:nvSpPr>
        <p:spPr>
          <a:xfrm>
            <a:off x="3501087"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1164;p81">
            <a:extLst>
              <a:ext uri="{FF2B5EF4-FFF2-40B4-BE49-F238E27FC236}">
                <a16:creationId xmlns:a16="http://schemas.microsoft.com/office/drawing/2014/main" id="{F1314493-A496-83CE-B554-BDA1456AE982}"/>
              </a:ext>
            </a:extLst>
          </p:cNvPr>
          <p:cNvGrpSpPr/>
          <p:nvPr/>
        </p:nvGrpSpPr>
        <p:grpSpPr>
          <a:xfrm>
            <a:off x="6781666" y="317175"/>
            <a:ext cx="1904015" cy="1979975"/>
            <a:chOff x="-28467625" y="2331750"/>
            <a:chExt cx="296150" cy="296950"/>
          </a:xfrm>
          <a:solidFill>
            <a:srgbClr val="D2E3F6"/>
          </a:solidFill>
        </p:grpSpPr>
        <p:sp>
          <p:nvSpPr>
            <p:cNvPr id="26" name="Google Shape;11165;p81">
              <a:extLst>
                <a:ext uri="{FF2B5EF4-FFF2-40B4-BE49-F238E27FC236}">
                  <a16:creationId xmlns:a16="http://schemas.microsoft.com/office/drawing/2014/main" id="{D31D5643-5066-7468-91F8-C7C3CA24C3F3}"/>
                </a:ext>
              </a:extLst>
            </p:cNvPr>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166;p81">
              <a:extLst>
                <a:ext uri="{FF2B5EF4-FFF2-40B4-BE49-F238E27FC236}">
                  <a16:creationId xmlns:a16="http://schemas.microsoft.com/office/drawing/2014/main" id="{E866D1E5-BB3D-0277-A52C-AE3AA2E650A6}"/>
                </a:ext>
              </a:extLst>
            </p:cNvPr>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95" name="Google Shape;895;p42"/>
          <p:cNvSpPr txBox="1">
            <a:spLocks noGrp="1"/>
          </p:cNvSpPr>
          <p:nvPr>
            <p:ph type="subTitle" idx="5"/>
          </p:nvPr>
        </p:nvSpPr>
        <p:spPr>
          <a:xfrm>
            <a:off x="1791085" y="1758922"/>
            <a:ext cx="2490021" cy="7043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3"/>
                </a:solidFill>
              </a:rPr>
              <a:t>Objective</a:t>
            </a:r>
          </a:p>
        </p:txBody>
      </p:sp>
      <p:sp>
        <p:nvSpPr>
          <p:cNvPr id="899" name="Google Shape;89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bg2"/>
                </a:solidFill>
              </a:rPr>
              <a:t>Agenda</a:t>
            </a:r>
            <a:endParaRPr lang="en-US">
              <a:solidFill>
                <a:schemeClr val="bg2"/>
              </a:solidFill>
            </a:endParaRPr>
          </a:p>
        </p:txBody>
      </p:sp>
      <p:sp>
        <p:nvSpPr>
          <p:cNvPr id="900" name="Google Shape;900;p42"/>
          <p:cNvSpPr/>
          <p:nvPr/>
        </p:nvSpPr>
        <p:spPr>
          <a:xfrm>
            <a:off x="996176" y="1758922"/>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6D6876E3-7B8C-FF55-C770-4F70A981B577}"/>
              </a:ext>
            </a:extLst>
          </p:cNvPr>
          <p:cNvSpPr>
            <a:spLocks noGrp="1"/>
          </p:cNvSpPr>
          <p:nvPr>
            <p:ph type="subTitle" idx="1"/>
          </p:nvPr>
        </p:nvSpPr>
        <p:spPr>
          <a:xfrm>
            <a:off x="937291" y="1810637"/>
            <a:ext cx="916438" cy="642833"/>
          </a:xfrm>
        </p:spPr>
        <p:txBody>
          <a:bodyPr/>
          <a:lstStyle/>
          <a:p>
            <a:r>
              <a:rPr lang="en-US" sz="2800">
                <a:solidFill>
                  <a:schemeClr val="accent3"/>
                </a:solidFill>
                <a:latin typeface="Abel"/>
              </a:rPr>
              <a:t>01</a:t>
            </a:r>
          </a:p>
        </p:txBody>
      </p:sp>
      <p:sp>
        <p:nvSpPr>
          <p:cNvPr id="15" name="Google Shape;895;p42">
            <a:extLst>
              <a:ext uri="{FF2B5EF4-FFF2-40B4-BE49-F238E27FC236}">
                <a16:creationId xmlns:a16="http://schemas.microsoft.com/office/drawing/2014/main" id="{21C92240-D6E7-0654-EE0D-F6B896AF0E35}"/>
              </a:ext>
            </a:extLst>
          </p:cNvPr>
          <p:cNvSpPr txBox="1">
            <a:spLocks/>
          </p:cNvSpPr>
          <p:nvPr/>
        </p:nvSpPr>
        <p:spPr>
          <a:xfrm>
            <a:off x="4449711" y="1758922"/>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t>Demographics</a:t>
            </a:r>
          </a:p>
        </p:txBody>
      </p:sp>
      <p:sp>
        <p:nvSpPr>
          <p:cNvPr id="16" name="Google Shape;900;p42">
            <a:extLst>
              <a:ext uri="{FF2B5EF4-FFF2-40B4-BE49-F238E27FC236}">
                <a16:creationId xmlns:a16="http://schemas.microsoft.com/office/drawing/2014/main" id="{3E60A1C7-F0B3-51CC-C84C-DFFA661AA4EC}"/>
              </a:ext>
            </a:extLst>
          </p:cNvPr>
          <p:cNvSpPr/>
          <p:nvPr/>
        </p:nvSpPr>
        <p:spPr>
          <a:xfrm>
            <a:off x="3654802" y="1758922"/>
            <a:ext cx="736024" cy="70437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ubtitle 4">
            <a:extLst>
              <a:ext uri="{FF2B5EF4-FFF2-40B4-BE49-F238E27FC236}">
                <a16:creationId xmlns:a16="http://schemas.microsoft.com/office/drawing/2014/main" id="{53926A9B-BA0D-E7CE-4069-C2955881C02E}"/>
              </a:ext>
            </a:extLst>
          </p:cNvPr>
          <p:cNvSpPr txBox="1">
            <a:spLocks/>
          </p:cNvSpPr>
          <p:nvPr/>
        </p:nvSpPr>
        <p:spPr>
          <a:xfrm>
            <a:off x="3595917" y="181063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tx1">
                    <a:lumMod val="10000"/>
                    <a:lumOff val="90000"/>
                  </a:schemeClr>
                </a:solidFill>
                <a:latin typeface="Abel"/>
              </a:rPr>
              <a:t>02</a:t>
            </a:r>
          </a:p>
        </p:txBody>
      </p:sp>
      <p:sp>
        <p:nvSpPr>
          <p:cNvPr id="18" name="Google Shape;895;p42">
            <a:extLst>
              <a:ext uri="{FF2B5EF4-FFF2-40B4-BE49-F238E27FC236}">
                <a16:creationId xmlns:a16="http://schemas.microsoft.com/office/drawing/2014/main" id="{368BED45-EB7C-4789-672D-52BF9518C9D7}"/>
              </a:ext>
            </a:extLst>
          </p:cNvPr>
          <p:cNvSpPr txBox="1">
            <a:spLocks/>
          </p:cNvSpPr>
          <p:nvPr/>
        </p:nvSpPr>
        <p:spPr>
          <a:xfrm>
            <a:off x="1791085" y="3167693"/>
            <a:ext cx="2490021"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Insights</a:t>
            </a:r>
          </a:p>
        </p:txBody>
      </p:sp>
      <p:sp>
        <p:nvSpPr>
          <p:cNvPr id="19" name="Google Shape;900;p42">
            <a:extLst>
              <a:ext uri="{FF2B5EF4-FFF2-40B4-BE49-F238E27FC236}">
                <a16:creationId xmlns:a16="http://schemas.microsoft.com/office/drawing/2014/main" id="{9C84AC70-F45C-0DA9-6376-AB374AAD1BF7}"/>
              </a:ext>
            </a:extLst>
          </p:cNvPr>
          <p:cNvSpPr/>
          <p:nvPr/>
        </p:nvSpPr>
        <p:spPr>
          <a:xfrm>
            <a:off x="996176" y="3167693"/>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Subtitle 4">
            <a:extLst>
              <a:ext uri="{FF2B5EF4-FFF2-40B4-BE49-F238E27FC236}">
                <a16:creationId xmlns:a16="http://schemas.microsoft.com/office/drawing/2014/main" id="{A0763C7F-6EAF-8B47-76C5-181A59FDAF82}"/>
              </a:ext>
            </a:extLst>
          </p:cNvPr>
          <p:cNvSpPr txBox="1">
            <a:spLocks/>
          </p:cNvSpPr>
          <p:nvPr/>
        </p:nvSpPr>
        <p:spPr>
          <a:xfrm>
            <a:off x="937291" y="3219408"/>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03</a:t>
            </a:r>
          </a:p>
        </p:txBody>
      </p:sp>
      <p:sp>
        <p:nvSpPr>
          <p:cNvPr id="21" name="Google Shape;895;p42">
            <a:extLst>
              <a:ext uri="{FF2B5EF4-FFF2-40B4-BE49-F238E27FC236}">
                <a16:creationId xmlns:a16="http://schemas.microsoft.com/office/drawing/2014/main" id="{60E37249-7C78-E7E5-3620-DC9D56307B82}"/>
              </a:ext>
            </a:extLst>
          </p:cNvPr>
          <p:cNvSpPr txBox="1">
            <a:spLocks/>
          </p:cNvSpPr>
          <p:nvPr/>
        </p:nvSpPr>
        <p:spPr>
          <a:xfrm>
            <a:off x="4449711" y="3157862"/>
            <a:ext cx="2622194" cy="7043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Abel"/>
                <a:ea typeface="Abel"/>
                <a:cs typeface="Abel"/>
                <a:sym typeface="Abel"/>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2800">
                <a:solidFill>
                  <a:schemeClr val="accent3"/>
                </a:solidFill>
              </a:rPr>
              <a:t>Recommendation</a:t>
            </a:r>
          </a:p>
        </p:txBody>
      </p:sp>
      <p:sp>
        <p:nvSpPr>
          <p:cNvPr id="22" name="Google Shape;900;p42">
            <a:extLst>
              <a:ext uri="{FF2B5EF4-FFF2-40B4-BE49-F238E27FC236}">
                <a16:creationId xmlns:a16="http://schemas.microsoft.com/office/drawing/2014/main" id="{E57586D5-E987-80E8-C3C3-D93A9ABA57B9}"/>
              </a:ext>
            </a:extLst>
          </p:cNvPr>
          <p:cNvSpPr/>
          <p:nvPr/>
        </p:nvSpPr>
        <p:spPr>
          <a:xfrm>
            <a:off x="3654802" y="3157862"/>
            <a:ext cx="736024" cy="7043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Subtitle 4">
            <a:extLst>
              <a:ext uri="{FF2B5EF4-FFF2-40B4-BE49-F238E27FC236}">
                <a16:creationId xmlns:a16="http://schemas.microsoft.com/office/drawing/2014/main" id="{C1969BDF-B9A6-28EB-435B-3F36B3357257}"/>
              </a:ext>
            </a:extLst>
          </p:cNvPr>
          <p:cNvSpPr txBox="1">
            <a:spLocks/>
          </p:cNvSpPr>
          <p:nvPr/>
        </p:nvSpPr>
        <p:spPr>
          <a:xfrm>
            <a:off x="3595917" y="3209577"/>
            <a:ext cx="916438" cy="642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1pPr>
            <a:lvl2pPr marL="914400" marR="0" lvl="1"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2pPr>
            <a:lvl3pPr marL="1371600" marR="0" lvl="2"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3pPr>
            <a:lvl4pPr marL="1828800" marR="0" lvl="3"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4pPr>
            <a:lvl5pPr marL="2286000" marR="0" lvl="4"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5pPr>
            <a:lvl6pPr marL="2743200" marR="0" lvl="5"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6pPr>
            <a:lvl7pPr marL="3200400" marR="0" lvl="6"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7pPr>
            <a:lvl8pPr marL="3657600" marR="0" lvl="7"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8pPr>
            <a:lvl9pPr marL="4114800" marR="0" lvl="8" indent="-304800" algn="ctr" rtl="0">
              <a:lnSpc>
                <a:spcPct val="100000"/>
              </a:lnSpc>
              <a:spcBef>
                <a:spcPts val="0"/>
              </a:spcBef>
              <a:spcAft>
                <a:spcPts val="0"/>
              </a:spcAft>
              <a:buClr>
                <a:schemeClr val="dk1"/>
              </a:buClr>
              <a:buSzPts val="1200"/>
              <a:buFont typeface="Amiko"/>
              <a:buNone/>
              <a:defRPr sz="1200" b="0" i="0" u="none" strike="noStrike" cap="none">
                <a:solidFill>
                  <a:schemeClr val="dk1"/>
                </a:solidFill>
                <a:latin typeface="Amiko"/>
                <a:ea typeface="Amiko"/>
                <a:cs typeface="Amiko"/>
                <a:sym typeface="Amiko"/>
              </a:defRPr>
            </a:lvl9pPr>
          </a:lstStyle>
          <a:p>
            <a:r>
              <a:rPr lang="en-US" sz="2800">
                <a:solidFill>
                  <a:schemeClr val="accent3"/>
                </a:solidFill>
                <a:latin typeface="Abel"/>
              </a:rPr>
              <a:t>04</a:t>
            </a: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003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A610F8F9-E36F-FBA0-B991-95BA64AA162F}"/>
              </a:ext>
            </a:extLst>
          </p:cNvPr>
          <p:cNvSpPr/>
          <p:nvPr/>
        </p:nvSpPr>
        <p:spPr>
          <a:xfrm>
            <a:off x="3501087"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txBox="1">
            <a:spLocks noGrp="1"/>
          </p:cNvSpPr>
          <p:nvPr>
            <p:ph type="title"/>
          </p:nvPr>
        </p:nvSpPr>
        <p:spPr>
          <a:xfrm>
            <a:off x="720000" y="938015"/>
            <a:ext cx="7704000" cy="1353295"/>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8000">
                <a:solidFill>
                  <a:schemeClr val="bg2"/>
                </a:solidFill>
              </a:rPr>
              <a:t>16,491</a:t>
            </a:r>
            <a:endParaRPr lang="en-US" sz="8000">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BBDAEDFA-79B7-AF1C-C2C5-7EDEAD39B202}"/>
              </a:ext>
            </a:extLst>
          </p:cNvPr>
          <p:cNvSpPr txBox="1"/>
          <p:nvPr/>
        </p:nvSpPr>
        <p:spPr>
          <a:xfrm>
            <a:off x="3712678" y="2091255"/>
            <a:ext cx="1882247" cy="400110"/>
          </a:xfrm>
          <a:prstGeom prst="rect">
            <a:avLst/>
          </a:prstGeom>
          <a:noFill/>
        </p:spPr>
        <p:txBody>
          <a:bodyPr wrap="none" rtlCol="0">
            <a:spAutoFit/>
          </a:bodyPr>
          <a:lstStyle/>
          <a:p>
            <a:r>
              <a:rPr lang="en-US" sz="2000">
                <a:solidFill>
                  <a:schemeClr val="accent1">
                    <a:lumMod val="75000"/>
                  </a:schemeClr>
                </a:solidFill>
                <a:latin typeface="Amiko" panose="020B0604020202020204" charset="0"/>
                <a:cs typeface="Amiko" panose="020B0604020202020204" charset="0"/>
              </a:rPr>
              <a:t>total patients</a:t>
            </a:r>
          </a:p>
        </p:txBody>
      </p:sp>
      <p:sp>
        <p:nvSpPr>
          <p:cNvPr id="8" name="Google Shape;899;p42">
            <a:extLst>
              <a:ext uri="{FF2B5EF4-FFF2-40B4-BE49-F238E27FC236}">
                <a16:creationId xmlns:a16="http://schemas.microsoft.com/office/drawing/2014/main" id="{DB03FCCC-57A5-9424-93FC-36323973E187}"/>
              </a:ext>
            </a:extLst>
          </p:cNvPr>
          <p:cNvSpPr txBox="1">
            <a:spLocks/>
          </p:cNvSpPr>
          <p:nvPr/>
        </p:nvSpPr>
        <p:spPr>
          <a:xfrm>
            <a:off x="1451859" y="2852113"/>
            <a:ext cx="2223180" cy="920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2pPr>
            <a:lvl3pPr marR="0" lvl="2"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3pPr>
            <a:lvl4pPr marR="0" lvl="3"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4pPr>
            <a:lvl5pPr marR="0" lvl="4"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5pPr>
            <a:lvl6pPr marR="0" lvl="5"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6pPr>
            <a:lvl7pPr marR="0" lvl="6"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7pPr>
            <a:lvl8pPr marR="0" lvl="7"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8pPr>
            <a:lvl9pPr marR="0" lvl="8"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9pPr>
          </a:lstStyle>
          <a:p>
            <a:pPr algn="ctr"/>
            <a:r>
              <a:rPr lang="en-US" sz="6000">
                <a:solidFill>
                  <a:schemeClr val="bg2"/>
                </a:solidFill>
              </a:rPr>
              <a:t>0.29</a:t>
            </a:r>
          </a:p>
        </p:txBody>
      </p:sp>
      <p:sp>
        <p:nvSpPr>
          <p:cNvPr id="9" name="TextBox 8">
            <a:extLst>
              <a:ext uri="{FF2B5EF4-FFF2-40B4-BE49-F238E27FC236}">
                <a16:creationId xmlns:a16="http://schemas.microsoft.com/office/drawing/2014/main" id="{2F0335A7-3790-7FA5-5FEE-54B8A4D7C45D}"/>
              </a:ext>
            </a:extLst>
          </p:cNvPr>
          <p:cNvSpPr txBox="1"/>
          <p:nvPr/>
        </p:nvSpPr>
        <p:spPr>
          <a:xfrm>
            <a:off x="1002562" y="3772241"/>
            <a:ext cx="3121775" cy="369332"/>
          </a:xfrm>
          <a:prstGeom prst="rect">
            <a:avLst/>
          </a:prstGeom>
          <a:noFill/>
        </p:spPr>
        <p:txBody>
          <a:bodyPr wrap="square" rtlCol="0">
            <a:spAutoFit/>
          </a:bodyPr>
          <a:lstStyle/>
          <a:p>
            <a:pPr algn="ctr"/>
            <a:r>
              <a:rPr lang="en-US" sz="1800">
                <a:solidFill>
                  <a:schemeClr val="accent1">
                    <a:lumMod val="75000"/>
                  </a:schemeClr>
                </a:solidFill>
                <a:latin typeface="Amiko" panose="020B0604020202020204" charset="0"/>
                <a:cs typeface="Amiko" panose="020B0604020202020204" charset="0"/>
              </a:rPr>
              <a:t>average RAF score</a:t>
            </a:r>
          </a:p>
        </p:txBody>
      </p:sp>
      <p:sp>
        <p:nvSpPr>
          <p:cNvPr id="3" name="Google Shape;899;p42">
            <a:extLst>
              <a:ext uri="{FF2B5EF4-FFF2-40B4-BE49-F238E27FC236}">
                <a16:creationId xmlns:a16="http://schemas.microsoft.com/office/drawing/2014/main" id="{730EC70C-0475-12A3-930E-A8CF5971E1A1}"/>
              </a:ext>
            </a:extLst>
          </p:cNvPr>
          <p:cNvSpPr txBox="1">
            <a:spLocks/>
          </p:cNvSpPr>
          <p:nvPr/>
        </p:nvSpPr>
        <p:spPr>
          <a:xfrm>
            <a:off x="5170073" y="2852113"/>
            <a:ext cx="2672477" cy="920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2pPr>
            <a:lvl3pPr marR="0" lvl="2"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3pPr>
            <a:lvl4pPr marR="0" lvl="3"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4pPr>
            <a:lvl5pPr marR="0" lvl="4"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5pPr>
            <a:lvl6pPr marR="0" lvl="5"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6pPr>
            <a:lvl7pPr marR="0" lvl="6"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7pPr>
            <a:lvl8pPr marR="0" lvl="7"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8pPr>
            <a:lvl9pPr marR="0" lvl="8"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9pPr>
          </a:lstStyle>
          <a:p>
            <a:pPr algn="ctr"/>
            <a:r>
              <a:rPr lang="en-US" sz="6000">
                <a:solidFill>
                  <a:schemeClr val="bg2"/>
                </a:solidFill>
              </a:rPr>
              <a:t>442,925</a:t>
            </a:r>
          </a:p>
        </p:txBody>
      </p:sp>
      <p:sp>
        <p:nvSpPr>
          <p:cNvPr id="4" name="TextBox 3">
            <a:extLst>
              <a:ext uri="{FF2B5EF4-FFF2-40B4-BE49-F238E27FC236}">
                <a16:creationId xmlns:a16="http://schemas.microsoft.com/office/drawing/2014/main" id="{F388F918-60D2-13B2-FC08-5EA6E2EF3FFF}"/>
              </a:ext>
            </a:extLst>
          </p:cNvPr>
          <p:cNvSpPr txBox="1"/>
          <p:nvPr/>
        </p:nvSpPr>
        <p:spPr>
          <a:xfrm>
            <a:off x="4945425" y="3776151"/>
            <a:ext cx="3121775" cy="369332"/>
          </a:xfrm>
          <a:prstGeom prst="rect">
            <a:avLst/>
          </a:prstGeom>
          <a:noFill/>
        </p:spPr>
        <p:txBody>
          <a:bodyPr wrap="square" rtlCol="0">
            <a:spAutoFit/>
          </a:bodyPr>
          <a:lstStyle/>
          <a:p>
            <a:pPr algn="ctr"/>
            <a:r>
              <a:rPr lang="en-US" sz="1800">
                <a:solidFill>
                  <a:schemeClr val="accent1">
                    <a:lumMod val="75000"/>
                  </a:schemeClr>
                </a:solidFill>
                <a:latin typeface="Amiko" panose="020B0604020202020204" charset="0"/>
                <a:cs typeface="Amiko" panose="020B0604020202020204" charset="0"/>
              </a:rPr>
              <a:t>total number of claims</a:t>
            </a:r>
          </a:p>
        </p:txBody>
      </p:sp>
    </p:spTree>
    <p:extLst>
      <p:ext uri="{BB962C8B-B14F-4D97-AF65-F5344CB8AC3E}">
        <p14:creationId xmlns:p14="http://schemas.microsoft.com/office/powerpoint/2010/main" val="34617220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0"/>
        <p:cNvGrpSpPr/>
        <p:nvPr/>
      </p:nvGrpSpPr>
      <p:grpSpPr>
        <a:xfrm>
          <a:off x="0" y="0"/>
          <a:ext cx="0" cy="0"/>
          <a:chOff x="0" y="0"/>
          <a:chExt cx="0" cy="0"/>
        </a:xfrm>
      </p:grpSpPr>
      <p:sp>
        <p:nvSpPr>
          <p:cNvPr id="2" name="Google Shape;900;p42">
            <a:extLst>
              <a:ext uri="{FF2B5EF4-FFF2-40B4-BE49-F238E27FC236}">
                <a16:creationId xmlns:a16="http://schemas.microsoft.com/office/drawing/2014/main" id="{A610F8F9-E36F-FBA0-B991-95BA64AA162F}"/>
              </a:ext>
            </a:extLst>
          </p:cNvPr>
          <p:cNvSpPr/>
          <p:nvPr/>
        </p:nvSpPr>
        <p:spPr>
          <a:xfrm>
            <a:off x="3501087" y="4809587"/>
            <a:ext cx="246888" cy="19202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txBox="1">
            <a:spLocks noGrp="1"/>
          </p:cNvSpPr>
          <p:nvPr>
            <p:ph type="title"/>
          </p:nvPr>
        </p:nvSpPr>
        <p:spPr>
          <a:xfrm>
            <a:off x="477079" y="938015"/>
            <a:ext cx="3249876" cy="1353295"/>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pPr>
            <a:r>
              <a:rPr lang="en" sz="8000" dirty="0">
                <a:solidFill>
                  <a:schemeClr val="bg2"/>
                </a:solidFill>
              </a:rPr>
              <a:t>16,491</a:t>
            </a:r>
            <a:endParaRPr lang="en-US" sz="8000" dirty="0">
              <a:solidFill>
                <a:schemeClr val="bg2"/>
              </a:solidFill>
            </a:endParaRPr>
          </a:p>
        </p:txBody>
      </p:sp>
      <p:sp>
        <p:nvSpPr>
          <p:cNvPr id="30" name="Google Shape;900;p42">
            <a:extLst>
              <a:ext uri="{FF2B5EF4-FFF2-40B4-BE49-F238E27FC236}">
                <a16:creationId xmlns:a16="http://schemas.microsoft.com/office/drawing/2014/main" id="{983B622A-1854-6ED5-E722-250D20D5CBFA}"/>
              </a:ext>
            </a:extLst>
          </p:cNvPr>
          <p:cNvSpPr/>
          <p:nvPr/>
        </p:nvSpPr>
        <p:spPr>
          <a:xfrm>
            <a:off x="5317632" y="484087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2">
            <a:extLst>
              <a:ext uri="{FF2B5EF4-FFF2-40B4-BE49-F238E27FC236}">
                <a16:creationId xmlns:a16="http://schemas.microsoft.com/office/drawing/2014/main" id="{59BC52C4-84D1-6995-85BB-B56A0CC63620}"/>
              </a:ext>
            </a:extLst>
          </p:cNvPr>
          <p:cNvSpPr/>
          <p:nvPr/>
        </p:nvSpPr>
        <p:spPr>
          <a:xfrm>
            <a:off x="7134194" y="4846817"/>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0;p42">
            <a:extLst>
              <a:ext uri="{FF2B5EF4-FFF2-40B4-BE49-F238E27FC236}">
                <a16:creationId xmlns:a16="http://schemas.microsoft.com/office/drawing/2014/main" id="{AEF07C81-EF19-C1D5-8CFA-17BDECA0B689}"/>
              </a:ext>
            </a:extLst>
          </p:cNvPr>
          <p:cNvSpPr/>
          <p:nvPr/>
        </p:nvSpPr>
        <p:spPr>
          <a:xfrm>
            <a:off x="1776027" y="4840878"/>
            <a:ext cx="155404" cy="12944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BBDAEDFA-79B7-AF1C-C2C5-7EDEAD39B202}"/>
              </a:ext>
            </a:extLst>
          </p:cNvPr>
          <p:cNvSpPr txBox="1"/>
          <p:nvPr/>
        </p:nvSpPr>
        <p:spPr>
          <a:xfrm>
            <a:off x="719677" y="2091255"/>
            <a:ext cx="3007277" cy="400110"/>
          </a:xfrm>
          <a:prstGeom prst="rect">
            <a:avLst/>
          </a:prstGeom>
          <a:noFill/>
        </p:spPr>
        <p:txBody>
          <a:bodyPr wrap="square" rtlCol="0">
            <a:spAutoFit/>
          </a:bodyPr>
          <a:lstStyle/>
          <a:p>
            <a:pPr algn="r"/>
            <a:r>
              <a:rPr lang="en-US" sz="2000">
                <a:solidFill>
                  <a:schemeClr val="accent1">
                    <a:lumMod val="75000"/>
                  </a:schemeClr>
                </a:solidFill>
                <a:latin typeface="Amiko" panose="020B0604020202020204" charset="0"/>
                <a:cs typeface="Amiko" panose="020B0604020202020204" charset="0"/>
              </a:rPr>
              <a:t>total patients</a:t>
            </a:r>
          </a:p>
        </p:txBody>
      </p:sp>
      <p:sp>
        <p:nvSpPr>
          <p:cNvPr id="8" name="Google Shape;899;p42">
            <a:extLst>
              <a:ext uri="{FF2B5EF4-FFF2-40B4-BE49-F238E27FC236}">
                <a16:creationId xmlns:a16="http://schemas.microsoft.com/office/drawing/2014/main" id="{DB03FCCC-57A5-9424-93FC-36323973E187}"/>
              </a:ext>
            </a:extLst>
          </p:cNvPr>
          <p:cNvSpPr txBox="1">
            <a:spLocks/>
          </p:cNvSpPr>
          <p:nvPr/>
        </p:nvSpPr>
        <p:spPr>
          <a:xfrm>
            <a:off x="1451859" y="2852113"/>
            <a:ext cx="2223180" cy="920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2pPr>
            <a:lvl3pPr marR="0" lvl="2"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3pPr>
            <a:lvl4pPr marR="0" lvl="3"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4pPr>
            <a:lvl5pPr marR="0" lvl="4"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5pPr>
            <a:lvl6pPr marR="0" lvl="5"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6pPr>
            <a:lvl7pPr marR="0" lvl="6"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7pPr>
            <a:lvl8pPr marR="0" lvl="7"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8pPr>
            <a:lvl9pPr marR="0" lvl="8"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9pPr>
          </a:lstStyle>
          <a:p>
            <a:pPr algn="ctr"/>
            <a:r>
              <a:rPr lang="en-US" sz="6000">
                <a:solidFill>
                  <a:schemeClr val="bg2"/>
                </a:solidFill>
              </a:rPr>
              <a:t>0.29</a:t>
            </a:r>
          </a:p>
        </p:txBody>
      </p:sp>
      <p:sp>
        <p:nvSpPr>
          <p:cNvPr id="9" name="TextBox 8">
            <a:extLst>
              <a:ext uri="{FF2B5EF4-FFF2-40B4-BE49-F238E27FC236}">
                <a16:creationId xmlns:a16="http://schemas.microsoft.com/office/drawing/2014/main" id="{2F0335A7-3790-7FA5-5FEE-54B8A4D7C45D}"/>
              </a:ext>
            </a:extLst>
          </p:cNvPr>
          <p:cNvSpPr txBox="1"/>
          <p:nvPr/>
        </p:nvSpPr>
        <p:spPr>
          <a:xfrm>
            <a:off x="1002562" y="3772241"/>
            <a:ext cx="3121775" cy="369332"/>
          </a:xfrm>
          <a:prstGeom prst="rect">
            <a:avLst/>
          </a:prstGeom>
          <a:noFill/>
        </p:spPr>
        <p:txBody>
          <a:bodyPr wrap="square" rtlCol="0">
            <a:spAutoFit/>
          </a:bodyPr>
          <a:lstStyle/>
          <a:p>
            <a:pPr algn="ctr"/>
            <a:r>
              <a:rPr lang="en-US" sz="1800">
                <a:solidFill>
                  <a:schemeClr val="accent1">
                    <a:lumMod val="75000"/>
                  </a:schemeClr>
                </a:solidFill>
                <a:latin typeface="Amiko" panose="020B0604020202020204" charset="0"/>
                <a:cs typeface="Amiko" panose="020B0604020202020204" charset="0"/>
              </a:rPr>
              <a:t>average RAF score</a:t>
            </a:r>
          </a:p>
        </p:txBody>
      </p:sp>
      <p:sp>
        <p:nvSpPr>
          <p:cNvPr id="3" name="Google Shape;899;p42">
            <a:extLst>
              <a:ext uri="{FF2B5EF4-FFF2-40B4-BE49-F238E27FC236}">
                <a16:creationId xmlns:a16="http://schemas.microsoft.com/office/drawing/2014/main" id="{730EC70C-0475-12A3-930E-A8CF5971E1A1}"/>
              </a:ext>
            </a:extLst>
          </p:cNvPr>
          <p:cNvSpPr txBox="1">
            <a:spLocks/>
          </p:cNvSpPr>
          <p:nvPr/>
        </p:nvSpPr>
        <p:spPr>
          <a:xfrm>
            <a:off x="5170073" y="2852113"/>
            <a:ext cx="2672477" cy="920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2pPr>
            <a:lvl3pPr marR="0" lvl="2"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3pPr>
            <a:lvl4pPr marR="0" lvl="3"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4pPr>
            <a:lvl5pPr marR="0" lvl="4"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5pPr>
            <a:lvl6pPr marR="0" lvl="5"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6pPr>
            <a:lvl7pPr marR="0" lvl="6"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7pPr>
            <a:lvl8pPr marR="0" lvl="7"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8pPr>
            <a:lvl9pPr marR="0" lvl="8"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9pPr>
          </a:lstStyle>
          <a:p>
            <a:pPr algn="ctr"/>
            <a:r>
              <a:rPr lang="en-US" sz="6000">
                <a:solidFill>
                  <a:schemeClr val="bg2"/>
                </a:solidFill>
              </a:rPr>
              <a:t>442,925</a:t>
            </a:r>
          </a:p>
        </p:txBody>
      </p:sp>
      <p:sp>
        <p:nvSpPr>
          <p:cNvPr id="4" name="TextBox 3">
            <a:extLst>
              <a:ext uri="{FF2B5EF4-FFF2-40B4-BE49-F238E27FC236}">
                <a16:creationId xmlns:a16="http://schemas.microsoft.com/office/drawing/2014/main" id="{F388F918-60D2-13B2-FC08-5EA6E2EF3FFF}"/>
              </a:ext>
            </a:extLst>
          </p:cNvPr>
          <p:cNvSpPr txBox="1"/>
          <p:nvPr/>
        </p:nvSpPr>
        <p:spPr>
          <a:xfrm>
            <a:off x="4945425" y="3776151"/>
            <a:ext cx="3121775" cy="369332"/>
          </a:xfrm>
          <a:prstGeom prst="rect">
            <a:avLst/>
          </a:prstGeom>
          <a:noFill/>
        </p:spPr>
        <p:txBody>
          <a:bodyPr wrap="square" rtlCol="0">
            <a:spAutoFit/>
          </a:bodyPr>
          <a:lstStyle/>
          <a:p>
            <a:pPr algn="ctr"/>
            <a:r>
              <a:rPr lang="en-US" sz="1800">
                <a:solidFill>
                  <a:schemeClr val="accent1">
                    <a:lumMod val="75000"/>
                  </a:schemeClr>
                </a:solidFill>
                <a:latin typeface="Amiko" panose="020B0604020202020204" charset="0"/>
                <a:cs typeface="Amiko" panose="020B0604020202020204" charset="0"/>
              </a:rPr>
              <a:t>total number of claims</a:t>
            </a:r>
          </a:p>
        </p:txBody>
      </p:sp>
      <p:sp>
        <p:nvSpPr>
          <p:cNvPr id="5" name="Google Shape;899;p42">
            <a:extLst>
              <a:ext uri="{FF2B5EF4-FFF2-40B4-BE49-F238E27FC236}">
                <a16:creationId xmlns:a16="http://schemas.microsoft.com/office/drawing/2014/main" id="{E20C1908-FFEE-543D-B957-EE48BAFE13FD}"/>
              </a:ext>
            </a:extLst>
          </p:cNvPr>
          <p:cNvSpPr txBox="1">
            <a:spLocks/>
          </p:cNvSpPr>
          <p:nvPr/>
        </p:nvSpPr>
        <p:spPr>
          <a:xfrm>
            <a:off x="4416596" y="968878"/>
            <a:ext cx="2223180" cy="747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2pPr>
            <a:lvl3pPr marR="0" lvl="2"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3pPr>
            <a:lvl4pPr marR="0" lvl="3"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4pPr>
            <a:lvl5pPr marR="0" lvl="4"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5pPr>
            <a:lvl6pPr marR="0" lvl="5"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6pPr>
            <a:lvl7pPr marR="0" lvl="6"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7pPr>
            <a:lvl8pPr marR="0" lvl="7"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8pPr>
            <a:lvl9pPr marR="0" lvl="8"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9pPr>
          </a:lstStyle>
          <a:p>
            <a:pPr algn="ctr"/>
            <a:r>
              <a:rPr lang="en-US" sz="4500">
                <a:solidFill>
                  <a:schemeClr val="bg2"/>
                </a:solidFill>
              </a:rPr>
              <a:t>81.93</a:t>
            </a:r>
            <a:r>
              <a:rPr lang="en" sz="4500">
                <a:solidFill>
                  <a:schemeClr val="bg2"/>
                </a:solidFill>
              </a:rPr>
              <a:t>%</a:t>
            </a:r>
            <a:endParaRPr lang="en-US" sz="4500">
              <a:solidFill>
                <a:schemeClr val="bg2"/>
              </a:solidFill>
            </a:endParaRPr>
          </a:p>
        </p:txBody>
      </p:sp>
      <p:sp>
        <p:nvSpPr>
          <p:cNvPr id="6" name="TextBox 5">
            <a:extLst>
              <a:ext uri="{FF2B5EF4-FFF2-40B4-BE49-F238E27FC236}">
                <a16:creationId xmlns:a16="http://schemas.microsoft.com/office/drawing/2014/main" id="{D4184BA5-C6E4-6913-4D2F-94E5F16EE3C2}"/>
              </a:ext>
            </a:extLst>
          </p:cNvPr>
          <p:cNvSpPr txBox="1"/>
          <p:nvPr/>
        </p:nvSpPr>
        <p:spPr>
          <a:xfrm>
            <a:off x="5892975" y="1408297"/>
            <a:ext cx="3121775" cy="307777"/>
          </a:xfrm>
          <a:prstGeom prst="rect">
            <a:avLst/>
          </a:prstGeom>
          <a:noFill/>
        </p:spPr>
        <p:txBody>
          <a:bodyPr wrap="square" rtlCol="0">
            <a:spAutoFit/>
          </a:bodyPr>
          <a:lstStyle/>
          <a:p>
            <a:pPr algn="ctr"/>
            <a:r>
              <a:rPr lang="en-US">
                <a:solidFill>
                  <a:schemeClr val="accent1">
                    <a:lumMod val="75000"/>
                  </a:schemeClr>
                </a:solidFill>
                <a:latin typeface="Amiko" panose="020B0604020202020204" charset="0"/>
                <a:cs typeface="Amiko" panose="020B0604020202020204" charset="0"/>
              </a:rPr>
              <a:t>of Commercial patients</a:t>
            </a:r>
          </a:p>
        </p:txBody>
      </p:sp>
      <p:sp>
        <p:nvSpPr>
          <p:cNvPr id="10" name="Google Shape;899;p42">
            <a:extLst>
              <a:ext uri="{FF2B5EF4-FFF2-40B4-BE49-F238E27FC236}">
                <a16:creationId xmlns:a16="http://schemas.microsoft.com/office/drawing/2014/main" id="{1A615906-0DF2-B352-4BD1-94DB01E28B48}"/>
              </a:ext>
            </a:extLst>
          </p:cNvPr>
          <p:cNvSpPr txBox="1">
            <a:spLocks/>
          </p:cNvSpPr>
          <p:nvPr/>
        </p:nvSpPr>
        <p:spPr>
          <a:xfrm>
            <a:off x="4416596" y="1672601"/>
            <a:ext cx="2223180" cy="747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2pPr>
            <a:lvl3pPr marR="0" lvl="2"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3pPr>
            <a:lvl4pPr marR="0" lvl="3"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4pPr>
            <a:lvl5pPr marR="0" lvl="4"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5pPr>
            <a:lvl6pPr marR="0" lvl="5"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6pPr>
            <a:lvl7pPr marR="0" lvl="6"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7pPr>
            <a:lvl8pPr marR="0" lvl="7"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8pPr>
            <a:lvl9pPr marR="0" lvl="8" algn="l" rtl="0">
              <a:lnSpc>
                <a:spcPct val="100000"/>
              </a:lnSpc>
              <a:spcBef>
                <a:spcPts val="0"/>
              </a:spcBef>
              <a:spcAft>
                <a:spcPts val="0"/>
              </a:spcAft>
              <a:buClr>
                <a:schemeClr val="dk1"/>
              </a:buClr>
              <a:buSzPts val="3500"/>
              <a:buFont typeface="Abel"/>
              <a:buNone/>
              <a:defRPr sz="3500" b="1" i="0" u="none" strike="noStrike" cap="none">
                <a:solidFill>
                  <a:schemeClr val="dk1"/>
                </a:solidFill>
                <a:latin typeface="Abel"/>
                <a:ea typeface="Abel"/>
                <a:cs typeface="Abel"/>
                <a:sym typeface="Abel"/>
              </a:defRPr>
            </a:lvl9pPr>
          </a:lstStyle>
          <a:p>
            <a:pPr algn="ctr"/>
            <a:r>
              <a:rPr lang="en-US" sz="4500">
                <a:solidFill>
                  <a:schemeClr val="bg2"/>
                </a:solidFill>
              </a:rPr>
              <a:t>18.12</a:t>
            </a:r>
            <a:r>
              <a:rPr lang="en" sz="4500">
                <a:solidFill>
                  <a:schemeClr val="bg2"/>
                </a:solidFill>
              </a:rPr>
              <a:t>%</a:t>
            </a:r>
            <a:endParaRPr lang="en-US" sz="4500">
              <a:solidFill>
                <a:schemeClr val="bg2"/>
              </a:solidFill>
            </a:endParaRPr>
          </a:p>
        </p:txBody>
      </p:sp>
      <p:sp>
        <p:nvSpPr>
          <p:cNvPr id="11" name="TextBox 10">
            <a:extLst>
              <a:ext uri="{FF2B5EF4-FFF2-40B4-BE49-F238E27FC236}">
                <a16:creationId xmlns:a16="http://schemas.microsoft.com/office/drawing/2014/main" id="{8B8A71AA-9E7A-EC58-3BBE-B282BA4C323E}"/>
              </a:ext>
            </a:extLst>
          </p:cNvPr>
          <p:cNvSpPr txBox="1"/>
          <p:nvPr/>
        </p:nvSpPr>
        <p:spPr>
          <a:xfrm>
            <a:off x="5791455" y="2064787"/>
            <a:ext cx="3121775" cy="307777"/>
          </a:xfrm>
          <a:prstGeom prst="rect">
            <a:avLst/>
          </a:prstGeom>
          <a:noFill/>
        </p:spPr>
        <p:txBody>
          <a:bodyPr wrap="square" rtlCol="0">
            <a:spAutoFit/>
          </a:bodyPr>
          <a:lstStyle/>
          <a:p>
            <a:pPr algn="ctr"/>
            <a:r>
              <a:rPr lang="en-US">
                <a:solidFill>
                  <a:schemeClr val="accent1">
                    <a:lumMod val="75000"/>
                  </a:schemeClr>
                </a:solidFill>
                <a:latin typeface="Amiko" panose="020B0604020202020204" charset="0"/>
                <a:cs typeface="Amiko" panose="020B0604020202020204" charset="0"/>
              </a:rPr>
              <a:t>of Medicaid patients</a:t>
            </a:r>
          </a:p>
        </p:txBody>
      </p:sp>
    </p:spTree>
    <p:extLst>
      <p:ext uri="{BB962C8B-B14F-4D97-AF65-F5344CB8AC3E}">
        <p14:creationId xmlns:p14="http://schemas.microsoft.com/office/powerpoint/2010/main" val="186652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Health Effects of Alcoholic Beverages Consumption by Slidesgo">
  <a:themeElements>
    <a:clrScheme name="Simple Light">
      <a:dk1>
        <a:srgbClr val="00182E"/>
      </a:dk1>
      <a:lt1>
        <a:srgbClr val="FAFAFA"/>
      </a:lt1>
      <a:dk2>
        <a:srgbClr val="004380"/>
      </a:dk2>
      <a:lt2>
        <a:srgbClr val="085092"/>
      </a:lt2>
      <a:accent1>
        <a:srgbClr val="CFE2F3"/>
      </a:accent1>
      <a:accent2>
        <a:srgbClr val="999999"/>
      </a:accent2>
      <a:accent3>
        <a:srgbClr val="C9C9C9"/>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1558</Words>
  <Application>Microsoft Macintosh PowerPoint</Application>
  <PresentationFormat>On-screen Show (16:9)</PresentationFormat>
  <Paragraphs>488</Paragraphs>
  <Slides>29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Bebas Neue</vt:lpstr>
      <vt:lpstr>Amiko</vt:lpstr>
      <vt:lpstr>Calibri</vt:lpstr>
      <vt:lpstr>Abel</vt:lpstr>
      <vt:lpstr>Arial</vt:lpstr>
      <vt:lpstr>Raleway</vt:lpstr>
      <vt:lpstr>Source Sans Pro</vt:lpstr>
      <vt:lpstr>Health Effects of Alcoholic Beverages Consumption by Slidesgo</vt:lpstr>
      <vt:lpstr>PowerPoint Presentation</vt:lpstr>
      <vt:lpstr>Meet Team 2</vt:lpstr>
      <vt:lpstr>Agenda</vt:lpstr>
      <vt:lpstr>Agenda</vt:lpstr>
      <vt:lpstr>Objective</vt:lpstr>
      <vt:lpstr>Agenda</vt:lpstr>
      <vt:lpstr>Agenda</vt:lpstr>
      <vt:lpstr>16,491</vt:lpstr>
      <vt:lpstr>16,491</vt:lpstr>
      <vt:lpstr>Agenda</vt:lpstr>
      <vt:lpstr>Risk Stratification of Patients</vt:lpstr>
      <vt:lpstr>Place of Service in Total Population</vt:lpstr>
      <vt:lpstr>Top 5% Acute Population by Place of Service</vt:lpstr>
      <vt:lpstr>Patients by Income</vt:lpstr>
      <vt:lpstr>Patients by Income</vt:lpstr>
      <vt:lpstr>Top 10 Disease based on Income</vt:lpstr>
      <vt:lpstr>Zones Identified with Highest Utilization</vt:lpstr>
      <vt:lpstr>Major Disease Conditions in Top 5% Acute Population</vt:lpstr>
      <vt:lpstr>Hospital Utilization based on Income</vt:lpstr>
      <vt:lpstr>Hospital Utilization based on Age</vt:lpstr>
      <vt:lpstr>Agenda</vt:lpstr>
      <vt:lpstr>Diabetes Recommendation</vt:lpstr>
      <vt:lpstr>Recommendation</vt:lpstr>
      <vt:lpstr>Address all SDoH Factors</vt:lpstr>
      <vt:lpstr>Improve experience and population heatlh</vt:lpstr>
      <vt:lpstr>Recommendation</vt:lpstr>
      <vt:lpstr>Potential Sources of Income</vt:lpstr>
      <vt:lpstr>Educating Pre-diabetic and Diabetic Patients</vt:lpstr>
      <vt:lpstr>CPESN Care Model - SDoH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Effects of Alcoholic Beverages Consumption</dc:title>
  <cp:lastModifiedBy>Chirag Khachane</cp:lastModifiedBy>
  <cp:revision>5</cp:revision>
  <dcterms:modified xsi:type="dcterms:W3CDTF">2024-02-26T19:23:00Z</dcterms:modified>
</cp:coreProperties>
</file>