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124"/>
  </p:notesMasterIdLst>
  <p:handoutMasterIdLst>
    <p:handoutMasterId r:id="rId125"/>
  </p:handoutMasterIdLst>
  <p:sldIdLst>
    <p:sldId id="256" r:id="rId2"/>
    <p:sldId id="415" r:id="rId3"/>
    <p:sldId id="258" r:id="rId4"/>
    <p:sldId id="280" r:id="rId5"/>
    <p:sldId id="417" r:id="rId6"/>
    <p:sldId id="418" r:id="rId7"/>
    <p:sldId id="416" r:id="rId8"/>
    <p:sldId id="419" r:id="rId9"/>
    <p:sldId id="282" r:id="rId10"/>
    <p:sldId id="283" r:id="rId11"/>
    <p:sldId id="388" r:id="rId12"/>
    <p:sldId id="414" r:id="rId13"/>
    <p:sldId id="397" r:id="rId14"/>
    <p:sldId id="396" r:id="rId15"/>
    <p:sldId id="395" r:id="rId16"/>
    <p:sldId id="389" r:id="rId17"/>
    <p:sldId id="394" r:id="rId18"/>
    <p:sldId id="277" r:id="rId19"/>
    <p:sldId id="390" r:id="rId20"/>
    <p:sldId id="391" r:id="rId21"/>
    <p:sldId id="392" r:id="rId22"/>
    <p:sldId id="284" r:id="rId23"/>
    <p:sldId id="285" r:id="rId24"/>
    <p:sldId id="286" r:id="rId25"/>
    <p:sldId id="293" r:id="rId26"/>
    <p:sldId id="398" r:id="rId27"/>
    <p:sldId id="399" r:id="rId28"/>
    <p:sldId id="400" r:id="rId29"/>
    <p:sldId id="401" r:id="rId30"/>
    <p:sldId id="295" r:id="rId31"/>
    <p:sldId id="402" r:id="rId32"/>
    <p:sldId id="403" r:id="rId33"/>
    <p:sldId id="404" r:id="rId34"/>
    <p:sldId id="405" r:id="rId35"/>
    <p:sldId id="373" r:id="rId36"/>
    <p:sldId id="412" r:id="rId37"/>
    <p:sldId id="413" r:id="rId38"/>
    <p:sldId id="372" r:id="rId39"/>
    <p:sldId id="375" r:id="rId40"/>
    <p:sldId id="376" r:id="rId41"/>
    <p:sldId id="377" r:id="rId42"/>
    <p:sldId id="378" r:id="rId43"/>
    <p:sldId id="352" r:id="rId44"/>
    <p:sldId id="310" r:id="rId45"/>
    <p:sldId id="411" r:id="rId46"/>
    <p:sldId id="382" r:id="rId47"/>
    <p:sldId id="383" r:id="rId48"/>
    <p:sldId id="308" r:id="rId49"/>
    <p:sldId id="309" r:id="rId50"/>
    <p:sldId id="279" r:id="rId51"/>
    <p:sldId id="409" r:id="rId52"/>
    <p:sldId id="420" r:id="rId53"/>
    <p:sldId id="421" r:id="rId54"/>
    <p:sldId id="422" r:id="rId55"/>
    <p:sldId id="339" r:id="rId56"/>
    <p:sldId id="340" r:id="rId57"/>
    <p:sldId id="341" r:id="rId58"/>
    <p:sldId id="342" r:id="rId59"/>
    <p:sldId id="406" r:id="rId60"/>
    <p:sldId id="407" r:id="rId61"/>
    <p:sldId id="281" r:id="rId62"/>
    <p:sldId id="362" r:id="rId63"/>
    <p:sldId id="363" r:id="rId64"/>
    <p:sldId id="408" r:id="rId65"/>
    <p:sldId id="368" r:id="rId66"/>
    <p:sldId id="369" r:id="rId67"/>
    <p:sldId id="370" r:id="rId68"/>
    <p:sldId id="364" r:id="rId69"/>
    <p:sldId id="365" r:id="rId70"/>
    <p:sldId id="367" r:id="rId71"/>
    <p:sldId id="366" r:id="rId72"/>
    <p:sldId id="257" r:id="rId73"/>
    <p:sldId id="423" r:id="rId74"/>
    <p:sldId id="321" r:id="rId75"/>
    <p:sldId id="322" r:id="rId76"/>
    <p:sldId id="323" r:id="rId77"/>
    <p:sldId id="324" r:id="rId78"/>
    <p:sldId id="271" r:id="rId79"/>
    <p:sldId id="272" r:id="rId80"/>
    <p:sldId id="325" r:id="rId81"/>
    <p:sldId id="326" r:id="rId82"/>
    <p:sldId id="424" r:id="rId83"/>
    <p:sldId id="259" r:id="rId84"/>
    <p:sldId id="260" r:id="rId85"/>
    <p:sldId id="261" r:id="rId86"/>
    <p:sldId id="262" r:id="rId87"/>
    <p:sldId id="263" r:id="rId88"/>
    <p:sldId id="264" r:id="rId89"/>
    <p:sldId id="265" r:id="rId90"/>
    <p:sldId id="266" r:id="rId91"/>
    <p:sldId id="267" r:id="rId92"/>
    <p:sldId id="268" r:id="rId93"/>
    <p:sldId id="269" r:id="rId94"/>
    <p:sldId id="270" r:id="rId95"/>
    <p:sldId id="327" r:id="rId96"/>
    <p:sldId id="425" r:id="rId97"/>
    <p:sldId id="328" r:id="rId98"/>
    <p:sldId id="329" r:id="rId99"/>
    <p:sldId id="273" r:id="rId100"/>
    <p:sldId id="274" r:id="rId101"/>
    <p:sldId id="275" r:id="rId102"/>
    <p:sldId id="350" r:id="rId103"/>
    <p:sldId id="351" r:id="rId104"/>
    <p:sldId id="330" r:id="rId105"/>
    <p:sldId id="331" r:id="rId106"/>
    <p:sldId id="332" r:id="rId107"/>
    <p:sldId id="426" r:id="rId108"/>
    <p:sldId id="427" r:id="rId109"/>
    <p:sldId id="333" r:id="rId110"/>
    <p:sldId id="334" r:id="rId111"/>
    <p:sldId id="335" r:id="rId112"/>
    <p:sldId id="336" r:id="rId113"/>
    <p:sldId id="337" r:id="rId114"/>
    <p:sldId id="338" r:id="rId115"/>
    <p:sldId id="343" r:id="rId116"/>
    <p:sldId id="344" r:id="rId117"/>
    <p:sldId id="345" r:id="rId118"/>
    <p:sldId id="346" r:id="rId119"/>
    <p:sldId id="347" r:id="rId120"/>
    <p:sldId id="348" r:id="rId121"/>
    <p:sldId id="349" r:id="rId122"/>
    <p:sldId id="410" r:id="rId12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02" autoAdjust="0"/>
    <p:restoredTop sz="94643"/>
  </p:normalViewPr>
  <p:slideViewPr>
    <p:cSldViewPr>
      <p:cViewPr varScale="1">
        <p:scale>
          <a:sx n="50" d="100"/>
          <a:sy n="50" d="100"/>
        </p:scale>
        <p:origin x="160" y="1040"/>
      </p:cViewPr>
      <p:guideLst>
        <p:guide orient="horz" pos="2160"/>
        <p:guide pos="2880"/>
      </p:guideLst>
    </p:cSldViewPr>
  </p:slideViewPr>
  <p:notesTextViewPr>
    <p:cViewPr>
      <p:scale>
        <a:sx n="1" d="1"/>
        <a:sy n="1" d="1"/>
      </p:scale>
      <p:origin x="0" y="0"/>
    </p:cViewPr>
  </p:notesTextViewPr>
  <p:sorterViewPr>
    <p:cViewPr>
      <p:scale>
        <a:sx n="100" d="100"/>
        <a:sy n="100" d="100"/>
      </p:scale>
      <p:origin x="0" y="4488"/>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A20AA3-1068-4D60-A7ED-CEAD378AB2D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92F286C8-10A9-4F36-B19E-B979D0FE4078}">
      <dgm:prSet phldrT="[Text]"/>
      <dgm:spPr>
        <a:solidFill>
          <a:srgbClr val="FFC000"/>
        </a:solidFill>
      </dgm:spPr>
      <dgm:t>
        <a:bodyPr/>
        <a:lstStyle/>
        <a:p>
          <a:r>
            <a:rPr lang="en-US" dirty="0"/>
            <a:t>HDFS</a:t>
          </a:r>
        </a:p>
      </dgm:t>
    </dgm:pt>
    <dgm:pt modelId="{8244961D-396E-4133-A135-9CB512C73A08}" type="parTrans" cxnId="{BC80FBA4-304D-41B3-9F92-15C695C60391}">
      <dgm:prSet/>
      <dgm:spPr/>
      <dgm:t>
        <a:bodyPr/>
        <a:lstStyle/>
        <a:p>
          <a:endParaRPr lang="en-US"/>
        </a:p>
      </dgm:t>
    </dgm:pt>
    <dgm:pt modelId="{42901D6C-CAE1-4218-906B-803679AEBFDE}" type="sibTrans" cxnId="{BC80FBA4-304D-41B3-9F92-15C695C60391}">
      <dgm:prSet/>
      <dgm:spPr/>
      <dgm:t>
        <a:bodyPr/>
        <a:lstStyle/>
        <a:p>
          <a:endParaRPr lang="en-US"/>
        </a:p>
      </dgm:t>
    </dgm:pt>
    <dgm:pt modelId="{8E821C03-FF8E-4D77-B4B1-CFBA3C9BEF7D}">
      <dgm:prSet phldrT="[Text]"/>
      <dgm:spPr/>
      <dgm:t>
        <a:bodyPr/>
        <a:lstStyle/>
        <a:p>
          <a:r>
            <a:rPr lang="en-US" dirty="0"/>
            <a:t>FOREACH</a:t>
          </a:r>
        </a:p>
      </dgm:t>
    </dgm:pt>
    <dgm:pt modelId="{76374DE4-2D7B-444E-B531-24CE0C8C58E2}" type="parTrans" cxnId="{DBFBEFF7-595A-4DA3-A0CA-B10A33FE8D6F}">
      <dgm:prSet/>
      <dgm:spPr/>
      <dgm:t>
        <a:bodyPr/>
        <a:lstStyle/>
        <a:p>
          <a:endParaRPr lang="en-US"/>
        </a:p>
      </dgm:t>
    </dgm:pt>
    <dgm:pt modelId="{99FED7E0-4D33-46F7-9DDF-8D312F111783}" type="sibTrans" cxnId="{DBFBEFF7-595A-4DA3-A0CA-B10A33FE8D6F}">
      <dgm:prSet/>
      <dgm:spPr/>
      <dgm:t>
        <a:bodyPr/>
        <a:lstStyle/>
        <a:p>
          <a:endParaRPr lang="en-US"/>
        </a:p>
      </dgm:t>
    </dgm:pt>
    <dgm:pt modelId="{F9162A14-1ED9-436C-BEE5-C7D24213974A}">
      <dgm:prSet phldrT="[Text]"/>
      <dgm:spPr/>
      <dgm:t>
        <a:bodyPr/>
        <a:lstStyle/>
        <a:p>
          <a:r>
            <a:rPr lang="en-US" dirty="0"/>
            <a:t>GROUP</a:t>
          </a:r>
        </a:p>
      </dgm:t>
    </dgm:pt>
    <dgm:pt modelId="{46687463-5A71-4A1F-AB6A-4F98F42CDD05}" type="parTrans" cxnId="{8884D24B-84FA-416E-98C9-A44BD14BCC96}">
      <dgm:prSet/>
      <dgm:spPr/>
      <dgm:t>
        <a:bodyPr/>
        <a:lstStyle/>
        <a:p>
          <a:endParaRPr lang="en-US"/>
        </a:p>
      </dgm:t>
    </dgm:pt>
    <dgm:pt modelId="{C50DEC47-130D-49B3-892A-C672803A5290}" type="sibTrans" cxnId="{8884D24B-84FA-416E-98C9-A44BD14BCC96}">
      <dgm:prSet/>
      <dgm:spPr/>
      <dgm:t>
        <a:bodyPr/>
        <a:lstStyle/>
        <a:p>
          <a:endParaRPr lang="en-US"/>
        </a:p>
      </dgm:t>
    </dgm:pt>
    <dgm:pt modelId="{F8BCB783-1572-4E92-966E-4D714A8E4E5C}">
      <dgm:prSet phldrT="[Text]"/>
      <dgm:spPr/>
      <dgm:t>
        <a:bodyPr/>
        <a:lstStyle/>
        <a:p>
          <a:r>
            <a:rPr lang="en-US" dirty="0"/>
            <a:t>STORE</a:t>
          </a:r>
        </a:p>
      </dgm:t>
    </dgm:pt>
    <dgm:pt modelId="{16C427A2-5F7B-4B43-93BD-CA4C7D4A6377}" type="parTrans" cxnId="{865B7C25-F842-4E27-B10A-DD2859758341}">
      <dgm:prSet/>
      <dgm:spPr/>
      <dgm:t>
        <a:bodyPr/>
        <a:lstStyle/>
        <a:p>
          <a:endParaRPr lang="en-US"/>
        </a:p>
      </dgm:t>
    </dgm:pt>
    <dgm:pt modelId="{A4674356-20D0-4842-9C79-E28C22559307}" type="sibTrans" cxnId="{865B7C25-F842-4E27-B10A-DD2859758341}">
      <dgm:prSet/>
      <dgm:spPr/>
      <dgm:t>
        <a:bodyPr/>
        <a:lstStyle/>
        <a:p>
          <a:endParaRPr lang="en-US"/>
        </a:p>
      </dgm:t>
    </dgm:pt>
    <dgm:pt modelId="{2E387B52-34CA-444A-A1BF-E3774140AA8F}">
      <dgm:prSet phldrT="[Text]"/>
      <dgm:spPr/>
      <dgm:t>
        <a:bodyPr/>
        <a:lstStyle/>
        <a:p>
          <a:r>
            <a:rPr lang="en-US"/>
            <a:t>LOAD</a:t>
          </a:r>
          <a:endParaRPr lang="en-US" dirty="0"/>
        </a:p>
      </dgm:t>
    </dgm:pt>
    <dgm:pt modelId="{8E6B52AA-108B-4EF8-A4E3-84CFB20DE52A}" type="parTrans" cxnId="{47466D1F-9A10-47FB-8670-9B5D23F0B948}">
      <dgm:prSet/>
      <dgm:spPr/>
      <dgm:t>
        <a:bodyPr/>
        <a:lstStyle/>
        <a:p>
          <a:endParaRPr lang="en-US"/>
        </a:p>
      </dgm:t>
    </dgm:pt>
    <dgm:pt modelId="{3FBCDF33-0BEA-4A19-A572-827288276D24}" type="sibTrans" cxnId="{47466D1F-9A10-47FB-8670-9B5D23F0B948}">
      <dgm:prSet/>
      <dgm:spPr/>
      <dgm:t>
        <a:bodyPr/>
        <a:lstStyle/>
        <a:p>
          <a:endParaRPr lang="en-US"/>
        </a:p>
      </dgm:t>
    </dgm:pt>
    <dgm:pt modelId="{2563D3DA-54B8-4B6A-B843-7B723C4817CB}">
      <dgm:prSet phldrT="[Text]"/>
      <dgm:spPr>
        <a:solidFill>
          <a:srgbClr val="FFC000"/>
        </a:solidFill>
      </dgm:spPr>
      <dgm:t>
        <a:bodyPr/>
        <a:lstStyle/>
        <a:p>
          <a:r>
            <a:rPr lang="en-US" dirty="0"/>
            <a:t>HDFS</a:t>
          </a:r>
        </a:p>
      </dgm:t>
    </dgm:pt>
    <dgm:pt modelId="{CFBE7B41-7A89-41BD-A706-980E37D5029D}" type="parTrans" cxnId="{9FF70224-D2C5-4EA1-806F-E760025B5C66}">
      <dgm:prSet/>
      <dgm:spPr/>
      <dgm:t>
        <a:bodyPr/>
        <a:lstStyle/>
        <a:p>
          <a:endParaRPr lang="en-US"/>
        </a:p>
      </dgm:t>
    </dgm:pt>
    <dgm:pt modelId="{54C25612-0C34-49D2-AA41-92682892C986}" type="sibTrans" cxnId="{9FF70224-D2C5-4EA1-806F-E760025B5C66}">
      <dgm:prSet/>
      <dgm:spPr/>
      <dgm:t>
        <a:bodyPr/>
        <a:lstStyle/>
        <a:p>
          <a:endParaRPr lang="en-US"/>
        </a:p>
      </dgm:t>
    </dgm:pt>
    <dgm:pt modelId="{7EFF3DB2-726F-45A9-ACF2-2E8AD5EDEA09}">
      <dgm:prSet phldrT="[Text]"/>
      <dgm:spPr/>
      <dgm:t>
        <a:bodyPr/>
        <a:lstStyle/>
        <a:p>
          <a:r>
            <a:rPr lang="en-US" dirty="0"/>
            <a:t>FOREACH</a:t>
          </a:r>
        </a:p>
      </dgm:t>
    </dgm:pt>
    <dgm:pt modelId="{C56D260F-E2FB-4D39-988D-81A9D2D377FF}" type="parTrans" cxnId="{E435D604-C302-4819-A8B9-6837D81685DC}">
      <dgm:prSet/>
      <dgm:spPr/>
      <dgm:t>
        <a:bodyPr/>
        <a:lstStyle/>
        <a:p>
          <a:endParaRPr lang="en-US"/>
        </a:p>
      </dgm:t>
    </dgm:pt>
    <dgm:pt modelId="{EBAE2415-4A47-4414-941C-8524F9E94EE3}" type="sibTrans" cxnId="{E435D604-C302-4819-A8B9-6837D81685DC}">
      <dgm:prSet/>
      <dgm:spPr/>
      <dgm:t>
        <a:bodyPr/>
        <a:lstStyle/>
        <a:p>
          <a:endParaRPr lang="en-US"/>
        </a:p>
      </dgm:t>
    </dgm:pt>
    <dgm:pt modelId="{5F0929D6-DBC7-44FB-9756-A2AFAAE993D2}" type="pres">
      <dgm:prSet presAssocID="{58A20AA3-1068-4D60-A7ED-CEAD378AB2D7}" presName="rootnode" presStyleCnt="0">
        <dgm:presLayoutVars>
          <dgm:chMax/>
          <dgm:chPref/>
          <dgm:dir/>
          <dgm:animLvl val="lvl"/>
        </dgm:presLayoutVars>
      </dgm:prSet>
      <dgm:spPr/>
    </dgm:pt>
    <dgm:pt modelId="{5B3ADF52-03CF-480E-A22A-55655012CAE6}" type="pres">
      <dgm:prSet presAssocID="{92F286C8-10A9-4F36-B19E-B979D0FE4078}" presName="composite" presStyleCnt="0"/>
      <dgm:spPr/>
    </dgm:pt>
    <dgm:pt modelId="{283A10DF-137C-40BC-B9C1-1EE31BD6BE2C}" type="pres">
      <dgm:prSet presAssocID="{92F286C8-10A9-4F36-B19E-B979D0FE4078}" presName="bentUpArrow1" presStyleLbl="alignImgPlace1" presStyleIdx="0" presStyleCnt="6"/>
      <dgm:spPr/>
    </dgm:pt>
    <dgm:pt modelId="{3950EF18-3419-49CD-97AA-0A0FAFC2C38D}" type="pres">
      <dgm:prSet presAssocID="{92F286C8-10A9-4F36-B19E-B979D0FE4078}" presName="ParentText" presStyleLbl="node1" presStyleIdx="0" presStyleCnt="7">
        <dgm:presLayoutVars>
          <dgm:chMax val="1"/>
          <dgm:chPref val="1"/>
          <dgm:bulletEnabled val="1"/>
        </dgm:presLayoutVars>
      </dgm:prSet>
      <dgm:spPr/>
    </dgm:pt>
    <dgm:pt modelId="{1C9403BD-50D3-4256-AE39-0D82A7B1950B}" type="pres">
      <dgm:prSet presAssocID="{92F286C8-10A9-4F36-B19E-B979D0FE4078}" presName="ChildText" presStyleLbl="revTx" presStyleIdx="0" presStyleCnt="6">
        <dgm:presLayoutVars>
          <dgm:chMax val="0"/>
          <dgm:chPref val="0"/>
          <dgm:bulletEnabled val="1"/>
        </dgm:presLayoutVars>
      </dgm:prSet>
      <dgm:spPr/>
    </dgm:pt>
    <dgm:pt modelId="{A6912720-0D20-4E84-AF64-4685B1627654}" type="pres">
      <dgm:prSet presAssocID="{42901D6C-CAE1-4218-906B-803679AEBFDE}" presName="sibTrans" presStyleCnt="0"/>
      <dgm:spPr/>
    </dgm:pt>
    <dgm:pt modelId="{397D2BB6-36AD-4B6C-B7BE-B4FA35D6A037}" type="pres">
      <dgm:prSet presAssocID="{2E387B52-34CA-444A-A1BF-E3774140AA8F}" presName="composite" presStyleCnt="0"/>
      <dgm:spPr/>
    </dgm:pt>
    <dgm:pt modelId="{DB9A0FD1-A8B4-4371-8964-0B5164AD6C32}" type="pres">
      <dgm:prSet presAssocID="{2E387B52-34CA-444A-A1BF-E3774140AA8F}" presName="bentUpArrow1" presStyleLbl="alignImgPlace1" presStyleIdx="1" presStyleCnt="6"/>
      <dgm:spPr/>
    </dgm:pt>
    <dgm:pt modelId="{10627F36-DDEA-443B-B8FF-81AB477CCA34}" type="pres">
      <dgm:prSet presAssocID="{2E387B52-34CA-444A-A1BF-E3774140AA8F}" presName="ParentText" presStyleLbl="node1" presStyleIdx="1" presStyleCnt="7">
        <dgm:presLayoutVars>
          <dgm:chMax val="1"/>
          <dgm:chPref val="1"/>
          <dgm:bulletEnabled val="1"/>
        </dgm:presLayoutVars>
      </dgm:prSet>
      <dgm:spPr/>
    </dgm:pt>
    <dgm:pt modelId="{E0523B52-A150-48F8-8C95-A71DA2F9C0DB}" type="pres">
      <dgm:prSet presAssocID="{2E387B52-34CA-444A-A1BF-E3774140AA8F}" presName="ChildText" presStyleLbl="revTx" presStyleIdx="1" presStyleCnt="6">
        <dgm:presLayoutVars>
          <dgm:chMax val="0"/>
          <dgm:chPref val="0"/>
          <dgm:bulletEnabled val="1"/>
        </dgm:presLayoutVars>
      </dgm:prSet>
      <dgm:spPr/>
    </dgm:pt>
    <dgm:pt modelId="{26ED550E-CEF3-4F38-9D6E-46AD29A75821}" type="pres">
      <dgm:prSet presAssocID="{3FBCDF33-0BEA-4A19-A572-827288276D24}" presName="sibTrans" presStyleCnt="0"/>
      <dgm:spPr/>
    </dgm:pt>
    <dgm:pt modelId="{E9AC4E8F-B481-41B2-BBD3-52813A8F55BE}" type="pres">
      <dgm:prSet presAssocID="{8E821C03-FF8E-4D77-B4B1-CFBA3C9BEF7D}" presName="composite" presStyleCnt="0"/>
      <dgm:spPr/>
    </dgm:pt>
    <dgm:pt modelId="{46E2A9DE-CFC6-4637-B039-1FFB621267C8}" type="pres">
      <dgm:prSet presAssocID="{8E821C03-FF8E-4D77-B4B1-CFBA3C9BEF7D}" presName="bentUpArrow1" presStyleLbl="alignImgPlace1" presStyleIdx="2" presStyleCnt="6"/>
      <dgm:spPr/>
    </dgm:pt>
    <dgm:pt modelId="{9C4003F1-7701-4ADA-9778-5B78B73CA57E}" type="pres">
      <dgm:prSet presAssocID="{8E821C03-FF8E-4D77-B4B1-CFBA3C9BEF7D}" presName="ParentText" presStyleLbl="node1" presStyleIdx="2" presStyleCnt="7">
        <dgm:presLayoutVars>
          <dgm:chMax val="1"/>
          <dgm:chPref val="1"/>
          <dgm:bulletEnabled val="1"/>
        </dgm:presLayoutVars>
      </dgm:prSet>
      <dgm:spPr/>
    </dgm:pt>
    <dgm:pt modelId="{D143936D-8B5B-4383-B84C-738B74B5DF0F}" type="pres">
      <dgm:prSet presAssocID="{8E821C03-FF8E-4D77-B4B1-CFBA3C9BEF7D}" presName="ChildText" presStyleLbl="revTx" presStyleIdx="2" presStyleCnt="6">
        <dgm:presLayoutVars>
          <dgm:chMax val="0"/>
          <dgm:chPref val="0"/>
          <dgm:bulletEnabled val="1"/>
        </dgm:presLayoutVars>
      </dgm:prSet>
      <dgm:spPr/>
    </dgm:pt>
    <dgm:pt modelId="{F1BF64F5-B338-4F71-8F69-674C8EC7148F}" type="pres">
      <dgm:prSet presAssocID="{99FED7E0-4D33-46F7-9DDF-8D312F111783}" presName="sibTrans" presStyleCnt="0"/>
      <dgm:spPr/>
    </dgm:pt>
    <dgm:pt modelId="{FBA26D3F-94F4-4F2B-853A-7868179E9CFF}" type="pres">
      <dgm:prSet presAssocID="{F9162A14-1ED9-436C-BEE5-C7D24213974A}" presName="composite" presStyleCnt="0"/>
      <dgm:spPr/>
    </dgm:pt>
    <dgm:pt modelId="{E8460C46-96B7-4133-8D9C-D86500893E3D}" type="pres">
      <dgm:prSet presAssocID="{F9162A14-1ED9-436C-BEE5-C7D24213974A}" presName="bentUpArrow1" presStyleLbl="alignImgPlace1" presStyleIdx="3" presStyleCnt="6"/>
      <dgm:spPr/>
    </dgm:pt>
    <dgm:pt modelId="{4126E3B7-4CCE-4AA5-AB88-B3B1F897BECA}" type="pres">
      <dgm:prSet presAssocID="{F9162A14-1ED9-436C-BEE5-C7D24213974A}" presName="ParentText" presStyleLbl="node1" presStyleIdx="3" presStyleCnt="7">
        <dgm:presLayoutVars>
          <dgm:chMax val="1"/>
          <dgm:chPref val="1"/>
          <dgm:bulletEnabled val="1"/>
        </dgm:presLayoutVars>
      </dgm:prSet>
      <dgm:spPr/>
    </dgm:pt>
    <dgm:pt modelId="{C137785F-1D33-4ABE-8E28-3765F4172673}" type="pres">
      <dgm:prSet presAssocID="{F9162A14-1ED9-436C-BEE5-C7D24213974A}" presName="ChildText" presStyleLbl="revTx" presStyleIdx="3" presStyleCnt="6">
        <dgm:presLayoutVars>
          <dgm:chMax val="0"/>
          <dgm:chPref val="0"/>
          <dgm:bulletEnabled val="1"/>
        </dgm:presLayoutVars>
      </dgm:prSet>
      <dgm:spPr/>
    </dgm:pt>
    <dgm:pt modelId="{B9B458F3-CDCC-4433-A748-AD9D357FCBB3}" type="pres">
      <dgm:prSet presAssocID="{C50DEC47-130D-49B3-892A-C672803A5290}" presName="sibTrans" presStyleCnt="0"/>
      <dgm:spPr/>
    </dgm:pt>
    <dgm:pt modelId="{70F67208-B2A4-4E99-8675-5A68ACEF197F}" type="pres">
      <dgm:prSet presAssocID="{7EFF3DB2-726F-45A9-ACF2-2E8AD5EDEA09}" presName="composite" presStyleCnt="0"/>
      <dgm:spPr/>
    </dgm:pt>
    <dgm:pt modelId="{ECE21D56-77D3-415C-893D-3938640977AF}" type="pres">
      <dgm:prSet presAssocID="{7EFF3DB2-726F-45A9-ACF2-2E8AD5EDEA09}" presName="bentUpArrow1" presStyleLbl="alignImgPlace1" presStyleIdx="4" presStyleCnt="6"/>
      <dgm:spPr/>
    </dgm:pt>
    <dgm:pt modelId="{F0B86787-8C3A-4AA6-9BCC-03D9FEB1FF1A}" type="pres">
      <dgm:prSet presAssocID="{7EFF3DB2-726F-45A9-ACF2-2E8AD5EDEA09}" presName="ParentText" presStyleLbl="node1" presStyleIdx="4" presStyleCnt="7">
        <dgm:presLayoutVars>
          <dgm:chMax val="1"/>
          <dgm:chPref val="1"/>
          <dgm:bulletEnabled val="1"/>
        </dgm:presLayoutVars>
      </dgm:prSet>
      <dgm:spPr/>
    </dgm:pt>
    <dgm:pt modelId="{46C06B32-C4A8-48DA-B33F-BC082654E5A1}" type="pres">
      <dgm:prSet presAssocID="{7EFF3DB2-726F-45A9-ACF2-2E8AD5EDEA09}" presName="ChildText" presStyleLbl="revTx" presStyleIdx="4" presStyleCnt="6">
        <dgm:presLayoutVars>
          <dgm:chMax val="0"/>
          <dgm:chPref val="0"/>
          <dgm:bulletEnabled val="1"/>
        </dgm:presLayoutVars>
      </dgm:prSet>
      <dgm:spPr/>
    </dgm:pt>
    <dgm:pt modelId="{732E1FD0-46F4-43C8-A099-39012BE83537}" type="pres">
      <dgm:prSet presAssocID="{EBAE2415-4A47-4414-941C-8524F9E94EE3}" presName="sibTrans" presStyleCnt="0"/>
      <dgm:spPr/>
    </dgm:pt>
    <dgm:pt modelId="{C4664A83-D0D5-4037-9EA3-42160D2727D2}" type="pres">
      <dgm:prSet presAssocID="{F8BCB783-1572-4E92-966E-4D714A8E4E5C}" presName="composite" presStyleCnt="0"/>
      <dgm:spPr/>
    </dgm:pt>
    <dgm:pt modelId="{75C6FEA2-8EB5-45CA-9AC3-E1AC96E1BBF2}" type="pres">
      <dgm:prSet presAssocID="{F8BCB783-1572-4E92-966E-4D714A8E4E5C}" presName="bentUpArrow1" presStyleLbl="alignImgPlace1" presStyleIdx="5" presStyleCnt="6"/>
      <dgm:spPr/>
    </dgm:pt>
    <dgm:pt modelId="{8DCEB383-5B92-4776-ADBE-42FF49636EB9}" type="pres">
      <dgm:prSet presAssocID="{F8BCB783-1572-4E92-966E-4D714A8E4E5C}" presName="ParentText" presStyleLbl="node1" presStyleIdx="5" presStyleCnt="7">
        <dgm:presLayoutVars>
          <dgm:chMax val="1"/>
          <dgm:chPref val="1"/>
          <dgm:bulletEnabled val="1"/>
        </dgm:presLayoutVars>
      </dgm:prSet>
      <dgm:spPr/>
    </dgm:pt>
    <dgm:pt modelId="{E3881F09-929C-4D95-A1F2-65B87B8B7207}" type="pres">
      <dgm:prSet presAssocID="{F8BCB783-1572-4E92-966E-4D714A8E4E5C}" presName="ChildText" presStyleLbl="revTx" presStyleIdx="5" presStyleCnt="6">
        <dgm:presLayoutVars>
          <dgm:chMax val="0"/>
          <dgm:chPref val="0"/>
          <dgm:bulletEnabled val="1"/>
        </dgm:presLayoutVars>
      </dgm:prSet>
      <dgm:spPr/>
    </dgm:pt>
    <dgm:pt modelId="{2D5FF69F-0E9A-463A-8978-0A58DFD82636}" type="pres">
      <dgm:prSet presAssocID="{A4674356-20D0-4842-9C79-E28C22559307}" presName="sibTrans" presStyleCnt="0"/>
      <dgm:spPr/>
    </dgm:pt>
    <dgm:pt modelId="{248B1872-FD73-44E6-A574-3A3C8A1B274E}" type="pres">
      <dgm:prSet presAssocID="{2563D3DA-54B8-4B6A-B843-7B723C4817CB}" presName="composite" presStyleCnt="0"/>
      <dgm:spPr/>
    </dgm:pt>
    <dgm:pt modelId="{6169AB97-5D64-4BF7-85C6-535C5A3E79DB}" type="pres">
      <dgm:prSet presAssocID="{2563D3DA-54B8-4B6A-B843-7B723C4817CB}" presName="ParentText" presStyleLbl="node1" presStyleIdx="6" presStyleCnt="7">
        <dgm:presLayoutVars>
          <dgm:chMax val="1"/>
          <dgm:chPref val="1"/>
          <dgm:bulletEnabled val="1"/>
        </dgm:presLayoutVars>
      </dgm:prSet>
      <dgm:spPr/>
    </dgm:pt>
  </dgm:ptLst>
  <dgm:cxnLst>
    <dgm:cxn modelId="{E435D604-C302-4819-A8B9-6837D81685DC}" srcId="{58A20AA3-1068-4D60-A7ED-CEAD378AB2D7}" destId="{7EFF3DB2-726F-45A9-ACF2-2E8AD5EDEA09}" srcOrd="4" destOrd="0" parTransId="{C56D260F-E2FB-4D39-988D-81A9D2D377FF}" sibTransId="{EBAE2415-4A47-4414-941C-8524F9E94EE3}"/>
    <dgm:cxn modelId="{3E7E6E12-763C-4B50-BE2B-902882AA5296}" type="presOf" srcId="{2563D3DA-54B8-4B6A-B843-7B723C4817CB}" destId="{6169AB97-5D64-4BF7-85C6-535C5A3E79DB}" srcOrd="0" destOrd="0" presId="urn:microsoft.com/office/officeart/2005/8/layout/StepDownProcess"/>
    <dgm:cxn modelId="{47466D1F-9A10-47FB-8670-9B5D23F0B948}" srcId="{58A20AA3-1068-4D60-A7ED-CEAD378AB2D7}" destId="{2E387B52-34CA-444A-A1BF-E3774140AA8F}" srcOrd="1" destOrd="0" parTransId="{8E6B52AA-108B-4EF8-A4E3-84CFB20DE52A}" sibTransId="{3FBCDF33-0BEA-4A19-A572-827288276D24}"/>
    <dgm:cxn modelId="{9FF70224-D2C5-4EA1-806F-E760025B5C66}" srcId="{58A20AA3-1068-4D60-A7ED-CEAD378AB2D7}" destId="{2563D3DA-54B8-4B6A-B843-7B723C4817CB}" srcOrd="6" destOrd="0" parTransId="{CFBE7B41-7A89-41BD-A706-980E37D5029D}" sibTransId="{54C25612-0C34-49D2-AA41-92682892C986}"/>
    <dgm:cxn modelId="{865B7C25-F842-4E27-B10A-DD2859758341}" srcId="{58A20AA3-1068-4D60-A7ED-CEAD378AB2D7}" destId="{F8BCB783-1572-4E92-966E-4D714A8E4E5C}" srcOrd="5" destOrd="0" parTransId="{16C427A2-5F7B-4B43-93BD-CA4C7D4A6377}" sibTransId="{A4674356-20D0-4842-9C79-E28C22559307}"/>
    <dgm:cxn modelId="{8884D24B-84FA-416E-98C9-A44BD14BCC96}" srcId="{58A20AA3-1068-4D60-A7ED-CEAD378AB2D7}" destId="{F9162A14-1ED9-436C-BEE5-C7D24213974A}" srcOrd="3" destOrd="0" parTransId="{46687463-5A71-4A1F-AB6A-4F98F42CDD05}" sibTransId="{C50DEC47-130D-49B3-892A-C672803A5290}"/>
    <dgm:cxn modelId="{A25CAC65-D17B-47C0-9FB2-26B56426F822}" type="presOf" srcId="{F9162A14-1ED9-436C-BEE5-C7D24213974A}" destId="{4126E3B7-4CCE-4AA5-AB88-B3B1F897BECA}" srcOrd="0" destOrd="0" presId="urn:microsoft.com/office/officeart/2005/8/layout/StepDownProcess"/>
    <dgm:cxn modelId="{B8762A7F-6D88-4629-9BE4-5BEA50696E8E}" type="presOf" srcId="{7EFF3DB2-726F-45A9-ACF2-2E8AD5EDEA09}" destId="{F0B86787-8C3A-4AA6-9BCC-03D9FEB1FF1A}" srcOrd="0" destOrd="0" presId="urn:microsoft.com/office/officeart/2005/8/layout/StepDownProcess"/>
    <dgm:cxn modelId="{95786391-8F25-42FC-B881-2473D06D36E2}" type="presOf" srcId="{2E387B52-34CA-444A-A1BF-E3774140AA8F}" destId="{10627F36-DDEA-443B-B8FF-81AB477CCA34}" srcOrd="0" destOrd="0" presId="urn:microsoft.com/office/officeart/2005/8/layout/StepDownProcess"/>
    <dgm:cxn modelId="{6EC7F79C-0C44-43B1-B097-31AE885F56BA}" type="presOf" srcId="{58A20AA3-1068-4D60-A7ED-CEAD378AB2D7}" destId="{5F0929D6-DBC7-44FB-9756-A2AFAAE993D2}" srcOrd="0" destOrd="0" presId="urn:microsoft.com/office/officeart/2005/8/layout/StepDownProcess"/>
    <dgm:cxn modelId="{BC80FBA4-304D-41B3-9F92-15C695C60391}" srcId="{58A20AA3-1068-4D60-A7ED-CEAD378AB2D7}" destId="{92F286C8-10A9-4F36-B19E-B979D0FE4078}" srcOrd="0" destOrd="0" parTransId="{8244961D-396E-4133-A135-9CB512C73A08}" sibTransId="{42901D6C-CAE1-4218-906B-803679AEBFDE}"/>
    <dgm:cxn modelId="{3FFC4AAC-1181-45C7-A95D-F88B55DA02CE}" type="presOf" srcId="{F8BCB783-1572-4E92-966E-4D714A8E4E5C}" destId="{8DCEB383-5B92-4776-ADBE-42FF49636EB9}" srcOrd="0" destOrd="0" presId="urn:microsoft.com/office/officeart/2005/8/layout/StepDownProcess"/>
    <dgm:cxn modelId="{8A7B42CF-C319-4D19-8AC9-11E1556A50BA}" type="presOf" srcId="{8E821C03-FF8E-4D77-B4B1-CFBA3C9BEF7D}" destId="{9C4003F1-7701-4ADA-9778-5B78B73CA57E}" srcOrd="0" destOrd="0" presId="urn:microsoft.com/office/officeart/2005/8/layout/StepDownProcess"/>
    <dgm:cxn modelId="{68DFB5F1-C572-4ADF-816D-40BBC28A3D14}" type="presOf" srcId="{92F286C8-10A9-4F36-B19E-B979D0FE4078}" destId="{3950EF18-3419-49CD-97AA-0A0FAFC2C38D}" srcOrd="0" destOrd="0" presId="urn:microsoft.com/office/officeart/2005/8/layout/StepDownProcess"/>
    <dgm:cxn modelId="{DBFBEFF7-595A-4DA3-A0CA-B10A33FE8D6F}" srcId="{58A20AA3-1068-4D60-A7ED-CEAD378AB2D7}" destId="{8E821C03-FF8E-4D77-B4B1-CFBA3C9BEF7D}" srcOrd="2" destOrd="0" parTransId="{76374DE4-2D7B-444E-B531-24CE0C8C58E2}" sibTransId="{99FED7E0-4D33-46F7-9DDF-8D312F111783}"/>
    <dgm:cxn modelId="{0BC3B1E4-D321-4E76-AAC0-3F05953A3A2E}" type="presParOf" srcId="{5F0929D6-DBC7-44FB-9756-A2AFAAE993D2}" destId="{5B3ADF52-03CF-480E-A22A-55655012CAE6}" srcOrd="0" destOrd="0" presId="urn:microsoft.com/office/officeart/2005/8/layout/StepDownProcess"/>
    <dgm:cxn modelId="{93761E47-404B-4C3E-BEF6-A848ED50EA9B}" type="presParOf" srcId="{5B3ADF52-03CF-480E-A22A-55655012CAE6}" destId="{283A10DF-137C-40BC-B9C1-1EE31BD6BE2C}" srcOrd="0" destOrd="0" presId="urn:microsoft.com/office/officeart/2005/8/layout/StepDownProcess"/>
    <dgm:cxn modelId="{73C36397-565A-4035-B9F4-40CF3C004240}" type="presParOf" srcId="{5B3ADF52-03CF-480E-A22A-55655012CAE6}" destId="{3950EF18-3419-49CD-97AA-0A0FAFC2C38D}" srcOrd="1" destOrd="0" presId="urn:microsoft.com/office/officeart/2005/8/layout/StepDownProcess"/>
    <dgm:cxn modelId="{100BA97A-C636-4A6A-B549-D252650FA6D2}" type="presParOf" srcId="{5B3ADF52-03CF-480E-A22A-55655012CAE6}" destId="{1C9403BD-50D3-4256-AE39-0D82A7B1950B}" srcOrd="2" destOrd="0" presId="urn:microsoft.com/office/officeart/2005/8/layout/StepDownProcess"/>
    <dgm:cxn modelId="{0B8F4E90-F9C1-4761-9F8B-3FC177C5FAA2}" type="presParOf" srcId="{5F0929D6-DBC7-44FB-9756-A2AFAAE993D2}" destId="{A6912720-0D20-4E84-AF64-4685B1627654}" srcOrd="1" destOrd="0" presId="urn:microsoft.com/office/officeart/2005/8/layout/StepDownProcess"/>
    <dgm:cxn modelId="{06FDB30B-9F2C-4FBB-A937-532613BA964B}" type="presParOf" srcId="{5F0929D6-DBC7-44FB-9756-A2AFAAE993D2}" destId="{397D2BB6-36AD-4B6C-B7BE-B4FA35D6A037}" srcOrd="2" destOrd="0" presId="urn:microsoft.com/office/officeart/2005/8/layout/StepDownProcess"/>
    <dgm:cxn modelId="{9B208B53-16D6-4873-8C34-7AFA878F40B2}" type="presParOf" srcId="{397D2BB6-36AD-4B6C-B7BE-B4FA35D6A037}" destId="{DB9A0FD1-A8B4-4371-8964-0B5164AD6C32}" srcOrd="0" destOrd="0" presId="urn:microsoft.com/office/officeart/2005/8/layout/StepDownProcess"/>
    <dgm:cxn modelId="{32969F79-BD74-44AF-B64C-B34457B7B3B5}" type="presParOf" srcId="{397D2BB6-36AD-4B6C-B7BE-B4FA35D6A037}" destId="{10627F36-DDEA-443B-B8FF-81AB477CCA34}" srcOrd="1" destOrd="0" presId="urn:microsoft.com/office/officeart/2005/8/layout/StepDownProcess"/>
    <dgm:cxn modelId="{4DA3F2A0-A9AC-4354-943B-AE2E6B9486DE}" type="presParOf" srcId="{397D2BB6-36AD-4B6C-B7BE-B4FA35D6A037}" destId="{E0523B52-A150-48F8-8C95-A71DA2F9C0DB}" srcOrd="2" destOrd="0" presId="urn:microsoft.com/office/officeart/2005/8/layout/StepDownProcess"/>
    <dgm:cxn modelId="{9F34C74B-2461-4BE7-BA00-9E4469EC9C8D}" type="presParOf" srcId="{5F0929D6-DBC7-44FB-9756-A2AFAAE993D2}" destId="{26ED550E-CEF3-4F38-9D6E-46AD29A75821}" srcOrd="3" destOrd="0" presId="urn:microsoft.com/office/officeart/2005/8/layout/StepDownProcess"/>
    <dgm:cxn modelId="{88188EDA-2E3A-4DF0-BB06-FF973A8EBEB8}" type="presParOf" srcId="{5F0929D6-DBC7-44FB-9756-A2AFAAE993D2}" destId="{E9AC4E8F-B481-41B2-BBD3-52813A8F55BE}" srcOrd="4" destOrd="0" presId="urn:microsoft.com/office/officeart/2005/8/layout/StepDownProcess"/>
    <dgm:cxn modelId="{1EA9F08D-F6C6-4F2E-839D-09CF878E93E5}" type="presParOf" srcId="{E9AC4E8F-B481-41B2-BBD3-52813A8F55BE}" destId="{46E2A9DE-CFC6-4637-B039-1FFB621267C8}" srcOrd="0" destOrd="0" presId="urn:microsoft.com/office/officeart/2005/8/layout/StepDownProcess"/>
    <dgm:cxn modelId="{EC10ED45-EBA5-4A15-909A-882EE86F2D4F}" type="presParOf" srcId="{E9AC4E8F-B481-41B2-BBD3-52813A8F55BE}" destId="{9C4003F1-7701-4ADA-9778-5B78B73CA57E}" srcOrd="1" destOrd="0" presId="urn:microsoft.com/office/officeart/2005/8/layout/StepDownProcess"/>
    <dgm:cxn modelId="{6FECF93B-7EAB-472F-8C68-2A50CA7E2770}" type="presParOf" srcId="{E9AC4E8F-B481-41B2-BBD3-52813A8F55BE}" destId="{D143936D-8B5B-4383-B84C-738B74B5DF0F}" srcOrd="2" destOrd="0" presId="urn:microsoft.com/office/officeart/2005/8/layout/StepDownProcess"/>
    <dgm:cxn modelId="{59DE2F32-2063-45C2-9E00-D2E04AD33590}" type="presParOf" srcId="{5F0929D6-DBC7-44FB-9756-A2AFAAE993D2}" destId="{F1BF64F5-B338-4F71-8F69-674C8EC7148F}" srcOrd="5" destOrd="0" presId="urn:microsoft.com/office/officeart/2005/8/layout/StepDownProcess"/>
    <dgm:cxn modelId="{7ED65223-A20C-4047-988E-FC63ABDB4B1D}" type="presParOf" srcId="{5F0929D6-DBC7-44FB-9756-A2AFAAE993D2}" destId="{FBA26D3F-94F4-4F2B-853A-7868179E9CFF}" srcOrd="6" destOrd="0" presId="urn:microsoft.com/office/officeart/2005/8/layout/StepDownProcess"/>
    <dgm:cxn modelId="{FFCE3B59-137C-464A-8DD3-B372E46627EB}" type="presParOf" srcId="{FBA26D3F-94F4-4F2B-853A-7868179E9CFF}" destId="{E8460C46-96B7-4133-8D9C-D86500893E3D}" srcOrd="0" destOrd="0" presId="urn:microsoft.com/office/officeart/2005/8/layout/StepDownProcess"/>
    <dgm:cxn modelId="{7477A398-9B35-4822-A49C-55FC6B7B9553}" type="presParOf" srcId="{FBA26D3F-94F4-4F2B-853A-7868179E9CFF}" destId="{4126E3B7-4CCE-4AA5-AB88-B3B1F897BECA}" srcOrd="1" destOrd="0" presId="urn:microsoft.com/office/officeart/2005/8/layout/StepDownProcess"/>
    <dgm:cxn modelId="{F17577B0-3BC8-4AF3-B768-11517FBB4A7E}" type="presParOf" srcId="{FBA26D3F-94F4-4F2B-853A-7868179E9CFF}" destId="{C137785F-1D33-4ABE-8E28-3765F4172673}" srcOrd="2" destOrd="0" presId="urn:microsoft.com/office/officeart/2005/8/layout/StepDownProcess"/>
    <dgm:cxn modelId="{D125B9C1-D8CB-49BA-98B6-E0E2CA730EC2}" type="presParOf" srcId="{5F0929D6-DBC7-44FB-9756-A2AFAAE993D2}" destId="{B9B458F3-CDCC-4433-A748-AD9D357FCBB3}" srcOrd="7" destOrd="0" presId="urn:microsoft.com/office/officeart/2005/8/layout/StepDownProcess"/>
    <dgm:cxn modelId="{95588489-4DA4-44EC-9D13-5DBEF0E0A3C8}" type="presParOf" srcId="{5F0929D6-DBC7-44FB-9756-A2AFAAE993D2}" destId="{70F67208-B2A4-4E99-8675-5A68ACEF197F}" srcOrd="8" destOrd="0" presId="urn:microsoft.com/office/officeart/2005/8/layout/StepDownProcess"/>
    <dgm:cxn modelId="{A25CB277-524B-4114-BF2D-8B35907DFFE9}" type="presParOf" srcId="{70F67208-B2A4-4E99-8675-5A68ACEF197F}" destId="{ECE21D56-77D3-415C-893D-3938640977AF}" srcOrd="0" destOrd="0" presId="urn:microsoft.com/office/officeart/2005/8/layout/StepDownProcess"/>
    <dgm:cxn modelId="{4CEE179B-08C8-48CA-BD86-47A671FC1319}" type="presParOf" srcId="{70F67208-B2A4-4E99-8675-5A68ACEF197F}" destId="{F0B86787-8C3A-4AA6-9BCC-03D9FEB1FF1A}" srcOrd="1" destOrd="0" presId="urn:microsoft.com/office/officeart/2005/8/layout/StepDownProcess"/>
    <dgm:cxn modelId="{DC7CEC51-58E0-4426-96BC-7EAFF6367620}" type="presParOf" srcId="{70F67208-B2A4-4E99-8675-5A68ACEF197F}" destId="{46C06B32-C4A8-48DA-B33F-BC082654E5A1}" srcOrd="2" destOrd="0" presId="urn:microsoft.com/office/officeart/2005/8/layout/StepDownProcess"/>
    <dgm:cxn modelId="{7EBFEE08-4AF2-4793-BDD7-EADBDA6E8B79}" type="presParOf" srcId="{5F0929D6-DBC7-44FB-9756-A2AFAAE993D2}" destId="{732E1FD0-46F4-43C8-A099-39012BE83537}" srcOrd="9" destOrd="0" presId="urn:microsoft.com/office/officeart/2005/8/layout/StepDownProcess"/>
    <dgm:cxn modelId="{3DF232B3-05FF-4067-B06B-C50E1D7ABEFA}" type="presParOf" srcId="{5F0929D6-DBC7-44FB-9756-A2AFAAE993D2}" destId="{C4664A83-D0D5-4037-9EA3-42160D2727D2}" srcOrd="10" destOrd="0" presId="urn:microsoft.com/office/officeart/2005/8/layout/StepDownProcess"/>
    <dgm:cxn modelId="{5C002DD0-CD05-4CA1-B7CD-DA126B3D166D}" type="presParOf" srcId="{C4664A83-D0D5-4037-9EA3-42160D2727D2}" destId="{75C6FEA2-8EB5-45CA-9AC3-E1AC96E1BBF2}" srcOrd="0" destOrd="0" presId="urn:microsoft.com/office/officeart/2005/8/layout/StepDownProcess"/>
    <dgm:cxn modelId="{40EED1CC-950C-4FCF-B539-CE902608D542}" type="presParOf" srcId="{C4664A83-D0D5-4037-9EA3-42160D2727D2}" destId="{8DCEB383-5B92-4776-ADBE-42FF49636EB9}" srcOrd="1" destOrd="0" presId="urn:microsoft.com/office/officeart/2005/8/layout/StepDownProcess"/>
    <dgm:cxn modelId="{7FD5992A-FA8E-4A05-B412-53C766EB534B}" type="presParOf" srcId="{C4664A83-D0D5-4037-9EA3-42160D2727D2}" destId="{E3881F09-929C-4D95-A1F2-65B87B8B7207}" srcOrd="2" destOrd="0" presId="urn:microsoft.com/office/officeart/2005/8/layout/StepDownProcess"/>
    <dgm:cxn modelId="{20F25CAE-461B-42EE-BCDC-3DC3065ED2FC}" type="presParOf" srcId="{5F0929D6-DBC7-44FB-9756-A2AFAAE993D2}" destId="{2D5FF69F-0E9A-463A-8978-0A58DFD82636}" srcOrd="11" destOrd="0" presId="urn:microsoft.com/office/officeart/2005/8/layout/StepDownProcess"/>
    <dgm:cxn modelId="{4DD143CE-1B75-48E2-935D-D522002408F9}" type="presParOf" srcId="{5F0929D6-DBC7-44FB-9756-A2AFAAE993D2}" destId="{248B1872-FD73-44E6-A574-3A3C8A1B274E}" srcOrd="12" destOrd="0" presId="urn:microsoft.com/office/officeart/2005/8/layout/StepDownProcess"/>
    <dgm:cxn modelId="{4EA9FCE1-1512-48D8-B19A-C16BF43ED6B3}" type="presParOf" srcId="{248B1872-FD73-44E6-A574-3A3C8A1B274E}" destId="{6169AB97-5D64-4BF7-85C6-535C5A3E79DB}"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A10DF-137C-40BC-B9C1-1EE31BD6BE2C}">
      <dsp:nvSpPr>
        <dsp:cNvPr id="0" name=""/>
        <dsp:cNvSpPr/>
      </dsp:nvSpPr>
      <dsp:spPr>
        <a:xfrm rot="5400000">
          <a:off x="839620" y="638518"/>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50EF18-3419-49CD-97AA-0A0FAFC2C38D}">
      <dsp:nvSpPr>
        <dsp:cNvPr id="0" name=""/>
        <dsp:cNvSpPr/>
      </dsp:nvSpPr>
      <dsp:spPr>
        <a:xfrm>
          <a:off x="695615" y="35997"/>
          <a:ext cx="914995" cy="640467"/>
        </a:xfrm>
        <a:prstGeom prst="roundRect">
          <a:avLst>
            <a:gd name="adj" fmla="val 16670"/>
          </a:avLst>
        </a:prstGeom>
        <a:solidFill>
          <a:srgbClr val="FFC000"/>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HDFS</a:t>
          </a:r>
        </a:p>
      </dsp:txBody>
      <dsp:txXfrm>
        <a:off x="726886" y="67268"/>
        <a:ext cx="852453" cy="577925"/>
      </dsp:txXfrm>
    </dsp:sp>
    <dsp:sp modelId="{1C9403BD-50D3-4256-AE39-0D82A7B1950B}">
      <dsp:nvSpPr>
        <dsp:cNvPr id="0" name=""/>
        <dsp:cNvSpPr/>
      </dsp:nvSpPr>
      <dsp:spPr>
        <a:xfrm>
          <a:off x="1610611" y="97080"/>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DB9A0FD1-A8B4-4371-8964-0B5164AD6C32}">
      <dsp:nvSpPr>
        <dsp:cNvPr id="0" name=""/>
        <dsp:cNvSpPr/>
      </dsp:nvSpPr>
      <dsp:spPr>
        <a:xfrm rot="5400000">
          <a:off x="1598248" y="1357975"/>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627F36-DDEA-443B-B8FF-81AB477CCA34}">
      <dsp:nvSpPr>
        <dsp:cNvPr id="0" name=""/>
        <dsp:cNvSpPr/>
      </dsp:nvSpPr>
      <dsp:spPr>
        <a:xfrm>
          <a:off x="1454244" y="755453"/>
          <a:ext cx="914995" cy="640467"/>
        </a:xfrm>
        <a:prstGeom prst="roundRect">
          <a:avLst>
            <a:gd name="adj" fmla="val 1667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LOAD</a:t>
          </a:r>
          <a:endParaRPr lang="en-US" sz="1200" kern="1200" dirty="0"/>
        </a:p>
      </dsp:txBody>
      <dsp:txXfrm>
        <a:off x="1485515" y="786724"/>
        <a:ext cx="852453" cy="577925"/>
      </dsp:txXfrm>
    </dsp:sp>
    <dsp:sp modelId="{E0523B52-A150-48F8-8C95-A71DA2F9C0DB}">
      <dsp:nvSpPr>
        <dsp:cNvPr id="0" name=""/>
        <dsp:cNvSpPr/>
      </dsp:nvSpPr>
      <dsp:spPr>
        <a:xfrm>
          <a:off x="2369240" y="816537"/>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46E2A9DE-CFC6-4637-B039-1FFB621267C8}">
      <dsp:nvSpPr>
        <dsp:cNvPr id="0" name=""/>
        <dsp:cNvSpPr/>
      </dsp:nvSpPr>
      <dsp:spPr>
        <a:xfrm rot="5400000">
          <a:off x="2356877" y="2077431"/>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4003F1-7701-4ADA-9778-5B78B73CA57E}">
      <dsp:nvSpPr>
        <dsp:cNvPr id="0" name=""/>
        <dsp:cNvSpPr/>
      </dsp:nvSpPr>
      <dsp:spPr>
        <a:xfrm>
          <a:off x="2212873" y="1474910"/>
          <a:ext cx="914995" cy="640467"/>
        </a:xfrm>
        <a:prstGeom prst="roundRect">
          <a:avLst>
            <a:gd name="adj" fmla="val 1667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FOREACH</a:t>
          </a:r>
        </a:p>
      </dsp:txBody>
      <dsp:txXfrm>
        <a:off x="2244144" y="1506181"/>
        <a:ext cx="852453" cy="577925"/>
      </dsp:txXfrm>
    </dsp:sp>
    <dsp:sp modelId="{D143936D-8B5B-4383-B84C-738B74B5DF0F}">
      <dsp:nvSpPr>
        <dsp:cNvPr id="0" name=""/>
        <dsp:cNvSpPr/>
      </dsp:nvSpPr>
      <dsp:spPr>
        <a:xfrm>
          <a:off x="3127869" y="1535993"/>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E8460C46-96B7-4133-8D9C-D86500893E3D}">
      <dsp:nvSpPr>
        <dsp:cNvPr id="0" name=""/>
        <dsp:cNvSpPr/>
      </dsp:nvSpPr>
      <dsp:spPr>
        <a:xfrm rot="5400000">
          <a:off x="3115506" y="2796887"/>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26E3B7-4CCE-4AA5-AB88-B3B1F897BECA}">
      <dsp:nvSpPr>
        <dsp:cNvPr id="0" name=""/>
        <dsp:cNvSpPr/>
      </dsp:nvSpPr>
      <dsp:spPr>
        <a:xfrm>
          <a:off x="2971502" y="2194366"/>
          <a:ext cx="914995" cy="640467"/>
        </a:xfrm>
        <a:prstGeom prst="roundRect">
          <a:avLst>
            <a:gd name="adj" fmla="val 1667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GROUP</a:t>
          </a:r>
        </a:p>
      </dsp:txBody>
      <dsp:txXfrm>
        <a:off x="3002773" y="2225637"/>
        <a:ext cx="852453" cy="577925"/>
      </dsp:txXfrm>
    </dsp:sp>
    <dsp:sp modelId="{C137785F-1D33-4ABE-8E28-3765F4172673}">
      <dsp:nvSpPr>
        <dsp:cNvPr id="0" name=""/>
        <dsp:cNvSpPr/>
      </dsp:nvSpPr>
      <dsp:spPr>
        <a:xfrm>
          <a:off x="3886497" y="2255449"/>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ECE21D56-77D3-415C-893D-3938640977AF}">
      <dsp:nvSpPr>
        <dsp:cNvPr id="0" name=""/>
        <dsp:cNvSpPr/>
      </dsp:nvSpPr>
      <dsp:spPr>
        <a:xfrm rot="5400000">
          <a:off x="3874135" y="3516343"/>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B86787-8C3A-4AA6-9BCC-03D9FEB1FF1A}">
      <dsp:nvSpPr>
        <dsp:cNvPr id="0" name=""/>
        <dsp:cNvSpPr/>
      </dsp:nvSpPr>
      <dsp:spPr>
        <a:xfrm>
          <a:off x="3730130" y="2913822"/>
          <a:ext cx="914995" cy="640467"/>
        </a:xfrm>
        <a:prstGeom prst="roundRect">
          <a:avLst>
            <a:gd name="adj" fmla="val 1667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FOREACH</a:t>
          </a:r>
        </a:p>
      </dsp:txBody>
      <dsp:txXfrm>
        <a:off x="3761401" y="2945093"/>
        <a:ext cx="852453" cy="577925"/>
      </dsp:txXfrm>
    </dsp:sp>
    <dsp:sp modelId="{46C06B32-C4A8-48DA-B33F-BC082654E5A1}">
      <dsp:nvSpPr>
        <dsp:cNvPr id="0" name=""/>
        <dsp:cNvSpPr/>
      </dsp:nvSpPr>
      <dsp:spPr>
        <a:xfrm>
          <a:off x="4645126" y="2974905"/>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75C6FEA2-8EB5-45CA-9AC3-E1AC96E1BBF2}">
      <dsp:nvSpPr>
        <dsp:cNvPr id="0" name=""/>
        <dsp:cNvSpPr/>
      </dsp:nvSpPr>
      <dsp:spPr>
        <a:xfrm rot="5400000">
          <a:off x="4632763" y="4235800"/>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CEB383-5B92-4776-ADBE-42FF49636EB9}">
      <dsp:nvSpPr>
        <dsp:cNvPr id="0" name=""/>
        <dsp:cNvSpPr/>
      </dsp:nvSpPr>
      <dsp:spPr>
        <a:xfrm>
          <a:off x="4488759" y="3633278"/>
          <a:ext cx="914995" cy="640467"/>
        </a:xfrm>
        <a:prstGeom prst="roundRect">
          <a:avLst>
            <a:gd name="adj" fmla="val 1667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STORE</a:t>
          </a:r>
        </a:p>
      </dsp:txBody>
      <dsp:txXfrm>
        <a:off x="4520030" y="3664549"/>
        <a:ext cx="852453" cy="577925"/>
      </dsp:txXfrm>
    </dsp:sp>
    <dsp:sp modelId="{E3881F09-929C-4D95-A1F2-65B87B8B7207}">
      <dsp:nvSpPr>
        <dsp:cNvPr id="0" name=""/>
        <dsp:cNvSpPr/>
      </dsp:nvSpPr>
      <dsp:spPr>
        <a:xfrm>
          <a:off x="5403755" y="3694361"/>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6169AB97-5D64-4BF7-85C6-535C5A3E79DB}">
      <dsp:nvSpPr>
        <dsp:cNvPr id="0" name=""/>
        <dsp:cNvSpPr/>
      </dsp:nvSpPr>
      <dsp:spPr>
        <a:xfrm>
          <a:off x="5247388" y="4352734"/>
          <a:ext cx="914995" cy="640467"/>
        </a:xfrm>
        <a:prstGeom prst="roundRect">
          <a:avLst>
            <a:gd name="adj" fmla="val 16670"/>
          </a:avLst>
        </a:prstGeom>
        <a:solidFill>
          <a:srgbClr val="FFC000"/>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HDFS</a:t>
          </a:r>
        </a:p>
      </dsp:txBody>
      <dsp:txXfrm>
        <a:off x="5278659" y="4384005"/>
        <a:ext cx="852453" cy="57792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91440" tIns="45720" rIns="91440" bIns="45720" rtlCol="0"/>
          <a:lstStyle>
            <a:lvl1pPr algn="r">
              <a:defRPr sz="1200"/>
            </a:lvl1pPr>
          </a:lstStyle>
          <a:p>
            <a:fld id="{1CC455E8-9ADE-3F40-878D-4A1D0AB253E5}" type="datetimeFigureOut">
              <a:rPr lang="en-US" smtClean="0"/>
              <a:t>9/23/20</a:t>
            </a:fld>
            <a:endParaRPr lang="en-US"/>
          </a:p>
        </p:txBody>
      </p:sp>
      <p:sp>
        <p:nvSpPr>
          <p:cNvPr id="4" name="Footer Placeholder 3"/>
          <p:cNvSpPr>
            <a:spLocks noGrp="1"/>
          </p:cNvSpPr>
          <p:nvPr>
            <p:ph type="ftr" sz="quarter" idx="2"/>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1963"/>
          </a:xfrm>
          <a:prstGeom prst="rect">
            <a:avLst/>
          </a:prstGeom>
        </p:spPr>
        <p:txBody>
          <a:bodyPr vert="horz" lIns="91440" tIns="45720" rIns="91440" bIns="45720" rtlCol="0" anchor="b"/>
          <a:lstStyle>
            <a:lvl1pPr algn="r">
              <a:defRPr sz="1200"/>
            </a:lvl1pPr>
          </a:lstStyle>
          <a:p>
            <a:fld id="{C67559FB-9106-DC4B-BCEC-D49B76A80930}" type="slidenum">
              <a:rPr lang="en-US" smtClean="0"/>
              <a:t>‹#›</a:t>
            </a:fld>
            <a:endParaRPr lang="en-US"/>
          </a:p>
        </p:txBody>
      </p:sp>
    </p:spTree>
    <p:extLst>
      <p:ext uri="{BB962C8B-B14F-4D97-AF65-F5344CB8AC3E}">
        <p14:creationId xmlns:p14="http://schemas.microsoft.com/office/powerpoint/2010/main" val="31315241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9/23/20</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2458">
              <a:defRPr/>
            </a:pPr>
            <a:r>
              <a:rPr lang="en-US" dirty="0"/>
              <a:t>Target audience for Pig is programmers who want to control data flow, but not be required</a:t>
            </a:r>
            <a:r>
              <a:rPr lang="en-US" baseline="0" dirty="0"/>
              <a:t> to write at the Java level or reinvent standard operators.</a:t>
            </a:r>
            <a:endParaRPr lang="en-US" dirty="0"/>
          </a:p>
          <a:p>
            <a:endParaRPr lang="en-US" dirty="0"/>
          </a:p>
        </p:txBody>
      </p:sp>
      <p:sp>
        <p:nvSpPr>
          <p:cNvPr id="4" name="Slide Number Placeholder 3"/>
          <p:cNvSpPr>
            <a:spLocks noGrp="1"/>
          </p:cNvSpPr>
          <p:nvPr>
            <p:ph type="sldNum" sz="quarter" idx="10"/>
          </p:nvPr>
        </p:nvSpPr>
        <p:spPr/>
        <p:txBody>
          <a:bodyPr/>
          <a:lstStyle/>
          <a:p>
            <a:fld id="{C3426DD1-EB0E-E148-AF94-8EBAE7424890}" type="slidenum">
              <a:rPr lang="en-US" smtClean="0"/>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p:nvPr>
        </p:nvSpPr>
        <p:spPr>
          <a:noFill/>
        </p:spPr>
        <p:txBody>
          <a:bodyPr/>
          <a:lstStyle>
            <a:lvl1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1pPr>
            <a:lvl2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2pPr>
            <a:lvl3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3pPr>
            <a:lvl4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4pPr>
            <a:lvl5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5pPr>
            <a:lvl6pPr marL="222994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6pPr>
            <a:lvl7pPr marL="263539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7pPr>
            <a:lvl8pPr marL="304083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8pPr>
            <a:lvl9pPr marL="344628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9pPr>
          </a:lstStyle>
          <a:p>
            <a:pPr eaLnBrk="1">
              <a:spcBef>
                <a:spcPct val="0"/>
              </a:spcBef>
              <a:buClrTx/>
              <a:buFontTx/>
              <a:buNone/>
            </a:pPr>
            <a:fld id="{5B348A45-7AA7-435F-9E8D-EE0EC5D9E1DC}" type="slidenum">
              <a:rPr lang="fi-FI" altLang="en-US" sz="1200"/>
              <a:pPr eaLnBrk="1">
                <a:spcBef>
                  <a:spcPct val="0"/>
                </a:spcBef>
                <a:buClrTx/>
                <a:buFontTx/>
                <a:buNone/>
              </a:pPr>
              <a:t>44</a:t>
            </a:fld>
            <a:endParaRPr lang="fi-FI" altLang="en-US" sz="1200"/>
          </a:p>
        </p:txBody>
      </p:sp>
      <p:sp>
        <p:nvSpPr>
          <p:cNvPr id="89091" name="Rectangle 1"/>
          <p:cNvSpPr>
            <a:spLocks noGrp="1" noRot="1" noChangeAspect="1" noChangeArrowheads="1" noTextEdit="1"/>
          </p:cNvSpPr>
          <p:nvPr>
            <p:ph type="sldImg"/>
          </p:nvPr>
        </p:nvSpPr>
        <p:spPr>
          <a:xfrm>
            <a:off x="1165225" y="701675"/>
            <a:ext cx="4618038" cy="3462338"/>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9092" name="Rectangle 2"/>
          <p:cNvSpPr>
            <a:spLocks noGrp="1" noChangeArrowheads="1"/>
          </p:cNvSpPr>
          <p:nvPr>
            <p:ph type="body" idx="1"/>
          </p:nvPr>
        </p:nvSpPr>
        <p:spPr>
          <a:xfrm>
            <a:off x="694715" y="4386965"/>
            <a:ext cx="5559185" cy="4155205"/>
          </a:xfrm>
          <a:noFill/>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p:nvPr>
        </p:nvSpPr>
        <p:spPr>
          <a:noFill/>
        </p:spPr>
        <p:txBody>
          <a:bodyPr/>
          <a:lstStyle>
            <a:lvl1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1pPr>
            <a:lvl2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2pPr>
            <a:lvl3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3pPr>
            <a:lvl4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4pPr>
            <a:lvl5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5pPr>
            <a:lvl6pPr marL="222994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6pPr>
            <a:lvl7pPr marL="263539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7pPr>
            <a:lvl8pPr marL="304083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8pPr>
            <a:lvl9pPr marL="344628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9pPr>
          </a:lstStyle>
          <a:p>
            <a:pPr eaLnBrk="1">
              <a:spcBef>
                <a:spcPct val="0"/>
              </a:spcBef>
              <a:buClrTx/>
              <a:buFontTx/>
              <a:buNone/>
            </a:pPr>
            <a:fld id="{5B348A45-7AA7-435F-9E8D-EE0EC5D9E1DC}" type="slidenum">
              <a:rPr lang="fi-FI" altLang="en-US" sz="1200"/>
              <a:pPr eaLnBrk="1">
                <a:spcBef>
                  <a:spcPct val="0"/>
                </a:spcBef>
                <a:buClrTx/>
                <a:buFontTx/>
                <a:buNone/>
              </a:pPr>
              <a:t>45</a:t>
            </a:fld>
            <a:endParaRPr lang="fi-FI" altLang="en-US" sz="1200"/>
          </a:p>
        </p:txBody>
      </p:sp>
      <p:sp>
        <p:nvSpPr>
          <p:cNvPr id="89091" name="Rectangle 1"/>
          <p:cNvSpPr>
            <a:spLocks noGrp="1" noRot="1" noChangeAspect="1" noChangeArrowheads="1" noTextEdit="1"/>
          </p:cNvSpPr>
          <p:nvPr>
            <p:ph type="sldImg"/>
          </p:nvPr>
        </p:nvSpPr>
        <p:spPr>
          <a:xfrm>
            <a:off x="1165225" y="701675"/>
            <a:ext cx="4618038" cy="3462338"/>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9092" name="Rectangle 2"/>
          <p:cNvSpPr>
            <a:spLocks noGrp="1" noChangeArrowheads="1"/>
          </p:cNvSpPr>
          <p:nvPr>
            <p:ph type="body" idx="1"/>
          </p:nvPr>
        </p:nvSpPr>
        <p:spPr>
          <a:xfrm>
            <a:off x="694715" y="4386965"/>
            <a:ext cx="5559185" cy="4155205"/>
          </a:xfrm>
          <a:noFill/>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p:nvPr>
        </p:nvSpPr>
        <p:spPr>
          <a:noFill/>
        </p:spPr>
        <p:txBody>
          <a:bodyPr/>
          <a:lstStyle>
            <a:lvl1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1pPr>
            <a:lvl2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2pPr>
            <a:lvl3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3pPr>
            <a:lvl4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4pPr>
            <a:lvl5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5pPr>
            <a:lvl6pPr marL="222994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6pPr>
            <a:lvl7pPr marL="263539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7pPr>
            <a:lvl8pPr marL="304083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8pPr>
            <a:lvl9pPr marL="344628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9pPr>
          </a:lstStyle>
          <a:p>
            <a:pPr eaLnBrk="1">
              <a:spcBef>
                <a:spcPct val="0"/>
              </a:spcBef>
              <a:buClrTx/>
              <a:buFontTx/>
              <a:buNone/>
            </a:pPr>
            <a:fld id="{80E4C25B-2F8B-41F6-B79D-F6D9CE892585}" type="slidenum">
              <a:rPr lang="fi-FI" altLang="en-US" sz="1200"/>
              <a:pPr eaLnBrk="1">
                <a:spcBef>
                  <a:spcPct val="0"/>
                </a:spcBef>
                <a:buClrTx/>
                <a:buFontTx/>
                <a:buNone/>
              </a:pPr>
              <a:t>48</a:t>
            </a:fld>
            <a:endParaRPr lang="fi-FI" altLang="en-US" sz="1200"/>
          </a:p>
        </p:txBody>
      </p:sp>
      <p:sp>
        <p:nvSpPr>
          <p:cNvPr id="87043" name="Rectangle 1"/>
          <p:cNvSpPr>
            <a:spLocks noGrp="1" noRot="1" noChangeAspect="1" noChangeArrowheads="1" noTextEdit="1"/>
          </p:cNvSpPr>
          <p:nvPr>
            <p:ph type="sldImg"/>
          </p:nvPr>
        </p:nvSpPr>
        <p:spPr>
          <a:xfrm>
            <a:off x="1165225" y="701675"/>
            <a:ext cx="4618038" cy="3462338"/>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7044" name="Rectangle 2"/>
          <p:cNvSpPr>
            <a:spLocks noGrp="1" noChangeArrowheads="1"/>
          </p:cNvSpPr>
          <p:nvPr>
            <p:ph type="body" idx="1"/>
          </p:nvPr>
        </p:nvSpPr>
        <p:spPr>
          <a:xfrm>
            <a:off x="694715" y="4386965"/>
            <a:ext cx="5559185" cy="4155205"/>
          </a:xfrm>
          <a:noFill/>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p:nvPr>
        </p:nvSpPr>
        <p:spPr>
          <a:noFill/>
        </p:spPr>
        <p:txBody>
          <a:bodyPr/>
          <a:lstStyle>
            <a:lvl1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1pPr>
            <a:lvl2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2pPr>
            <a:lvl3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3pPr>
            <a:lvl4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4pPr>
            <a:lvl5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5pPr>
            <a:lvl6pPr marL="222994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6pPr>
            <a:lvl7pPr marL="263539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7pPr>
            <a:lvl8pPr marL="304083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8pPr>
            <a:lvl9pPr marL="344628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9pPr>
          </a:lstStyle>
          <a:p>
            <a:pPr eaLnBrk="1">
              <a:spcBef>
                <a:spcPct val="0"/>
              </a:spcBef>
              <a:buClrTx/>
              <a:buFontTx/>
              <a:buNone/>
            </a:pPr>
            <a:fld id="{0DD6BB08-07A2-4139-8D7C-BEA91863696C}" type="slidenum">
              <a:rPr lang="fi-FI" altLang="en-US" sz="1200"/>
              <a:pPr eaLnBrk="1">
                <a:spcBef>
                  <a:spcPct val="0"/>
                </a:spcBef>
                <a:buClrTx/>
                <a:buFontTx/>
                <a:buNone/>
              </a:pPr>
              <a:t>49</a:t>
            </a:fld>
            <a:endParaRPr lang="fi-FI" altLang="en-US" sz="1200"/>
          </a:p>
        </p:txBody>
      </p:sp>
      <p:sp>
        <p:nvSpPr>
          <p:cNvPr id="88067" name="Rectangle 1"/>
          <p:cNvSpPr>
            <a:spLocks noGrp="1" noRot="1" noChangeAspect="1" noChangeArrowheads="1" noTextEdit="1"/>
          </p:cNvSpPr>
          <p:nvPr>
            <p:ph type="sldImg"/>
          </p:nvPr>
        </p:nvSpPr>
        <p:spPr>
          <a:xfrm>
            <a:off x="1165225" y="701675"/>
            <a:ext cx="4618038" cy="3462338"/>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8068" name="Rectangle 2"/>
          <p:cNvSpPr>
            <a:spLocks noGrp="1" noChangeArrowheads="1"/>
          </p:cNvSpPr>
          <p:nvPr>
            <p:ph type="body" idx="1"/>
          </p:nvPr>
        </p:nvSpPr>
        <p:spPr>
          <a:xfrm>
            <a:off x="694715" y="4386965"/>
            <a:ext cx="5559185" cy="4155205"/>
          </a:xfrm>
          <a:noFill/>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67442F-78CA-B647-B9B1-C4AECCCD0C90}" type="datetime1">
              <a:rPr lang="en-US" smtClean="0"/>
              <a:t>9/23/20</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05</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ACC52C-A07E-694D-A749-013C6E2F82EC}" type="datetime1">
              <a:rPr lang="en-US" smtClean="0"/>
              <a:t>9/23/20</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05</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75486C-1EA7-D54C-917D-7F19BAE74CA6}" type="datetime1">
              <a:rPr lang="en-US" smtClean="0"/>
              <a:t>9/23/20</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05</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EEF301-7858-0B47-889C-BE36FA73B6F1}" type="datetime1">
              <a:rPr lang="en-US" smtClean="0"/>
              <a:t>9/23/20</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05</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51D16A-22C1-5841-989E-739E101533CB}" type="datetime1">
              <a:rPr lang="en-US" smtClean="0"/>
              <a:t>9/23/20</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05</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C4547A-0CEA-A743-8402-A3CCB6B1C705}" type="datetime1">
              <a:rPr lang="en-US" smtClean="0"/>
              <a:t>9/23/20</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05</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029BE4-7B8A-BB47-B335-1F745C582E3F}" type="datetime1">
              <a:rPr lang="en-US" smtClean="0"/>
              <a:t>9/23/20</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05</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706F7A-DE08-884F-B83F-CF6CA8B361CF}" type="datetime1">
              <a:rPr lang="en-US" smtClean="0"/>
              <a:t>9/23/20</a:t>
            </a:fld>
            <a:endParaRPr lang="en-US" dirty="0"/>
          </a:p>
        </p:txBody>
      </p:sp>
      <p:sp>
        <p:nvSpPr>
          <p:cNvPr id="8" name="Footer Placeholder 7"/>
          <p:cNvSpPr>
            <a:spLocks noGrp="1"/>
          </p:cNvSpPr>
          <p:nvPr>
            <p:ph type="ftr" sz="quarter" idx="11"/>
          </p:nvPr>
        </p:nvSpPr>
        <p:spPr/>
        <p:txBody>
          <a:bodyPr/>
          <a:lstStyle/>
          <a:p>
            <a:r>
              <a:rPr lang="sk-SK" dirty="0"/>
              <a:t>CSP554</a:t>
            </a:r>
            <a:r>
              <a:rPr lang="en-US" dirty="0"/>
              <a:t> Module 05</a:t>
            </a:r>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E02913-3886-BF46-9D95-2DCC8B1081E2}" type="datetime1">
              <a:rPr lang="en-US" smtClean="0"/>
              <a:t>9/23/20</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74794623-12F8-0243-B1F8-6BD5602D04D6}" type="datetime1">
              <a:rPr lang="en-US" smtClean="0"/>
              <a:t>9/23/20</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B665D-4460-D24C-97D4-4630F5933F2C}" type="datetime1">
              <a:rPr lang="en-US" smtClean="0"/>
              <a:t>9/23/20</a:t>
            </a:fld>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05</a:t>
            </a:r>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3163DA-C714-6844-93BF-2B1E414B261C}" type="datetime1">
              <a:rPr lang="en-US" smtClean="0"/>
              <a:t>9/23/20</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05</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3CD9C19-5260-F547-8793-C7DF03800609}" type="datetime1">
              <a:rPr lang="en-US" smtClean="0"/>
              <a:t>9/23/20</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sk-SK" dirty="0"/>
              <a:t>CSP554</a:t>
            </a:r>
            <a:r>
              <a:rPr lang="en-US" dirty="0"/>
              <a:t> Module 05</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sz="4800" dirty="0"/>
              <a:t>CSP554</a:t>
            </a:r>
            <a:br>
              <a:rPr lang="en-US" sz="4800" dirty="0"/>
            </a:br>
            <a:r>
              <a:rPr lang="en-US" sz="4800" dirty="0"/>
              <a:t>Big Data Technologies</a:t>
            </a:r>
          </a:p>
        </p:txBody>
      </p:sp>
      <p:sp>
        <p:nvSpPr>
          <p:cNvPr id="3" name="Subtitle 2"/>
          <p:cNvSpPr>
            <a:spLocks noGrp="1"/>
          </p:cNvSpPr>
          <p:nvPr>
            <p:ph type="subTitle" idx="1"/>
          </p:nvPr>
        </p:nvSpPr>
        <p:spPr/>
        <p:txBody>
          <a:bodyPr/>
          <a:lstStyle/>
          <a:p>
            <a:r>
              <a:rPr lang="en-US"/>
              <a:t>Module 05</a:t>
            </a:r>
            <a:endParaRPr lang="en-US" dirty="0"/>
          </a:p>
          <a:p>
            <a:r>
              <a:rPr lang="en-US" dirty="0"/>
              <a:t>Pig</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9C60-226E-D742-AA5F-F9278012753C}"/>
              </a:ext>
            </a:extLst>
          </p:cNvPr>
          <p:cNvSpPr>
            <a:spLocks noGrp="1"/>
          </p:cNvSpPr>
          <p:nvPr>
            <p:ph type="title"/>
          </p:nvPr>
        </p:nvSpPr>
        <p:spPr/>
        <p:txBody>
          <a:bodyPr/>
          <a:lstStyle/>
          <a:p>
            <a:r>
              <a:rPr lang="en-US" b="1" dirty="0"/>
              <a:t>Pig Commands </a:t>
            </a:r>
            <a:endParaRPr lang="en-US" dirty="0"/>
          </a:p>
        </p:txBody>
      </p:sp>
      <p:sp>
        <p:nvSpPr>
          <p:cNvPr id="3" name="Footer Placeholder 2">
            <a:extLst>
              <a:ext uri="{FF2B5EF4-FFF2-40B4-BE49-F238E27FC236}">
                <a16:creationId xmlns:a16="http://schemas.microsoft.com/office/drawing/2014/main" id="{8F811CD8-E591-E443-8F71-D6545B39E55C}"/>
              </a:ext>
            </a:extLst>
          </p:cNvPr>
          <p:cNvSpPr>
            <a:spLocks noGrp="1"/>
          </p:cNvSpPr>
          <p:nvPr>
            <p:ph type="ftr" sz="quarter" idx="11"/>
          </p:nvPr>
        </p:nvSpPr>
        <p:spPr/>
        <p:txBody>
          <a:bodyPr/>
          <a:lstStyle/>
          <a:p>
            <a:r>
              <a:rPr lang="sk-SK"/>
              <a:t>CSP554</a:t>
            </a:r>
            <a:r>
              <a:rPr lang="en-US"/>
              <a:t> End of Term</a:t>
            </a:r>
            <a:endParaRPr lang="en-US" dirty="0"/>
          </a:p>
        </p:txBody>
      </p:sp>
      <p:sp>
        <p:nvSpPr>
          <p:cNvPr id="4" name="Slide Number Placeholder 3">
            <a:extLst>
              <a:ext uri="{FF2B5EF4-FFF2-40B4-BE49-F238E27FC236}">
                <a16:creationId xmlns:a16="http://schemas.microsoft.com/office/drawing/2014/main" id="{80F8CFA4-9561-FF44-8B4E-4829119884CD}"/>
              </a:ext>
            </a:extLst>
          </p:cNvPr>
          <p:cNvSpPr>
            <a:spLocks noGrp="1"/>
          </p:cNvSpPr>
          <p:nvPr>
            <p:ph type="sldNum" sz="quarter" idx="12"/>
          </p:nvPr>
        </p:nvSpPr>
        <p:spPr/>
        <p:txBody>
          <a:bodyPr/>
          <a:lstStyle/>
          <a:p>
            <a:fld id="{9AA7C465-8597-4488-B68C-958448427716}" type="slidenum">
              <a:rPr lang="en-US" smtClean="0"/>
              <a:t>10</a:t>
            </a:fld>
            <a:endParaRPr lang="en-US" dirty="0"/>
          </a:p>
        </p:txBody>
      </p:sp>
      <p:pic>
        <p:nvPicPr>
          <p:cNvPr id="5" name="Picture 4">
            <a:extLst>
              <a:ext uri="{FF2B5EF4-FFF2-40B4-BE49-F238E27FC236}">
                <a16:creationId xmlns:a16="http://schemas.microsoft.com/office/drawing/2014/main" id="{52FC47F6-F3FF-D84A-BC12-B57704720249}"/>
              </a:ext>
            </a:extLst>
          </p:cNvPr>
          <p:cNvPicPr>
            <a:picLocks noChangeAspect="1"/>
          </p:cNvPicPr>
          <p:nvPr/>
        </p:nvPicPr>
        <p:blipFill rotWithShape="1">
          <a:blip r:embed="rId2"/>
          <a:srcRect l="3746"/>
          <a:stretch/>
        </p:blipFill>
        <p:spPr>
          <a:xfrm>
            <a:off x="380999" y="1524000"/>
            <a:ext cx="8428659" cy="5057540"/>
          </a:xfrm>
          <a:prstGeom prst="rect">
            <a:avLst/>
          </a:prstGeom>
        </p:spPr>
      </p:pic>
      <p:sp>
        <p:nvSpPr>
          <p:cNvPr id="6" name="Rectangle 5">
            <a:extLst>
              <a:ext uri="{FF2B5EF4-FFF2-40B4-BE49-F238E27FC236}">
                <a16:creationId xmlns:a16="http://schemas.microsoft.com/office/drawing/2014/main" id="{BAD1C51A-790E-0B41-AD2B-DFDF198FC5F5}"/>
              </a:ext>
            </a:extLst>
          </p:cNvPr>
          <p:cNvSpPr/>
          <p:nvPr/>
        </p:nvSpPr>
        <p:spPr>
          <a:xfrm>
            <a:off x="228600" y="1862328"/>
            <a:ext cx="3733800" cy="6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20670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GROUP: More Details</a:t>
            </a:r>
          </a:p>
        </p:txBody>
      </p:sp>
      <p:sp>
        <p:nvSpPr>
          <p:cNvPr id="3" name="Content Placeholder 2"/>
          <p:cNvSpPr>
            <a:spLocks noGrp="1"/>
          </p:cNvSpPr>
          <p:nvPr>
            <p:ph idx="1"/>
          </p:nvPr>
        </p:nvSpPr>
        <p:spPr/>
        <p:txBody>
          <a:bodyPr>
            <a:normAutofit/>
          </a:bodyPr>
          <a:lstStyle/>
          <a:p>
            <a:pPr fontAlgn="base"/>
            <a:r>
              <a:rPr lang="en-US" sz="1800" dirty="0"/>
              <a:t>For example,</a:t>
            </a:r>
          </a:p>
          <a:p>
            <a:pPr fontAlgn="base"/>
            <a:endParaRPr lang="en-US" sz="1800" dirty="0"/>
          </a:p>
          <a:p>
            <a:pPr marL="274320" lvl="1" indent="0" fontAlgn="base">
              <a:buNone/>
            </a:pPr>
            <a:r>
              <a:rPr lang="en-US" dirty="0"/>
              <a:t>daily = load '</a:t>
            </a:r>
            <a:r>
              <a:rPr lang="en-US" dirty="0" err="1"/>
              <a:t>NYSE_daily</a:t>
            </a:r>
            <a:r>
              <a:rPr lang="en-US" dirty="0"/>
              <a:t>' as (exchange, stock); </a:t>
            </a:r>
          </a:p>
          <a:p>
            <a:pPr marL="274320" lvl="1" indent="0" fontAlgn="base">
              <a:buNone/>
            </a:pPr>
            <a:r>
              <a:rPr lang="en-US" dirty="0" err="1"/>
              <a:t>grpd</a:t>
            </a:r>
            <a:r>
              <a:rPr lang="en-US" dirty="0"/>
              <a:t> = group daily by stock;</a:t>
            </a:r>
          </a:p>
          <a:p>
            <a:pPr marL="274320" lvl="1" indent="0" fontAlgn="base">
              <a:buNone/>
            </a:pPr>
            <a:r>
              <a:rPr lang="en-US" dirty="0"/>
              <a:t>describe </a:t>
            </a:r>
            <a:r>
              <a:rPr lang="en-US" dirty="0" err="1"/>
              <a:t>in_cents</a:t>
            </a:r>
            <a:r>
              <a:rPr lang="en-US" dirty="0"/>
              <a:t>;</a:t>
            </a:r>
          </a:p>
          <a:p>
            <a:pPr marL="274320" lvl="1" indent="0" fontAlgn="base">
              <a:buNone/>
            </a:pPr>
            <a:endParaRPr lang="en-US" dirty="0"/>
          </a:p>
          <a:p>
            <a:pPr marL="274320" lvl="1" indent="0" fontAlgn="base">
              <a:buNone/>
            </a:pPr>
            <a:r>
              <a:rPr lang="en-US" dirty="0" err="1"/>
              <a:t>grpd</a:t>
            </a:r>
            <a:r>
              <a:rPr lang="en-US" dirty="0"/>
              <a:t>: {group: </a:t>
            </a:r>
            <a:r>
              <a:rPr lang="en-US" dirty="0" err="1"/>
              <a:t>bytearray</a:t>
            </a:r>
            <a:r>
              <a:rPr lang="en-US" dirty="0"/>
              <a:t>, daily: {exchange: </a:t>
            </a:r>
            <a:r>
              <a:rPr lang="en-US" dirty="0" err="1"/>
              <a:t>bytearray,stock</a:t>
            </a:r>
            <a:r>
              <a:rPr lang="en-US" dirty="0"/>
              <a:t>: </a:t>
            </a:r>
            <a:r>
              <a:rPr lang="en-US" dirty="0" err="1"/>
              <a:t>bytearray</a:t>
            </a:r>
            <a:r>
              <a:rPr lang="en-US" dirty="0"/>
              <a:t>}}</a:t>
            </a:r>
          </a:p>
          <a:p>
            <a:pPr fontAlgn="base"/>
            <a:endParaRPr lang="en-US" sz="1800" dirty="0"/>
          </a:p>
          <a:p>
            <a:pPr fontAlgn="base"/>
            <a:r>
              <a:rPr lang="en-US" sz="1800" dirty="0"/>
              <a:t>The records coming out of the group by statement have two fields: the key and the bag of collected records</a:t>
            </a:r>
          </a:p>
          <a:p>
            <a:pPr fontAlgn="base"/>
            <a:r>
              <a:rPr lang="en-US" sz="1800" dirty="0"/>
              <a:t>The key field is named group</a:t>
            </a:r>
          </a:p>
          <a:p>
            <a:pPr fontAlgn="base"/>
            <a:r>
              <a:rPr lang="en-US" sz="1800" dirty="0"/>
              <a:t>The bag is named for the alias that was grouped</a:t>
            </a:r>
          </a:p>
          <a:p>
            <a:pPr fontAlgn="base"/>
            <a:r>
              <a:rPr lang="en-US" sz="1800" dirty="0"/>
              <a:t>For each record in the group, the entire record (including the key) is in the bag</a:t>
            </a:r>
          </a:p>
          <a:p>
            <a:pPr fontAlgn="base"/>
            <a:endParaRPr lang="en-US" sz="1800" dirty="0"/>
          </a:p>
          <a:p>
            <a:pPr fontAlgn="base"/>
            <a:endParaRPr lang="en-US" sz="1800" dirty="0"/>
          </a:p>
          <a:p>
            <a:pPr fontAlgn="base"/>
            <a:endParaRPr lang="en-US" sz="1800"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100</a:t>
            </a:fld>
            <a:endParaRPr lang="en-US" dirty="0"/>
          </a:p>
        </p:txBody>
      </p:sp>
      <p:sp>
        <p:nvSpPr>
          <p:cNvPr id="6" name="Rectangular Callout 5"/>
          <p:cNvSpPr/>
          <p:nvPr/>
        </p:nvSpPr>
        <p:spPr>
          <a:xfrm>
            <a:off x="6477000" y="2545773"/>
            <a:ext cx="2438400" cy="838200"/>
          </a:xfrm>
          <a:prstGeom prst="wedgeRectCallout">
            <a:avLst>
              <a:gd name="adj1" fmla="val -208541"/>
              <a:gd name="adj2" fmla="val 983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the key. </a:t>
            </a:r>
          </a:p>
          <a:p>
            <a:pPr algn="ctr"/>
            <a:r>
              <a:rPr lang="en-US" dirty="0"/>
              <a:t>Each value will be another stock</a:t>
            </a:r>
          </a:p>
        </p:txBody>
      </p:sp>
    </p:spTree>
    <p:extLst>
      <p:ext uri="{BB962C8B-B14F-4D97-AF65-F5344CB8AC3E}">
        <p14:creationId xmlns:p14="http://schemas.microsoft.com/office/powerpoint/2010/main" val="6682280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GROUP: More Details</a:t>
            </a:r>
          </a:p>
        </p:txBody>
      </p:sp>
      <p:sp>
        <p:nvSpPr>
          <p:cNvPr id="3" name="Content Placeholder 2"/>
          <p:cNvSpPr>
            <a:spLocks noGrp="1"/>
          </p:cNvSpPr>
          <p:nvPr>
            <p:ph idx="1"/>
          </p:nvPr>
        </p:nvSpPr>
        <p:spPr/>
        <p:txBody>
          <a:bodyPr>
            <a:normAutofit fontScale="92500" lnSpcReduction="10000"/>
          </a:bodyPr>
          <a:lstStyle/>
          <a:p>
            <a:pPr fontAlgn="base"/>
            <a:r>
              <a:rPr lang="en-US" sz="1800" dirty="0"/>
              <a:t>You can also group on multiple keys</a:t>
            </a:r>
          </a:p>
          <a:p>
            <a:pPr fontAlgn="base"/>
            <a:r>
              <a:rPr lang="en-US" sz="1800" dirty="0"/>
              <a:t>But the keys must be surrounded by parentheses</a:t>
            </a:r>
          </a:p>
          <a:p>
            <a:pPr fontAlgn="base"/>
            <a:r>
              <a:rPr lang="en-US" sz="1800" dirty="0"/>
              <a:t>The resulting records still have two fields</a:t>
            </a:r>
          </a:p>
          <a:p>
            <a:pPr fontAlgn="base"/>
            <a:r>
              <a:rPr lang="en-US" sz="1800" dirty="0"/>
              <a:t>In this case, the group field is a tuple with a field for each key:</a:t>
            </a:r>
          </a:p>
          <a:p>
            <a:pPr marL="0" indent="0" fontAlgn="base">
              <a:buNone/>
            </a:pPr>
            <a:endParaRPr lang="en-US" sz="1800" dirty="0"/>
          </a:p>
          <a:p>
            <a:pPr marL="274320" lvl="1" indent="0" fontAlgn="base">
              <a:buNone/>
            </a:pPr>
            <a:r>
              <a:rPr lang="en-US" dirty="0"/>
              <a:t>daily = load '</a:t>
            </a:r>
            <a:r>
              <a:rPr lang="en-US" dirty="0" err="1"/>
              <a:t>NYSE_daily</a:t>
            </a:r>
            <a:r>
              <a:rPr lang="en-US" dirty="0"/>
              <a:t>' as (exchange, stock, date, dividends);</a:t>
            </a:r>
          </a:p>
          <a:p>
            <a:pPr marL="274320" lvl="1" indent="0" fontAlgn="base">
              <a:buNone/>
            </a:pPr>
            <a:r>
              <a:rPr lang="en-US" dirty="0" err="1"/>
              <a:t>grpd</a:t>
            </a:r>
            <a:r>
              <a:rPr lang="en-US" dirty="0"/>
              <a:t>  = group daily by (exchange, stock);</a:t>
            </a:r>
          </a:p>
          <a:p>
            <a:pPr marL="274320" lvl="1" indent="0" fontAlgn="base">
              <a:buNone/>
            </a:pPr>
            <a:r>
              <a:rPr lang="en-US" dirty="0" err="1"/>
              <a:t>avg</a:t>
            </a:r>
            <a:r>
              <a:rPr lang="en-US" dirty="0"/>
              <a:t>   = </a:t>
            </a:r>
            <a:r>
              <a:rPr lang="en-US" dirty="0" err="1"/>
              <a:t>foreach</a:t>
            </a:r>
            <a:r>
              <a:rPr lang="en-US" dirty="0"/>
              <a:t> </a:t>
            </a:r>
            <a:r>
              <a:rPr lang="en-US" dirty="0" err="1"/>
              <a:t>grpd</a:t>
            </a:r>
            <a:r>
              <a:rPr lang="en-US" dirty="0"/>
              <a:t> generate group, AVG(</a:t>
            </a:r>
            <a:r>
              <a:rPr lang="en-US" dirty="0" err="1"/>
              <a:t>daily.dividends</a:t>
            </a:r>
            <a:r>
              <a:rPr lang="en-US" dirty="0"/>
              <a:t>);</a:t>
            </a:r>
          </a:p>
          <a:p>
            <a:pPr marL="274320" lvl="1" indent="0" fontAlgn="base">
              <a:buNone/>
            </a:pPr>
            <a:r>
              <a:rPr lang="en-US" dirty="0"/>
              <a:t>describe </a:t>
            </a:r>
            <a:r>
              <a:rPr lang="en-US" dirty="0" err="1"/>
              <a:t>grpd</a:t>
            </a:r>
            <a:r>
              <a:rPr lang="en-US" dirty="0"/>
              <a:t>;</a:t>
            </a:r>
          </a:p>
          <a:p>
            <a:pPr marL="274320" lvl="1" indent="0" fontAlgn="base">
              <a:buNone/>
            </a:pPr>
            <a:endParaRPr lang="en-US" dirty="0"/>
          </a:p>
          <a:p>
            <a:pPr marL="274320" lvl="1" indent="0" fontAlgn="base">
              <a:buNone/>
            </a:pPr>
            <a:r>
              <a:rPr lang="en-US" sz="1800" dirty="0" err="1"/>
              <a:t>grpd</a:t>
            </a:r>
            <a:r>
              <a:rPr lang="en-US" sz="1800" dirty="0"/>
              <a:t>: {group: (exchange: </a:t>
            </a:r>
            <a:r>
              <a:rPr lang="en-US" sz="1800" dirty="0" err="1"/>
              <a:t>bytearray</a:t>
            </a:r>
            <a:r>
              <a:rPr lang="en-US" sz="1800" dirty="0"/>
              <a:t>, stock: </a:t>
            </a:r>
            <a:r>
              <a:rPr lang="en-US" sz="1800" dirty="0" err="1"/>
              <a:t>bytearray</a:t>
            </a:r>
            <a:r>
              <a:rPr lang="en-US" sz="1800" dirty="0"/>
              <a:t>),</a:t>
            </a:r>
          </a:p>
          <a:p>
            <a:pPr marL="274320" lvl="1" indent="0" fontAlgn="base">
              <a:buNone/>
            </a:pPr>
            <a:r>
              <a:rPr lang="en-US" sz="1800" dirty="0"/>
              <a:t>	daily: {exchange: </a:t>
            </a:r>
            <a:r>
              <a:rPr lang="en-US" sz="1800" dirty="0" err="1"/>
              <a:t>bytearray</a:t>
            </a:r>
            <a:r>
              <a:rPr lang="en-US" sz="1800" dirty="0"/>
              <a:t>, </a:t>
            </a:r>
          </a:p>
          <a:p>
            <a:pPr marL="274320" lvl="1" indent="0" fontAlgn="base">
              <a:buNone/>
            </a:pPr>
            <a:r>
              <a:rPr lang="en-US" sz="1800" dirty="0"/>
              <a:t>		stock: </a:t>
            </a:r>
            <a:r>
              <a:rPr lang="en-US" sz="1800" dirty="0" err="1"/>
              <a:t>bytearray</a:t>
            </a:r>
            <a:r>
              <a:rPr lang="en-US" sz="1800" dirty="0"/>
              <a:t>,</a:t>
            </a:r>
          </a:p>
          <a:p>
            <a:pPr marL="274320" lvl="1" indent="0" fontAlgn="base">
              <a:buNone/>
            </a:pPr>
            <a:r>
              <a:rPr lang="en-US" sz="1800" dirty="0"/>
              <a:t>		date: </a:t>
            </a:r>
            <a:r>
              <a:rPr lang="en-US" sz="1800" dirty="0" err="1"/>
              <a:t>bytearray</a:t>
            </a:r>
            <a:r>
              <a:rPr lang="en-US" sz="1800" dirty="0"/>
              <a:t>,</a:t>
            </a:r>
          </a:p>
          <a:p>
            <a:pPr marL="274320" lvl="1" indent="0" fontAlgn="base">
              <a:buNone/>
            </a:pPr>
            <a:r>
              <a:rPr lang="en-US" sz="1800" dirty="0"/>
              <a:t>		dividends: </a:t>
            </a:r>
            <a:r>
              <a:rPr lang="en-US" sz="1800" dirty="0" err="1"/>
              <a:t>bytearray</a:t>
            </a:r>
            <a:r>
              <a:rPr lang="en-US" sz="1800" dirty="0"/>
              <a:t>}}</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101</a:t>
            </a:fld>
            <a:endParaRPr lang="en-US" dirty="0"/>
          </a:p>
        </p:txBody>
      </p:sp>
    </p:spTree>
    <p:extLst>
      <p:ext uri="{BB962C8B-B14F-4D97-AF65-F5344CB8AC3E}">
        <p14:creationId xmlns:p14="http://schemas.microsoft.com/office/powerpoint/2010/main" val="22018457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DISTINCT</a:t>
            </a:r>
          </a:p>
        </p:txBody>
      </p:sp>
      <p:sp>
        <p:nvSpPr>
          <p:cNvPr id="3" name="Content Placeholder 2"/>
          <p:cNvSpPr>
            <a:spLocks noGrp="1"/>
          </p:cNvSpPr>
          <p:nvPr>
            <p:ph idx="1"/>
          </p:nvPr>
        </p:nvSpPr>
        <p:spPr/>
        <p:txBody>
          <a:bodyPr/>
          <a:lstStyle/>
          <a:p>
            <a:r>
              <a:rPr lang="en-US" dirty="0"/>
              <a:t>Description</a:t>
            </a:r>
          </a:p>
          <a:p>
            <a:pPr lvl="1"/>
            <a:r>
              <a:rPr lang="en-US" dirty="0"/>
              <a:t>Removes duplicate tuples in a relation</a:t>
            </a:r>
          </a:p>
          <a:p>
            <a:r>
              <a:rPr lang="en-US" dirty="0"/>
              <a:t>Syntax</a:t>
            </a:r>
          </a:p>
          <a:p>
            <a:pPr lvl="1"/>
            <a:r>
              <a:rPr lang="en-US" dirty="0"/>
              <a:t>DISTINCT alias;</a:t>
            </a:r>
          </a:p>
          <a:p>
            <a:r>
              <a:rPr lang="en-US" dirty="0"/>
              <a:t>Usage</a:t>
            </a:r>
          </a:p>
          <a:p>
            <a:pPr lvl="1"/>
            <a:r>
              <a:rPr lang="en-US" dirty="0"/>
              <a:t>Use the DISTINCT operator to remove duplicate tuples in a relation</a:t>
            </a:r>
          </a:p>
          <a:p>
            <a:pPr lvl="1"/>
            <a:r>
              <a:rPr lang="en-US" dirty="0"/>
              <a:t>DISTINCT does not preserve the original order of the contents (to eliminate duplicates, Pig must first sort the data)</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102</a:t>
            </a:fld>
            <a:endParaRPr lang="en-US" dirty="0"/>
          </a:p>
        </p:txBody>
      </p:sp>
    </p:spTree>
    <p:extLst>
      <p:ext uri="{BB962C8B-B14F-4D97-AF65-F5344CB8AC3E}">
        <p14:creationId xmlns:p14="http://schemas.microsoft.com/office/powerpoint/2010/main" val="30751029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DISTINCT: 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a:t>Suppose we have relation A.</a:t>
            </a:r>
          </a:p>
          <a:p>
            <a:endParaRPr lang="en-US" dirty="0"/>
          </a:p>
          <a:p>
            <a:pPr marL="274320" lvl="1" indent="0">
              <a:buNone/>
            </a:pPr>
            <a:r>
              <a:rPr lang="en-US" dirty="0"/>
              <a:t>A = LOAD 'data' AS (a1:int,a2:int,a3:int);</a:t>
            </a:r>
          </a:p>
          <a:p>
            <a:pPr marL="274320" lvl="1" indent="0">
              <a:buNone/>
            </a:pPr>
            <a:endParaRPr lang="en-US" dirty="0"/>
          </a:p>
          <a:p>
            <a:pPr marL="274320" lvl="1" indent="0">
              <a:buNone/>
            </a:pPr>
            <a:r>
              <a:rPr lang="en-US" dirty="0"/>
              <a:t>DUMP A;</a:t>
            </a:r>
          </a:p>
          <a:p>
            <a:pPr marL="274320" lvl="1" indent="0">
              <a:buNone/>
            </a:pPr>
            <a:r>
              <a:rPr lang="en-US" dirty="0"/>
              <a:t>(8,3,4)</a:t>
            </a:r>
          </a:p>
          <a:p>
            <a:pPr marL="274320" lvl="1" indent="0">
              <a:buNone/>
            </a:pPr>
            <a:r>
              <a:rPr lang="en-US" dirty="0"/>
              <a:t>(1,2,3)        </a:t>
            </a:r>
          </a:p>
          <a:p>
            <a:pPr marL="274320" lvl="1" indent="0">
              <a:buNone/>
            </a:pPr>
            <a:r>
              <a:rPr lang="en-US" dirty="0"/>
              <a:t>(4,3,3)        </a:t>
            </a:r>
          </a:p>
          <a:p>
            <a:pPr marL="274320" lvl="1" indent="0">
              <a:buNone/>
            </a:pPr>
            <a:r>
              <a:rPr lang="en-US" dirty="0"/>
              <a:t>(4,3,3)        </a:t>
            </a:r>
          </a:p>
          <a:p>
            <a:pPr marL="274320" lvl="1" indent="0">
              <a:buNone/>
            </a:pPr>
            <a:r>
              <a:rPr lang="en-US" dirty="0"/>
              <a:t>(1,2,3) </a:t>
            </a:r>
          </a:p>
          <a:p>
            <a:pPr marL="274320" lvl="1" indent="0">
              <a:buNone/>
            </a:pPr>
            <a:endParaRPr lang="en-US" dirty="0"/>
          </a:p>
          <a:p>
            <a:r>
              <a:rPr lang="en-US" dirty="0"/>
              <a:t>In this example all duplicate tuples are removed.</a:t>
            </a:r>
          </a:p>
          <a:p>
            <a:endParaRPr lang="en-US" dirty="0"/>
          </a:p>
          <a:p>
            <a:pPr marL="274320" lvl="1" indent="0">
              <a:buNone/>
            </a:pPr>
            <a:r>
              <a:rPr lang="en-US" dirty="0"/>
              <a:t>X = DISTINCT A;</a:t>
            </a:r>
          </a:p>
          <a:p>
            <a:pPr marL="274320" lvl="1" indent="0">
              <a:buNone/>
            </a:pPr>
            <a:endParaRPr lang="en-US" dirty="0"/>
          </a:p>
          <a:p>
            <a:pPr marL="274320" lvl="1" indent="0">
              <a:buNone/>
            </a:pPr>
            <a:r>
              <a:rPr lang="en-US" dirty="0"/>
              <a:t>DUMP X;</a:t>
            </a:r>
          </a:p>
          <a:p>
            <a:pPr marL="274320" lvl="1" indent="0">
              <a:buNone/>
            </a:pPr>
            <a:r>
              <a:rPr lang="en-US" dirty="0"/>
              <a:t>(1,2,3)</a:t>
            </a:r>
          </a:p>
          <a:p>
            <a:pPr marL="274320" lvl="1" indent="0">
              <a:buNone/>
            </a:pPr>
            <a:r>
              <a:rPr lang="en-US" dirty="0"/>
              <a:t>(4,3,3)</a:t>
            </a:r>
          </a:p>
          <a:p>
            <a:pPr marL="274320" lvl="1" indent="0">
              <a:buNone/>
            </a:pPr>
            <a:r>
              <a:rPr lang="en-US" dirty="0"/>
              <a:t>(8,3,4)</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103</a:t>
            </a:fld>
            <a:endParaRPr lang="en-US" dirty="0"/>
          </a:p>
        </p:txBody>
      </p:sp>
    </p:spTree>
    <p:extLst>
      <p:ext uri="{BB962C8B-B14F-4D97-AF65-F5344CB8AC3E}">
        <p14:creationId xmlns:p14="http://schemas.microsoft.com/office/powerpoint/2010/main" val="33823207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JOIN (inner)</a:t>
            </a:r>
          </a:p>
        </p:txBody>
      </p:sp>
      <p:sp>
        <p:nvSpPr>
          <p:cNvPr id="3" name="Content Placeholder 2"/>
          <p:cNvSpPr>
            <a:spLocks noGrp="1"/>
          </p:cNvSpPr>
          <p:nvPr>
            <p:ph idx="1"/>
          </p:nvPr>
        </p:nvSpPr>
        <p:spPr/>
        <p:txBody>
          <a:bodyPr>
            <a:normAutofit lnSpcReduction="10000"/>
          </a:bodyPr>
          <a:lstStyle/>
          <a:p>
            <a:r>
              <a:rPr lang="en-US" dirty="0"/>
              <a:t>Description</a:t>
            </a:r>
          </a:p>
          <a:p>
            <a:pPr lvl="1"/>
            <a:r>
              <a:rPr lang="en-US" dirty="0"/>
              <a:t>Performs an inner join of two or more relations based on common field values</a:t>
            </a:r>
          </a:p>
          <a:p>
            <a:r>
              <a:rPr lang="en-US" dirty="0"/>
              <a:t>Syntax</a:t>
            </a:r>
          </a:p>
          <a:p>
            <a:pPr lvl="1"/>
            <a:r>
              <a:rPr lang="en-US" dirty="0"/>
              <a:t>JOIN alias BY {expression|'('expression [, expression …]')'} (, alias BY {expression|'('expression [, expression …]')'} …)</a:t>
            </a:r>
          </a:p>
          <a:p>
            <a:r>
              <a:rPr lang="en-US" dirty="0"/>
              <a:t>Usage</a:t>
            </a:r>
          </a:p>
          <a:p>
            <a:pPr lvl="1"/>
            <a:r>
              <a:rPr lang="en-US" dirty="0"/>
              <a:t>Use the JOIN operator to perform an inner, equijoin join of two or more relations based on common field values</a:t>
            </a:r>
          </a:p>
          <a:p>
            <a:pPr lvl="1"/>
            <a:r>
              <a:rPr lang="en-US" dirty="0"/>
              <a:t>Inner joins ignore null keys, so it makes sense to filter them out before the join.</a:t>
            </a:r>
          </a:p>
          <a:p>
            <a:pPr lvl="1"/>
            <a:r>
              <a:rPr lang="en-US" dirty="0"/>
              <a:t>The GROUP and JOIN operators perform similar functions</a:t>
            </a:r>
          </a:p>
          <a:p>
            <a:pPr lvl="1"/>
            <a:r>
              <a:rPr lang="en-US" dirty="0"/>
              <a:t>GROUP creates a nested set of output tuples while JOIN creates a flat set of output tuples.</a:t>
            </a:r>
          </a:p>
          <a:p>
            <a:pPr lvl="1"/>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104</a:t>
            </a:fld>
            <a:endParaRPr lang="en-US" dirty="0"/>
          </a:p>
        </p:txBody>
      </p:sp>
    </p:spTree>
    <p:extLst>
      <p:ext uri="{BB962C8B-B14F-4D97-AF65-F5344CB8AC3E}">
        <p14:creationId xmlns:p14="http://schemas.microsoft.com/office/powerpoint/2010/main" val="30892247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JOIN (inner): Example #1</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a:t> A = LOAD 'data1' AS (a1:int,a2:int,a3:int);</a:t>
            </a:r>
          </a:p>
          <a:p>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a:t>(4,3,3)</a:t>
            </a:r>
          </a:p>
          <a:p>
            <a:pPr marL="274320" lvl="1" indent="0">
              <a:buNone/>
            </a:pPr>
            <a:r>
              <a:rPr lang="en-US" dirty="0"/>
              <a:t>(7,2,5)</a:t>
            </a:r>
          </a:p>
          <a:p>
            <a:pPr marL="274320" lvl="1" indent="0">
              <a:buNone/>
            </a:pPr>
            <a:r>
              <a:rPr lang="en-US" dirty="0"/>
              <a:t>(8,4,3)</a:t>
            </a:r>
          </a:p>
          <a:p>
            <a:pPr marL="274320" lvl="1" indent="0">
              <a:buNone/>
            </a:pPr>
            <a:endParaRPr lang="en-US" dirty="0"/>
          </a:p>
          <a:p>
            <a:pPr marL="274320" lvl="1" indent="0">
              <a:buNone/>
            </a:pPr>
            <a:r>
              <a:rPr lang="en-US" dirty="0"/>
              <a:t>B = LOAD 'data2' AS (b1:int,b2:int);</a:t>
            </a:r>
          </a:p>
          <a:p>
            <a:pPr marL="274320" lvl="1" indent="0">
              <a:buNone/>
            </a:pPr>
            <a:endParaRPr lang="en-US" dirty="0"/>
          </a:p>
          <a:p>
            <a:pPr marL="274320" lvl="1" indent="0">
              <a:buNone/>
            </a:pPr>
            <a:r>
              <a:rPr lang="en-US" dirty="0"/>
              <a:t>DUMP B;</a:t>
            </a:r>
          </a:p>
          <a:p>
            <a:pPr marL="274320" lvl="1" indent="0">
              <a:buNone/>
            </a:pPr>
            <a:r>
              <a:rPr lang="en-US" dirty="0"/>
              <a:t>(2,4)</a:t>
            </a:r>
          </a:p>
          <a:p>
            <a:pPr marL="274320" lvl="1" indent="0">
              <a:buNone/>
            </a:pPr>
            <a:r>
              <a:rPr lang="en-US" dirty="0"/>
              <a:t>(8,9)</a:t>
            </a:r>
          </a:p>
          <a:p>
            <a:pPr marL="274320" lvl="1" indent="0">
              <a:buNone/>
            </a:pPr>
            <a:r>
              <a:rPr lang="en-US" dirty="0"/>
              <a:t>(1,3)</a:t>
            </a:r>
          </a:p>
          <a:p>
            <a:pPr marL="274320" lvl="1" indent="0">
              <a:buNone/>
            </a:pPr>
            <a:r>
              <a:rPr lang="en-US" dirty="0"/>
              <a:t>(2,7)</a:t>
            </a:r>
          </a:p>
          <a:p>
            <a:pPr marL="274320" lvl="1" indent="0">
              <a:buNone/>
            </a:pPr>
            <a:r>
              <a:rPr lang="en-US" dirty="0"/>
              <a:t>(2,9)</a:t>
            </a:r>
          </a:p>
          <a:p>
            <a:pPr marL="274320" lvl="1" indent="0">
              <a:buNone/>
            </a:pPr>
            <a:r>
              <a:rPr lang="en-US" dirty="0"/>
              <a:t>(4,6)</a:t>
            </a:r>
          </a:p>
          <a:p>
            <a:pPr marL="274320" lvl="1" indent="0">
              <a:buNone/>
            </a:pPr>
            <a:r>
              <a:rPr lang="en-US" dirty="0"/>
              <a:t>(4,9)</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105</a:t>
            </a:fld>
            <a:endParaRPr lang="en-US" dirty="0"/>
          </a:p>
        </p:txBody>
      </p:sp>
    </p:spTree>
    <p:extLst>
      <p:ext uri="{BB962C8B-B14F-4D97-AF65-F5344CB8AC3E}">
        <p14:creationId xmlns:p14="http://schemas.microsoft.com/office/powerpoint/2010/main" val="29685665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JOIN (inner): Example #1</a:t>
            </a:r>
            <a:endParaRPr lang="en-US" dirty="0"/>
          </a:p>
        </p:txBody>
      </p:sp>
      <p:sp>
        <p:nvSpPr>
          <p:cNvPr id="3" name="Content Placeholder 2"/>
          <p:cNvSpPr>
            <a:spLocks noGrp="1"/>
          </p:cNvSpPr>
          <p:nvPr>
            <p:ph idx="1"/>
          </p:nvPr>
        </p:nvSpPr>
        <p:spPr/>
        <p:txBody>
          <a:bodyPr>
            <a:normAutofit lnSpcReduction="10000"/>
          </a:bodyPr>
          <a:lstStyle/>
          <a:p>
            <a:r>
              <a:rPr lang="en-US" dirty="0"/>
              <a:t>In this example relations A and B are joined by their first fields</a:t>
            </a:r>
          </a:p>
          <a:p>
            <a:endParaRPr lang="en-US" dirty="0"/>
          </a:p>
          <a:p>
            <a:pPr marL="274320" lvl="1" indent="0">
              <a:buNone/>
            </a:pPr>
            <a:r>
              <a:rPr lang="en-US" dirty="0"/>
              <a:t>X = JOIN A BY a1, B BY b1;</a:t>
            </a:r>
          </a:p>
          <a:p>
            <a:pPr marL="274320" lvl="1" indent="0">
              <a:buNone/>
            </a:pPr>
            <a:endParaRPr lang="en-US" dirty="0"/>
          </a:p>
          <a:p>
            <a:pPr marL="274320" lvl="1" indent="0">
              <a:buNone/>
            </a:pPr>
            <a:r>
              <a:rPr lang="en-US" dirty="0"/>
              <a:t>DUMP X;</a:t>
            </a:r>
          </a:p>
          <a:p>
            <a:pPr marL="274320" lvl="1" indent="0">
              <a:buNone/>
            </a:pPr>
            <a:r>
              <a:rPr lang="en-US" dirty="0"/>
              <a:t>(1,2,3,1,3)</a:t>
            </a:r>
          </a:p>
          <a:p>
            <a:pPr marL="274320" lvl="1" indent="0">
              <a:buNone/>
            </a:pPr>
            <a:r>
              <a:rPr lang="en-US" dirty="0"/>
              <a:t>(4,2,1,4,6)</a:t>
            </a:r>
          </a:p>
          <a:p>
            <a:pPr marL="274320" lvl="1" indent="0">
              <a:buNone/>
            </a:pPr>
            <a:r>
              <a:rPr lang="en-US" dirty="0"/>
              <a:t>(4,3,3,4,6)</a:t>
            </a:r>
          </a:p>
          <a:p>
            <a:pPr marL="274320" lvl="1" indent="0">
              <a:buNone/>
            </a:pPr>
            <a:r>
              <a:rPr lang="en-US" dirty="0"/>
              <a:t>(4,2,1,4,9)</a:t>
            </a:r>
          </a:p>
          <a:p>
            <a:pPr marL="274320" lvl="1" indent="0">
              <a:buNone/>
            </a:pPr>
            <a:r>
              <a:rPr lang="en-US" dirty="0"/>
              <a:t>(4,3,3,4,9)</a:t>
            </a:r>
          </a:p>
          <a:p>
            <a:pPr marL="274320" lvl="1" indent="0">
              <a:buNone/>
            </a:pPr>
            <a:r>
              <a:rPr lang="en-US" dirty="0"/>
              <a:t>(8,3,4,8,9)</a:t>
            </a:r>
          </a:p>
          <a:p>
            <a:pPr marL="274320" lvl="1" indent="0">
              <a:buNone/>
            </a:pPr>
            <a:r>
              <a:rPr lang="en-US" dirty="0"/>
              <a:t>(8,4,3,8,9)</a:t>
            </a:r>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106</a:t>
            </a:fld>
            <a:endParaRPr lang="en-US" dirty="0"/>
          </a:p>
        </p:txBody>
      </p:sp>
    </p:spTree>
    <p:extLst>
      <p:ext uri="{BB962C8B-B14F-4D97-AF65-F5344CB8AC3E}">
        <p14:creationId xmlns:p14="http://schemas.microsoft.com/office/powerpoint/2010/main" val="11141470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645F-B643-FD4E-A289-38424B927AF7}"/>
              </a:ext>
            </a:extLst>
          </p:cNvPr>
          <p:cNvSpPr>
            <a:spLocks noGrp="1"/>
          </p:cNvSpPr>
          <p:nvPr>
            <p:ph type="title"/>
          </p:nvPr>
        </p:nvSpPr>
        <p:spPr/>
        <p:txBody>
          <a:bodyPr>
            <a:noAutofit/>
          </a:bodyPr>
          <a:lstStyle/>
          <a:p>
            <a:r>
              <a:rPr lang="en-US" sz="3600" dirty="0"/>
              <a:t>Relational Operations</a:t>
            </a:r>
            <a:br>
              <a:rPr lang="en-US" sz="3600" dirty="0"/>
            </a:br>
            <a:r>
              <a:rPr lang="en-US" sz="3600" dirty="0"/>
              <a:t>JOIN (inner): Example #2</a:t>
            </a:r>
          </a:p>
        </p:txBody>
      </p:sp>
      <p:sp>
        <p:nvSpPr>
          <p:cNvPr id="3" name="Content Placeholder 2">
            <a:extLst>
              <a:ext uri="{FF2B5EF4-FFF2-40B4-BE49-F238E27FC236}">
                <a16:creationId xmlns:a16="http://schemas.microsoft.com/office/drawing/2014/main" id="{F04A4760-6C66-D947-AF99-DE140B9696AA}"/>
              </a:ext>
            </a:extLst>
          </p:cNvPr>
          <p:cNvSpPr>
            <a:spLocks noGrp="1"/>
          </p:cNvSpPr>
          <p:nvPr>
            <p:ph idx="1"/>
          </p:nvPr>
        </p:nvSpPr>
        <p:spPr/>
        <p:txBody>
          <a:bodyPr>
            <a:noAutofit/>
          </a:bodyPr>
          <a:lstStyle/>
          <a:p>
            <a:r>
              <a:rPr lang="en-US" sz="2000" dirty="0"/>
              <a:t>names = LOAD '</a:t>
            </a:r>
            <a:r>
              <a:rPr lang="en-US" sz="2000" dirty="0" err="1"/>
              <a:t>names.dat</a:t>
            </a:r>
            <a:r>
              <a:rPr lang="en-US" sz="2000" dirty="0"/>
              <a:t>' USING </a:t>
            </a:r>
            <a:r>
              <a:rPr lang="en-US" sz="2000" dirty="0" err="1"/>
              <a:t>PigStorage</a:t>
            </a:r>
            <a:r>
              <a:rPr lang="en-US" sz="2000" dirty="0"/>
              <a:t>(' ') as (name, species);</a:t>
            </a:r>
          </a:p>
          <a:p>
            <a:r>
              <a:rPr lang="en-US" sz="2000" dirty="0"/>
              <a:t>actions = LOAD '</a:t>
            </a:r>
            <a:r>
              <a:rPr lang="en-US" sz="2000" dirty="0" err="1"/>
              <a:t>actions.dat</a:t>
            </a:r>
            <a:r>
              <a:rPr lang="en-US" sz="2000" dirty="0"/>
              <a:t>' USING </a:t>
            </a:r>
            <a:r>
              <a:rPr lang="en-US" sz="2000" dirty="0" err="1"/>
              <a:t>PigStorage</a:t>
            </a:r>
            <a:r>
              <a:rPr lang="en-US" sz="2000" dirty="0"/>
              <a:t>(' ') as (species, action); </a:t>
            </a:r>
          </a:p>
          <a:p>
            <a:r>
              <a:rPr lang="en-US" sz="2000" dirty="0"/>
              <a:t>DUMP names; </a:t>
            </a:r>
          </a:p>
          <a:p>
            <a:pPr marL="274320" lvl="1" indent="0">
              <a:buNone/>
            </a:pPr>
            <a:r>
              <a:rPr lang="en-US" sz="1800" dirty="0"/>
              <a:t>(</a:t>
            </a:r>
            <a:r>
              <a:rPr lang="en-US" sz="1800" dirty="0" err="1"/>
              <a:t>Bill,Cat</a:t>
            </a:r>
            <a:r>
              <a:rPr lang="en-US" sz="1800" dirty="0"/>
              <a:t>,)</a:t>
            </a:r>
          </a:p>
          <a:p>
            <a:pPr marL="274320" lvl="1" indent="0">
              <a:buNone/>
            </a:pPr>
            <a:r>
              <a:rPr lang="en-US" sz="1800" dirty="0"/>
              <a:t>(</a:t>
            </a:r>
            <a:r>
              <a:rPr lang="en-US" sz="1800" dirty="0" err="1"/>
              <a:t>Morris,Cat</a:t>
            </a:r>
            <a:r>
              <a:rPr lang="en-US" sz="1800" dirty="0"/>
              <a:t>)</a:t>
            </a:r>
          </a:p>
          <a:p>
            <a:pPr marL="274320" lvl="1" indent="0">
              <a:buNone/>
            </a:pPr>
            <a:r>
              <a:rPr lang="en-US" sz="1800" dirty="0"/>
              <a:t>(</a:t>
            </a:r>
            <a:r>
              <a:rPr lang="en-US" sz="1800" dirty="0" err="1"/>
              <a:t>Ed,Horse</a:t>
            </a:r>
            <a:r>
              <a:rPr lang="en-US" sz="1800" dirty="0"/>
              <a:t>)</a:t>
            </a:r>
          </a:p>
          <a:p>
            <a:pPr marL="274320" lvl="1" indent="0">
              <a:buNone/>
            </a:pPr>
            <a:r>
              <a:rPr lang="en-US" sz="1800" dirty="0"/>
              <a:t>(Tux, Penguin)</a:t>
            </a:r>
          </a:p>
          <a:p>
            <a:r>
              <a:rPr lang="en-US" sz="2000" dirty="0"/>
              <a:t>DUMP actions; </a:t>
            </a:r>
          </a:p>
          <a:p>
            <a:pPr marL="274320" lvl="1" indent="0">
              <a:buNone/>
            </a:pPr>
            <a:r>
              <a:rPr lang="en-US" sz="1800" dirty="0"/>
              <a:t>(</a:t>
            </a:r>
            <a:r>
              <a:rPr lang="en-US" sz="1800" dirty="0" err="1"/>
              <a:t>Horse,neighs</a:t>
            </a:r>
            <a:r>
              <a:rPr lang="en-US" sz="1800" dirty="0"/>
              <a:t>)</a:t>
            </a:r>
          </a:p>
          <a:p>
            <a:pPr marL="274320" lvl="1" indent="0">
              <a:buNone/>
            </a:pPr>
            <a:r>
              <a:rPr lang="en-US" sz="1800" dirty="0"/>
              <a:t>(</a:t>
            </a:r>
            <a:r>
              <a:rPr lang="en-US" sz="1800" dirty="0" err="1"/>
              <a:t>Cat,purrs</a:t>
            </a:r>
            <a:r>
              <a:rPr lang="en-US" sz="1800" dirty="0"/>
              <a:t>)</a:t>
            </a:r>
          </a:p>
          <a:p>
            <a:pPr marL="274320" lvl="1" indent="0">
              <a:buNone/>
            </a:pPr>
            <a:r>
              <a:rPr lang="en-US" sz="1800" dirty="0"/>
              <a:t>(</a:t>
            </a:r>
            <a:r>
              <a:rPr lang="en-US" sz="1800" dirty="0" err="1"/>
              <a:t>Cat,scratches</a:t>
            </a:r>
            <a:r>
              <a:rPr lang="en-US" sz="1800" dirty="0"/>
              <a:t>)</a:t>
            </a:r>
          </a:p>
          <a:p>
            <a:pPr marL="274320" lvl="1" indent="0">
              <a:buNone/>
            </a:pPr>
            <a:r>
              <a:rPr lang="en-US" sz="1800" dirty="0"/>
              <a:t>(</a:t>
            </a:r>
            <a:r>
              <a:rPr lang="en-US" sz="1800" dirty="0" err="1"/>
              <a:t>Dog,barks</a:t>
            </a:r>
            <a:r>
              <a:rPr lang="en-US" sz="1800" dirty="0"/>
              <a:t>)</a:t>
            </a:r>
          </a:p>
        </p:txBody>
      </p:sp>
      <p:sp>
        <p:nvSpPr>
          <p:cNvPr id="4" name="Footer Placeholder 3">
            <a:extLst>
              <a:ext uri="{FF2B5EF4-FFF2-40B4-BE49-F238E27FC236}">
                <a16:creationId xmlns:a16="http://schemas.microsoft.com/office/drawing/2014/main" id="{0FB43925-CE83-2541-9788-EC1DC67788C6}"/>
              </a:ext>
            </a:extLst>
          </p:cNvPr>
          <p:cNvSpPr>
            <a:spLocks noGrp="1"/>
          </p:cNvSpPr>
          <p:nvPr>
            <p:ph type="ftr" sz="quarter" idx="11"/>
          </p:nvPr>
        </p:nvSpPr>
        <p:spPr/>
        <p:txBody>
          <a:bodyPr/>
          <a:lstStyle/>
          <a:p>
            <a:r>
              <a:rPr lang="sk-SK"/>
              <a:t>CSP554</a:t>
            </a:r>
            <a:r>
              <a:rPr lang="en-US"/>
              <a:t> End of Term</a:t>
            </a:r>
            <a:endParaRPr lang="en-US" dirty="0"/>
          </a:p>
        </p:txBody>
      </p:sp>
      <p:sp>
        <p:nvSpPr>
          <p:cNvPr id="5" name="Slide Number Placeholder 4">
            <a:extLst>
              <a:ext uri="{FF2B5EF4-FFF2-40B4-BE49-F238E27FC236}">
                <a16:creationId xmlns:a16="http://schemas.microsoft.com/office/drawing/2014/main" id="{22B92D13-3D40-234E-A9F0-2370414EB165}"/>
              </a:ext>
            </a:extLst>
          </p:cNvPr>
          <p:cNvSpPr>
            <a:spLocks noGrp="1"/>
          </p:cNvSpPr>
          <p:nvPr>
            <p:ph type="sldNum" sz="quarter" idx="12"/>
          </p:nvPr>
        </p:nvSpPr>
        <p:spPr/>
        <p:txBody>
          <a:bodyPr/>
          <a:lstStyle/>
          <a:p>
            <a:fld id="{9AA7C465-8597-4488-B68C-958448427716}" type="slidenum">
              <a:rPr lang="en-US" smtClean="0"/>
              <a:t>107</a:t>
            </a:fld>
            <a:endParaRPr lang="en-US" dirty="0"/>
          </a:p>
        </p:txBody>
      </p:sp>
    </p:spTree>
    <p:extLst>
      <p:ext uri="{BB962C8B-B14F-4D97-AF65-F5344CB8AC3E}">
        <p14:creationId xmlns:p14="http://schemas.microsoft.com/office/powerpoint/2010/main" val="30047057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645F-B643-FD4E-A289-38424B927AF7}"/>
              </a:ext>
            </a:extLst>
          </p:cNvPr>
          <p:cNvSpPr>
            <a:spLocks noGrp="1"/>
          </p:cNvSpPr>
          <p:nvPr>
            <p:ph type="title"/>
          </p:nvPr>
        </p:nvSpPr>
        <p:spPr/>
        <p:txBody>
          <a:bodyPr>
            <a:noAutofit/>
          </a:bodyPr>
          <a:lstStyle/>
          <a:p>
            <a:r>
              <a:rPr lang="en-US" sz="3600" dirty="0"/>
              <a:t>Relational Operations</a:t>
            </a:r>
            <a:br>
              <a:rPr lang="en-US" sz="3600" dirty="0"/>
            </a:br>
            <a:r>
              <a:rPr lang="en-US" sz="3600" dirty="0"/>
              <a:t>JOIN (inner): Example #2</a:t>
            </a:r>
          </a:p>
        </p:txBody>
      </p:sp>
      <p:sp>
        <p:nvSpPr>
          <p:cNvPr id="3" name="Content Placeholder 2">
            <a:extLst>
              <a:ext uri="{FF2B5EF4-FFF2-40B4-BE49-F238E27FC236}">
                <a16:creationId xmlns:a16="http://schemas.microsoft.com/office/drawing/2014/main" id="{F04A4760-6C66-D947-AF99-DE140B9696AA}"/>
              </a:ext>
            </a:extLst>
          </p:cNvPr>
          <p:cNvSpPr>
            <a:spLocks noGrp="1"/>
          </p:cNvSpPr>
          <p:nvPr>
            <p:ph idx="1"/>
          </p:nvPr>
        </p:nvSpPr>
        <p:spPr/>
        <p:txBody>
          <a:bodyPr/>
          <a:lstStyle/>
          <a:p>
            <a:r>
              <a:rPr lang="en-US" dirty="0"/>
              <a:t>joined = JOIN names BY species, actions BY species; </a:t>
            </a:r>
          </a:p>
          <a:p>
            <a:r>
              <a:rPr lang="en-US" dirty="0"/>
              <a:t>DUMP joined;</a:t>
            </a:r>
          </a:p>
          <a:p>
            <a:pPr marL="274320" lvl="1" indent="0">
              <a:buNone/>
            </a:pPr>
            <a:r>
              <a:rPr lang="en-US" dirty="0"/>
              <a:t>(</a:t>
            </a:r>
            <a:r>
              <a:rPr lang="en-US" dirty="0" err="1"/>
              <a:t>Bill,Cat,Cat,purrs</a:t>
            </a:r>
            <a:r>
              <a:rPr lang="en-US" dirty="0"/>
              <a:t>)</a:t>
            </a:r>
          </a:p>
          <a:p>
            <a:pPr marL="274320" lvl="1" indent="0">
              <a:buNone/>
            </a:pPr>
            <a:r>
              <a:rPr lang="en-US" dirty="0"/>
              <a:t>(</a:t>
            </a:r>
            <a:r>
              <a:rPr lang="en-US" dirty="0" err="1"/>
              <a:t>Bill,Cat,Cat,scratches</a:t>
            </a:r>
            <a:r>
              <a:rPr lang="en-US" dirty="0"/>
              <a:t>)</a:t>
            </a:r>
          </a:p>
          <a:p>
            <a:pPr marL="274320" lvl="1" indent="0">
              <a:buNone/>
            </a:pPr>
            <a:r>
              <a:rPr lang="en-US" dirty="0"/>
              <a:t>(</a:t>
            </a:r>
            <a:r>
              <a:rPr lang="en-US" dirty="0" err="1"/>
              <a:t>Morris,Cat,Cat,purrs</a:t>
            </a:r>
            <a:r>
              <a:rPr lang="en-US" dirty="0"/>
              <a:t>)</a:t>
            </a:r>
          </a:p>
          <a:p>
            <a:pPr marL="274320" lvl="1" indent="0">
              <a:buNone/>
            </a:pPr>
            <a:r>
              <a:rPr lang="en-US" dirty="0"/>
              <a:t>(</a:t>
            </a:r>
            <a:r>
              <a:rPr lang="en-US" dirty="0" err="1"/>
              <a:t>Morris,Cat,Cat,scratches</a:t>
            </a:r>
            <a:r>
              <a:rPr lang="en-US" dirty="0"/>
              <a:t>)</a:t>
            </a:r>
          </a:p>
          <a:p>
            <a:pPr marL="274320" lvl="1" indent="0">
              <a:buNone/>
            </a:pPr>
            <a:r>
              <a:rPr lang="en-US" dirty="0"/>
              <a:t>(</a:t>
            </a:r>
            <a:r>
              <a:rPr lang="en-US" dirty="0" err="1"/>
              <a:t>Ed,Horse,Horse,neighs</a:t>
            </a:r>
            <a:r>
              <a:rPr lang="en-US" dirty="0"/>
              <a:t>)</a:t>
            </a:r>
          </a:p>
        </p:txBody>
      </p:sp>
      <p:sp>
        <p:nvSpPr>
          <p:cNvPr id="4" name="Footer Placeholder 3">
            <a:extLst>
              <a:ext uri="{FF2B5EF4-FFF2-40B4-BE49-F238E27FC236}">
                <a16:creationId xmlns:a16="http://schemas.microsoft.com/office/drawing/2014/main" id="{0FB43925-CE83-2541-9788-EC1DC67788C6}"/>
              </a:ext>
            </a:extLst>
          </p:cNvPr>
          <p:cNvSpPr>
            <a:spLocks noGrp="1"/>
          </p:cNvSpPr>
          <p:nvPr>
            <p:ph type="ftr" sz="quarter" idx="11"/>
          </p:nvPr>
        </p:nvSpPr>
        <p:spPr/>
        <p:txBody>
          <a:bodyPr/>
          <a:lstStyle/>
          <a:p>
            <a:r>
              <a:rPr lang="sk-SK"/>
              <a:t>CSP554</a:t>
            </a:r>
            <a:r>
              <a:rPr lang="en-US"/>
              <a:t> End of Term</a:t>
            </a:r>
            <a:endParaRPr lang="en-US" dirty="0"/>
          </a:p>
        </p:txBody>
      </p:sp>
      <p:sp>
        <p:nvSpPr>
          <p:cNvPr id="5" name="Slide Number Placeholder 4">
            <a:extLst>
              <a:ext uri="{FF2B5EF4-FFF2-40B4-BE49-F238E27FC236}">
                <a16:creationId xmlns:a16="http://schemas.microsoft.com/office/drawing/2014/main" id="{22B92D13-3D40-234E-A9F0-2370414EB165}"/>
              </a:ext>
            </a:extLst>
          </p:cNvPr>
          <p:cNvSpPr>
            <a:spLocks noGrp="1"/>
          </p:cNvSpPr>
          <p:nvPr>
            <p:ph type="sldNum" sz="quarter" idx="12"/>
          </p:nvPr>
        </p:nvSpPr>
        <p:spPr/>
        <p:txBody>
          <a:bodyPr/>
          <a:lstStyle/>
          <a:p>
            <a:fld id="{9AA7C465-8597-4488-B68C-958448427716}" type="slidenum">
              <a:rPr lang="en-US" smtClean="0"/>
              <a:t>108</a:t>
            </a:fld>
            <a:endParaRPr lang="en-US" dirty="0"/>
          </a:p>
        </p:txBody>
      </p:sp>
      <p:sp>
        <p:nvSpPr>
          <p:cNvPr id="6" name="Rectangular Callout 5">
            <a:extLst>
              <a:ext uri="{FF2B5EF4-FFF2-40B4-BE49-F238E27FC236}">
                <a16:creationId xmlns:a16="http://schemas.microsoft.com/office/drawing/2014/main" id="{E91B01A2-A101-0B49-9872-94FCF212AC27}"/>
              </a:ext>
            </a:extLst>
          </p:cNvPr>
          <p:cNvSpPr/>
          <p:nvPr/>
        </p:nvSpPr>
        <p:spPr>
          <a:xfrm>
            <a:off x="4495800" y="4953000"/>
            <a:ext cx="1981200" cy="1524000"/>
          </a:xfrm>
          <a:prstGeom prst="wedgeRectCallout">
            <a:avLst>
              <a:gd name="adj1" fmla="val -174925"/>
              <a:gd name="adj2" fmla="val -861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species field from each relation appears in the join </a:t>
            </a:r>
          </a:p>
        </p:txBody>
      </p:sp>
    </p:spTree>
    <p:extLst>
      <p:ext uri="{BB962C8B-B14F-4D97-AF65-F5344CB8AC3E}">
        <p14:creationId xmlns:p14="http://schemas.microsoft.com/office/powerpoint/2010/main" val="38606633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JOIN (outer)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Description</a:t>
            </a:r>
          </a:p>
          <a:p>
            <a:pPr lvl="1"/>
            <a:r>
              <a:rPr lang="en-US" dirty="0"/>
              <a:t>Performs an outer join of two relations based on common field values</a:t>
            </a:r>
          </a:p>
          <a:p>
            <a:r>
              <a:rPr lang="en-US" dirty="0"/>
              <a:t>Syntax</a:t>
            </a:r>
          </a:p>
          <a:p>
            <a:pPr lvl="1"/>
            <a:r>
              <a:rPr lang="en-US" dirty="0"/>
              <a:t>JOIN left-alias BY left-alias-column [LEFT|RIGHT|FULL] [OUTER], right-alias BY right-alias-column</a:t>
            </a:r>
          </a:p>
          <a:p>
            <a:r>
              <a:rPr lang="en-US" dirty="0"/>
              <a:t>Usage</a:t>
            </a:r>
          </a:p>
          <a:p>
            <a:pPr lvl="1"/>
            <a:r>
              <a:rPr lang="en-US" dirty="0"/>
              <a:t>Use the JOIN operator with the corresponding keywords to perform left, right, or full outer joins</a:t>
            </a:r>
          </a:p>
          <a:p>
            <a:pPr lvl="1"/>
            <a:r>
              <a:rPr lang="en-US" dirty="0"/>
              <a:t>The keyword OUTER is optional for outer joins; the keywords LEFT, RIGHT and FULL will imply left outer, right outer and full outer joins respectively when OUTER is omitted</a:t>
            </a:r>
          </a:p>
          <a:p>
            <a:pPr lvl="1"/>
            <a:r>
              <a:rPr lang="en-US" dirty="0"/>
              <a:t>Outer joins will only work provided the relations which need to produce nulls (in the case of non-matching keys) have schemas.</a:t>
            </a:r>
          </a:p>
          <a:p>
            <a:pPr lvl="1"/>
            <a:r>
              <a:rPr lang="en-US" dirty="0"/>
              <a:t>Outer joins will only work for two-way joins; to perform a multi-way outer join, you will need to perform multiple two-way outer </a:t>
            </a:r>
            <a:r>
              <a:rPr lang="en-US" dirty="0" err="1"/>
              <a:t>joinS</a:t>
            </a:r>
            <a:endParaRPr lang="en-US" dirty="0"/>
          </a:p>
          <a:p>
            <a:pPr lvl="1"/>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109</a:t>
            </a:fld>
            <a:endParaRPr lang="en-US" dirty="0"/>
          </a:p>
        </p:txBody>
      </p:sp>
    </p:spTree>
    <p:extLst>
      <p:ext uri="{BB962C8B-B14F-4D97-AF65-F5344CB8AC3E}">
        <p14:creationId xmlns:p14="http://schemas.microsoft.com/office/powerpoint/2010/main" val="56720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Pig?</a:t>
            </a:r>
          </a:p>
        </p:txBody>
      </p:sp>
      <p:sp>
        <p:nvSpPr>
          <p:cNvPr id="3" name="Content Placeholder 2"/>
          <p:cNvSpPr>
            <a:spLocks noGrp="1"/>
          </p:cNvSpPr>
          <p:nvPr>
            <p:ph idx="1"/>
          </p:nvPr>
        </p:nvSpPr>
        <p:spPr>
          <a:xfrm>
            <a:off x="457200" y="1447800"/>
            <a:ext cx="8229600" cy="4876800"/>
          </a:xfrm>
        </p:spPr>
        <p:txBody>
          <a:bodyPr>
            <a:normAutofit/>
          </a:bodyPr>
          <a:lstStyle/>
          <a:p>
            <a:r>
              <a:rPr lang="en-US" sz="2000" dirty="0"/>
              <a:t>A the combination of a simple SQL-like scripting language called Pig Latin…</a:t>
            </a:r>
          </a:p>
          <a:p>
            <a:r>
              <a:rPr lang="en-US" sz="2000" dirty="0"/>
              <a:t>Plus an engine that parses, optimizes, and automatically executes Pig Latin scripts as a series of MapReduce jobs on a Hadoop cluster</a:t>
            </a:r>
          </a:p>
          <a:p>
            <a:endParaRPr lang="en-US" sz="2000"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66" t="2742" r="1182" b="2494"/>
          <a:stretch/>
        </p:blipFill>
        <p:spPr bwMode="auto">
          <a:xfrm>
            <a:off x="1066800" y="2891646"/>
            <a:ext cx="6987841" cy="367526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919812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JOIN (outer): Example</a:t>
            </a:r>
            <a:endParaRPr lang="en-US" dirty="0"/>
          </a:p>
        </p:txBody>
      </p:sp>
      <p:sp>
        <p:nvSpPr>
          <p:cNvPr id="3" name="Content Placeholder 2"/>
          <p:cNvSpPr>
            <a:spLocks noGrp="1"/>
          </p:cNvSpPr>
          <p:nvPr>
            <p:ph idx="1"/>
          </p:nvPr>
        </p:nvSpPr>
        <p:spPr/>
        <p:txBody>
          <a:bodyPr/>
          <a:lstStyle/>
          <a:p>
            <a:r>
              <a:rPr lang="en-US" dirty="0"/>
              <a:t>This example shows a left outer join</a:t>
            </a:r>
          </a:p>
          <a:p>
            <a:endParaRPr lang="en-US" dirty="0"/>
          </a:p>
          <a:p>
            <a:pPr marL="274320" lvl="1" indent="0">
              <a:buNone/>
            </a:pPr>
            <a:r>
              <a:rPr lang="en-US" dirty="0"/>
              <a:t>A = LOAD 'a.txt' AS (</a:t>
            </a:r>
            <a:r>
              <a:rPr lang="en-US" dirty="0" err="1"/>
              <a:t>n:chararray</a:t>
            </a:r>
            <a:r>
              <a:rPr lang="en-US" dirty="0"/>
              <a:t>, a:int); </a:t>
            </a:r>
          </a:p>
          <a:p>
            <a:pPr marL="274320" lvl="1" indent="0">
              <a:buNone/>
            </a:pPr>
            <a:r>
              <a:rPr lang="en-US" dirty="0"/>
              <a:t>B = LOAD 'b.txt' AS (</a:t>
            </a:r>
            <a:r>
              <a:rPr lang="en-US" dirty="0" err="1"/>
              <a:t>n:chararray</a:t>
            </a:r>
            <a:r>
              <a:rPr lang="en-US" dirty="0"/>
              <a:t>, m:chararray);</a:t>
            </a:r>
          </a:p>
          <a:p>
            <a:pPr marL="274320" lvl="1" indent="0">
              <a:buNone/>
            </a:pPr>
            <a:r>
              <a:rPr lang="en-US" dirty="0"/>
              <a:t>C = JOIN A by $0 LEFT OUTER, B BY $0;</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110</a:t>
            </a:fld>
            <a:endParaRPr lang="en-US" dirty="0"/>
          </a:p>
        </p:txBody>
      </p:sp>
    </p:spTree>
    <p:extLst>
      <p:ext uri="{BB962C8B-B14F-4D97-AF65-F5344CB8AC3E}">
        <p14:creationId xmlns:p14="http://schemas.microsoft.com/office/powerpoint/2010/main" val="4772513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LIMIT</a:t>
            </a:r>
          </a:p>
        </p:txBody>
      </p:sp>
      <p:sp>
        <p:nvSpPr>
          <p:cNvPr id="3" name="Content Placeholder 2"/>
          <p:cNvSpPr>
            <a:spLocks noGrp="1"/>
          </p:cNvSpPr>
          <p:nvPr>
            <p:ph idx="1"/>
          </p:nvPr>
        </p:nvSpPr>
        <p:spPr/>
        <p:txBody>
          <a:bodyPr>
            <a:normAutofit fontScale="92500"/>
          </a:bodyPr>
          <a:lstStyle/>
          <a:p>
            <a:r>
              <a:rPr lang="en-US" dirty="0"/>
              <a:t>Description</a:t>
            </a:r>
          </a:p>
          <a:p>
            <a:pPr lvl="1"/>
            <a:r>
              <a:rPr lang="en-US" dirty="0"/>
              <a:t>Limits the number of output tuples</a:t>
            </a:r>
          </a:p>
          <a:p>
            <a:r>
              <a:rPr lang="en-US" dirty="0"/>
              <a:t>Syntax</a:t>
            </a:r>
          </a:p>
          <a:p>
            <a:pPr lvl="1"/>
            <a:r>
              <a:rPr lang="en-US" dirty="0"/>
              <a:t>LIMIT alias  n;</a:t>
            </a:r>
          </a:p>
          <a:p>
            <a:r>
              <a:rPr lang="en-US" dirty="0"/>
              <a:t>Description</a:t>
            </a:r>
          </a:p>
          <a:p>
            <a:pPr lvl="1"/>
            <a:r>
              <a:rPr lang="en-US" dirty="0"/>
              <a:t>Use the LIMIT operator to limit the number of output tuples.</a:t>
            </a:r>
          </a:p>
          <a:p>
            <a:pPr lvl="1"/>
            <a:r>
              <a:rPr lang="en-US" dirty="0"/>
              <a:t>If the specified number of output tuples is equal to or exceeds the number of tuples in the relation, all tuples in the relation are returned.</a:t>
            </a:r>
          </a:p>
          <a:p>
            <a:pPr lvl="1"/>
            <a:r>
              <a:rPr lang="en-US" dirty="0"/>
              <a:t>If the specified number of output tuples is less than the number of tuples in the relation, then n tuples are returned</a:t>
            </a:r>
          </a:p>
          <a:p>
            <a:pPr lvl="1"/>
            <a:r>
              <a:rPr lang="en-US" dirty="0"/>
              <a:t>There is no guarantee which n tuples will be returned, and the tuples that are returned can change from one run to the next</a:t>
            </a:r>
          </a:p>
          <a:p>
            <a:pPr lvl="1"/>
            <a:r>
              <a:rPr lang="en-US" dirty="0"/>
              <a:t>A particular set of tuples can be requested using the ORDER operator followed by LIMIT.</a:t>
            </a:r>
          </a:p>
          <a:p>
            <a:pPr lvl="1"/>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111</a:t>
            </a:fld>
            <a:endParaRPr lang="en-US" dirty="0"/>
          </a:p>
        </p:txBody>
      </p:sp>
    </p:spTree>
    <p:extLst>
      <p:ext uri="{BB962C8B-B14F-4D97-AF65-F5344CB8AC3E}">
        <p14:creationId xmlns:p14="http://schemas.microsoft.com/office/powerpoint/2010/main" val="25231595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LIMIT: Example #1</a:t>
            </a:r>
            <a:endParaRPr lang="en-US" dirty="0"/>
          </a:p>
        </p:txBody>
      </p:sp>
      <p:sp>
        <p:nvSpPr>
          <p:cNvPr id="3" name="Content Placeholder 2"/>
          <p:cNvSpPr>
            <a:spLocks noGrp="1"/>
          </p:cNvSpPr>
          <p:nvPr>
            <p:ph idx="1"/>
          </p:nvPr>
        </p:nvSpPr>
        <p:spPr/>
        <p:txBody>
          <a:bodyPr/>
          <a:lstStyle/>
          <a:p>
            <a:r>
              <a:rPr lang="en-US" dirty="0"/>
              <a:t>Suppose we have relation A</a:t>
            </a:r>
          </a:p>
          <a:p>
            <a:pPr marL="0" indent="0">
              <a:buNone/>
            </a:pPr>
            <a:endParaRPr lang="en-US" dirty="0"/>
          </a:p>
          <a:p>
            <a:pPr marL="274320" lvl="1" indent="0">
              <a:buNone/>
            </a:pPr>
            <a:r>
              <a:rPr lang="en-US" dirty="0"/>
              <a:t>A = LOAD 'data' AS (a1:int,a2:int,a3:int);</a:t>
            </a:r>
          </a:p>
          <a:p>
            <a:pPr marL="274320" lvl="1" indent="0">
              <a:buNone/>
            </a:pPr>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a:t>(4,3,3)</a:t>
            </a:r>
          </a:p>
          <a:p>
            <a:pPr marL="274320" lvl="1" indent="0">
              <a:buNone/>
            </a:pPr>
            <a:r>
              <a:rPr lang="en-US" dirty="0"/>
              <a:t>(7,2,5)</a:t>
            </a:r>
          </a:p>
          <a:p>
            <a:pPr marL="274320" lvl="1" indent="0">
              <a:buNone/>
            </a:pPr>
            <a:r>
              <a:rPr lang="en-US" dirty="0"/>
              <a:t>(8,4,3)</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112</a:t>
            </a:fld>
            <a:endParaRPr lang="en-US" dirty="0"/>
          </a:p>
        </p:txBody>
      </p:sp>
    </p:spTree>
    <p:extLst>
      <p:ext uri="{BB962C8B-B14F-4D97-AF65-F5344CB8AC3E}">
        <p14:creationId xmlns:p14="http://schemas.microsoft.com/office/powerpoint/2010/main" val="4442556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LIMIT: Example #1</a:t>
            </a:r>
            <a:endParaRPr lang="en-US" dirty="0"/>
          </a:p>
        </p:txBody>
      </p:sp>
      <p:sp>
        <p:nvSpPr>
          <p:cNvPr id="3" name="Content Placeholder 2"/>
          <p:cNvSpPr>
            <a:spLocks noGrp="1"/>
          </p:cNvSpPr>
          <p:nvPr>
            <p:ph idx="1"/>
          </p:nvPr>
        </p:nvSpPr>
        <p:spPr/>
        <p:txBody>
          <a:bodyPr/>
          <a:lstStyle/>
          <a:p>
            <a:r>
              <a:rPr lang="en-US" dirty="0"/>
              <a:t>In this example output is limited to 3 tuples. Note that there is no guarantee which three tuples will be output</a:t>
            </a:r>
          </a:p>
          <a:p>
            <a:pPr marL="0" indent="0">
              <a:buNone/>
            </a:pPr>
            <a:endParaRPr lang="en-US" dirty="0"/>
          </a:p>
          <a:p>
            <a:pPr marL="274320" lvl="1" indent="0">
              <a:buNone/>
            </a:pPr>
            <a:r>
              <a:rPr lang="pt-BR" dirty="0"/>
              <a:t>X = LIMIT A 3;</a:t>
            </a:r>
          </a:p>
          <a:p>
            <a:pPr marL="274320" lvl="1" indent="0">
              <a:buNone/>
            </a:pPr>
            <a:endParaRPr lang="pt-BR" dirty="0"/>
          </a:p>
          <a:p>
            <a:pPr marL="274320" lvl="1" indent="0">
              <a:buNone/>
            </a:pPr>
            <a:r>
              <a:rPr lang="pt-BR" dirty="0"/>
              <a:t>DUMP X;</a:t>
            </a:r>
          </a:p>
          <a:p>
            <a:pPr marL="274320" lvl="1" indent="0">
              <a:buNone/>
            </a:pPr>
            <a:r>
              <a:rPr lang="pt-BR" dirty="0"/>
              <a:t>(1,2,3)</a:t>
            </a:r>
          </a:p>
          <a:p>
            <a:pPr marL="274320" lvl="1" indent="0">
              <a:buNone/>
            </a:pPr>
            <a:r>
              <a:rPr lang="pt-BR" dirty="0"/>
              <a:t>(4,3,3)</a:t>
            </a:r>
          </a:p>
          <a:p>
            <a:pPr marL="274320" lvl="1" indent="0">
              <a:buNone/>
            </a:pPr>
            <a:r>
              <a:rPr lang="pt-BR" dirty="0"/>
              <a:t>(7,2,5)</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113</a:t>
            </a:fld>
            <a:endParaRPr lang="en-US" dirty="0"/>
          </a:p>
        </p:txBody>
      </p:sp>
    </p:spTree>
    <p:extLst>
      <p:ext uri="{BB962C8B-B14F-4D97-AF65-F5344CB8AC3E}">
        <p14:creationId xmlns:p14="http://schemas.microsoft.com/office/powerpoint/2010/main" val="318794783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LIMIT: Example #2</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this example the ORDER operator is used to order the tuples and the LIMIT operator is used to output the first three tuples</a:t>
            </a:r>
          </a:p>
          <a:p>
            <a:pPr marL="0" indent="0">
              <a:buNone/>
            </a:pPr>
            <a:endParaRPr lang="en-US" dirty="0"/>
          </a:p>
          <a:p>
            <a:pPr lvl="1"/>
            <a:r>
              <a:rPr lang="en-US" sz="2100" dirty="0"/>
              <a:t>B = ORDER A BY f1 DESC, f2 ASC;</a:t>
            </a:r>
          </a:p>
          <a:p>
            <a:pPr lvl="1"/>
            <a:endParaRPr lang="en-US" sz="2100" dirty="0"/>
          </a:p>
          <a:p>
            <a:pPr lvl="1"/>
            <a:r>
              <a:rPr lang="en-US" sz="2100" dirty="0"/>
              <a:t>DUMP B;</a:t>
            </a:r>
          </a:p>
          <a:p>
            <a:pPr lvl="1"/>
            <a:r>
              <a:rPr lang="en-US" sz="2100" dirty="0"/>
              <a:t>(8,3,4) </a:t>
            </a:r>
          </a:p>
          <a:p>
            <a:pPr lvl="1"/>
            <a:r>
              <a:rPr lang="en-US" sz="2100" dirty="0"/>
              <a:t>(8,4,3) </a:t>
            </a:r>
          </a:p>
          <a:p>
            <a:pPr lvl="1"/>
            <a:r>
              <a:rPr lang="en-US" sz="2100" dirty="0"/>
              <a:t>(7,2,5) </a:t>
            </a:r>
          </a:p>
          <a:p>
            <a:pPr lvl="1"/>
            <a:r>
              <a:rPr lang="en-US" sz="2100" dirty="0"/>
              <a:t>(4,2,1)</a:t>
            </a:r>
          </a:p>
          <a:p>
            <a:pPr lvl="1"/>
            <a:r>
              <a:rPr lang="en-US" sz="2100" dirty="0"/>
              <a:t>(4,3,3)</a:t>
            </a:r>
          </a:p>
          <a:p>
            <a:pPr lvl="1"/>
            <a:r>
              <a:rPr lang="en-US" sz="2100" dirty="0"/>
              <a:t>(1,2,3)</a:t>
            </a:r>
          </a:p>
          <a:p>
            <a:pPr lvl="1"/>
            <a:endParaRPr lang="en-US" sz="2100" dirty="0"/>
          </a:p>
          <a:p>
            <a:pPr lvl="1"/>
            <a:r>
              <a:rPr lang="en-US" sz="2100" dirty="0"/>
              <a:t>X = LIMIT B 3;</a:t>
            </a:r>
          </a:p>
          <a:p>
            <a:pPr lvl="1"/>
            <a:endParaRPr lang="en-US" sz="2100" dirty="0"/>
          </a:p>
          <a:p>
            <a:pPr lvl="1"/>
            <a:r>
              <a:rPr lang="en-US" sz="2100" dirty="0"/>
              <a:t>DUMP X;</a:t>
            </a:r>
          </a:p>
          <a:p>
            <a:pPr lvl="1"/>
            <a:r>
              <a:rPr lang="en-US" sz="2100" dirty="0"/>
              <a:t>(8,3,4)</a:t>
            </a:r>
          </a:p>
          <a:p>
            <a:pPr lvl="1"/>
            <a:r>
              <a:rPr lang="en-US" sz="2100" dirty="0"/>
              <a:t>(8,4,3) </a:t>
            </a:r>
          </a:p>
          <a:p>
            <a:pPr lvl="1"/>
            <a:r>
              <a:rPr lang="en-US" sz="2100" dirty="0"/>
              <a:t>(7,2,5) </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114</a:t>
            </a:fld>
            <a:endParaRPr lang="en-US" dirty="0"/>
          </a:p>
        </p:txBody>
      </p:sp>
    </p:spTree>
    <p:extLst>
      <p:ext uri="{BB962C8B-B14F-4D97-AF65-F5344CB8AC3E}">
        <p14:creationId xmlns:p14="http://schemas.microsoft.com/office/powerpoint/2010/main" val="16445878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ORDER … BY</a:t>
            </a:r>
          </a:p>
        </p:txBody>
      </p:sp>
      <p:sp>
        <p:nvSpPr>
          <p:cNvPr id="3" name="Content Placeholder 2"/>
          <p:cNvSpPr>
            <a:spLocks noGrp="1"/>
          </p:cNvSpPr>
          <p:nvPr>
            <p:ph idx="1"/>
          </p:nvPr>
        </p:nvSpPr>
        <p:spPr/>
        <p:txBody>
          <a:bodyPr>
            <a:normAutofit lnSpcReduction="10000"/>
          </a:bodyPr>
          <a:lstStyle/>
          <a:p>
            <a:r>
              <a:rPr lang="en-US" dirty="0"/>
              <a:t>Description</a:t>
            </a:r>
          </a:p>
          <a:p>
            <a:pPr lvl="1"/>
            <a:r>
              <a:rPr lang="en-US" dirty="0"/>
              <a:t>Sorts a relation based on one or more fields</a:t>
            </a:r>
          </a:p>
          <a:p>
            <a:r>
              <a:rPr lang="en-US" dirty="0"/>
              <a:t>Syntax</a:t>
            </a:r>
          </a:p>
          <a:p>
            <a:pPr lvl="1"/>
            <a:r>
              <a:rPr lang="en-US" dirty="0"/>
              <a:t>ORDER alias BY { * [ASC|DESC] | </a:t>
            </a:r>
            <a:r>
              <a:rPr lang="en-US" dirty="0" err="1"/>
              <a:t>field_alias</a:t>
            </a:r>
            <a:r>
              <a:rPr lang="en-US" dirty="0"/>
              <a:t> [ASC|DESC] [, </a:t>
            </a:r>
            <a:r>
              <a:rPr lang="en-US" dirty="0" err="1"/>
              <a:t>field_alias</a:t>
            </a:r>
            <a:r>
              <a:rPr lang="en-US" dirty="0"/>
              <a:t> [ASC|DESC] …] } [PARALLEL n];</a:t>
            </a:r>
          </a:p>
          <a:p>
            <a:r>
              <a:rPr lang="en-US" dirty="0"/>
              <a:t>Usage</a:t>
            </a:r>
          </a:p>
          <a:p>
            <a:pPr lvl="1"/>
            <a:r>
              <a:rPr lang="en-US" dirty="0"/>
              <a:t>In Pig, relations are unordered</a:t>
            </a:r>
          </a:p>
          <a:p>
            <a:pPr lvl="1"/>
            <a:r>
              <a:rPr lang="en-US" dirty="0"/>
              <a:t>If you order relation A to produce relation X (X = ORDER A BY * DESC;) relations A and X still contain the same data.</a:t>
            </a:r>
          </a:p>
          <a:p>
            <a:pPr lvl="1"/>
            <a:r>
              <a:rPr lang="en-US" dirty="0"/>
              <a:t>If you retrieve relation X (DUMP X;) the data is guaranteed to be in the order you specified (descending).</a:t>
            </a:r>
          </a:p>
          <a:p>
            <a:pPr lvl="1"/>
            <a:r>
              <a:rPr lang="en-US" dirty="0"/>
              <a:t>However, if you further process relation X (Y = FILTER X BY $0 &gt; 1;) there is no guarantee that the data will be processed in the order you originally specified (descending)</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115</a:t>
            </a:fld>
            <a:endParaRPr lang="en-US" dirty="0"/>
          </a:p>
        </p:txBody>
      </p:sp>
    </p:spTree>
    <p:extLst>
      <p:ext uri="{BB962C8B-B14F-4D97-AF65-F5344CB8AC3E}">
        <p14:creationId xmlns:p14="http://schemas.microsoft.com/office/powerpoint/2010/main" val="250176567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ORDER … BY</a:t>
            </a:r>
            <a:endParaRPr lang="en-US" dirty="0"/>
          </a:p>
        </p:txBody>
      </p:sp>
      <p:sp>
        <p:nvSpPr>
          <p:cNvPr id="3" name="Content Placeholder 2"/>
          <p:cNvSpPr>
            <a:spLocks noGrp="1"/>
          </p:cNvSpPr>
          <p:nvPr>
            <p:ph idx="1"/>
          </p:nvPr>
        </p:nvSpPr>
        <p:spPr/>
        <p:txBody>
          <a:bodyPr>
            <a:normAutofit/>
          </a:bodyPr>
          <a:lstStyle/>
          <a:p>
            <a:r>
              <a:rPr lang="en-US" dirty="0"/>
              <a:t>Pig currently supports ordering on fields with simple types or by tuple designator (*)</a:t>
            </a:r>
          </a:p>
          <a:p>
            <a:r>
              <a:rPr lang="en-US" dirty="0"/>
              <a:t>You cannot order on fields with complex types or by expressions</a:t>
            </a:r>
          </a:p>
          <a:p>
            <a:endParaRPr lang="en-US" dirty="0"/>
          </a:p>
          <a:p>
            <a:pPr marL="274320" lvl="1" indent="0">
              <a:buNone/>
            </a:pPr>
            <a:r>
              <a:rPr lang="en-US" sz="1800" dirty="0"/>
              <a:t>A = LOAD '</a:t>
            </a:r>
            <a:r>
              <a:rPr lang="en-US" sz="1800" dirty="0" err="1"/>
              <a:t>mydata</a:t>
            </a:r>
            <a:r>
              <a:rPr lang="en-US" sz="1800" dirty="0"/>
              <a:t>' AS (x: </a:t>
            </a:r>
            <a:r>
              <a:rPr lang="en-US" sz="1800" dirty="0" err="1"/>
              <a:t>int</a:t>
            </a:r>
            <a:r>
              <a:rPr lang="en-US" sz="1800" dirty="0"/>
              <a:t>, y: map[]);     </a:t>
            </a:r>
          </a:p>
          <a:p>
            <a:pPr marL="274320" lvl="1" indent="0">
              <a:buNone/>
            </a:pPr>
            <a:r>
              <a:rPr lang="en-US" sz="1800" dirty="0"/>
              <a:t>B = ORDER A BY x; -- this is allowed because x is a simple type</a:t>
            </a:r>
          </a:p>
          <a:p>
            <a:pPr marL="274320" lvl="1" indent="0">
              <a:buNone/>
            </a:pPr>
            <a:r>
              <a:rPr lang="en-US" sz="1800" dirty="0"/>
              <a:t>B = ORDER A BY y; -- this is not allowed because y is a complex type</a:t>
            </a:r>
          </a:p>
          <a:p>
            <a:pPr marL="274320" lvl="1" indent="0">
              <a:buNone/>
            </a:pPr>
            <a:r>
              <a:rPr lang="en-US" sz="1800" dirty="0"/>
              <a:t>B = ORDER A BY </a:t>
            </a:r>
            <a:r>
              <a:rPr lang="en-US" sz="1800" dirty="0" err="1"/>
              <a:t>y#'id</a:t>
            </a:r>
            <a:r>
              <a:rPr lang="en-US" sz="1800" dirty="0"/>
              <a:t>'; -- this is not allowed because </a:t>
            </a:r>
            <a:r>
              <a:rPr lang="en-US" sz="1800" dirty="0" err="1"/>
              <a:t>y#'id</a:t>
            </a:r>
            <a:r>
              <a:rPr lang="en-US" sz="1800" dirty="0"/>
              <a:t>' is an expression</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116</a:t>
            </a:fld>
            <a:endParaRPr lang="en-US" dirty="0"/>
          </a:p>
        </p:txBody>
      </p:sp>
    </p:spTree>
    <p:extLst>
      <p:ext uri="{BB962C8B-B14F-4D97-AF65-F5344CB8AC3E}">
        <p14:creationId xmlns:p14="http://schemas.microsoft.com/office/powerpoint/2010/main" val="11409963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ORDER … BY: Example</a:t>
            </a:r>
            <a:endParaRPr lang="en-US" dirty="0"/>
          </a:p>
        </p:txBody>
      </p:sp>
      <p:sp>
        <p:nvSpPr>
          <p:cNvPr id="3" name="Content Placeholder 2"/>
          <p:cNvSpPr>
            <a:spLocks noGrp="1"/>
          </p:cNvSpPr>
          <p:nvPr>
            <p:ph idx="1"/>
          </p:nvPr>
        </p:nvSpPr>
        <p:spPr/>
        <p:txBody>
          <a:bodyPr/>
          <a:lstStyle/>
          <a:p>
            <a:r>
              <a:rPr lang="en-US" dirty="0"/>
              <a:t>Suppose we have relation A</a:t>
            </a:r>
          </a:p>
          <a:p>
            <a:endParaRPr lang="en-US" dirty="0"/>
          </a:p>
          <a:p>
            <a:pPr marL="274320" lvl="1" indent="0">
              <a:buNone/>
            </a:pPr>
            <a:r>
              <a:rPr lang="en-US" dirty="0"/>
              <a:t>A = LOAD 'data' AS (a1:int,a2:int,a3:int);</a:t>
            </a:r>
          </a:p>
          <a:p>
            <a:pPr marL="274320" lvl="1" indent="0">
              <a:buNone/>
            </a:pPr>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a:t>(4,3,3)</a:t>
            </a:r>
          </a:p>
          <a:p>
            <a:pPr marL="274320" lvl="1" indent="0">
              <a:buNone/>
            </a:pPr>
            <a:r>
              <a:rPr lang="en-US" dirty="0"/>
              <a:t>(7,2,5)</a:t>
            </a:r>
          </a:p>
          <a:p>
            <a:pPr marL="274320" lvl="1" indent="0">
              <a:buNone/>
            </a:pPr>
            <a:r>
              <a:rPr lang="en-US" dirty="0"/>
              <a:t>(8,4,3)</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117</a:t>
            </a:fld>
            <a:endParaRPr lang="en-US" dirty="0"/>
          </a:p>
        </p:txBody>
      </p:sp>
    </p:spTree>
    <p:extLst>
      <p:ext uri="{BB962C8B-B14F-4D97-AF65-F5344CB8AC3E}">
        <p14:creationId xmlns:p14="http://schemas.microsoft.com/office/powerpoint/2010/main" val="261636918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ORDER … BY: Example</a:t>
            </a:r>
            <a:endParaRPr lang="en-US" dirty="0"/>
          </a:p>
        </p:txBody>
      </p:sp>
      <p:sp>
        <p:nvSpPr>
          <p:cNvPr id="3" name="Content Placeholder 2"/>
          <p:cNvSpPr>
            <a:spLocks noGrp="1"/>
          </p:cNvSpPr>
          <p:nvPr>
            <p:ph idx="1"/>
          </p:nvPr>
        </p:nvSpPr>
        <p:spPr/>
        <p:txBody>
          <a:bodyPr>
            <a:normAutofit fontScale="92500"/>
          </a:bodyPr>
          <a:lstStyle/>
          <a:p>
            <a:r>
              <a:rPr lang="en-US" dirty="0"/>
              <a:t>In this example relation A is sorted by the third field, f3 in descending order</a:t>
            </a:r>
          </a:p>
          <a:p>
            <a:r>
              <a:rPr lang="en-US" dirty="0"/>
              <a:t>Note that the order of the three tuples ending in 3 can vary</a:t>
            </a:r>
          </a:p>
          <a:p>
            <a:endParaRPr lang="en-US" dirty="0"/>
          </a:p>
          <a:p>
            <a:pPr marL="274320" lvl="1" indent="0">
              <a:buNone/>
            </a:pPr>
            <a:r>
              <a:rPr lang="en-US" dirty="0"/>
              <a:t>X = ORDER A BY a3 DESC;</a:t>
            </a:r>
          </a:p>
          <a:p>
            <a:pPr marL="274320" lvl="1" indent="0">
              <a:buNone/>
            </a:pPr>
            <a:endParaRPr lang="en-US" dirty="0"/>
          </a:p>
          <a:p>
            <a:pPr marL="274320" lvl="1" indent="0">
              <a:buNone/>
            </a:pPr>
            <a:r>
              <a:rPr lang="en-US" dirty="0"/>
              <a:t>DUMP X;</a:t>
            </a:r>
          </a:p>
          <a:p>
            <a:pPr marL="274320" lvl="1" indent="0">
              <a:buNone/>
            </a:pPr>
            <a:r>
              <a:rPr lang="en-US" dirty="0"/>
              <a:t>(7,2,5)</a:t>
            </a:r>
          </a:p>
          <a:p>
            <a:pPr marL="274320" lvl="1" indent="0">
              <a:buNone/>
            </a:pPr>
            <a:r>
              <a:rPr lang="en-US" dirty="0"/>
              <a:t>(8,3,4)</a:t>
            </a:r>
          </a:p>
          <a:p>
            <a:pPr marL="274320" lvl="1" indent="0">
              <a:buNone/>
            </a:pPr>
            <a:r>
              <a:rPr lang="en-US" dirty="0"/>
              <a:t>(1,2,3)</a:t>
            </a:r>
          </a:p>
          <a:p>
            <a:pPr marL="274320" lvl="1" indent="0">
              <a:buNone/>
            </a:pPr>
            <a:r>
              <a:rPr lang="en-US" dirty="0"/>
              <a:t>(4,3,3)</a:t>
            </a:r>
          </a:p>
          <a:p>
            <a:pPr marL="274320" lvl="1" indent="0">
              <a:buNone/>
            </a:pPr>
            <a:r>
              <a:rPr lang="en-US" dirty="0"/>
              <a:t>(8,4,3)</a:t>
            </a:r>
          </a:p>
          <a:p>
            <a:pPr marL="274320" lvl="1" indent="0">
              <a:buNone/>
            </a:pPr>
            <a:r>
              <a:rPr lang="en-US" dirty="0"/>
              <a:t>(4,2,1)</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118</a:t>
            </a:fld>
            <a:endParaRPr lang="en-US" dirty="0"/>
          </a:p>
        </p:txBody>
      </p:sp>
    </p:spTree>
    <p:extLst>
      <p:ext uri="{BB962C8B-B14F-4D97-AF65-F5344CB8AC3E}">
        <p14:creationId xmlns:p14="http://schemas.microsoft.com/office/powerpoint/2010/main" val="14339646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SAMPLE</a:t>
            </a:r>
          </a:p>
        </p:txBody>
      </p:sp>
      <p:sp>
        <p:nvSpPr>
          <p:cNvPr id="3" name="Content Placeholder 2"/>
          <p:cNvSpPr>
            <a:spLocks noGrp="1"/>
          </p:cNvSpPr>
          <p:nvPr>
            <p:ph idx="1"/>
          </p:nvPr>
        </p:nvSpPr>
        <p:spPr/>
        <p:txBody>
          <a:bodyPr>
            <a:normAutofit fontScale="92500" lnSpcReduction="10000"/>
          </a:bodyPr>
          <a:lstStyle/>
          <a:p>
            <a:r>
              <a:rPr lang="en-US" dirty="0"/>
              <a:t>Description</a:t>
            </a:r>
          </a:p>
          <a:p>
            <a:pPr lvl="1"/>
            <a:r>
              <a:rPr lang="en-US" dirty="0"/>
              <a:t>Selects a random sample of data based on the specified sample size</a:t>
            </a:r>
          </a:p>
          <a:p>
            <a:r>
              <a:rPr lang="en-US" dirty="0"/>
              <a:t>Syntax</a:t>
            </a:r>
          </a:p>
          <a:p>
            <a:pPr lvl="1"/>
            <a:r>
              <a:rPr lang="en-US" dirty="0"/>
              <a:t>SAMPLE alias size;</a:t>
            </a:r>
          </a:p>
          <a:p>
            <a:r>
              <a:rPr lang="en-US" dirty="0"/>
              <a:t>Usage</a:t>
            </a:r>
          </a:p>
          <a:p>
            <a:pPr lvl="1"/>
            <a:r>
              <a:rPr lang="en-US" dirty="0"/>
              <a:t>Use the SAMPLE operator to select a random data sample with the stated sample size</a:t>
            </a:r>
          </a:p>
          <a:p>
            <a:pPr lvl="1"/>
            <a:r>
              <a:rPr lang="en-US" dirty="0"/>
              <a:t>SAMPLE is a probabilistic operator; there is no guarantee the exact same number of tuples will be returned for a particular sample size each time the operator is used</a:t>
            </a:r>
          </a:p>
          <a:p>
            <a:pPr lvl="1"/>
            <a:r>
              <a:rPr lang="en-US" dirty="0"/>
              <a:t>‘size’ is either…</a:t>
            </a:r>
          </a:p>
          <a:p>
            <a:pPr lvl="1"/>
            <a:r>
              <a:rPr lang="en-US" dirty="0"/>
              <a:t>A constant, range 0 to 1 (for example, enter 0.1 for 10%)</a:t>
            </a:r>
          </a:p>
          <a:p>
            <a:pPr lvl="1"/>
            <a:r>
              <a:rPr lang="en-US" dirty="0"/>
              <a:t>A scalar used in an expression</a:t>
            </a:r>
          </a:p>
          <a:p>
            <a:pPr lvl="1"/>
            <a:r>
              <a:rPr lang="en-US" dirty="0"/>
              <a:t>The expression can consist of constants or scalars; it cannot contain any columns from the input relation</a:t>
            </a:r>
          </a:p>
          <a:p>
            <a:pPr lvl="1"/>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119</a:t>
            </a:fld>
            <a:endParaRPr lang="en-US" dirty="0"/>
          </a:p>
        </p:txBody>
      </p:sp>
    </p:spTree>
    <p:extLst>
      <p:ext uri="{BB962C8B-B14F-4D97-AF65-F5344CB8AC3E}">
        <p14:creationId xmlns:p14="http://schemas.microsoft.com/office/powerpoint/2010/main" val="293202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F707-1491-EF42-A497-E517DFD6FCDF}"/>
              </a:ext>
            </a:extLst>
          </p:cNvPr>
          <p:cNvSpPr>
            <a:spLocks noGrp="1"/>
          </p:cNvSpPr>
          <p:nvPr>
            <p:ph type="title"/>
          </p:nvPr>
        </p:nvSpPr>
        <p:spPr/>
        <p:txBody>
          <a:bodyPr/>
          <a:lstStyle/>
          <a:p>
            <a:r>
              <a:rPr lang="en-US" dirty="0"/>
              <a:t>Relations</a:t>
            </a:r>
          </a:p>
        </p:txBody>
      </p:sp>
      <p:sp>
        <p:nvSpPr>
          <p:cNvPr id="3" name="Content Placeholder 2">
            <a:extLst>
              <a:ext uri="{FF2B5EF4-FFF2-40B4-BE49-F238E27FC236}">
                <a16:creationId xmlns:a16="http://schemas.microsoft.com/office/drawing/2014/main" id="{5F391C2C-01C0-964D-8CAE-4158239BA7B2}"/>
              </a:ext>
            </a:extLst>
          </p:cNvPr>
          <p:cNvSpPr>
            <a:spLocks noGrp="1"/>
          </p:cNvSpPr>
          <p:nvPr>
            <p:ph idx="1"/>
          </p:nvPr>
        </p:nvSpPr>
        <p:spPr/>
        <p:txBody>
          <a:bodyPr/>
          <a:lstStyle/>
          <a:p>
            <a:r>
              <a:rPr lang="en-US" dirty="0"/>
              <a:t>In Pig records are grouped together as </a:t>
            </a:r>
            <a:r>
              <a:rPr lang="en-US" b="1" dirty="0"/>
              <a:t>relations</a:t>
            </a:r>
          </a:p>
          <a:p>
            <a:r>
              <a:rPr lang="en-US" dirty="0"/>
              <a:t>A Pig</a:t>
            </a:r>
            <a:r>
              <a:rPr lang="en-US" b="1" dirty="0"/>
              <a:t> relation</a:t>
            </a:r>
            <a:r>
              <a:rPr lang="en-US" dirty="0"/>
              <a:t> is a bag (unordered list) of records</a:t>
            </a:r>
          </a:p>
          <a:p>
            <a:r>
              <a:rPr lang="en-US" dirty="0"/>
              <a:t>A Pig</a:t>
            </a:r>
            <a:r>
              <a:rPr lang="en-US" b="1" dirty="0"/>
              <a:t> relation</a:t>
            </a:r>
            <a:r>
              <a:rPr lang="en-US" dirty="0"/>
              <a:t> is similar to a table in a relational database</a:t>
            </a:r>
          </a:p>
          <a:p>
            <a:r>
              <a:rPr lang="en-US" dirty="0"/>
              <a:t>The records in the bag correspond to the rows in a table</a:t>
            </a:r>
          </a:p>
          <a:p>
            <a:r>
              <a:rPr lang="en-US" dirty="0"/>
              <a:t>Note that </a:t>
            </a:r>
            <a:r>
              <a:rPr lang="en-US" b="1" dirty="0"/>
              <a:t>relations</a:t>
            </a:r>
            <a:r>
              <a:rPr lang="en-US" dirty="0"/>
              <a:t> are unordered which means there is no guarantee that records are processed in any particular order</a:t>
            </a:r>
          </a:p>
          <a:p>
            <a:r>
              <a:rPr lang="en-US" dirty="0"/>
              <a:t>Another term used synonymously with </a:t>
            </a:r>
            <a:r>
              <a:rPr lang="en-US" b="1" dirty="0"/>
              <a:t>relation</a:t>
            </a:r>
            <a:r>
              <a:rPr lang="en-US" dirty="0"/>
              <a:t> is </a:t>
            </a:r>
            <a:r>
              <a:rPr lang="en-US" b="1" dirty="0"/>
              <a:t>alias</a:t>
            </a:r>
          </a:p>
        </p:txBody>
      </p:sp>
      <p:sp>
        <p:nvSpPr>
          <p:cNvPr id="4" name="Footer Placeholder 3">
            <a:extLst>
              <a:ext uri="{FF2B5EF4-FFF2-40B4-BE49-F238E27FC236}">
                <a16:creationId xmlns:a16="http://schemas.microsoft.com/office/drawing/2014/main" id="{A24A26F5-9E64-5241-B235-C88CC97BD72E}"/>
              </a:ext>
            </a:extLst>
          </p:cNvPr>
          <p:cNvSpPr>
            <a:spLocks noGrp="1"/>
          </p:cNvSpPr>
          <p:nvPr>
            <p:ph type="ftr" sz="quarter" idx="11"/>
          </p:nvPr>
        </p:nvSpPr>
        <p:spPr/>
        <p:txBody>
          <a:bodyPr/>
          <a:lstStyle/>
          <a:p>
            <a:r>
              <a:rPr lang="sk-SK"/>
              <a:t>CSP554</a:t>
            </a:r>
            <a:r>
              <a:rPr lang="en-US"/>
              <a:t> Module 05</a:t>
            </a:r>
            <a:endParaRPr lang="en-US" dirty="0"/>
          </a:p>
        </p:txBody>
      </p:sp>
      <p:sp>
        <p:nvSpPr>
          <p:cNvPr id="5" name="Slide Number Placeholder 4">
            <a:extLst>
              <a:ext uri="{FF2B5EF4-FFF2-40B4-BE49-F238E27FC236}">
                <a16:creationId xmlns:a16="http://schemas.microsoft.com/office/drawing/2014/main" id="{248EFD7C-F0B1-4746-9172-9640EB3D50D2}"/>
              </a:ext>
            </a:extLst>
          </p:cNvPr>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157496810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SAMPLE: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this example relation X will contain 1% of the data in relation A</a:t>
            </a:r>
          </a:p>
          <a:p>
            <a:endParaRPr lang="en-US" dirty="0"/>
          </a:p>
          <a:p>
            <a:pPr marL="274320" lvl="1" indent="0">
              <a:buNone/>
            </a:pPr>
            <a:r>
              <a:rPr lang="en-US" sz="2600" dirty="0"/>
              <a:t>A = LOAD 'data' AS (f1:int,f2:int,f3:int);</a:t>
            </a:r>
          </a:p>
          <a:p>
            <a:pPr marL="274320" lvl="1" indent="0">
              <a:buNone/>
            </a:pPr>
            <a:endParaRPr lang="en-US" sz="2600" dirty="0"/>
          </a:p>
          <a:p>
            <a:pPr marL="274320" lvl="1" indent="0">
              <a:buNone/>
            </a:pPr>
            <a:r>
              <a:rPr lang="en-US" sz="2600" dirty="0"/>
              <a:t>X = SAMPLE A 0.01;</a:t>
            </a:r>
          </a:p>
          <a:p>
            <a:pPr marL="274320" lvl="1" indent="0">
              <a:buNone/>
            </a:pPr>
            <a:endParaRPr lang="en-US" dirty="0"/>
          </a:p>
          <a:p>
            <a:r>
              <a:rPr lang="en-US" dirty="0"/>
              <a:t>In this example, a scalar expression is used (it will sample approximately 1000 records from the input)</a:t>
            </a:r>
          </a:p>
          <a:p>
            <a:endParaRPr lang="en-US" dirty="0"/>
          </a:p>
          <a:p>
            <a:pPr marL="274320" lvl="1" indent="0">
              <a:buNone/>
            </a:pPr>
            <a:r>
              <a:rPr lang="en-US" sz="2600" dirty="0"/>
              <a:t>a = load 'a.txt';</a:t>
            </a:r>
          </a:p>
          <a:p>
            <a:pPr marL="274320" lvl="1" indent="0">
              <a:buNone/>
            </a:pPr>
            <a:r>
              <a:rPr lang="en-US" sz="2600" dirty="0"/>
              <a:t>b = group a all;</a:t>
            </a:r>
          </a:p>
          <a:p>
            <a:pPr marL="274320" lvl="1" indent="0">
              <a:buNone/>
            </a:pPr>
            <a:r>
              <a:rPr lang="en-US" sz="2600" dirty="0"/>
              <a:t>c = </a:t>
            </a:r>
            <a:r>
              <a:rPr lang="en-US" sz="2600" dirty="0" err="1"/>
              <a:t>foreach</a:t>
            </a:r>
            <a:r>
              <a:rPr lang="en-US" sz="2600" dirty="0"/>
              <a:t> b generate COUNT(a) as </a:t>
            </a:r>
            <a:r>
              <a:rPr lang="en-US" sz="2600" dirty="0" err="1"/>
              <a:t>num_rows</a:t>
            </a:r>
            <a:r>
              <a:rPr lang="en-US" sz="2600" dirty="0"/>
              <a:t>;</a:t>
            </a:r>
          </a:p>
          <a:p>
            <a:pPr marL="274320" lvl="1" indent="0">
              <a:buNone/>
            </a:pPr>
            <a:r>
              <a:rPr lang="en-US" sz="2600" dirty="0"/>
              <a:t>e = sample a 1000/</a:t>
            </a:r>
            <a:r>
              <a:rPr lang="en-US" sz="2600" dirty="0" err="1"/>
              <a:t>c.num_rows</a:t>
            </a:r>
            <a:r>
              <a:rPr lang="en-US" sz="2600" dirty="0"/>
              <a:t>;</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120</a:t>
            </a:fld>
            <a:endParaRPr lang="en-US" dirty="0"/>
          </a:p>
        </p:txBody>
      </p:sp>
    </p:spTree>
    <p:extLst>
      <p:ext uri="{BB962C8B-B14F-4D97-AF65-F5344CB8AC3E}">
        <p14:creationId xmlns:p14="http://schemas.microsoft.com/office/powerpoint/2010/main" val="8318147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SPLIT</a:t>
            </a:r>
          </a:p>
        </p:txBody>
      </p:sp>
      <p:sp>
        <p:nvSpPr>
          <p:cNvPr id="3" name="Content Placeholder 2"/>
          <p:cNvSpPr>
            <a:spLocks noGrp="1"/>
          </p:cNvSpPr>
          <p:nvPr>
            <p:ph idx="1"/>
          </p:nvPr>
        </p:nvSpPr>
        <p:spPr/>
        <p:txBody>
          <a:bodyPr/>
          <a:lstStyle/>
          <a:p>
            <a:r>
              <a:rPr lang="en-US" dirty="0"/>
              <a:t>Description</a:t>
            </a:r>
          </a:p>
          <a:p>
            <a:pPr lvl="1"/>
            <a:r>
              <a:rPr lang="en-US" dirty="0"/>
              <a:t>Partitions a relation into two or more relations</a:t>
            </a:r>
          </a:p>
          <a:p>
            <a:r>
              <a:rPr lang="en-US" dirty="0"/>
              <a:t>Syntax</a:t>
            </a:r>
          </a:p>
          <a:p>
            <a:pPr lvl="1"/>
            <a:r>
              <a:rPr lang="en-US" dirty="0"/>
              <a:t>SPLIT alias INTO alias IF expression, alias IF expression [, alias IF expression …] [, alias OTHERWISE];</a:t>
            </a:r>
          </a:p>
          <a:p>
            <a:r>
              <a:rPr lang="en-US" dirty="0"/>
              <a:t>Usage</a:t>
            </a:r>
          </a:p>
          <a:p>
            <a:pPr lvl="1"/>
            <a:r>
              <a:rPr lang="en-US" dirty="0"/>
              <a:t>Use the SPLIT operator to partition the contents of a relation into two or more relations based on some expression</a:t>
            </a:r>
          </a:p>
          <a:p>
            <a:pPr lvl="1"/>
            <a:r>
              <a:rPr lang="en-US" dirty="0"/>
              <a:t>Depending on the conditions stated in the expression:</a:t>
            </a:r>
          </a:p>
          <a:p>
            <a:pPr lvl="2"/>
            <a:r>
              <a:rPr lang="en-US" dirty="0"/>
              <a:t>A tuple may be assigned to more than one relation.</a:t>
            </a:r>
          </a:p>
          <a:p>
            <a:pPr lvl="2"/>
            <a:r>
              <a:rPr lang="en-US" dirty="0"/>
              <a:t>A tuple may not be assigned to any relation.</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121</a:t>
            </a:fld>
            <a:endParaRPr lang="en-US" dirty="0"/>
          </a:p>
        </p:txBody>
      </p:sp>
    </p:spTree>
    <p:extLst>
      <p:ext uri="{BB962C8B-B14F-4D97-AF65-F5344CB8AC3E}">
        <p14:creationId xmlns:p14="http://schemas.microsoft.com/office/powerpoint/2010/main" val="300175551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SPLIT</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this example relation A is split into three relations, X, Y, and Z.</a:t>
            </a:r>
          </a:p>
          <a:p>
            <a:endParaRPr lang="en-US" dirty="0"/>
          </a:p>
          <a:p>
            <a:pPr marL="274320" lvl="1" indent="0">
              <a:buNone/>
            </a:pPr>
            <a:r>
              <a:rPr lang="en-US" dirty="0"/>
              <a:t>A = LOAD 'data' AS (f1:int,f2:int,f3:int);</a:t>
            </a:r>
          </a:p>
          <a:p>
            <a:pPr marL="274320" lvl="1" indent="0">
              <a:buNone/>
            </a:pPr>
            <a:endParaRPr lang="en-US" dirty="0"/>
          </a:p>
          <a:p>
            <a:pPr marL="274320" lvl="1" indent="0">
              <a:buNone/>
            </a:pPr>
            <a:r>
              <a:rPr lang="en-US" dirty="0"/>
              <a:t>DUMP A;                </a:t>
            </a:r>
          </a:p>
          <a:p>
            <a:pPr marL="274320" lvl="1" indent="0">
              <a:buNone/>
            </a:pPr>
            <a:r>
              <a:rPr lang="en-US" dirty="0"/>
              <a:t>(1,2,3)</a:t>
            </a:r>
          </a:p>
          <a:p>
            <a:pPr marL="274320" lvl="1" indent="0">
              <a:buNone/>
            </a:pPr>
            <a:r>
              <a:rPr lang="en-US" dirty="0"/>
              <a:t>(4,5,6)</a:t>
            </a:r>
          </a:p>
          <a:p>
            <a:pPr marL="274320" lvl="1" indent="0">
              <a:buNone/>
            </a:pPr>
            <a:r>
              <a:rPr lang="en-US" dirty="0"/>
              <a:t>(7,8,9)        </a:t>
            </a:r>
          </a:p>
          <a:p>
            <a:pPr marL="274320" lvl="1" indent="0">
              <a:buNone/>
            </a:pPr>
            <a:endParaRPr lang="en-US" dirty="0"/>
          </a:p>
          <a:p>
            <a:pPr marL="274320" lvl="1" indent="0">
              <a:buNone/>
            </a:pPr>
            <a:r>
              <a:rPr lang="en-US" dirty="0"/>
              <a:t>SPLIT A INTO X IF f1&lt;7, Y IF f2==5, Z IF (f3&lt;6 OR f3&gt;6);</a:t>
            </a:r>
          </a:p>
          <a:p>
            <a:pPr marL="274320" lvl="1" indent="0">
              <a:buNone/>
            </a:pPr>
            <a:endParaRPr lang="en-US" dirty="0"/>
          </a:p>
          <a:p>
            <a:pPr marL="274320" lvl="1" indent="0">
              <a:buNone/>
            </a:pPr>
            <a:r>
              <a:rPr lang="en-US" dirty="0"/>
              <a:t>DUMP X;</a:t>
            </a:r>
          </a:p>
          <a:p>
            <a:pPr marL="274320" lvl="1" indent="0">
              <a:buNone/>
            </a:pPr>
            <a:r>
              <a:rPr lang="en-US" dirty="0"/>
              <a:t>(1,2,3)</a:t>
            </a:r>
          </a:p>
          <a:p>
            <a:pPr marL="274320" lvl="1" indent="0">
              <a:buNone/>
            </a:pPr>
            <a:r>
              <a:rPr lang="en-US" dirty="0"/>
              <a:t>(4,5,6)</a:t>
            </a:r>
          </a:p>
          <a:p>
            <a:pPr marL="274320" lvl="1" indent="0">
              <a:buNone/>
            </a:pPr>
            <a:endParaRPr lang="en-US" dirty="0"/>
          </a:p>
          <a:p>
            <a:pPr marL="274320" lvl="1" indent="0">
              <a:buNone/>
            </a:pPr>
            <a:r>
              <a:rPr lang="en-US" dirty="0"/>
              <a:t>DUMP Y;</a:t>
            </a:r>
          </a:p>
          <a:p>
            <a:pPr marL="274320" lvl="1" indent="0">
              <a:buNone/>
            </a:pPr>
            <a:r>
              <a:rPr lang="en-US" dirty="0"/>
              <a:t>(4,5,6)</a:t>
            </a:r>
          </a:p>
          <a:p>
            <a:pPr marL="274320" lvl="1" indent="0">
              <a:buNone/>
            </a:pPr>
            <a:endParaRPr lang="en-US" dirty="0"/>
          </a:p>
          <a:p>
            <a:pPr marL="274320" lvl="1" indent="0">
              <a:buNone/>
            </a:pPr>
            <a:r>
              <a:rPr lang="en-US" dirty="0"/>
              <a:t>DUMP Z;</a:t>
            </a:r>
          </a:p>
          <a:p>
            <a:pPr marL="274320" lvl="1" indent="0">
              <a:buNone/>
            </a:pPr>
            <a:r>
              <a:rPr lang="en-US" dirty="0"/>
              <a:t>(1,2,3)</a:t>
            </a:r>
          </a:p>
          <a:p>
            <a:pPr marL="274320" lvl="1" indent="0">
              <a:buNone/>
            </a:pPr>
            <a:r>
              <a:rPr lang="en-US" dirty="0"/>
              <a:t>(7,8,9)</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122</a:t>
            </a:fld>
            <a:endParaRPr lang="en-US" dirty="0"/>
          </a:p>
        </p:txBody>
      </p:sp>
    </p:spTree>
    <p:extLst>
      <p:ext uri="{BB962C8B-B14F-4D97-AF65-F5344CB8AC3E}">
        <p14:creationId xmlns:p14="http://schemas.microsoft.com/office/powerpoint/2010/main" val="3493430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Pig?</a:t>
            </a:r>
          </a:p>
        </p:txBody>
      </p:sp>
      <p:sp>
        <p:nvSpPr>
          <p:cNvPr id="3" name="Content Placeholder 2"/>
          <p:cNvSpPr>
            <a:spLocks noGrp="1"/>
          </p:cNvSpPr>
          <p:nvPr>
            <p:ph idx="1"/>
          </p:nvPr>
        </p:nvSpPr>
        <p:spPr>
          <a:xfrm>
            <a:off x="457200" y="1371600"/>
            <a:ext cx="8229600" cy="5257800"/>
          </a:xfrm>
        </p:spPr>
        <p:txBody>
          <a:bodyPr>
            <a:normAutofit fontScale="47500" lnSpcReduction="20000"/>
          </a:bodyPr>
          <a:lstStyle/>
          <a:p>
            <a:r>
              <a:rPr lang="en-US" sz="4200" dirty="0"/>
              <a:t>Here is the word count program as a Pig script</a:t>
            </a:r>
          </a:p>
          <a:p>
            <a:endParaRPr lang="en-US" dirty="0"/>
          </a:p>
          <a:p>
            <a:pPr marL="274320" lvl="1" indent="0">
              <a:buNone/>
            </a:pPr>
            <a:r>
              <a:rPr lang="en-US" sz="2900" dirty="0"/>
              <a:t>-- </a:t>
            </a:r>
            <a:r>
              <a:rPr lang="en-US" sz="3400" dirty="0"/>
              <a:t>Load input from the file named words.txt, and call the</a:t>
            </a:r>
          </a:p>
          <a:p>
            <a:pPr marL="274320" lvl="1" indent="0">
              <a:buNone/>
            </a:pPr>
            <a:r>
              <a:rPr lang="en-US" sz="3400" dirty="0"/>
              <a:t>-- single field in the record 'line‘ or type </a:t>
            </a:r>
            <a:r>
              <a:rPr lang="en-US" sz="3400" dirty="0" err="1"/>
              <a:t>chararray</a:t>
            </a:r>
            <a:r>
              <a:rPr lang="en-US" sz="3400" dirty="0"/>
              <a:t> (string)</a:t>
            </a:r>
          </a:p>
          <a:p>
            <a:pPr marL="274320" lvl="1" indent="0">
              <a:buNone/>
            </a:pPr>
            <a:r>
              <a:rPr lang="en-US" sz="3400" b="1" dirty="0"/>
              <a:t>input = load ‘words.txt' as (line: </a:t>
            </a:r>
            <a:r>
              <a:rPr lang="en-US" sz="3400" b="1" dirty="0" err="1"/>
              <a:t>chararray</a:t>
            </a:r>
            <a:r>
              <a:rPr lang="en-US" sz="3400" b="1" dirty="0"/>
              <a:t>);</a:t>
            </a:r>
          </a:p>
          <a:p>
            <a:pPr marL="274320" lvl="1" indent="0">
              <a:buNone/>
            </a:pPr>
            <a:endParaRPr lang="en-US" sz="3400" dirty="0"/>
          </a:p>
          <a:p>
            <a:pPr marL="274320" lvl="1" indent="0">
              <a:buNone/>
            </a:pPr>
            <a:r>
              <a:rPr lang="en-US" sz="3400" dirty="0"/>
              <a:t>-- TOKENIZE splits the line into a field for each word</a:t>
            </a:r>
          </a:p>
          <a:p>
            <a:pPr marL="274320" lvl="1" indent="0">
              <a:buNone/>
            </a:pPr>
            <a:r>
              <a:rPr lang="en-US" sz="3400" dirty="0"/>
              <a:t>-- with the field (word) separators as spaces</a:t>
            </a:r>
          </a:p>
          <a:p>
            <a:pPr marL="274320" lvl="1" indent="0">
              <a:buNone/>
            </a:pPr>
            <a:r>
              <a:rPr lang="en-US" sz="3400" dirty="0"/>
              <a:t>-- FLATTEN will take the collection of records returned by</a:t>
            </a:r>
          </a:p>
          <a:p>
            <a:pPr marL="274320" lvl="1" indent="0">
              <a:buNone/>
            </a:pPr>
            <a:r>
              <a:rPr lang="en-US" sz="3400" dirty="0"/>
              <a:t>-- TOKENIZE and produce a separate record for each one,</a:t>
            </a:r>
          </a:p>
          <a:p>
            <a:pPr marL="274320" lvl="1" indent="0">
              <a:buNone/>
            </a:pPr>
            <a:r>
              <a:rPr lang="en-US" sz="3400" dirty="0"/>
              <a:t>-- calling the single field in the record word.</a:t>
            </a:r>
          </a:p>
          <a:p>
            <a:pPr marL="274320" lvl="1" indent="0">
              <a:buNone/>
            </a:pPr>
            <a:r>
              <a:rPr lang="en-US" sz="3400" b="1" dirty="0"/>
              <a:t>words = </a:t>
            </a:r>
            <a:r>
              <a:rPr lang="en-US" sz="3400" b="1" dirty="0" err="1"/>
              <a:t>foreach</a:t>
            </a:r>
            <a:r>
              <a:rPr lang="en-US" sz="3400" b="1" dirty="0"/>
              <a:t> input generate FLATTEN(TOKENIZE(line, ‘ ‘)) as word;</a:t>
            </a:r>
          </a:p>
          <a:p>
            <a:pPr marL="274320" lvl="1" indent="0">
              <a:buNone/>
            </a:pPr>
            <a:endParaRPr lang="en-US" sz="3400" dirty="0"/>
          </a:p>
          <a:p>
            <a:pPr marL="274320" lvl="1" indent="0">
              <a:buNone/>
            </a:pPr>
            <a:r>
              <a:rPr lang="en-US" sz="3400" dirty="0"/>
              <a:t>-- Now group them together by each word.</a:t>
            </a:r>
          </a:p>
          <a:p>
            <a:pPr marL="274320" lvl="1" indent="0">
              <a:buNone/>
            </a:pPr>
            <a:r>
              <a:rPr lang="en-US" sz="3400" b="1" dirty="0" err="1"/>
              <a:t>grpd</a:t>
            </a:r>
            <a:r>
              <a:rPr lang="en-US" sz="3400" b="1" dirty="0"/>
              <a:t>  = group words by word;</a:t>
            </a:r>
          </a:p>
          <a:p>
            <a:pPr marL="274320" lvl="1" indent="0">
              <a:buNone/>
            </a:pPr>
            <a:endParaRPr lang="en-US" sz="3400" dirty="0"/>
          </a:p>
          <a:p>
            <a:pPr marL="274320" lvl="1" indent="0">
              <a:buNone/>
            </a:pPr>
            <a:r>
              <a:rPr lang="en-US" sz="3400" dirty="0"/>
              <a:t>-- Count them.</a:t>
            </a:r>
          </a:p>
          <a:p>
            <a:pPr marL="274320" lvl="1" indent="0">
              <a:buNone/>
            </a:pPr>
            <a:r>
              <a:rPr lang="en-US" sz="3400" b="1" dirty="0" err="1"/>
              <a:t>cntd</a:t>
            </a:r>
            <a:r>
              <a:rPr lang="en-US" sz="3400" b="1" dirty="0"/>
              <a:t>  = </a:t>
            </a:r>
            <a:r>
              <a:rPr lang="en-US" sz="3400" b="1" dirty="0" err="1"/>
              <a:t>foreach</a:t>
            </a:r>
            <a:r>
              <a:rPr lang="en-US" sz="3400" b="1" dirty="0"/>
              <a:t> </a:t>
            </a:r>
            <a:r>
              <a:rPr lang="en-US" sz="3400" b="1" dirty="0" err="1"/>
              <a:t>grpd</a:t>
            </a:r>
            <a:r>
              <a:rPr lang="en-US" sz="3400" b="1" dirty="0"/>
              <a:t> generate group, COUNT(words);</a:t>
            </a:r>
          </a:p>
          <a:p>
            <a:pPr marL="274320" lvl="1" indent="0">
              <a:buNone/>
            </a:pPr>
            <a:endParaRPr lang="en-US" sz="3400" b="1" dirty="0"/>
          </a:p>
          <a:p>
            <a:pPr marL="274320" lvl="1" indent="0">
              <a:buNone/>
            </a:pPr>
            <a:r>
              <a:rPr lang="en-US" sz="3400" dirty="0"/>
              <a:t>-- Write out the results.</a:t>
            </a:r>
          </a:p>
          <a:p>
            <a:pPr marL="274320" lvl="1" indent="0">
              <a:buNone/>
            </a:pPr>
            <a:r>
              <a:rPr lang="en-US" sz="3400" b="1" dirty="0"/>
              <a:t>store </a:t>
            </a:r>
            <a:r>
              <a:rPr lang="en-US" sz="3400" b="1" dirty="0" err="1"/>
              <a:t>cntd</a:t>
            </a:r>
            <a:r>
              <a:rPr lang="en-US" sz="3400" b="1" dirty="0"/>
              <a:t> to ‘count.txt’</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Tree>
    <p:extLst>
      <p:ext uri="{BB962C8B-B14F-4D97-AF65-F5344CB8AC3E}">
        <p14:creationId xmlns:p14="http://schemas.microsoft.com/office/powerpoint/2010/main" val="3486748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What is Pig</a:t>
            </a:r>
            <a:br>
              <a:rPr lang="en-US" dirty="0"/>
            </a:br>
            <a:r>
              <a:rPr lang="en-US" sz="1800" dirty="0"/>
              <a:t>Pig applies a sequence of transforms on input datasets to finally create one or more output datasets</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05</a:t>
            </a:r>
          </a:p>
        </p:txBody>
      </p:sp>
      <p:sp>
        <p:nvSpPr>
          <p:cNvPr id="4" name="Slide Number Placeholder 3"/>
          <p:cNvSpPr>
            <a:spLocks noGrp="1"/>
          </p:cNvSpPr>
          <p:nvPr>
            <p:ph type="sldNum" sz="quarter" idx="12"/>
          </p:nvPr>
        </p:nvSpPr>
        <p:spPr/>
        <p:txBody>
          <a:bodyPr/>
          <a:lstStyle/>
          <a:p>
            <a:fld id="{9AA7C465-8597-4488-B68C-958448427716}" type="slidenum">
              <a:rPr lang="en-US" smtClean="0"/>
              <a:t>14</a:t>
            </a:fld>
            <a:endParaRPr lang="en-US" dirty="0"/>
          </a:p>
        </p:txBody>
      </p:sp>
      <p:graphicFrame>
        <p:nvGraphicFramePr>
          <p:cNvPr id="5" name="Diagram 4"/>
          <p:cNvGraphicFramePr/>
          <p:nvPr>
            <p:extLst>
              <p:ext uri="{D42A27DB-BD31-4B8C-83A1-F6EECF244321}">
                <p14:modId xmlns:p14="http://schemas.microsoft.com/office/powerpoint/2010/main" val="1215498225"/>
              </p:ext>
            </p:extLst>
          </p:nvPr>
        </p:nvGraphicFramePr>
        <p:xfrm>
          <a:off x="1143000" y="1447800"/>
          <a:ext cx="68580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685800" y="2895600"/>
            <a:ext cx="19050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relation inputs</a:t>
            </a:r>
          </a:p>
        </p:txBody>
      </p:sp>
      <p:sp>
        <p:nvSpPr>
          <p:cNvPr id="7" name="Rectangle 6"/>
          <p:cNvSpPr/>
          <p:nvPr/>
        </p:nvSpPr>
        <p:spPr>
          <a:xfrm>
            <a:off x="1447800" y="3581400"/>
            <a:ext cx="19050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relation </a:t>
            </a:r>
            <a:r>
              <a:rPr lang="en-US" b="1" dirty="0"/>
              <a:t>words</a:t>
            </a:r>
            <a:endParaRPr lang="en-US" dirty="0"/>
          </a:p>
        </p:txBody>
      </p:sp>
      <p:sp>
        <p:nvSpPr>
          <p:cNvPr id="8" name="Rectangle 7"/>
          <p:cNvSpPr/>
          <p:nvPr/>
        </p:nvSpPr>
        <p:spPr>
          <a:xfrm>
            <a:off x="2209800" y="4267200"/>
            <a:ext cx="19050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relation </a:t>
            </a:r>
            <a:r>
              <a:rPr lang="en-US" b="1" dirty="0" err="1"/>
              <a:t>grpd</a:t>
            </a:r>
            <a:endParaRPr lang="en-US" dirty="0"/>
          </a:p>
        </p:txBody>
      </p:sp>
      <p:sp>
        <p:nvSpPr>
          <p:cNvPr id="9" name="Rectangle 8"/>
          <p:cNvSpPr/>
          <p:nvPr/>
        </p:nvSpPr>
        <p:spPr>
          <a:xfrm>
            <a:off x="533400" y="2286000"/>
            <a:ext cx="1371600"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words.txt</a:t>
            </a:r>
          </a:p>
        </p:txBody>
      </p:sp>
      <p:sp>
        <p:nvSpPr>
          <p:cNvPr id="10" name="Rectangle 9"/>
          <p:cNvSpPr/>
          <p:nvPr/>
        </p:nvSpPr>
        <p:spPr>
          <a:xfrm>
            <a:off x="4279900" y="5867400"/>
            <a:ext cx="1371600"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count.txt</a:t>
            </a:r>
          </a:p>
        </p:txBody>
      </p:sp>
      <p:sp>
        <p:nvSpPr>
          <p:cNvPr id="11" name="Right Brace 10"/>
          <p:cNvSpPr/>
          <p:nvPr/>
        </p:nvSpPr>
        <p:spPr>
          <a:xfrm>
            <a:off x="5943600" y="2895600"/>
            <a:ext cx="685800" cy="1981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691203" y="3657600"/>
            <a:ext cx="1843197" cy="369332"/>
          </a:xfrm>
          <a:prstGeom prst="rect">
            <a:avLst/>
          </a:prstGeom>
          <a:noFill/>
        </p:spPr>
        <p:txBody>
          <a:bodyPr wrap="none" rtlCol="0">
            <a:spAutoFit/>
          </a:bodyPr>
          <a:lstStyle/>
          <a:p>
            <a:r>
              <a:rPr lang="en-US" dirty="0"/>
              <a:t>Transformations</a:t>
            </a:r>
          </a:p>
        </p:txBody>
      </p:sp>
      <p:sp>
        <p:nvSpPr>
          <p:cNvPr id="14" name="Rectangle 13"/>
          <p:cNvSpPr/>
          <p:nvPr/>
        </p:nvSpPr>
        <p:spPr>
          <a:xfrm>
            <a:off x="2971800" y="5029200"/>
            <a:ext cx="19050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relation </a:t>
            </a:r>
            <a:r>
              <a:rPr lang="en-US" b="1" dirty="0" err="1"/>
              <a:t>cntd</a:t>
            </a:r>
            <a:endParaRPr lang="en-US" dirty="0"/>
          </a:p>
        </p:txBody>
      </p:sp>
    </p:spTree>
    <p:extLst>
      <p:ext uri="{BB962C8B-B14F-4D97-AF65-F5344CB8AC3E}">
        <p14:creationId xmlns:p14="http://schemas.microsoft.com/office/powerpoint/2010/main" val="1757774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Pig?</a:t>
            </a:r>
          </a:p>
        </p:txBody>
      </p:sp>
      <p:sp>
        <p:nvSpPr>
          <p:cNvPr id="3" name="Content Placeholder 2"/>
          <p:cNvSpPr>
            <a:spLocks noGrp="1"/>
          </p:cNvSpPr>
          <p:nvPr>
            <p:ph idx="1"/>
          </p:nvPr>
        </p:nvSpPr>
        <p:spPr/>
        <p:txBody>
          <a:bodyPr>
            <a:normAutofit/>
          </a:bodyPr>
          <a:lstStyle/>
          <a:p>
            <a:r>
              <a:rPr lang="en-US" dirty="0"/>
              <a:t>Pig Latin looks somewhat different from many of the programming languages you may have seen</a:t>
            </a:r>
          </a:p>
          <a:p>
            <a:r>
              <a:rPr lang="en-US" dirty="0"/>
              <a:t>Pig Latin does not support control logic, that is, it does not have if, while, for or case statements</a:t>
            </a:r>
          </a:p>
          <a:p>
            <a:r>
              <a:rPr lang="en-US" dirty="0"/>
              <a:t>This is because traditional procedural and object-oriented programming languages describe control flow, while data flow is a side effect of the program</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599199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Pig?</a:t>
            </a:r>
          </a:p>
        </p:txBody>
      </p:sp>
      <p:sp>
        <p:nvSpPr>
          <p:cNvPr id="3" name="Content Placeholder 2"/>
          <p:cNvSpPr>
            <a:spLocks noGrp="1"/>
          </p:cNvSpPr>
          <p:nvPr>
            <p:ph idx="1"/>
          </p:nvPr>
        </p:nvSpPr>
        <p:spPr/>
        <p:txBody>
          <a:bodyPr>
            <a:normAutofit/>
          </a:bodyPr>
          <a:lstStyle/>
          <a:p>
            <a:r>
              <a:rPr lang="en-US" dirty="0"/>
              <a:t>Enables data workers to write complex data processing logic (transformations) without knowing Java</a:t>
            </a:r>
          </a:p>
          <a:p>
            <a:r>
              <a:rPr lang="en-US" dirty="0"/>
              <a:t>Appeals to developers already familiar with other scripting languages and with SQL</a:t>
            </a:r>
          </a:p>
          <a:p>
            <a:r>
              <a:rPr lang="en-US" dirty="0"/>
              <a:t>It’s much easier and faster to write than MapReduce, and it’s easier to decipher, too</a:t>
            </a:r>
          </a:p>
          <a:p>
            <a:r>
              <a:rPr lang="en-US" dirty="0"/>
              <a:t>Because the system automatically optimizes execution of MapReduce jobs, the user can focus on data semantics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spTree>
    <p:extLst>
      <p:ext uri="{BB962C8B-B14F-4D97-AF65-F5344CB8AC3E}">
        <p14:creationId xmlns:p14="http://schemas.microsoft.com/office/powerpoint/2010/main" val="365014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Pig Latin?</a:t>
            </a:r>
          </a:p>
        </p:txBody>
      </p:sp>
      <p:sp>
        <p:nvSpPr>
          <p:cNvPr id="3" name="Content Placeholder 2"/>
          <p:cNvSpPr>
            <a:spLocks noGrp="1"/>
          </p:cNvSpPr>
          <p:nvPr>
            <p:ph idx="1"/>
          </p:nvPr>
        </p:nvSpPr>
        <p:spPr>
          <a:xfrm>
            <a:off x="457200" y="1600200"/>
            <a:ext cx="8229600" cy="5029200"/>
          </a:xfrm>
        </p:spPr>
        <p:txBody>
          <a:bodyPr>
            <a:normAutofit/>
          </a:bodyPr>
          <a:lstStyle/>
          <a:p>
            <a:r>
              <a:rPr lang="en-US" dirty="0"/>
              <a:t>Pig Latin is a data flow language</a:t>
            </a:r>
          </a:p>
          <a:p>
            <a:r>
              <a:rPr lang="en-US" dirty="0"/>
              <a:t>This means it allows users to describe how data from one or more inputs should be read, transformed, and after that stored to one or more outputs in parallel</a:t>
            </a:r>
          </a:p>
          <a:p>
            <a:r>
              <a:rPr lang="en-US" dirty="0"/>
              <a:t>These data flows can be simple linear flows, or complex workflows</a:t>
            </a:r>
          </a:p>
          <a:p>
            <a:pPr lvl="1"/>
            <a:r>
              <a:rPr lang="en-US" dirty="0"/>
              <a:t>That include points where multiple inputs are joined and where data is split into multiple streams to be processed by different operators</a:t>
            </a:r>
          </a:p>
          <a:p>
            <a:r>
              <a:rPr lang="en-US" dirty="0"/>
              <a:t>To be mathematically precise, a Pig Latin script describes a directed acyclic graph (DAG)</a:t>
            </a:r>
          </a:p>
          <a:p>
            <a:pPr lvl="1"/>
            <a:r>
              <a:rPr lang="en-US" dirty="0"/>
              <a:t>Where the edges are data flows and the nodes are operators that process the data.</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214145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Pig Latin?</a:t>
            </a:r>
          </a:p>
        </p:txBody>
      </p:sp>
      <p:sp>
        <p:nvSpPr>
          <p:cNvPr id="3" name="Content Placeholder 2"/>
          <p:cNvSpPr>
            <a:spLocks noGrp="1"/>
          </p:cNvSpPr>
          <p:nvPr>
            <p:ph idx="1"/>
          </p:nvPr>
        </p:nvSpPr>
        <p:spPr/>
        <p:txBody>
          <a:bodyPr>
            <a:normAutofit/>
          </a:bodyPr>
          <a:lstStyle/>
          <a:p>
            <a:r>
              <a:rPr lang="en-US" dirty="0"/>
              <a:t>Pig Latin statements are the basic constructs you use to process data using Pig</a:t>
            </a:r>
          </a:p>
          <a:p>
            <a:r>
              <a:rPr lang="en-US" dirty="0"/>
              <a:t>A Pig Latin statement is an operator that takes a relation as input and produces another relation as output…</a:t>
            </a:r>
          </a:p>
          <a:p>
            <a:r>
              <a:rPr lang="en-US" dirty="0"/>
              <a:t>Except LOAD and STORE which read data from and write data to the file system</a:t>
            </a:r>
          </a:p>
          <a:p>
            <a:r>
              <a:rPr lang="en-US" dirty="0"/>
              <a:t>Pig Latin scripts are generally organized as follows:</a:t>
            </a:r>
          </a:p>
          <a:p>
            <a:pPr lvl="1"/>
            <a:r>
              <a:rPr lang="en-US" dirty="0"/>
              <a:t>A LOAD statement to read data from the file system</a:t>
            </a:r>
          </a:p>
          <a:p>
            <a:pPr lvl="1"/>
            <a:r>
              <a:rPr lang="en-US" dirty="0"/>
              <a:t>A series of "transformation" statements to process the data</a:t>
            </a:r>
          </a:p>
          <a:p>
            <a:pPr lvl="1"/>
            <a:r>
              <a:rPr lang="en-US" dirty="0"/>
              <a:t>A STORE (or DUMP) statement to save (or display) results</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3964964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Pig Latin?</a:t>
            </a:r>
          </a:p>
        </p:txBody>
      </p:sp>
      <p:sp>
        <p:nvSpPr>
          <p:cNvPr id="3" name="Content Placeholder 2"/>
          <p:cNvSpPr>
            <a:spLocks noGrp="1"/>
          </p:cNvSpPr>
          <p:nvPr>
            <p:ph idx="1"/>
          </p:nvPr>
        </p:nvSpPr>
        <p:spPr/>
        <p:txBody>
          <a:bodyPr>
            <a:normAutofit fontScale="77500" lnSpcReduction="20000"/>
          </a:bodyPr>
          <a:lstStyle/>
          <a:p>
            <a:pPr fontAlgn="base"/>
            <a:r>
              <a:rPr lang="en-US" dirty="0"/>
              <a:t>After a cursory look, people often say that Pig Latin is a procedural version of SQL</a:t>
            </a:r>
          </a:p>
          <a:p>
            <a:pPr fontAlgn="base"/>
            <a:r>
              <a:rPr lang="en-US" dirty="0"/>
              <a:t>Although there are certainly similarities, there are more differences</a:t>
            </a:r>
          </a:p>
          <a:p>
            <a:pPr lvl="1" fontAlgn="base"/>
            <a:r>
              <a:rPr lang="en-US" dirty="0"/>
              <a:t>SQL is a query language</a:t>
            </a:r>
          </a:p>
          <a:p>
            <a:pPr lvl="1" fontAlgn="base"/>
            <a:r>
              <a:rPr lang="en-US" dirty="0" err="1"/>
              <a:t>tts</a:t>
            </a:r>
            <a:r>
              <a:rPr lang="en-US" dirty="0"/>
              <a:t> focus is to allow users to form queries. It lets users describe what question they want answered, but not how they want it answered</a:t>
            </a:r>
          </a:p>
          <a:p>
            <a:pPr lvl="1" fontAlgn="base"/>
            <a:r>
              <a:rPr lang="en-US" dirty="0"/>
              <a:t>In Pig Latin, on the other hand, the user describes exactly how to process the input data.</a:t>
            </a:r>
          </a:p>
          <a:p>
            <a:pPr fontAlgn="base"/>
            <a:r>
              <a:rPr lang="en-US" dirty="0"/>
              <a:t>Another major difference is that SQL is oriented around answering one question</a:t>
            </a:r>
          </a:p>
          <a:p>
            <a:pPr lvl="1" fontAlgn="base"/>
            <a:r>
              <a:rPr lang="en-US" dirty="0"/>
              <a:t>When users want to do several data operations together, they must either write separate queries, storing the intermediate data into temporary tables…</a:t>
            </a:r>
          </a:p>
          <a:p>
            <a:pPr lvl="1" fontAlgn="base"/>
            <a:r>
              <a:rPr lang="en-US" dirty="0"/>
              <a:t>Or use subqueries inside the query to do the earlier steps of the processing</a:t>
            </a:r>
          </a:p>
          <a:p>
            <a:pPr lvl="1" fontAlgn="base"/>
            <a:r>
              <a:rPr lang="en-US" dirty="0"/>
              <a:t>However, many SQL users find subqueries confusing and difficult to form properly</a:t>
            </a:r>
          </a:p>
          <a:p>
            <a:pPr lvl="1" fontAlgn="base"/>
            <a:r>
              <a:rPr lang="en-US" dirty="0"/>
              <a:t>Also, using subqueries creates an inside-out design where the first step in the data pipeline is the innermost query.</a:t>
            </a:r>
          </a:p>
          <a:p>
            <a:pPr fontAlgn="base"/>
            <a:r>
              <a:rPr lang="en-US" dirty="0"/>
              <a:t>Pig, however, is designed with a long series of data operations in mind</a:t>
            </a:r>
          </a:p>
          <a:p>
            <a:pPr fontAlgn="base"/>
            <a:r>
              <a:rPr lang="en-US" dirty="0"/>
              <a:t>There is no need to write the data pipeline in an inverted set of subqueries or to worry about storing data in temporary tables</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296938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1527-857C-634A-BFCD-47EE5912B5AF}"/>
              </a:ext>
            </a:extLst>
          </p:cNvPr>
          <p:cNvSpPr>
            <a:spLocks noGrp="1"/>
          </p:cNvSpPr>
          <p:nvPr>
            <p:ph type="title"/>
          </p:nvPr>
        </p:nvSpPr>
        <p:spPr/>
        <p:txBody>
          <a:bodyPr/>
          <a:lstStyle/>
          <a:p>
            <a:r>
              <a:rPr lang="en-US" dirty="0"/>
              <a:t>Pig</a:t>
            </a:r>
          </a:p>
        </p:txBody>
      </p:sp>
      <p:sp>
        <p:nvSpPr>
          <p:cNvPr id="3" name="Content Placeholder 2">
            <a:extLst>
              <a:ext uri="{FF2B5EF4-FFF2-40B4-BE49-F238E27FC236}">
                <a16:creationId xmlns:a16="http://schemas.microsoft.com/office/drawing/2014/main" id="{62103F73-7DDC-8B4F-9919-405B802F6621}"/>
              </a:ext>
            </a:extLst>
          </p:cNvPr>
          <p:cNvSpPr>
            <a:spLocks noGrp="1"/>
          </p:cNvSpPr>
          <p:nvPr>
            <p:ph idx="1"/>
          </p:nvPr>
        </p:nvSpPr>
        <p:spPr/>
        <p:txBody>
          <a:bodyPr/>
          <a:lstStyle/>
          <a:p>
            <a:r>
              <a:rPr lang="en-US" dirty="0"/>
              <a:t>A data restructuring (transformation) system executing over MapReduce</a:t>
            </a:r>
          </a:p>
          <a:p>
            <a:r>
              <a:rPr lang="en-US" dirty="0"/>
              <a:t>With its own language—Pig Latin—with SQL-like syntax</a:t>
            </a:r>
          </a:p>
          <a:p>
            <a:r>
              <a:rPr lang="en-US" dirty="0"/>
              <a:t>But… SQL is intended for queries</a:t>
            </a:r>
          </a:p>
          <a:p>
            <a:r>
              <a:rPr lang="en-US" dirty="0"/>
              <a:t>While… Pig Latin is intended for restructuring data </a:t>
            </a:r>
          </a:p>
          <a:p>
            <a:r>
              <a:rPr lang="en-US" dirty="0"/>
              <a:t>A Pig Latin program specifies a series of steps</a:t>
            </a:r>
          </a:p>
          <a:p>
            <a:pPr lvl="1"/>
            <a:r>
              <a:rPr lang="en-US" dirty="0"/>
              <a:t>Each step is a single, high level data transformation</a:t>
            </a:r>
          </a:p>
          <a:p>
            <a:pPr lvl="1"/>
            <a:r>
              <a:rPr lang="en-US" dirty="0"/>
              <a:t>Stylistically different from SQL</a:t>
            </a:r>
          </a:p>
          <a:p>
            <a:r>
              <a:rPr lang="en-US" dirty="0"/>
              <a:t>Consider the following snippet</a:t>
            </a:r>
          </a:p>
          <a:p>
            <a:pPr marL="274320" lvl="1" indent="0">
              <a:buNone/>
            </a:pPr>
            <a:r>
              <a:rPr lang="en-US" dirty="0" err="1"/>
              <a:t>spam_urls</a:t>
            </a:r>
            <a:r>
              <a:rPr lang="en-US" dirty="0"/>
              <a:t> = FILTER </a:t>
            </a:r>
            <a:r>
              <a:rPr lang="en-US" dirty="0" err="1"/>
              <a:t>urls</a:t>
            </a:r>
            <a:r>
              <a:rPr lang="en-US" dirty="0"/>
              <a:t> BY </a:t>
            </a:r>
            <a:r>
              <a:rPr lang="en-US" dirty="0" err="1"/>
              <a:t>isSpam</a:t>
            </a:r>
            <a:r>
              <a:rPr lang="en-US" dirty="0"/>
              <a:t>(</a:t>
            </a:r>
            <a:r>
              <a:rPr lang="en-US" dirty="0" err="1"/>
              <a:t>url</a:t>
            </a:r>
            <a:r>
              <a:rPr lang="en-US" dirty="0"/>
              <a:t>);</a:t>
            </a:r>
          </a:p>
          <a:p>
            <a:pPr marL="274320" lvl="1" indent="0">
              <a:buNone/>
            </a:pPr>
            <a:r>
              <a:rPr lang="en-US" dirty="0" err="1"/>
              <a:t>culprit_urls</a:t>
            </a:r>
            <a:r>
              <a:rPr lang="en-US" dirty="0"/>
              <a:t> = FILTER </a:t>
            </a:r>
            <a:r>
              <a:rPr lang="en-US" dirty="0" err="1"/>
              <a:t>spam_urls</a:t>
            </a:r>
            <a:r>
              <a:rPr lang="en-US" dirty="0"/>
              <a:t> BY </a:t>
            </a:r>
            <a:r>
              <a:rPr lang="en-US" dirty="0" err="1"/>
              <a:t>pagerank</a:t>
            </a:r>
            <a:r>
              <a:rPr lang="en-US" dirty="0"/>
              <a:t> &gt; 0.8;</a:t>
            </a:r>
          </a:p>
          <a:p>
            <a:endParaRPr lang="en-US" dirty="0"/>
          </a:p>
        </p:txBody>
      </p:sp>
      <p:sp>
        <p:nvSpPr>
          <p:cNvPr id="4" name="Footer Placeholder 3">
            <a:extLst>
              <a:ext uri="{FF2B5EF4-FFF2-40B4-BE49-F238E27FC236}">
                <a16:creationId xmlns:a16="http://schemas.microsoft.com/office/drawing/2014/main" id="{0532221A-FF3A-844F-AF46-C8278CA03DD2}"/>
              </a:ext>
            </a:extLst>
          </p:cNvPr>
          <p:cNvSpPr>
            <a:spLocks noGrp="1"/>
          </p:cNvSpPr>
          <p:nvPr>
            <p:ph type="ftr" sz="quarter" idx="11"/>
          </p:nvPr>
        </p:nvSpPr>
        <p:spPr/>
        <p:txBody>
          <a:bodyPr/>
          <a:lstStyle/>
          <a:p>
            <a:r>
              <a:rPr lang="sk-SK"/>
              <a:t>CSP554</a:t>
            </a:r>
            <a:r>
              <a:rPr lang="en-US"/>
              <a:t> End of Term</a:t>
            </a:r>
            <a:endParaRPr lang="en-US" dirty="0"/>
          </a:p>
        </p:txBody>
      </p:sp>
      <p:sp>
        <p:nvSpPr>
          <p:cNvPr id="5" name="Slide Number Placeholder 4">
            <a:extLst>
              <a:ext uri="{FF2B5EF4-FFF2-40B4-BE49-F238E27FC236}">
                <a16:creationId xmlns:a16="http://schemas.microsoft.com/office/drawing/2014/main" id="{211C9A57-1C30-3E43-A1B3-9BAD7E926452}"/>
              </a:ext>
            </a:extLst>
          </p:cNvPr>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225990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Pig Latin?</a:t>
            </a:r>
          </a:p>
        </p:txBody>
      </p:sp>
      <p:sp>
        <p:nvSpPr>
          <p:cNvPr id="3" name="Content Placeholder 2"/>
          <p:cNvSpPr>
            <a:spLocks noGrp="1"/>
          </p:cNvSpPr>
          <p:nvPr>
            <p:ph idx="1"/>
          </p:nvPr>
        </p:nvSpPr>
        <p:spPr/>
        <p:txBody>
          <a:bodyPr>
            <a:normAutofit fontScale="92500" lnSpcReduction="10000"/>
          </a:bodyPr>
          <a:lstStyle/>
          <a:p>
            <a:pPr fontAlgn="base"/>
            <a:r>
              <a:rPr lang="en-US" dirty="0"/>
              <a:t>Consider a case where a user wants to group one table on a key and then join it with a second table</a:t>
            </a:r>
          </a:p>
          <a:p>
            <a:pPr fontAlgn="base"/>
            <a:r>
              <a:rPr lang="en-US" dirty="0"/>
              <a:t>Because joins happen before grouping in a SQL query, this must be expressed either as a subquery or as two queries with the results stored in a temporary table</a:t>
            </a:r>
          </a:p>
          <a:p>
            <a:pPr fontAlgn="base"/>
            <a:endParaRPr lang="en-US" dirty="0"/>
          </a:p>
          <a:p>
            <a:pPr marL="274320" lvl="1" indent="0" fontAlgn="base">
              <a:buNone/>
            </a:pPr>
            <a:r>
              <a:rPr lang="en-US" dirty="0"/>
              <a:t>CREATE TEMP TABLE t1 AS</a:t>
            </a:r>
          </a:p>
          <a:p>
            <a:pPr marL="274320" lvl="1" indent="0" fontAlgn="base">
              <a:buNone/>
            </a:pPr>
            <a:r>
              <a:rPr lang="en-US" dirty="0"/>
              <a:t>SELECT customer, sum(purchase) AS </a:t>
            </a:r>
            <a:r>
              <a:rPr lang="en-US" dirty="0" err="1"/>
              <a:t>total_purchases</a:t>
            </a:r>
            <a:endParaRPr lang="en-US" dirty="0"/>
          </a:p>
          <a:p>
            <a:pPr marL="274320" lvl="1" indent="0" fontAlgn="base">
              <a:buNone/>
            </a:pPr>
            <a:r>
              <a:rPr lang="en-US" dirty="0"/>
              <a:t>FROM transactions</a:t>
            </a:r>
          </a:p>
          <a:p>
            <a:pPr marL="274320" lvl="1" indent="0" fontAlgn="base">
              <a:buNone/>
            </a:pPr>
            <a:r>
              <a:rPr lang="en-US" dirty="0"/>
              <a:t>GROUP BY customer;</a:t>
            </a:r>
          </a:p>
          <a:p>
            <a:pPr marL="274320" lvl="1" indent="0" fontAlgn="base">
              <a:buNone/>
            </a:pPr>
            <a:endParaRPr lang="en-US" dirty="0"/>
          </a:p>
          <a:p>
            <a:pPr marL="274320" lvl="1" indent="0" fontAlgn="base">
              <a:buNone/>
            </a:pPr>
            <a:r>
              <a:rPr lang="en-US" dirty="0"/>
              <a:t>SELECT customer, </a:t>
            </a:r>
            <a:r>
              <a:rPr lang="en-US" dirty="0" err="1"/>
              <a:t>total_purchases</a:t>
            </a:r>
            <a:r>
              <a:rPr lang="en-US" dirty="0"/>
              <a:t>, </a:t>
            </a:r>
            <a:r>
              <a:rPr lang="en-US" dirty="0" err="1"/>
              <a:t>zipcode</a:t>
            </a:r>
            <a:endParaRPr lang="en-US" dirty="0"/>
          </a:p>
          <a:p>
            <a:pPr marL="274320" lvl="1" indent="0" fontAlgn="base">
              <a:buNone/>
            </a:pPr>
            <a:r>
              <a:rPr lang="en-US" dirty="0"/>
              <a:t>FROM t1, </a:t>
            </a:r>
            <a:r>
              <a:rPr lang="en-US" dirty="0" err="1"/>
              <a:t>customer_profile</a:t>
            </a:r>
            <a:endParaRPr lang="en-US" dirty="0"/>
          </a:p>
          <a:p>
            <a:pPr marL="274320" lvl="1" indent="0" fontAlgn="base">
              <a:buNone/>
            </a:pPr>
            <a:r>
              <a:rPr lang="en-US" dirty="0"/>
              <a:t>WHERE t1.customer = </a:t>
            </a:r>
            <a:r>
              <a:rPr lang="en-US" dirty="0" err="1"/>
              <a:t>customer_profile.customer</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2077908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Pig Latin?</a:t>
            </a:r>
          </a:p>
        </p:txBody>
      </p:sp>
      <p:sp>
        <p:nvSpPr>
          <p:cNvPr id="3" name="Content Placeholder 2"/>
          <p:cNvSpPr>
            <a:spLocks noGrp="1"/>
          </p:cNvSpPr>
          <p:nvPr>
            <p:ph idx="1"/>
          </p:nvPr>
        </p:nvSpPr>
        <p:spPr/>
        <p:txBody>
          <a:bodyPr>
            <a:normAutofit fontScale="85000" lnSpcReduction="20000"/>
          </a:bodyPr>
          <a:lstStyle/>
          <a:p>
            <a:r>
              <a:rPr lang="en-US" dirty="0"/>
              <a:t>In Pig Latin, on the other hand, this looks like</a:t>
            </a:r>
          </a:p>
          <a:p>
            <a:endParaRPr lang="en-US" dirty="0"/>
          </a:p>
          <a:p>
            <a:pPr marL="274320" lvl="1" indent="0">
              <a:buNone/>
            </a:pPr>
            <a:r>
              <a:rPr lang="en-US" sz="2200" dirty="0"/>
              <a:t>-- Load the transactions file, group it by customer, </a:t>
            </a:r>
          </a:p>
          <a:p>
            <a:pPr marL="274320" lvl="1" indent="0">
              <a:buNone/>
            </a:pPr>
            <a:r>
              <a:rPr lang="en-US" sz="2200" dirty="0"/>
              <a:t>-- and sum their total purchases</a:t>
            </a:r>
          </a:p>
          <a:p>
            <a:pPr marL="274320" lvl="1" indent="0">
              <a:buNone/>
            </a:pPr>
            <a:r>
              <a:rPr lang="en-US" sz="2200" dirty="0" err="1"/>
              <a:t>txns</a:t>
            </a:r>
            <a:r>
              <a:rPr lang="en-US" sz="2200" dirty="0"/>
              <a:t>    = load 'transactions' as (customer, purchase);</a:t>
            </a:r>
          </a:p>
          <a:p>
            <a:pPr marL="274320" lvl="1" indent="0">
              <a:buNone/>
            </a:pPr>
            <a:r>
              <a:rPr lang="en-US" sz="2200" dirty="0"/>
              <a:t>grouped = group </a:t>
            </a:r>
            <a:r>
              <a:rPr lang="en-US" sz="2200" dirty="0" err="1"/>
              <a:t>txns</a:t>
            </a:r>
            <a:r>
              <a:rPr lang="en-US" sz="2200" dirty="0"/>
              <a:t> by customer;</a:t>
            </a:r>
          </a:p>
          <a:p>
            <a:pPr marL="274320" lvl="1" indent="0">
              <a:buNone/>
            </a:pPr>
            <a:r>
              <a:rPr lang="en-US" sz="2200" dirty="0"/>
              <a:t>total   = </a:t>
            </a:r>
            <a:r>
              <a:rPr lang="en-US" sz="2200" dirty="0" err="1"/>
              <a:t>foreach</a:t>
            </a:r>
            <a:r>
              <a:rPr lang="en-US" sz="2200" dirty="0"/>
              <a:t> grouped generate group, SUM(</a:t>
            </a:r>
            <a:r>
              <a:rPr lang="en-US" sz="2200" dirty="0" err="1"/>
              <a:t>txns.purchase</a:t>
            </a:r>
            <a:r>
              <a:rPr lang="en-US" sz="2200" dirty="0"/>
              <a:t>) as </a:t>
            </a:r>
            <a:r>
              <a:rPr lang="en-US" sz="2200" dirty="0" err="1"/>
              <a:t>tp</a:t>
            </a:r>
            <a:r>
              <a:rPr lang="en-US" sz="2200" dirty="0"/>
              <a:t>;</a:t>
            </a:r>
          </a:p>
          <a:p>
            <a:pPr marL="274320" lvl="1" indent="0">
              <a:buNone/>
            </a:pPr>
            <a:endParaRPr lang="en-US" sz="2200" dirty="0"/>
          </a:p>
          <a:p>
            <a:pPr marL="274320" lvl="1" indent="0">
              <a:buNone/>
            </a:pPr>
            <a:r>
              <a:rPr lang="en-US" sz="2200" dirty="0"/>
              <a:t>-- Load the </a:t>
            </a:r>
            <a:r>
              <a:rPr lang="en-US" sz="2200" dirty="0" err="1"/>
              <a:t>customer_profile</a:t>
            </a:r>
            <a:r>
              <a:rPr lang="en-US" sz="2200" dirty="0"/>
              <a:t> file</a:t>
            </a:r>
          </a:p>
          <a:p>
            <a:pPr marL="274320" lvl="1" indent="0">
              <a:buNone/>
            </a:pPr>
            <a:r>
              <a:rPr lang="en-US" sz="2200" dirty="0"/>
              <a:t>profile = load '</a:t>
            </a:r>
            <a:r>
              <a:rPr lang="en-US" sz="2200" dirty="0" err="1"/>
              <a:t>customer_profile</a:t>
            </a:r>
            <a:r>
              <a:rPr lang="en-US" sz="2200" dirty="0"/>
              <a:t>' as (customer, </a:t>
            </a:r>
            <a:r>
              <a:rPr lang="en-US" sz="2200" dirty="0" err="1"/>
              <a:t>zipcode</a:t>
            </a:r>
            <a:r>
              <a:rPr lang="en-US" sz="2200" dirty="0"/>
              <a:t>);</a:t>
            </a:r>
          </a:p>
          <a:p>
            <a:pPr marL="274320" lvl="1" indent="0">
              <a:buNone/>
            </a:pPr>
            <a:endParaRPr lang="en-US" sz="2200" dirty="0"/>
          </a:p>
          <a:p>
            <a:pPr marL="274320" lvl="1" indent="0">
              <a:buNone/>
            </a:pPr>
            <a:r>
              <a:rPr lang="en-US" sz="2200" dirty="0"/>
              <a:t>-- Join the grouped and summed transactions and </a:t>
            </a:r>
            <a:r>
              <a:rPr lang="en-US" sz="2200" dirty="0" err="1"/>
              <a:t>customer_profile</a:t>
            </a:r>
            <a:r>
              <a:rPr lang="en-US" sz="2200" dirty="0"/>
              <a:t> data</a:t>
            </a:r>
          </a:p>
          <a:p>
            <a:pPr marL="274320" lvl="1" indent="0">
              <a:buNone/>
            </a:pPr>
            <a:r>
              <a:rPr lang="en-US" sz="2200" dirty="0"/>
              <a:t>answer  = join total by group, profile by customer;</a:t>
            </a:r>
          </a:p>
          <a:p>
            <a:pPr marL="274320" lvl="1" indent="0">
              <a:buNone/>
            </a:pPr>
            <a:endParaRPr lang="en-US" sz="2200" dirty="0"/>
          </a:p>
          <a:p>
            <a:pPr marL="274320" lvl="1" indent="0">
              <a:buNone/>
            </a:pPr>
            <a:r>
              <a:rPr lang="en-US" sz="2200" dirty="0"/>
              <a:t>-- Write the results to the screen</a:t>
            </a:r>
          </a:p>
          <a:p>
            <a:pPr marL="274320" lvl="1" indent="0">
              <a:buNone/>
            </a:pPr>
            <a:r>
              <a:rPr lang="en-US" sz="2200" dirty="0"/>
              <a:t>dump answer;</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2054455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eaLnBrk="0" hangingPunct="0">
              <a:defRPr sz="3200">
                <a:solidFill>
                  <a:schemeClr val="tx1"/>
                </a:solidFill>
                <a:latin typeface="Arial" charset="0"/>
                <a:cs typeface="Arial" charset="0"/>
              </a:defRPr>
            </a:lvl1pPr>
            <a:lvl2pPr marL="742950" indent="-285750" eaLnBrk="0" hangingPunct="0">
              <a:defRPr sz="3200">
                <a:solidFill>
                  <a:schemeClr val="tx1"/>
                </a:solidFill>
                <a:latin typeface="Arial" charset="0"/>
                <a:cs typeface="Arial" charset="0"/>
              </a:defRPr>
            </a:lvl2pPr>
            <a:lvl3pPr marL="1143000" indent="-228600" eaLnBrk="0" hangingPunct="0">
              <a:defRPr sz="3200">
                <a:solidFill>
                  <a:schemeClr val="tx1"/>
                </a:solidFill>
                <a:latin typeface="Arial" charset="0"/>
                <a:cs typeface="Arial" charset="0"/>
              </a:defRPr>
            </a:lvl3pPr>
            <a:lvl4pPr marL="1600200" indent="-228600" eaLnBrk="0" hangingPunct="0">
              <a:defRPr sz="3200">
                <a:solidFill>
                  <a:schemeClr val="tx1"/>
                </a:solidFill>
                <a:latin typeface="Arial" charset="0"/>
                <a:cs typeface="Arial" charset="0"/>
              </a:defRPr>
            </a:lvl4pPr>
            <a:lvl5pPr marL="2057400" indent="-228600" eaLnBrk="0" hangingPunct="0">
              <a:defRPr sz="3200">
                <a:solidFill>
                  <a:schemeClr val="tx1"/>
                </a:solidFill>
                <a:latin typeface="Arial" charset="0"/>
                <a:cs typeface="Arial" charset="0"/>
              </a:defRPr>
            </a:lvl5pPr>
            <a:lvl6pPr marL="25146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6pPr>
            <a:lvl7pPr marL="29718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7pPr>
            <a:lvl8pPr marL="34290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8pPr>
            <a:lvl9pPr marL="38862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9pPr>
          </a:lstStyle>
          <a:p>
            <a:pPr eaLnBrk="1" hangingPunct="1"/>
            <a:fld id="{D5EF82EA-FC3C-4023-A793-2E192815C6AE}" type="slidenum">
              <a:rPr lang="en-US" altLang="en-US" sz="1200">
                <a:latin typeface="Arial Black" pitchFamily="34" charset="0"/>
              </a:rPr>
              <a:pPr eaLnBrk="1" hangingPunct="1"/>
              <a:t>22</a:t>
            </a:fld>
            <a:endParaRPr lang="en-US" altLang="en-US" sz="1200">
              <a:latin typeface="Arial Black" pitchFamily="34" charset="0"/>
            </a:endParaRPr>
          </a:p>
        </p:txBody>
      </p:sp>
      <p:sp>
        <p:nvSpPr>
          <p:cNvPr id="19459" name="Rectangle 2"/>
          <p:cNvSpPr>
            <a:spLocks noGrp="1" noChangeArrowheads="1"/>
          </p:cNvSpPr>
          <p:nvPr>
            <p:ph type="title"/>
          </p:nvPr>
        </p:nvSpPr>
        <p:spPr/>
        <p:txBody>
          <a:bodyPr>
            <a:normAutofit fontScale="90000"/>
          </a:bodyPr>
          <a:lstStyle/>
          <a:p>
            <a:r>
              <a:rPr lang="en-US" dirty="0"/>
              <a:t>What is Pig Latin?</a:t>
            </a:r>
            <a:br>
              <a:rPr lang="en-US" dirty="0"/>
            </a:br>
            <a:r>
              <a:rPr lang="en-US" sz="3100" dirty="0"/>
              <a:t>Example</a:t>
            </a:r>
            <a:endParaRPr lang="en-US" altLang="en-US" sz="3100" dirty="0"/>
          </a:p>
        </p:txBody>
      </p:sp>
      <p:sp>
        <p:nvSpPr>
          <p:cNvPr id="66566" name="Rectangle 6"/>
          <p:cNvSpPr>
            <a:spLocks noGrp="1" noChangeArrowheads="1"/>
          </p:cNvSpPr>
          <p:nvPr>
            <p:ph type="body" idx="1"/>
          </p:nvPr>
        </p:nvSpPr>
        <p:spPr/>
        <p:txBody>
          <a:bodyPr/>
          <a:lstStyle/>
          <a:p>
            <a:pPr eaLnBrk="1" hangingPunct="1">
              <a:buFont typeface="Wingdings" pitchFamily="2" charset="2"/>
              <a:buNone/>
            </a:pPr>
            <a:r>
              <a:rPr lang="en-US" altLang="en-US" dirty="0"/>
              <a:t>Suppose we have a table</a:t>
            </a:r>
          </a:p>
          <a:p>
            <a:pPr eaLnBrk="1" hangingPunct="1">
              <a:buFont typeface="Wingdings" pitchFamily="2" charset="2"/>
              <a:buNone/>
            </a:pPr>
            <a:r>
              <a:rPr lang="en-US" altLang="en-US" dirty="0"/>
              <a:t>	</a:t>
            </a:r>
            <a:r>
              <a:rPr lang="en-US" altLang="en-US" dirty="0" err="1"/>
              <a:t>urls</a:t>
            </a:r>
            <a:r>
              <a:rPr lang="en-US" altLang="en-US" dirty="0"/>
              <a:t>: (</a:t>
            </a:r>
            <a:r>
              <a:rPr lang="en-US" altLang="en-US" dirty="0" err="1"/>
              <a:t>url</a:t>
            </a:r>
            <a:r>
              <a:rPr lang="en-US" altLang="en-US" dirty="0"/>
              <a:t>, category, </a:t>
            </a:r>
            <a:r>
              <a:rPr lang="en-US" altLang="en-US" dirty="0" err="1"/>
              <a:t>pagerank</a:t>
            </a:r>
            <a:r>
              <a:rPr lang="en-US" altLang="en-US" dirty="0"/>
              <a:t>)</a:t>
            </a:r>
          </a:p>
          <a:p>
            <a:pPr eaLnBrk="1" hangingPunct="1">
              <a:buFont typeface="Wingdings" pitchFamily="2" charset="2"/>
              <a:buNone/>
            </a:pPr>
            <a:endParaRPr lang="en-US" altLang="en-US" dirty="0"/>
          </a:p>
          <a:p>
            <a:pPr eaLnBrk="1" hangingPunct="1">
              <a:buFont typeface="Wingdings" pitchFamily="2" charset="2"/>
              <a:buNone/>
            </a:pPr>
            <a:r>
              <a:rPr lang="en-US" altLang="en-US" dirty="0"/>
              <a:t>Simple SQL query that finds,</a:t>
            </a:r>
          </a:p>
          <a:p>
            <a:pPr eaLnBrk="1" hangingPunct="1">
              <a:buFont typeface="Wingdings" pitchFamily="2" charset="2"/>
              <a:buNone/>
            </a:pPr>
            <a:r>
              <a:rPr lang="en-US" altLang="en-US" dirty="0"/>
              <a:t>	For each sufficiently large category, the average </a:t>
            </a:r>
            <a:r>
              <a:rPr lang="en-US" altLang="en-US" dirty="0" err="1"/>
              <a:t>pagerank</a:t>
            </a:r>
            <a:r>
              <a:rPr lang="en-US" altLang="en-US" dirty="0"/>
              <a:t> of high </a:t>
            </a:r>
            <a:r>
              <a:rPr lang="en-US" altLang="en-US" dirty="0" err="1"/>
              <a:t>pagerank</a:t>
            </a:r>
            <a:r>
              <a:rPr lang="en-US" altLang="en-US" dirty="0"/>
              <a:t> </a:t>
            </a:r>
            <a:r>
              <a:rPr lang="en-US" altLang="en-US" dirty="0" err="1"/>
              <a:t>urls</a:t>
            </a:r>
            <a:r>
              <a:rPr lang="en-US" altLang="en-US" dirty="0"/>
              <a:t> in that category</a:t>
            </a:r>
          </a:p>
          <a:p>
            <a:pPr eaLnBrk="1" hangingPunct="1">
              <a:buFont typeface="Wingdings" pitchFamily="2" charset="2"/>
              <a:buNone/>
            </a:pPr>
            <a:endParaRPr lang="en-US" altLang="en-US" dirty="0">
              <a:latin typeface="Monotype Corsiva" pitchFamily="66" charset="0"/>
            </a:endParaRPr>
          </a:p>
          <a:p>
            <a:pPr eaLnBrk="1" hangingPunct="1">
              <a:buFont typeface="Wingdings" pitchFamily="2" charset="2"/>
              <a:buNone/>
            </a:pPr>
            <a:r>
              <a:rPr lang="en-US" altLang="en-US" dirty="0"/>
              <a:t>SELECT category, </a:t>
            </a:r>
            <a:r>
              <a:rPr lang="en-US" altLang="en-US" dirty="0" err="1"/>
              <a:t>Avg</a:t>
            </a:r>
            <a:r>
              <a:rPr lang="en-US" altLang="en-US" dirty="0"/>
              <a:t>(</a:t>
            </a:r>
            <a:r>
              <a:rPr lang="en-US" altLang="en-US" dirty="0" err="1"/>
              <a:t>pagerank</a:t>
            </a:r>
            <a:r>
              <a:rPr lang="en-US" altLang="en-US" dirty="0"/>
              <a:t>)</a:t>
            </a:r>
          </a:p>
          <a:p>
            <a:pPr eaLnBrk="1" hangingPunct="1">
              <a:buFont typeface="Wingdings" pitchFamily="2" charset="2"/>
              <a:buNone/>
            </a:pPr>
            <a:r>
              <a:rPr lang="en-US" altLang="en-US" dirty="0"/>
              <a:t>FROM </a:t>
            </a:r>
            <a:r>
              <a:rPr lang="en-US" altLang="en-US" dirty="0" err="1"/>
              <a:t>urls</a:t>
            </a:r>
            <a:r>
              <a:rPr lang="en-US" altLang="en-US" dirty="0"/>
              <a:t> WHERE </a:t>
            </a:r>
            <a:r>
              <a:rPr lang="en-US" altLang="en-US" dirty="0" err="1"/>
              <a:t>pagerank</a:t>
            </a:r>
            <a:r>
              <a:rPr lang="en-US" altLang="en-US" dirty="0"/>
              <a:t> &gt; 0.2</a:t>
            </a:r>
          </a:p>
          <a:p>
            <a:pPr eaLnBrk="1" hangingPunct="1">
              <a:buFont typeface="Wingdings" pitchFamily="2" charset="2"/>
              <a:buNone/>
            </a:pPr>
            <a:r>
              <a:rPr lang="en-US" altLang="en-US" dirty="0"/>
              <a:t>GROUP BY category HAVING COUNT(*) &gt; 10</a:t>
            </a:r>
            <a:r>
              <a:rPr lang="en-US" altLang="en-US" baseline="30000" dirty="0"/>
              <a:t>6</a:t>
            </a:r>
            <a:endParaRPr lang="en-US" altLang="en-US" sz="2000" dirty="0"/>
          </a:p>
        </p:txBody>
      </p:sp>
      <p:sp>
        <p:nvSpPr>
          <p:cNvPr id="2" name="Footer Placeholder 1"/>
          <p:cNvSpPr>
            <a:spLocks noGrp="1"/>
          </p:cNvSpPr>
          <p:nvPr>
            <p:ph type="ftr" sz="quarter" idx="11"/>
          </p:nvPr>
        </p:nvSpPr>
        <p:spPr/>
        <p:txBody>
          <a:bodyPr/>
          <a:lstStyle/>
          <a:p>
            <a:r>
              <a:rPr lang="sk-SK" dirty="0"/>
              <a:t>CSP554</a:t>
            </a:r>
            <a:r>
              <a:rPr lang="en-US" dirty="0"/>
              <a:t> Module 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6">
                                            <p:txEl>
                                              <p:pRg st="3" end="3"/>
                                            </p:txEl>
                                          </p:spTgt>
                                        </p:tgtEl>
                                        <p:attrNameLst>
                                          <p:attrName>style.visibility</p:attrName>
                                        </p:attrNameLst>
                                      </p:cBhvr>
                                      <p:to>
                                        <p:strVal val="visible"/>
                                      </p:to>
                                    </p:set>
                                    <p:anim calcmode="lin" valueType="num">
                                      <p:cBhvr additive="base">
                                        <p:cTn id="7" dur="500" fill="hold"/>
                                        <p:tgtEl>
                                          <p:spTgt spid="6656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6566">
                                            <p:txEl>
                                              <p:pRg st="4" end="4"/>
                                            </p:txEl>
                                          </p:spTgt>
                                        </p:tgtEl>
                                        <p:attrNameLst>
                                          <p:attrName>style.visibility</p:attrName>
                                        </p:attrNameLst>
                                      </p:cBhvr>
                                      <p:to>
                                        <p:strVal val="visible"/>
                                      </p:to>
                                    </p:set>
                                    <p:anim calcmode="lin" valueType="num">
                                      <p:cBhvr additive="base">
                                        <p:cTn id="13" dur="500" fill="hold"/>
                                        <p:tgtEl>
                                          <p:spTgt spid="6656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6566">
                                            <p:txEl>
                                              <p:pRg st="6" end="6"/>
                                            </p:txEl>
                                          </p:spTgt>
                                        </p:tgtEl>
                                        <p:attrNameLst>
                                          <p:attrName>style.visibility</p:attrName>
                                        </p:attrNameLst>
                                      </p:cBhvr>
                                      <p:to>
                                        <p:strVal val="visible"/>
                                      </p:to>
                                    </p:set>
                                    <p:anim calcmode="lin" valueType="num">
                                      <p:cBhvr additive="base">
                                        <p:cTn id="19" dur="500" fill="hold"/>
                                        <p:tgtEl>
                                          <p:spTgt spid="6656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6">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6566">
                                            <p:txEl>
                                              <p:pRg st="7" end="7"/>
                                            </p:txEl>
                                          </p:spTgt>
                                        </p:tgtEl>
                                        <p:attrNameLst>
                                          <p:attrName>style.visibility</p:attrName>
                                        </p:attrNameLst>
                                      </p:cBhvr>
                                      <p:to>
                                        <p:strVal val="visible"/>
                                      </p:to>
                                    </p:set>
                                    <p:anim calcmode="lin" valueType="num">
                                      <p:cBhvr additive="base">
                                        <p:cTn id="23" dur="500" fill="hold"/>
                                        <p:tgtEl>
                                          <p:spTgt spid="66566">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6566">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6566">
                                            <p:txEl>
                                              <p:pRg st="8" end="8"/>
                                            </p:txEl>
                                          </p:spTgt>
                                        </p:tgtEl>
                                        <p:attrNameLst>
                                          <p:attrName>style.visibility</p:attrName>
                                        </p:attrNameLst>
                                      </p:cBhvr>
                                      <p:to>
                                        <p:strVal val="visible"/>
                                      </p:to>
                                    </p:set>
                                    <p:anim calcmode="lin" valueType="num">
                                      <p:cBhvr additive="base">
                                        <p:cTn id="27" dur="500" fill="hold"/>
                                        <p:tgtEl>
                                          <p:spTgt spid="66566">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656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eaLnBrk="0" hangingPunct="0">
              <a:defRPr sz="3200">
                <a:solidFill>
                  <a:schemeClr val="tx1"/>
                </a:solidFill>
                <a:latin typeface="Arial" charset="0"/>
                <a:cs typeface="Arial" charset="0"/>
              </a:defRPr>
            </a:lvl1pPr>
            <a:lvl2pPr marL="742950" indent="-285750" eaLnBrk="0" hangingPunct="0">
              <a:defRPr sz="3200">
                <a:solidFill>
                  <a:schemeClr val="tx1"/>
                </a:solidFill>
                <a:latin typeface="Arial" charset="0"/>
                <a:cs typeface="Arial" charset="0"/>
              </a:defRPr>
            </a:lvl2pPr>
            <a:lvl3pPr marL="1143000" indent="-228600" eaLnBrk="0" hangingPunct="0">
              <a:defRPr sz="3200">
                <a:solidFill>
                  <a:schemeClr val="tx1"/>
                </a:solidFill>
                <a:latin typeface="Arial" charset="0"/>
                <a:cs typeface="Arial" charset="0"/>
              </a:defRPr>
            </a:lvl3pPr>
            <a:lvl4pPr marL="1600200" indent="-228600" eaLnBrk="0" hangingPunct="0">
              <a:defRPr sz="3200">
                <a:solidFill>
                  <a:schemeClr val="tx1"/>
                </a:solidFill>
                <a:latin typeface="Arial" charset="0"/>
                <a:cs typeface="Arial" charset="0"/>
              </a:defRPr>
            </a:lvl4pPr>
            <a:lvl5pPr marL="2057400" indent="-228600" eaLnBrk="0" hangingPunct="0">
              <a:defRPr sz="3200">
                <a:solidFill>
                  <a:schemeClr val="tx1"/>
                </a:solidFill>
                <a:latin typeface="Arial" charset="0"/>
                <a:cs typeface="Arial" charset="0"/>
              </a:defRPr>
            </a:lvl5pPr>
            <a:lvl6pPr marL="25146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6pPr>
            <a:lvl7pPr marL="29718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7pPr>
            <a:lvl8pPr marL="34290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8pPr>
            <a:lvl9pPr marL="38862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9pPr>
          </a:lstStyle>
          <a:p>
            <a:pPr eaLnBrk="1" hangingPunct="1"/>
            <a:fld id="{B870CAED-7171-47AA-92CB-9F299616AFD3}" type="slidenum">
              <a:rPr lang="en-US" altLang="en-US" sz="1200">
                <a:latin typeface="Arial Black" pitchFamily="34" charset="0"/>
              </a:rPr>
              <a:pPr eaLnBrk="1" hangingPunct="1"/>
              <a:t>23</a:t>
            </a:fld>
            <a:endParaRPr lang="en-US" altLang="en-US" sz="1200">
              <a:latin typeface="Arial Black" pitchFamily="34" charset="0"/>
            </a:endParaRPr>
          </a:p>
        </p:txBody>
      </p:sp>
      <p:sp>
        <p:nvSpPr>
          <p:cNvPr id="20483" name="Rectangle 2"/>
          <p:cNvSpPr>
            <a:spLocks noGrp="1" noChangeArrowheads="1"/>
          </p:cNvSpPr>
          <p:nvPr>
            <p:ph type="title"/>
          </p:nvPr>
        </p:nvSpPr>
        <p:spPr/>
        <p:txBody>
          <a:bodyPr>
            <a:normAutofit fontScale="90000"/>
          </a:bodyPr>
          <a:lstStyle/>
          <a:p>
            <a:r>
              <a:rPr lang="en-US" dirty="0"/>
              <a:t>What is Pig Latin?</a:t>
            </a:r>
            <a:br>
              <a:rPr lang="en-US" dirty="0"/>
            </a:br>
            <a:r>
              <a:rPr lang="en-US" sz="3100" dirty="0"/>
              <a:t>Example: Equivalent Pig Latin Program</a:t>
            </a:r>
            <a:endParaRPr lang="en-US" altLang="en-US" dirty="0"/>
          </a:p>
        </p:txBody>
      </p:sp>
      <p:sp>
        <p:nvSpPr>
          <p:cNvPr id="20484" name="Rectangle 3"/>
          <p:cNvSpPr>
            <a:spLocks noGrp="1" noChangeArrowheads="1"/>
          </p:cNvSpPr>
          <p:nvPr>
            <p:ph type="body" idx="1"/>
          </p:nvPr>
        </p:nvSpPr>
        <p:spPr/>
        <p:txBody>
          <a:bodyPr>
            <a:normAutofit/>
          </a:bodyPr>
          <a:lstStyle/>
          <a:p>
            <a:pPr marL="0" indent="0" eaLnBrk="1" hangingPunct="1">
              <a:buNone/>
            </a:pPr>
            <a:r>
              <a:rPr lang="en-US" altLang="en-US" sz="2800" dirty="0" err="1"/>
              <a:t>good_urls</a:t>
            </a:r>
            <a:r>
              <a:rPr lang="en-US" altLang="en-US" sz="2800" dirty="0"/>
              <a:t> = FILTER </a:t>
            </a:r>
            <a:r>
              <a:rPr lang="en-US" altLang="en-US" sz="2800" dirty="0" err="1"/>
              <a:t>urls</a:t>
            </a:r>
            <a:r>
              <a:rPr lang="en-US" altLang="en-US" sz="2800" dirty="0"/>
              <a:t> BY </a:t>
            </a:r>
            <a:r>
              <a:rPr lang="en-US" altLang="en-US" sz="2800" dirty="0" err="1"/>
              <a:t>pagerank</a:t>
            </a:r>
            <a:r>
              <a:rPr lang="en-US" altLang="en-US" sz="2800" dirty="0"/>
              <a:t> &gt; 0.2;</a:t>
            </a:r>
          </a:p>
          <a:p>
            <a:pPr marL="0" indent="0" eaLnBrk="1" hangingPunct="1">
              <a:buNone/>
            </a:pPr>
            <a:endParaRPr lang="en-US" altLang="en-US" sz="2800" dirty="0"/>
          </a:p>
          <a:p>
            <a:pPr marL="0" indent="0" eaLnBrk="1" hangingPunct="1">
              <a:buNone/>
            </a:pPr>
            <a:r>
              <a:rPr lang="en-US" altLang="en-US" sz="2800" dirty="0"/>
              <a:t>groups = GROUP </a:t>
            </a:r>
            <a:r>
              <a:rPr lang="en-US" altLang="en-US" sz="2800" dirty="0" err="1"/>
              <a:t>good_urls</a:t>
            </a:r>
            <a:r>
              <a:rPr lang="en-US" altLang="en-US" sz="2800" dirty="0"/>
              <a:t> BY category;</a:t>
            </a:r>
          </a:p>
          <a:p>
            <a:pPr marL="0" indent="0" eaLnBrk="1" hangingPunct="1">
              <a:buNone/>
            </a:pPr>
            <a:endParaRPr lang="en-US" altLang="en-US" sz="2800" dirty="0"/>
          </a:p>
          <a:p>
            <a:pPr marL="0" indent="0" eaLnBrk="1" hangingPunct="1">
              <a:buNone/>
            </a:pPr>
            <a:r>
              <a:rPr lang="en-US" altLang="en-US" sz="2800" dirty="0" err="1"/>
              <a:t>big_groups</a:t>
            </a:r>
            <a:r>
              <a:rPr lang="en-US" altLang="en-US" sz="2800" dirty="0"/>
              <a:t> = FILTER groups BY 					COUNT(</a:t>
            </a:r>
            <a:r>
              <a:rPr lang="en-US" altLang="en-US" sz="2800" dirty="0" err="1"/>
              <a:t>good_urls</a:t>
            </a:r>
            <a:r>
              <a:rPr lang="en-US" altLang="en-US" sz="2800" dirty="0"/>
              <a:t>) &gt; 10</a:t>
            </a:r>
            <a:r>
              <a:rPr lang="en-US" altLang="en-US" sz="2800" baseline="30000" dirty="0"/>
              <a:t>6</a:t>
            </a:r>
            <a:r>
              <a:rPr lang="en-US" altLang="en-US" sz="2800" dirty="0"/>
              <a:t> ;</a:t>
            </a:r>
          </a:p>
          <a:p>
            <a:pPr marL="0" indent="0" eaLnBrk="1" hangingPunct="1">
              <a:buNone/>
            </a:pPr>
            <a:endParaRPr lang="en-US" altLang="en-US" sz="2800" dirty="0"/>
          </a:p>
          <a:p>
            <a:pPr marL="0" indent="0" eaLnBrk="1" hangingPunct="1">
              <a:buNone/>
            </a:pPr>
            <a:r>
              <a:rPr lang="en-US" altLang="en-US" sz="2800" dirty="0"/>
              <a:t>output = FOREACH </a:t>
            </a:r>
            <a:r>
              <a:rPr lang="en-US" altLang="en-US" sz="2800" dirty="0" err="1"/>
              <a:t>big_groups</a:t>
            </a:r>
            <a:r>
              <a:rPr lang="en-US" altLang="en-US" sz="2800" dirty="0"/>
              <a:t> GENERATE 		category, AVG(</a:t>
            </a:r>
            <a:r>
              <a:rPr lang="en-US" altLang="en-US" sz="2800" dirty="0" err="1"/>
              <a:t>good_urls.pagerank</a:t>
            </a:r>
            <a:r>
              <a:rPr lang="en-US" altLang="en-US" sz="2800" dirty="0"/>
              <a:t>);</a:t>
            </a:r>
          </a:p>
        </p:txBody>
      </p:sp>
      <p:sp>
        <p:nvSpPr>
          <p:cNvPr id="2" name="Footer Placeholder 1"/>
          <p:cNvSpPr>
            <a:spLocks noGrp="1"/>
          </p:cNvSpPr>
          <p:nvPr>
            <p:ph type="ftr" sz="quarter" idx="11"/>
          </p:nvPr>
        </p:nvSpPr>
        <p:spPr/>
        <p:txBody>
          <a:bodyPr/>
          <a:lstStyle/>
          <a:p>
            <a:r>
              <a:rPr lang="sk-SK" dirty="0"/>
              <a:t>CSP554</a:t>
            </a:r>
            <a:r>
              <a:rPr lang="en-US" dirty="0"/>
              <a:t> Module 05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eaLnBrk="0" hangingPunct="0">
              <a:defRPr sz="3200">
                <a:solidFill>
                  <a:schemeClr val="tx1"/>
                </a:solidFill>
                <a:latin typeface="Arial" charset="0"/>
                <a:cs typeface="Arial" charset="0"/>
              </a:defRPr>
            </a:lvl1pPr>
            <a:lvl2pPr marL="742950" indent="-285750" eaLnBrk="0" hangingPunct="0">
              <a:defRPr sz="3200">
                <a:solidFill>
                  <a:schemeClr val="tx1"/>
                </a:solidFill>
                <a:latin typeface="Arial" charset="0"/>
                <a:cs typeface="Arial" charset="0"/>
              </a:defRPr>
            </a:lvl2pPr>
            <a:lvl3pPr marL="1143000" indent="-228600" eaLnBrk="0" hangingPunct="0">
              <a:defRPr sz="3200">
                <a:solidFill>
                  <a:schemeClr val="tx1"/>
                </a:solidFill>
                <a:latin typeface="Arial" charset="0"/>
                <a:cs typeface="Arial" charset="0"/>
              </a:defRPr>
            </a:lvl3pPr>
            <a:lvl4pPr marL="1600200" indent="-228600" eaLnBrk="0" hangingPunct="0">
              <a:defRPr sz="3200">
                <a:solidFill>
                  <a:schemeClr val="tx1"/>
                </a:solidFill>
                <a:latin typeface="Arial" charset="0"/>
                <a:cs typeface="Arial" charset="0"/>
              </a:defRPr>
            </a:lvl4pPr>
            <a:lvl5pPr marL="2057400" indent="-228600" eaLnBrk="0" hangingPunct="0">
              <a:defRPr sz="3200">
                <a:solidFill>
                  <a:schemeClr val="tx1"/>
                </a:solidFill>
                <a:latin typeface="Arial" charset="0"/>
                <a:cs typeface="Arial" charset="0"/>
              </a:defRPr>
            </a:lvl5pPr>
            <a:lvl6pPr marL="25146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6pPr>
            <a:lvl7pPr marL="29718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7pPr>
            <a:lvl8pPr marL="34290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8pPr>
            <a:lvl9pPr marL="38862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9pPr>
          </a:lstStyle>
          <a:p>
            <a:pPr eaLnBrk="1" hangingPunct="1"/>
            <a:fld id="{BE16A7D0-7800-4795-9D72-C7DAA173632C}" type="slidenum">
              <a:rPr lang="en-US" altLang="en-US" sz="1200">
                <a:latin typeface="Arial Black" pitchFamily="34" charset="0"/>
              </a:rPr>
              <a:pPr eaLnBrk="1" hangingPunct="1"/>
              <a:t>24</a:t>
            </a:fld>
            <a:endParaRPr lang="en-US" altLang="en-US" sz="1200">
              <a:latin typeface="Arial Black" pitchFamily="34" charset="0"/>
            </a:endParaRPr>
          </a:p>
        </p:txBody>
      </p:sp>
      <p:sp>
        <p:nvSpPr>
          <p:cNvPr id="21507" name="Rectangle 2"/>
          <p:cNvSpPr>
            <a:spLocks noGrp="1" noChangeArrowheads="1"/>
          </p:cNvSpPr>
          <p:nvPr>
            <p:ph type="title"/>
          </p:nvPr>
        </p:nvSpPr>
        <p:spPr/>
        <p:txBody>
          <a:bodyPr>
            <a:normAutofit fontScale="90000"/>
          </a:bodyPr>
          <a:lstStyle/>
          <a:p>
            <a:r>
              <a:rPr lang="en-US" dirty="0"/>
              <a:t>What is Pig Latin?</a:t>
            </a:r>
            <a:br>
              <a:rPr lang="en-US" dirty="0"/>
            </a:br>
            <a:r>
              <a:rPr lang="en-US" sz="3100" dirty="0"/>
              <a:t>Example: Pig Latin Program Data Flow</a:t>
            </a:r>
            <a:endParaRPr lang="en-US" altLang="en-US" dirty="0"/>
          </a:p>
        </p:txBody>
      </p:sp>
      <p:sp>
        <p:nvSpPr>
          <p:cNvPr id="4" name="Rounded Rectangle 3"/>
          <p:cNvSpPr>
            <a:spLocks noChangeArrowheads="1"/>
          </p:cNvSpPr>
          <p:nvPr/>
        </p:nvSpPr>
        <p:spPr bwMode="auto">
          <a:xfrm>
            <a:off x="3505200" y="1828800"/>
            <a:ext cx="1981200" cy="609600"/>
          </a:xfrm>
          <a:prstGeom prst="roundRect">
            <a:avLst>
              <a:gd name="adj" fmla="val 16667"/>
            </a:avLst>
          </a:prstGeom>
          <a:ln>
            <a:headEnd/>
            <a:tailEnd/>
          </a:ln>
        </p:spPr>
        <p:style>
          <a:lnRef idx="3">
            <a:schemeClr val="lt1"/>
          </a:lnRef>
          <a:fillRef idx="1">
            <a:schemeClr val="accent1"/>
          </a:fillRef>
          <a:effectRef idx="1">
            <a:schemeClr val="accent1"/>
          </a:effectRef>
          <a:fontRef idx="minor">
            <a:schemeClr val="lt1"/>
          </a:fontRef>
        </p:style>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dirty="0">
                <a:latin typeface="Calibri" pitchFamily="34" charset="0"/>
                <a:ea typeface="MS PGothic" pitchFamily="34" charset="-128"/>
                <a:cs typeface="Arial" pitchFamily="34" charset="0"/>
              </a:rPr>
              <a:t>Filter </a:t>
            </a:r>
            <a:r>
              <a:rPr lang="en-US" altLang="en-US" sz="1600" dirty="0" err="1">
                <a:solidFill>
                  <a:srgbClr val="FFFFFF"/>
                </a:solidFill>
                <a:latin typeface="Calibri" pitchFamily="34" charset="0"/>
                <a:ea typeface="MS PGothic" pitchFamily="34" charset="-128"/>
                <a:cs typeface="Arial" pitchFamily="34" charset="0"/>
              </a:rPr>
              <a:t>good_urls</a:t>
            </a:r>
            <a:br>
              <a:rPr lang="en-US" altLang="en-US" sz="1600" dirty="0">
                <a:solidFill>
                  <a:srgbClr val="FFFFFF"/>
                </a:solidFill>
                <a:latin typeface="Calibri" pitchFamily="34" charset="0"/>
                <a:ea typeface="MS PGothic" pitchFamily="34" charset="-128"/>
                <a:cs typeface="Arial" pitchFamily="34" charset="0"/>
              </a:rPr>
            </a:br>
            <a:r>
              <a:rPr lang="en-US" altLang="en-US" sz="1600" dirty="0">
                <a:solidFill>
                  <a:srgbClr val="FFFFFF"/>
                </a:solidFill>
                <a:latin typeface="Calibri" pitchFamily="34" charset="0"/>
                <a:ea typeface="MS PGothic" pitchFamily="34" charset="-128"/>
                <a:cs typeface="Arial" pitchFamily="34" charset="0"/>
              </a:rPr>
              <a:t>by </a:t>
            </a:r>
            <a:r>
              <a:rPr lang="en-US" altLang="en-US" sz="1600" dirty="0" err="1">
                <a:solidFill>
                  <a:srgbClr val="FFFFFF"/>
                </a:solidFill>
                <a:latin typeface="Calibri" pitchFamily="34" charset="0"/>
                <a:ea typeface="MS PGothic" pitchFamily="34" charset="-128"/>
                <a:cs typeface="Arial" pitchFamily="34" charset="0"/>
              </a:rPr>
              <a:t>pagerank</a:t>
            </a:r>
            <a:r>
              <a:rPr lang="en-US" altLang="en-US" sz="1600" dirty="0">
                <a:solidFill>
                  <a:srgbClr val="FFFFFF"/>
                </a:solidFill>
                <a:latin typeface="Calibri" pitchFamily="34" charset="0"/>
                <a:ea typeface="MS PGothic" pitchFamily="34" charset="-128"/>
                <a:cs typeface="Arial" pitchFamily="34" charset="0"/>
              </a:rPr>
              <a:t> &gt; 0.2</a:t>
            </a:r>
          </a:p>
        </p:txBody>
      </p:sp>
      <p:sp>
        <p:nvSpPr>
          <p:cNvPr id="6" name="Rounded Rectangle 5"/>
          <p:cNvSpPr>
            <a:spLocks noChangeArrowheads="1"/>
          </p:cNvSpPr>
          <p:nvPr/>
        </p:nvSpPr>
        <p:spPr bwMode="auto">
          <a:xfrm>
            <a:off x="3352800" y="2895600"/>
            <a:ext cx="2286000" cy="457200"/>
          </a:xfrm>
          <a:prstGeom prst="roundRect">
            <a:avLst>
              <a:gd name="adj" fmla="val 16667"/>
            </a:avLst>
          </a:prstGeom>
          <a:ln>
            <a:headEnd/>
            <a:tailEnd/>
          </a:ln>
        </p:spPr>
        <p:style>
          <a:lnRef idx="3">
            <a:schemeClr val="lt1"/>
          </a:lnRef>
          <a:fillRef idx="1">
            <a:schemeClr val="accent1"/>
          </a:fillRef>
          <a:effectRef idx="1">
            <a:schemeClr val="accent1"/>
          </a:effectRef>
          <a:fontRef idx="minor">
            <a:schemeClr val="lt1"/>
          </a:fontRef>
        </p:style>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a:solidFill>
                  <a:srgbClr val="000000"/>
                </a:solidFill>
                <a:latin typeface="Calibri" pitchFamily="34" charset="0"/>
                <a:ea typeface="MS PGothic" pitchFamily="34" charset="-128"/>
                <a:cs typeface="Arial" pitchFamily="34" charset="0"/>
              </a:rPr>
              <a:t>Group </a:t>
            </a:r>
            <a:r>
              <a:rPr lang="en-US" altLang="en-US" sz="1600">
                <a:solidFill>
                  <a:srgbClr val="FFFFFF"/>
                </a:solidFill>
                <a:latin typeface="Calibri" pitchFamily="34" charset="0"/>
                <a:ea typeface="MS PGothic" pitchFamily="34" charset="-128"/>
                <a:cs typeface="Arial" pitchFamily="34" charset="0"/>
              </a:rPr>
              <a:t>by category</a:t>
            </a:r>
          </a:p>
        </p:txBody>
      </p:sp>
      <p:sp>
        <p:nvSpPr>
          <p:cNvPr id="11" name="Rounded Rectangle 10"/>
          <p:cNvSpPr>
            <a:spLocks noChangeArrowheads="1"/>
          </p:cNvSpPr>
          <p:nvPr/>
        </p:nvSpPr>
        <p:spPr bwMode="auto">
          <a:xfrm>
            <a:off x="3276600" y="3810000"/>
            <a:ext cx="2438400" cy="762000"/>
          </a:xfrm>
          <a:prstGeom prst="roundRect">
            <a:avLst>
              <a:gd name="adj" fmla="val 16667"/>
            </a:avLst>
          </a:prstGeom>
          <a:ln>
            <a:headEnd/>
            <a:tailEnd/>
          </a:ln>
        </p:spPr>
        <p:style>
          <a:lnRef idx="3">
            <a:schemeClr val="lt1"/>
          </a:lnRef>
          <a:fillRef idx="1">
            <a:schemeClr val="accent1"/>
          </a:fillRef>
          <a:effectRef idx="1">
            <a:schemeClr val="accent1"/>
          </a:effectRef>
          <a:fontRef idx="minor">
            <a:schemeClr val="lt1"/>
          </a:fontRef>
        </p:style>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dirty="0">
                <a:solidFill>
                  <a:srgbClr val="000000"/>
                </a:solidFill>
                <a:latin typeface="Calibri" pitchFamily="34" charset="0"/>
                <a:ea typeface="MS PGothic" pitchFamily="34" charset="-128"/>
                <a:cs typeface="Arial" pitchFamily="34" charset="0"/>
              </a:rPr>
              <a:t>Filter </a:t>
            </a:r>
            <a:r>
              <a:rPr lang="en-US" altLang="en-US" sz="1600" dirty="0">
                <a:solidFill>
                  <a:srgbClr val="FFFFFF"/>
                </a:solidFill>
                <a:latin typeface="Calibri" pitchFamily="34" charset="0"/>
                <a:ea typeface="MS PGothic" pitchFamily="34" charset="-128"/>
                <a:cs typeface="Arial" pitchFamily="34" charset="0"/>
              </a:rPr>
              <a:t>category</a:t>
            </a:r>
            <a:br>
              <a:rPr lang="en-US" altLang="en-US" sz="1600" dirty="0">
                <a:solidFill>
                  <a:srgbClr val="FFFFFF"/>
                </a:solidFill>
                <a:latin typeface="Calibri" pitchFamily="34" charset="0"/>
                <a:ea typeface="MS PGothic" pitchFamily="34" charset="-128"/>
                <a:cs typeface="Arial" pitchFamily="34" charset="0"/>
              </a:rPr>
            </a:br>
            <a:r>
              <a:rPr lang="en-US" altLang="en-US" sz="1600" dirty="0">
                <a:solidFill>
                  <a:srgbClr val="FFFFFF"/>
                </a:solidFill>
                <a:latin typeface="Calibri" pitchFamily="34" charset="0"/>
                <a:ea typeface="MS PGothic" pitchFamily="34" charset="-128"/>
                <a:cs typeface="Arial" pitchFamily="34" charset="0"/>
              </a:rPr>
              <a:t>by count &gt; 10</a:t>
            </a:r>
            <a:r>
              <a:rPr lang="en-US" altLang="en-US" sz="1600" baseline="30000" dirty="0">
                <a:solidFill>
                  <a:srgbClr val="FFFFFF"/>
                </a:solidFill>
                <a:latin typeface="Calibri" pitchFamily="34" charset="0"/>
                <a:ea typeface="MS PGothic" pitchFamily="34" charset="-128"/>
                <a:cs typeface="Arial" pitchFamily="34" charset="0"/>
              </a:rPr>
              <a:t>6</a:t>
            </a:r>
          </a:p>
        </p:txBody>
      </p:sp>
      <p:sp>
        <p:nvSpPr>
          <p:cNvPr id="12" name="Rounded Rectangle 11"/>
          <p:cNvSpPr>
            <a:spLocks noChangeArrowheads="1"/>
          </p:cNvSpPr>
          <p:nvPr/>
        </p:nvSpPr>
        <p:spPr bwMode="auto">
          <a:xfrm>
            <a:off x="2971800" y="5029200"/>
            <a:ext cx="3048000" cy="838200"/>
          </a:xfrm>
          <a:prstGeom prst="roundRect">
            <a:avLst>
              <a:gd name="adj" fmla="val 16667"/>
            </a:avLst>
          </a:prstGeom>
          <a:ln>
            <a:headEnd/>
            <a:tailEnd/>
          </a:ln>
        </p:spPr>
        <p:style>
          <a:lnRef idx="3">
            <a:schemeClr val="lt1"/>
          </a:lnRef>
          <a:fillRef idx="1">
            <a:schemeClr val="accent1"/>
          </a:fillRef>
          <a:effectRef idx="1">
            <a:schemeClr val="accent1"/>
          </a:effectRef>
          <a:fontRef idx="minor">
            <a:schemeClr val="lt1"/>
          </a:fontRef>
        </p:style>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a:solidFill>
                  <a:srgbClr val="000000"/>
                </a:solidFill>
                <a:latin typeface="Calibri" pitchFamily="34" charset="0"/>
                <a:ea typeface="MS PGothic" pitchFamily="34" charset="-128"/>
                <a:cs typeface="Arial" pitchFamily="34" charset="0"/>
              </a:rPr>
              <a:t>Foreach </a:t>
            </a:r>
            <a:r>
              <a:rPr lang="en-US" altLang="en-US" sz="1800">
                <a:solidFill>
                  <a:schemeClr val="bg1"/>
                </a:solidFill>
                <a:latin typeface="Calibri" pitchFamily="34" charset="0"/>
                <a:ea typeface="MS PGothic" pitchFamily="34" charset="-128"/>
                <a:cs typeface="Arial" pitchFamily="34" charset="0"/>
              </a:rPr>
              <a:t>category</a:t>
            </a:r>
            <a:endParaRPr lang="en-US" altLang="en-US" sz="2000">
              <a:solidFill>
                <a:schemeClr val="bg1"/>
              </a:solidFill>
              <a:latin typeface="Calibri" pitchFamily="34" charset="0"/>
              <a:ea typeface="MS PGothic" pitchFamily="34" charset="-128"/>
              <a:cs typeface="Arial" pitchFamily="34" charset="0"/>
            </a:endParaRPr>
          </a:p>
          <a:p>
            <a:pPr algn="ctr">
              <a:buClrTx/>
              <a:buSzTx/>
              <a:buFontTx/>
              <a:buNone/>
              <a:defRPr/>
            </a:pPr>
            <a:r>
              <a:rPr lang="en-US" altLang="en-US" sz="2000">
                <a:solidFill>
                  <a:srgbClr val="000000"/>
                </a:solidFill>
                <a:latin typeface="Calibri" pitchFamily="34" charset="0"/>
                <a:ea typeface="MS PGothic" pitchFamily="34" charset="-128"/>
                <a:cs typeface="Arial" pitchFamily="34" charset="0"/>
              </a:rPr>
              <a:t>generate </a:t>
            </a:r>
            <a:r>
              <a:rPr lang="en-US" altLang="en-US" sz="1800">
                <a:solidFill>
                  <a:srgbClr val="FFFFFF"/>
                </a:solidFill>
                <a:latin typeface="Calibri" pitchFamily="34" charset="0"/>
                <a:ea typeface="MS PGothic" pitchFamily="34" charset="-128"/>
                <a:cs typeface="Arial" pitchFamily="34" charset="0"/>
              </a:rPr>
              <a:t>avg. pagerank</a:t>
            </a:r>
            <a:endParaRPr lang="en-US" altLang="en-US" sz="1600">
              <a:solidFill>
                <a:srgbClr val="FFFFFF"/>
              </a:solidFill>
              <a:latin typeface="Calibri" pitchFamily="34" charset="0"/>
              <a:ea typeface="MS PGothic" pitchFamily="34" charset="-128"/>
              <a:cs typeface="Arial" pitchFamily="34" charset="0"/>
            </a:endParaRPr>
          </a:p>
        </p:txBody>
      </p:sp>
      <p:cxnSp>
        <p:nvCxnSpPr>
          <p:cNvPr id="14" name="Straight Arrow Connector 13"/>
          <p:cNvCxnSpPr>
            <a:cxnSpLocks noChangeShapeType="1"/>
            <a:stCxn id="4" idx="2"/>
            <a:endCxn id="6" idx="0"/>
          </p:cNvCxnSpPr>
          <p:nvPr/>
        </p:nvCxnSpPr>
        <p:spPr bwMode="auto">
          <a:xfrm>
            <a:off x="4495800" y="24384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36" name="Straight Arrow Connector 35"/>
          <p:cNvCxnSpPr>
            <a:cxnSpLocks noChangeShapeType="1"/>
            <a:stCxn id="11" idx="2"/>
            <a:endCxn id="12" idx="0"/>
          </p:cNvCxnSpPr>
          <p:nvPr/>
        </p:nvCxnSpPr>
        <p:spPr bwMode="auto">
          <a:xfrm>
            <a:off x="4495800" y="45720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40" name="Straight Arrow Connector 39"/>
          <p:cNvCxnSpPr>
            <a:cxnSpLocks noChangeShapeType="1"/>
          </p:cNvCxnSpPr>
          <p:nvPr/>
        </p:nvCxnSpPr>
        <p:spPr bwMode="auto">
          <a:xfrm>
            <a:off x="4495800" y="5867400"/>
            <a:ext cx="0" cy="5334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44" name="Straight Arrow Connector 43"/>
          <p:cNvCxnSpPr>
            <a:cxnSpLocks noChangeShapeType="1"/>
            <a:stCxn id="6" idx="2"/>
            <a:endCxn id="11" idx="0"/>
          </p:cNvCxnSpPr>
          <p:nvPr/>
        </p:nvCxnSpPr>
        <p:spPr bwMode="auto">
          <a:xfrm>
            <a:off x="4495800" y="33528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sp>
        <p:nvSpPr>
          <p:cNvPr id="2" name="Footer Placeholder 1"/>
          <p:cNvSpPr>
            <a:spLocks noGrp="1"/>
          </p:cNvSpPr>
          <p:nvPr>
            <p:ph type="ftr" sz="quarter" idx="11"/>
          </p:nvPr>
        </p:nvSpPr>
        <p:spPr/>
        <p:txBody>
          <a:bodyPr/>
          <a:lstStyle/>
          <a:p>
            <a:r>
              <a:rPr lang="sk-SK" dirty="0"/>
              <a:t>CSP554</a:t>
            </a:r>
            <a:r>
              <a:rPr lang="en-US" dirty="0"/>
              <a:t> Module 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eaLnBrk="0" hangingPunct="0">
              <a:defRPr sz="3200">
                <a:solidFill>
                  <a:schemeClr val="tx1"/>
                </a:solidFill>
                <a:latin typeface="Arial" charset="0"/>
                <a:cs typeface="Arial" charset="0"/>
              </a:defRPr>
            </a:lvl1pPr>
            <a:lvl2pPr marL="742950" indent="-285750" eaLnBrk="0" hangingPunct="0">
              <a:buClr>
                <a:schemeClr val="accent2"/>
              </a:buClr>
              <a:buSzPct val="80000"/>
              <a:buChar char="¨"/>
              <a:defRPr sz="2800">
                <a:solidFill>
                  <a:schemeClr val="tx1"/>
                </a:solidFill>
                <a:latin typeface="Arial" charset="0"/>
                <a:cs typeface="Arial" charset="0"/>
              </a:defRPr>
            </a:lvl2pPr>
            <a:lvl3pPr marL="1143000" indent="-228600" eaLnBrk="0" hangingPunct="0">
              <a:buSzPct val="65000"/>
              <a:defRPr sz="2400">
                <a:solidFill>
                  <a:schemeClr val="tx1"/>
                </a:solidFill>
                <a:latin typeface="Arial" charset="0"/>
                <a:cs typeface="Arial" charset="0"/>
              </a:defRPr>
            </a:lvl3pPr>
            <a:lvl4pPr marL="1600200" indent="-228600" eaLnBrk="0" hangingPunct="0">
              <a:buClr>
                <a:schemeClr val="accent2"/>
              </a:buClr>
              <a:buSzPct val="70000"/>
              <a:buChar char="¨"/>
              <a:defRPr sz="2000">
                <a:solidFill>
                  <a:schemeClr val="tx1"/>
                </a:solidFill>
                <a:latin typeface="Arial" charset="0"/>
                <a:cs typeface="Arial" charset="0"/>
              </a:defRPr>
            </a:lvl4pPr>
            <a:lvl5pPr marL="2057400" indent="-228600" eaLnBrk="0" hangingPunc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9pPr>
          </a:lstStyle>
          <a:p>
            <a:pPr eaLnBrk="1" hangingPunct="1"/>
            <a:fld id="{700CDC70-22B3-4C3A-B94E-503975D11843}" type="slidenum">
              <a:rPr lang="en-US" altLang="en-US" sz="1200" smtClean="0">
                <a:latin typeface="Arial Black" pitchFamily="34" charset="0"/>
              </a:rPr>
              <a:pPr eaLnBrk="1" hangingPunct="1"/>
              <a:t>25</a:t>
            </a:fld>
            <a:endParaRPr lang="en-US" altLang="en-US" sz="1200">
              <a:latin typeface="Arial Black" pitchFamily="34" charset="0"/>
            </a:endParaRPr>
          </a:p>
        </p:txBody>
      </p:sp>
      <p:sp>
        <p:nvSpPr>
          <p:cNvPr id="50179" name="Rectangle 2"/>
          <p:cNvSpPr>
            <a:spLocks noGrp="1" noChangeArrowheads="1"/>
          </p:cNvSpPr>
          <p:nvPr>
            <p:ph type="title"/>
          </p:nvPr>
        </p:nvSpPr>
        <p:spPr>
          <a:xfrm>
            <a:off x="304800" y="685800"/>
            <a:ext cx="8229600" cy="914400"/>
          </a:xfrm>
        </p:spPr>
        <p:txBody>
          <a:bodyPr>
            <a:normAutofit fontScale="90000"/>
          </a:bodyPr>
          <a:lstStyle/>
          <a:p>
            <a:r>
              <a:rPr lang="en-US" dirty="0"/>
              <a:t>What is Pig Latin?</a:t>
            </a:r>
            <a:br>
              <a:rPr lang="en-US" dirty="0"/>
            </a:br>
            <a:r>
              <a:rPr lang="en-US" dirty="0"/>
              <a:t>Example: Compilation into MapReduce</a:t>
            </a:r>
            <a:endParaRPr lang="en-US" altLang="en-US" dirty="0"/>
          </a:p>
        </p:txBody>
      </p:sp>
      <p:sp>
        <p:nvSpPr>
          <p:cNvPr id="4" name="Rounded Rectangle 3"/>
          <p:cNvSpPr>
            <a:spLocks noChangeArrowheads="1"/>
          </p:cNvSpPr>
          <p:nvPr/>
        </p:nvSpPr>
        <p:spPr bwMode="auto">
          <a:xfrm>
            <a:off x="5410200" y="1981200"/>
            <a:ext cx="1981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dirty="0">
                <a:latin typeface="Calibri" pitchFamily="34" charset="0"/>
                <a:ea typeface="MS PGothic" pitchFamily="34" charset="-128"/>
                <a:cs typeface="Arial" pitchFamily="34" charset="0"/>
              </a:rPr>
              <a:t>Filter </a:t>
            </a:r>
            <a:r>
              <a:rPr lang="en-US" altLang="en-US" sz="1600" dirty="0" err="1">
                <a:solidFill>
                  <a:srgbClr val="FFFFFF"/>
                </a:solidFill>
                <a:latin typeface="Calibri" pitchFamily="34" charset="0"/>
                <a:ea typeface="MS PGothic" pitchFamily="34" charset="-128"/>
                <a:cs typeface="Arial" pitchFamily="34" charset="0"/>
              </a:rPr>
              <a:t>good_urls</a:t>
            </a:r>
            <a:br>
              <a:rPr lang="en-US" altLang="en-US" sz="1600" dirty="0">
                <a:solidFill>
                  <a:srgbClr val="FFFFFF"/>
                </a:solidFill>
                <a:latin typeface="Calibri" pitchFamily="34" charset="0"/>
                <a:ea typeface="MS PGothic" pitchFamily="34" charset="-128"/>
                <a:cs typeface="Arial" pitchFamily="34" charset="0"/>
              </a:rPr>
            </a:br>
            <a:r>
              <a:rPr lang="en-US" altLang="en-US" sz="1600" dirty="0">
                <a:solidFill>
                  <a:srgbClr val="FFFFFF"/>
                </a:solidFill>
                <a:latin typeface="Calibri" pitchFamily="34" charset="0"/>
                <a:ea typeface="MS PGothic" pitchFamily="34" charset="-128"/>
                <a:cs typeface="Arial" pitchFamily="34" charset="0"/>
              </a:rPr>
              <a:t>by </a:t>
            </a:r>
            <a:r>
              <a:rPr lang="en-US" altLang="en-US" sz="1600" dirty="0" err="1">
                <a:solidFill>
                  <a:srgbClr val="FFFFFF"/>
                </a:solidFill>
                <a:latin typeface="Calibri" pitchFamily="34" charset="0"/>
                <a:ea typeface="MS PGothic" pitchFamily="34" charset="-128"/>
                <a:cs typeface="Arial" pitchFamily="34" charset="0"/>
              </a:rPr>
              <a:t>pagerank</a:t>
            </a:r>
            <a:r>
              <a:rPr lang="en-US" altLang="en-US" sz="1600" dirty="0">
                <a:solidFill>
                  <a:srgbClr val="FFFFFF"/>
                </a:solidFill>
                <a:latin typeface="Calibri" pitchFamily="34" charset="0"/>
                <a:ea typeface="MS PGothic" pitchFamily="34" charset="-128"/>
                <a:cs typeface="Arial" pitchFamily="34" charset="0"/>
              </a:rPr>
              <a:t> &gt; 0.2</a:t>
            </a:r>
          </a:p>
        </p:txBody>
      </p:sp>
      <p:sp>
        <p:nvSpPr>
          <p:cNvPr id="6" name="Rounded Rectangle 5"/>
          <p:cNvSpPr>
            <a:spLocks noChangeArrowheads="1"/>
          </p:cNvSpPr>
          <p:nvPr/>
        </p:nvSpPr>
        <p:spPr bwMode="auto">
          <a:xfrm>
            <a:off x="5257800" y="3048000"/>
            <a:ext cx="22860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a:solidFill>
                  <a:srgbClr val="000000"/>
                </a:solidFill>
                <a:latin typeface="Calibri" pitchFamily="34" charset="0"/>
                <a:ea typeface="MS PGothic" pitchFamily="34" charset="-128"/>
                <a:cs typeface="Arial" pitchFamily="34" charset="0"/>
              </a:rPr>
              <a:t>Group </a:t>
            </a:r>
            <a:r>
              <a:rPr lang="en-US" altLang="en-US" sz="1600">
                <a:solidFill>
                  <a:srgbClr val="FFFFFF"/>
                </a:solidFill>
                <a:latin typeface="Calibri" pitchFamily="34" charset="0"/>
                <a:ea typeface="MS PGothic" pitchFamily="34" charset="-128"/>
                <a:cs typeface="Arial" pitchFamily="34" charset="0"/>
              </a:rPr>
              <a:t>by category</a:t>
            </a:r>
          </a:p>
        </p:txBody>
      </p:sp>
      <p:sp>
        <p:nvSpPr>
          <p:cNvPr id="11" name="Rounded Rectangle 10"/>
          <p:cNvSpPr>
            <a:spLocks noChangeArrowheads="1"/>
          </p:cNvSpPr>
          <p:nvPr/>
        </p:nvSpPr>
        <p:spPr bwMode="auto">
          <a:xfrm>
            <a:off x="5181600" y="3962400"/>
            <a:ext cx="2438400" cy="7620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dirty="0">
                <a:solidFill>
                  <a:srgbClr val="000000"/>
                </a:solidFill>
                <a:latin typeface="Calibri" pitchFamily="34" charset="0"/>
                <a:ea typeface="MS PGothic" pitchFamily="34" charset="-128"/>
                <a:cs typeface="Arial" pitchFamily="34" charset="0"/>
              </a:rPr>
              <a:t>Filter </a:t>
            </a:r>
            <a:r>
              <a:rPr lang="en-US" altLang="en-US" sz="1600" dirty="0">
                <a:solidFill>
                  <a:srgbClr val="FFFFFF"/>
                </a:solidFill>
                <a:latin typeface="Calibri" pitchFamily="34" charset="0"/>
                <a:ea typeface="MS PGothic" pitchFamily="34" charset="-128"/>
                <a:cs typeface="Arial" pitchFamily="34" charset="0"/>
              </a:rPr>
              <a:t>category</a:t>
            </a:r>
            <a:br>
              <a:rPr lang="en-US" altLang="en-US" sz="1600" dirty="0">
                <a:solidFill>
                  <a:srgbClr val="FFFFFF"/>
                </a:solidFill>
                <a:latin typeface="Calibri" pitchFamily="34" charset="0"/>
                <a:ea typeface="MS PGothic" pitchFamily="34" charset="-128"/>
                <a:cs typeface="Arial" pitchFamily="34" charset="0"/>
              </a:rPr>
            </a:br>
            <a:r>
              <a:rPr lang="en-US" altLang="en-US" sz="1600" dirty="0">
                <a:solidFill>
                  <a:srgbClr val="FFFFFF"/>
                </a:solidFill>
                <a:latin typeface="Calibri" pitchFamily="34" charset="0"/>
                <a:ea typeface="MS PGothic" pitchFamily="34" charset="-128"/>
                <a:cs typeface="Arial" pitchFamily="34" charset="0"/>
              </a:rPr>
              <a:t>by count &gt; 10</a:t>
            </a:r>
            <a:r>
              <a:rPr lang="en-US" altLang="en-US" sz="1600" baseline="30000" dirty="0">
                <a:solidFill>
                  <a:srgbClr val="FFFFFF"/>
                </a:solidFill>
                <a:latin typeface="Calibri" pitchFamily="34" charset="0"/>
                <a:ea typeface="MS PGothic" pitchFamily="34" charset="-128"/>
                <a:cs typeface="Arial" pitchFamily="34" charset="0"/>
              </a:rPr>
              <a:t>6</a:t>
            </a:r>
          </a:p>
        </p:txBody>
      </p:sp>
      <p:sp>
        <p:nvSpPr>
          <p:cNvPr id="12" name="Rounded Rectangle 11"/>
          <p:cNvSpPr>
            <a:spLocks noChangeArrowheads="1"/>
          </p:cNvSpPr>
          <p:nvPr/>
        </p:nvSpPr>
        <p:spPr bwMode="auto">
          <a:xfrm>
            <a:off x="4876800" y="5181600"/>
            <a:ext cx="3048000" cy="838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a:solidFill>
                  <a:srgbClr val="000000"/>
                </a:solidFill>
                <a:latin typeface="Calibri" pitchFamily="34" charset="0"/>
                <a:ea typeface="MS PGothic" pitchFamily="34" charset="-128"/>
                <a:cs typeface="Arial" pitchFamily="34" charset="0"/>
              </a:rPr>
              <a:t>Foreach </a:t>
            </a:r>
            <a:r>
              <a:rPr lang="en-US" altLang="en-US" sz="1800">
                <a:solidFill>
                  <a:schemeClr val="bg1"/>
                </a:solidFill>
                <a:latin typeface="Calibri" pitchFamily="34" charset="0"/>
                <a:ea typeface="MS PGothic" pitchFamily="34" charset="-128"/>
                <a:cs typeface="Arial" pitchFamily="34" charset="0"/>
              </a:rPr>
              <a:t>category</a:t>
            </a:r>
            <a:endParaRPr lang="en-US" altLang="en-US" sz="2000">
              <a:solidFill>
                <a:schemeClr val="bg1"/>
              </a:solidFill>
              <a:latin typeface="Calibri" pitchFamily="34" charset="0"/>
              <a:ea typeface="MS PGothic" pitchFamily="34" charset="-128"/>
              <a:cs typeface="Arial" pitchFamily="34" charset="0"/>
            </a:endParaRPr>
          </a:p>
          <a:p>
            <a:pPr algn="ctr">
              <a:buClrTx/>
              <a:buSzTx/>
              <a:buFontTx/>
              <a:buNone/>
              <a:defRPr/>
            </a:pPr>
            <a:r>
              <a:rPr lang="en-US" altLang="en-US" sz="2000">
                <a:solidFill>
                  <a:srgbClr val="000000"/>
                </a:solidFill>
                <a:latin typeface="Calibri" pitchFamily="34" charset="0"/>
                <a:ea typeface="MS PGothic" pitchFamily="34" charset="-128"/>
                <a:cs typeface="Arial" pitchFamily="34" charset="0"/>
              </a:rPr>
              <a:t>generate </a:t>
            </a:r>
            <a:r>
              <a:rPr lang="en-US" altLang="en-US" sz="1800">
                <a:solidFill>
                  <a:srgbClr val="FFFFFF"/>
                </a:solidFill>
                <a:latin typeface="Calibri" pitchFamily="34" charset="0"/>
                <a:ea typeface="MS PGothic" pitchFamily="34" charset="-128"/>
                <a:cs typeface="Arial" pitchFamily="34" charset="0"/>
              </a:rPr>
              <a:t>avg. pagerank</a:t>
            </a:r>
            <a:endParaRPr lang="en-US" altLang="en-US" sz="1600">
              <a:solidFill>
                <a:srgbClr val="FFFFFF"/>
              </a:solidFill>
              <a:latin typeface="Calibri" pitchFamily="34" charset="0"/>
              <a:ea typeface="MS PGothic" pitchFamily="34" charset="-128"/>
              <a:cs typeface="Arial" pitchFamily="34" charset="0"/>
            </a:endParaRPr>
          </a:p>
        </p:txBody>
      </p:sp>
      <p:cxnSp>
        <p:nvCxnSpPr>
          <p:cNvPr id="14" name="Straight Arrow Connector 13"/>
          <p:cNvCxnSpPr>
            <a:cxnSpLocks noChangeShapeType="1"/>
            <a:stCxn id="4" idx="2"/>
            <a:endCxn id="6" idx="0"/>
          </p:cNvCxnSpPr>
          <p:nvPr/>
        </p:nvCxnSpPr>
        <p:spPr bwMode="auto">
          <a:xfrm>
            <a:off x="6400800" y="25908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36" name="Straight Arrow Connector 35"/>
          <p:cNvCxnSpPr>
            <a:cxnSpLocks noChangeShapeType="1"/>
            <a:stCxn id="11" idx="2"/>
            <a:endCxn id="12" idx="0"/>
          </p:cNvCxnSpPr>
          <p:nvPr/>
        </p:nvCxnSpPr>
        <p:spPr bwMode="auto">
          <a:xfrm>
            <a:off x="6400800" y="47244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40" name="Straight Arrow Connector 39"/>
          <p:cNvCxnSpPr>
            <a:cxnSpLocks noChangeShapeType="1"/>
          </p:cNvCxnSpPr>
          <p:nvPr/>
        </p:nvCxnSpPr>
        <p:spPr bwMode="auto">
          <a:xfrm>
            <a:off x="6400800" y="6019800"/>
            <a:ext cx="0" cy="5334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cxnSp>
        <p:nvCxnSpPr>
          <p:cNvPr id="44" name="Straight Arrow Connector 43"/>
          <p:cNvCxnSpPr>
            <a:cxnSpLocks noChangeShapeType="1"/>
            <a:stCxn id="6" idx="2"/>
            <a:endCxn id="11" idx="0"/>
          </p:cNvCxnSpPr>
          <p:nvPr/>
        </p:nvCxnSpPr>
        <p:spPr bwMode="auto">
          <a:xfrm>
            <a:off x="6400800" y="35052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 xmlns:a14="http://schemas.microsoft.com/office/drawing/2010/main">
                <a:noFill/>
              </a14:hiddenFill>
            </a:ext>
          </a:extLst>
        </p:spPr>
      </p:cxnSp>
      <p:sp>
        <p:nvSpPr>
          <p:cNvPr id="30" name="TextBox 29"/>
          <p:cNvSpPr txBox="1">
            <a:spLocks noChangeArrowheads="1"/>
          </p:cNvSpPr>
          <p:nvPr/>
        </p:nvSpPr>
        <p:spPr bwMode="auto">
          <a:xfrm>
            <a:off x="304800" y="2057400"/>
            <a:ext cx="3810000" cy="1373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457200" eaLnBrk="0" hangingPunct="0">
              <a:defRPr sz="3200">
                <a:solidFill>
                  <a:schemeClr val="tx1"/>
                </a:solidFill>
                <a:latin typeface="Arial" charset="0"/>
                <a:cs typeface="Arial" charset="0"/>
              </a:defRPr>
            </a:lvl1pPr>
            <a:lvl2pPr marL="37931725" indent="-37474525" defTabSz="457200" eaLnBrk="0" hangingPunct="0">
              <a:buClr>
                <a:schemeClr val="accent2"/>
              </a:buClr>
              <a:buSzPct val="80000"/>
              <a:buChar char="¨"/>
              <a:defRPr sz="2800">
                <a:solidFill>
                  <a:schemeClr val="tx1"/>
                </a:solidFill>
                <a:latin typeface="Arial" charset="0"/>
                <a:cs typeface="Arial" charset="0"/>
              </a:defRPr>
            </a:lvl2pPr>
            <a:lvl3pPr marL="1143000" indent="-228600" defTabSz="457200" eaLnBrk="0" hangingPunct="0">
              <a:buSzPct val="65000"/>
              <a:defRPr sz="2400">
                <a:solidFill>
                  <a:schemeClr val="tx1"/>
                </a:solidFill>
                <a:latin typeface="Arial" charset="0"/>
                <a:cs typeface="Arial" charset="0"/>
              </a:defRPr>
            </a:lvl3pPr>
            <a:lvl4pPr marL="1600200" indent="-228600" defTabSz="457200" eaLnBrk="0" hangingPunct="0">
              <a:buClr>
                <a:schemeClr val="accent2"/>
              </a:buClr>
              <a:buSzPct val="70000"/>
              <a:buChar char="¨"/>
              <a:defRPr sz="2000">
                <a:solidFill>
                  <a:schemeClr val="tx1"/>
                </a:solidFill>
                <a:latin typeface="Arial" charset="0"/>
                <a:cs typeface="Arial" charset="0"/>
              </a:defRPr>
            </a:lvl4pPr>
            <a:lvl5pPr marL="2057400" indent="-228600" defTabSz="457200" eaLnBrk="0" hangingPunct="0">
              <a:buChar char="§"/>
              <a:defRPr sz="2000">
                <a:solidFill>
                  <a:schemeClr val="tx1"/>
                </a:solidFill>
                <a:latin typeface="Arial" charset="0"/>
                <a:cs typeface="Arial" charset="0"/>
              </a:defRPr>
            </a:lvl5pPr>
            <a:lvl6pPr marL="25146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6pPr>
            <a:lvl7pPr marL="29718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7pPr>
            <a:lvl8pPr marL="34290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8pPr>
            <a:lvl9pPr marL="38862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2800">
                <a:solidFill>
                  <a:srgbClr val="1F497D"/>
                </a:solidFill>
                <a:latin typeface="Calibri" pitchFamily="34" charset="0"/>
                <a:ea typeface="MS PGothic" pitchFamily="34" charset="-128"/>
              </a:rPr>
              <a:t>Every group or join operation forms a map-reduce boundary</a:t>
            </a:r>
          </a:p>
        </p:txBody>
      </p:sp>
      <p:sp>
        <p:nvSpPr>
          <p:cNvPr id="31" name="TextBox 30"/>
          <p:cNvSpPr txBox="1">
            <a:spLocks noChangeArrowheads="1"/>
          </p:cNvSpPr>
          <p:nvPr/>
        </p:nvSpPr>
        <p:spPr bwMode="auto">
          <a:xfrm>
            <a:off x="381000" y="4114800"/>
            <a:ext cx="3508375" cy="1373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457200" eaLnBrk="0" hangingPunct="0">
              <a:defRPr sz="3200">
                <a:solidFill>
                  <a:schemeClr val="tx1"/>
                </a:solidFill>
                <a:latin typeface="Arial" charset="0"/>
                <a:cs typeface="Arial" charset="0"/>
              </a:defRPr>
            </a:lvl1pPr>
            <a:lvl2pPr marL="37931725" indent="-37474525" defTabSz="457200" eaLnBrk="0" hangingPunct="0">
              <a:buClr>
                <a:schemeClr val="accent2"/>
              </a:buClr>
              <a:buSzPct val="80000"/>
              <a:buChar char="¨"/>
              <a:defRPr sz="2800">
                <a:solidFill>
                  <a:schemeClr val="tx1"/>
                </a:solidFill>
                <a:latin typeface="Arial" charset="0"/>
                <a:cs typeface="Arial" charset="0"/>
              </a:defRPr>
            </a:lvl2pPr>
            <a:lvl3pPr marL="1143000" indent="-228600" defTabSz="457200" eaLnBrk="0" hangingPunct="0">
              <a:buSzPct val="65000"/>
              <a:defRPr sz="2400">
                <a:solidFill>
                  <a:schemeClr val="tx1"/>
                </a:solidFill>
                <a:latin typeface="Arial" charset="0"/>
                <a:cs typeface="Arial" charset="0"/>
              </a:defRPr>
            </a:lvl3pPr>
            <a:lvl4pPr marL="1600200" indent="-228600" defTabSz="457200" eaLnBrk="0" hangingPunct="0">
              <a:buClr>
                <a:schemeClr val="accent2"/>
              </a:buClr>
              <a:buSzPct val="70000"/>
              <a:buChar char="¨"/>
              <a:defRPr sz="2000">
                <a:solidFill>
                  <a:schemeClr val="tx1"/>
                </a:solidFill>
                <a:latin typeface="Arial" charset="0"/>
                <a:cs typeface="Arial" charset="0"/>
              </a:defRPr>
            </a:lvl4pPr>
            <a:lvl5pPr marL="2057400" indent="-228600" defTabSz="457200" eaLnBrk="0" hangingPunct="0">
              <a:buChar char="§"/>
              <a:defRPr sz="2000">
                <a:solidFill>
                  <a:schemeClr val="tx1"/>
                </a:solidFill>
                <a:latin typeface="Arial" charset="0"/>
                <a:cs typeface="Arial" charset="0"/>
              </a:defRPr>
            </a:lvl5pPr>
            <a:lvl6pPr marL="25146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6pPr>
            <a:lvl7pPr marL="29718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7pPr>
            <a:lvl8pPr marL="34290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8pPr>
            <a:lvl9pPr marL="38862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2800" dirty="0">
                <a:solidFill>
                  <a:srgbClr val="1F497D"/>
                </a:solidFill>
                <a:latin typeface="Calibri" pitchFamily="34" charset="0"/>
                <a:ea typeface="MS PGothic" pitchFamily="34" charset="-128"/>
              </a:rPr>
              <a:t>Other operations pipelined into map and reduce phases</a:t>
            </a:r>
          </a:p>
        </p:txBody>
      </p:sp>
      <p:sp>
        <p:nvSpPr>
          <p:cNvPr id="18" name="Rounded Rectangle 17"/>
          <p:cNvSpPr>
            <a:spLocks noChangeArrowheads="1"/>
          </p:cNvSpPr>
          <p:nvPr/>
        </p:nvSpPr>
        <p:spPr bwMode="auto">
          <a:xfrm>
            <a:off x="4876800" y="2209800"/>
            <a:ext cx="3124200" cy="990600"/>
          </a:xfrm>
          <a:prstGeom prst="roundRect">
            <a:avLst>
              <a:gd name="adj" fmla="val 16667"/>
            </a:avLst>
          </a:prstGeom>
          <a:gradFill rotWithShape="1">
            <a:gsLst>
              <a:gs pos="0">
                <a:srgbClr val="9BC1FF">
                  <a:alpha val="20999"/>
                </a:srgbClr>
              </a:gs>
              <a:gs pos="100000">
                <a:srgbClr val="3F80CD">
                  <a:alpha val="20999"/>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endParaRPr lang="en-US" altLang="en-US" sz="1800">
              <a:solidFill>
                <a:srgbClr val="FFFFFF"/>
              </a:solidFill>
              <a:latin typeface="Calibri" pitchFamily="34" charset="0"/>
              <a:ea typeface="MS PGothic" pitchFamily="34" charset="-128"/>
              <a:cs typeface="Arial" pitchFamily="34" charset="0"/>
            </a:endParaRPr>
          </a:p>
        </p:txBody>
      </p:sp>
      <p:sp>
        <p:nvSpPr>
          <p:cNvPr id="19" name="TextBox 18"/>
          <p:cNvSpPr txBox="1">
            <a:spLocks noChangeArrowheads="1"/>
          </p:cNvSpPr>
          <p:nvPr/>
        </p:nvSpPr>
        <p:spPr bwMode="auto">
          <a:xfrm>
            <a:off x="7239000" y="2590800"/>
            <a:ext cx="76993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3200">
                <a:solidFill>
                  <a:schemeClr val="tx1"/>
                </a:solidFill>
                <a:latin typeface="Arial" charset="0"/>
                <a:cs typeface="Arial" charset="0"/>
              </a:defRPr>
            </a:lvl1pPr>
            <a:lvl2pPr marL="37931725" indent="-37474525" defTabSz="457200" eaLnBrk="0" hangingPunct="0">
              <a:buClr>
                <a:schemeClr val="accent2"/>
              </a:buClr>
              <a:buSzPct val="80000"/>
              <a:buChar char="¨"/>
              <a:defRPr sz="2800">
                <a:solidFill>
                  <a:schemeClr val="tx1"/>
                </a:solidFill>
                <a:latin typeface="Arial" charset="0"/>
                <a:cs typeface="Arial" charset="0"/>
              </a:defRPr>
            </a:lvl2pPr>
            <a:lvl3pPr marL="1143000" indent="-228600" defTabSz="457200" eaLnBrk="0" hangingPunct="0">
              <a:buSzPct val="65000"/>
              <a:defRPr sz="2400">
                <a:solidFill>
                  <a:schemeClr val="tx1"/>
                </a:solidFill>
                <a:latin typeface="Arial" charset="0"/>
                <a:cs typeface="Arial" charset="0"/>
              </a:defRPr>
            </a:lvl3pPr>
            <a:lvl4pPr marL="1600200" indent="-228600" defTabSz="457200" eaLnBrk="0" hangingPunct="0">
              <a:buClr>
                <a:schemeClr val="accent2"/>
              </a:buClr>
              <a:buSzPct val="70000"/>
              <a:buChar char="¨"/>
              <a:defRPr sz="2000">
                <a:solidFill>
                  <a:schemeClr val="tx1"/>
                </a:solidFill>
                <a:latin typeface="Arial" charset="0"/>
                <a:cs typeface="Arial" charset="0"/>
              </a:defRPr>
            </a:lvl4pPr>
            <a:lvl5pPr marL="2057400" indent="-228600" defTabSz="457200" eaLnBrk="0" hangingPunct="0">
              <a:buChar char="§"/>
              <a:defRPr sz="2000">
                <a:solidFill>
                  <a:schemeClr val="tx1"/>
                </a:solidFill>
                <a:latin typeface="Arial" charset="0"/>
                <a:cs typeface="Arial" charset="0"/>
              </a:defRPr>
            </a:lvl5pPr>
            <a:lvl6pPr marL="25146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6pPr>
            <a:lvl7pPr marL="29718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7pPr>
            <a:lvl8pPr marL="34290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8pPr>
            <a:lvl9pPr marL="38862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000" dirty="0">
                <a:latin typeface="Calibri" pitchFamily="34" charset="0"/>
                <a:ea typeface="MS PGothic" pitchFamily="34" charset="-128"/>
              </a:rPr>
              <a:t>Map</a:t>
            </a:r>
            <a:r>
              <a:rPr lang="en-US" altLang="en-US" sz="2000" baseline="-25000" dirty="0">
                <a:latin typeface="Calibri" pitchFamily="34" charset="0"/>
                <a:ea typeface="MS PGothic" pitchFamily="34" charset="-128"/>
              </a:rPr>
              <a:t>1</a:t>
            </a:r>
            <a:endParaRPr lang="en-US" altLang="en-US" sz="2400" baseline="-25000" dirty="0">
              <a:latin typeface="Calibri" pitchFamily="34" charset="0"/>
              <a:ea typeface="MS PGothic" pitchFamily="34" charset="-128"/>
            </a:endParaRPr>
          </a:p>
        </p:txBody>
      </p:sp>
      <p:sp>
        <p:nvSpPr>
          <p:cNvPr id="20" name="Rounded Rectangle 19"/>
          <p:cNvSpPr>
            <a:spLocks noChangeArrowheads="1"/>
          </p:cNvSpPr>
          <p:nvPr/>
        </p:nvSpPr>
        <p:spPr bwMode="auto">
          <a:xfrm>
            <a:off x="4648200" y="3352800"/>
            <a:ext cx="3657600" cy="2819400"/>
          </a:xfrm>
          <a:prstGeom prst="roundRect">
            <a:avLst>
              <a:gd name="adj" fmla="val 16667"/>
            </a:avLst>
          </a:prstGeom>
          <a:gradFill rotWithShape="1">
            <a:gsLst>
              <a:gs pos="0">
                <a:srgbClr val="9BC1FF">
                  <a:alpha val="20999"/>
                </a:srgbClr>
              </a:gs>
              <a:gs pos="100000">
                <a:srgbClr val="3F80CD">
                  <a:alpha val="20999"/>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endParaRPr lang="en-US" altLang="en-US" sz="1800">
              <a:solidFill>
                <a:srgbClr val="FFFFFF"/>
              </a:solidFill>
              <a:latin typeface="Calibri" pitchFamily="34" charset="0"/>
              <a:ea typeface="MS PGothic" pitchFamily="34" charset="-128"/>
              <a:cs typeface="Arial" pitchFamily="34" charset="0"/>
            </a:endParaRPr>
          </a:p>
        </p:txBody>
      </p:sp>
      <p:sp>
        <p:nvSpPr>
          <p:cNvPr id="21" name="TextBox 20"/>
          <p:cNvSpPr txBox="1">
            <a:spLocks noChangeArrowheads="1"/>
          </p:cNvSpPr>
          <p:nvPr/>
        </p:nvSpPr>
        <p:spPr bwMode="auto">
          <a:xfrm>
            <a:off x="7239000" y="4724400"/>
            <a:ext cx="12192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457200" eaLnBrk="0" hangingPunct="0">
              <a:defRPr sz="3200">
                <a:solidFill>
                  <a:schemeClr val="tx1"/>
                </a:solidFill>
                <a:latin typeface="Arial" charset="0"/>
                <a:cs typeface="Arial" charset="0"/>
              </a:defRPr>
            </a:lvl1pPr>
            <a:lvl2pPr marL="37931725" indent="-37474525" defTabSz="457200" eaLnBrk="0" hangingPunct="0">
              <a:buClr>
                <a:schemeClr val="accent2"/>
              </a:buClr>
              <a:buSzPct val="80000"/>
              <a:buChar char="¨"/>
              <a:defRPr sz="2800">
                <a:solidFill>
                  <a:schemeClr val="tx1"/>
                </a:solidFill>
                <a:latin typeface="Arial" charset="0"/>
                <a:cs typeface="Arial" charset="0"/>
              </a:defRPr>
            </a:lvl2pPr>
            <a:lvl3pPr marL="1143000" indent="-228600" defTabSz="457200" eaLnBrk="0" hangingPunct="0">
              <a:buSzPct val="65000"/>
              <a:defRPr sz="2400">
                <a:solidFill>
                  <a:schemeClr val="tx1"/>
                </a:solidFill>
                <a:latin typeface="Arial" charset="0"/>
                <a:cs typeface="Arial" charset="0"/>
              </a:defRPr>
            </a:lvl3pPr>
            <a:lvl4pPr marL="1600200" indent="-228600" defTabSz="457200" eaLnBrk="0" hangingPunct="0">
              <a:buClr>
                <a:schemeClr val="accent2"/>
              </a:buClr>
              <a:buSzPct val="70000"/>
              <a:buChar char="¨"/>
              <a:defRPr sz="2000">
                <a:solidFill>
                  <a:schemeClr val="tx1"/>
                </a:solidFill>
                <a:latin typeface="Arial" charset="0"/>
                <a:cs typeface="Arial" charset="0"/>
              </a:defRPr>
            </a:lvl4pPr>
            <a:lvl5pPr marL="2057400" indent="-228600" defTabSz="457200" eaLnBrk="0" hangingPunct="0">
              <a:buChar char="§"/>
              <a:defRPr sz="2000">
                <a:solidFill>
                  <a:schemeClr val="tx1"/>
                </a:solidFill>
                <a:latin typeface="Arial" charset="0"/>
                <a:cs typeface="Arial" charset="0"/>
              </a:defRPr>
            </a:lvl5pPr>
            <a:lvl6pPr marL="25146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6pPr>
            <a:lvl7pPr marL="29718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7pPr>
            <a:lvl8pPr marL="34290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8pPr>
            <a:lvl9pPr marL="38862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000" dirty="0">
                <a:latin typeface="Calibri" pitchFamily="34" charset="0"/>
                <a:ea typeface="MS PGothic" pitchFamily="34" charset="-128"/>
              </a:rPr>
              <a:t>Reduce</a:t>
            </a:r>
            <a:r>
              <a:rPr lang="en-US" altLang="en-US" sz="2000" baseline="-25000" dirty="0">
                <a:latin typeface="Calibri" pitchFamily="34" charset="0"/>
                <a:ea typeface="MS PGothic" pitchFamily="34" charset="-128"/>
              </a:rPr>
              <a:t>1</a:t>
            </a:r>
          </a:p>
        </p:txBody>
      </p:sp>
      <p:sp>
        <p:nvSpPr>
          <p:cNvPr id="2" name="Footer Placeholder 1"/>
          <p:cNvSpPr>
            <a:spLocks noGrp="1"/>
          </p:cNvSpPr>
          <p:nvPr>
            <p:ph type="ftr" sz="quarter" idx="11"/>
          </p:nvPr>
        </p:nvSpPr>
        <p:spPr/>
        <p:txBody>
          <a:bodyPr/>
          <a:lstStyle/>
          <a:p>
            <a:r>
              <a:rPr lang="sk-SK" dirty="0"/>
              <a:t>CSP554</a:t>
            </a:r>
            <a:r>
              <a:rPr lang="en-US" dirty="0"/>
              <a:t> Module 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18" grpId="0" animBg="1"/>
      <p:bldP spid="19" grpId="0"/>
      <p:bldP spid="20" grpId="0" animBg="1"/>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Pig</a:t>
            </a:r>
            <a:br>
              <a:rPr lang="en-US" sz="3600" dirty="0">
                <a:solidFill>
                  <a:srgbClr val="D2533C"/>
                </a:solidFill>
              </a:rPr>
            </a:br>
            <a:r>
              <a:rPr lang="en-US" sz="2800" dirty="0">
                <a:solidFill>
                  <a:srgbClr val="D2533C"/>
                </a:solidFill>
              </a:rPr>
              <a:t>Sweet Spot Between SQL and MapReduce</a:t>
            </a:r>
            <a:endParaRPr lang="en-US" dirty="0"/>
          </a:p>
        </p:txBody>
      </p:sp>
      <p:sp>
        <p:nvSpPr>
          <p:cNvPr id="3" name="Content Placeholder 2"/>
          <p:cNvSpPr>
            <a:spLocks noGrp="1"/>
          </p:cNvSpPr>
          <p:nvPr>
            <p:ph idx="1"/>
          </p:nvPr>
        </p:nvSpPr>
        <p:spPr/>
        <p:txBody>
          <a:bodyPr>
            <a:normAutofit lnSpcReduction="10000"/>
          </a:bodyPr>
          <a:lstStyle/>
          <a:p>
            <a:r>
              <a:rPr lang="en-US" dirty="0"/>
              <a:t>Pig offers users several advantages over using MapReduce directly</a:t>
            </a:r>
          </a:p>
          <a:p>
            <a:r>
              <a:rPr lang="en-US" dirty="0"/>
              <a:t>Pig Latin provides all of the standard data-processing operations, such as join, filter, group by, order by, union, etc.</a:t>
            </a:r>
          </a:p>
          <a:p>
            <a:r>
              <a:rPr lang="en-US" dirty="0"/>
              <a:t>MapReduce provides the group by operation directly (in the shuffle and reduce phases), and it provides the order by operation indirectly through the way it implements the grouping</a:t>
            </a:r>
          </a:p>
          <a:p>
            <a:r>
              <a:rPr lang="en-US" dirty="0"/>
              <a:t>Filtering and projection can be implemented trivially in the map phase</a:t>
            </a:r>
          </a:p>
          <a:p>
            <a:r>
              <a:rPr lang="en-US" dirty="0"/>
              <a:t>But other operators—particularly join—are not provided and must instead be written by the user.</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1093561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Pig</a:t>
            </a:r>
            <a:br>
              <a:rPr lang="en-US" sz="3600" dirty="0">
                <a:solidFill>
                  <a:srgbClr val="D2533C"/>
                </a:solidFill>
              </a:rPr>
            </a:br>
            <a:r>
              <a:rPr lang="en-US" sz="2800" dirty="0">
                <a:solidFill>
                  <a:srgbClr val="D2533C"/>
                </a:solidFill>
              </a:rPr>
              <a:t>Sweet Spot Between SQL and MapReduce</a:t>
            </a:r>
            <a:endParaRPr lang="en-US" dirty="0"/>
          </a:p>
        </p:txBody>
      </p:sp>
      <p:sp>
        <p:nvSpPr>
          <p:cNvPr id="3" name="Content Placeholder 2"/>
          <p:cNvSpPr>
            <a:spLocks noGrp="1"/>
          </p:cNvSpPr>
          <p:nvPr>
            <p:ph idx="1"/>
          </p:nvPr>
        </p:nvSpPr>
        <p:spPr/>
        <p:txBody>
          <a:bodyPr>
            <a:normAutofit/>
          </a:bodyPr>
          <a:lstStyle/>
          <a:p>
            <a:r>
              <a:rPr lang="en-US" dirty="0"/>
              <a:t>Pig furnishes some complex, nontrivial implementations of these standard data operations. </a:t>
            </a:r>
          </a:p>
          <a:p>
            <a:r>
              <a:rPr lang="en-US" dirty="0"/>
              <a:t>For example, because the number of records per key in a dataset is rarely evenly distributed, the data sent to the reducers is often skewed</a:t>
            </a:r>
          </a:p>
          <a:p>
            <a:r>
              <a:rPr lang="en-US" dirty="0"/>
              <a:t>That is, one reducer may get 10 or more times the data as other reducers. Pig has join and order by operators that will handle this case and (in some cases) rebalance the reducers.</a:t>
            </a:r>
          </a:p>
          <a:p>
            <a:r>
              <a:rPr lang="en-US" dirty="0"/>
              <a:t>But these took the Pig team months to write, and rewriting them in MapReduce would be time consuming.</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2425558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Pig</a:t>
            </a:r>
            <a:br>
              <a:rPr lang="en-US" sz="3600" dirty="0">
                <a:solidFill>
                  <a:srgbClr val="D2533C"/>
                </a:solidFill>
              </a:rPr>
            </a:br>
            <a:r>
              <a:rPr lang="en-US" sz="2800" dirty="0">
                <a:solidFill>
                  <a:srgbClr val="D2533C"/>
                </a:solidFill>
              </a:rPr>
              <a:t>Sweet Spot Between SQL and MapReduce</a:t>
            </a:r>
            <a:endParaRPr lang="en-US" dirty="0"/>
          </a:p>
        </p:txBody>
      </p:sp>
      <p:sp>
        <p:nvSpPr>
          <p:cNvPr id="3" name="Content Placeholder 2"/>
          <p:cNvSpPr>
            <a:spLocks noGrp="1"/>
          </p:cNvSpPr>
          <p:nvPr>
            <p:ph idx="1"/>
          </p:nvPr>
        </p:nvSpPr>
        <p:spPr/>
        <p:txBody>
          <a:bodyPr>
            <a:normAutofit/>
          </a:bodyPr>
          <a:lstStyle/>
          <a:p>
            <a:r>
              <a:rPr lang="en-US" dirty="0"/>
              <a:t>In MapReduce, the data processing inside the map and reduce phases is opaque to the system</a:t>
            </a:r>
          </a:p>
          <a:p>
            <a:r>
              <a:rPr lang="en-US" dirty="0"/>
              <a:t>This means that MapReduce has no opportunity to optimize or check the user’s code</a:t>
            </a:r>
          </a:p>
          <a:p>
            <a:r>
              <a:rPr lang="en-US" dirty="0"/>
              <a:t>Pig, on the other hand, can analyze a Pig Latin script and understand the data flow that the user is describing</a:t>
            </a:r>
          </a:p>
          <a:p>
            <a:r>
              <a:rPr lang="en-US" dirty="0"/>
              <a:t>That means it can do early error checking and optimizations (can these two grouping operations be combined?)</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375664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Pig</a:t>
            </a:r>
            <a:br>
              <a:rPr lang="en-US" sz="3600" dirty="0">
                <a:solidFill>
                  <a:srgbClr val="D2533C"/>
                </a:solidFill>
              </a:rPr>
            </a:br>
            <a:r>
              <a:rPr lang="en-US" sz="2800" dirty="0">
                <a:solidFill>
                  <a:srgbClr val="D2533C"/>
                </a:solidFill>
              </a:rPr>
              <a:t>Sweet Spot Between SQL and MapReduce</a:t>
            </a:r>
            <a:endParaRPr lang="en-US" dirty="0"/>
          </a:p>
        </p:txBody>
      </p:sp>
      <p:sp>
        <p:nvSpPr>
          <p:cNvPr id="3" name="Content Placeholder 2"/>
          <p:cNvSpPr>
            <a:spLocks noGrp="1"/>
          </p:cNvSpPr>
          <p:nvPr>
            <p:ph idx="1"/>
          </p:nvPr>
        </p:nvSpPr>
        <p:spPr/>
        <p:txBody>
          <a:bodyPr>
            <a:normAutofit/>
          </a:bodyPr>
          <a:lstStyle/>
          <a:p>
            <a:r>
              <a:rPr lang="en-US" dirty="0"/>
              <a:t>MapReduce does not have a type system</a:t>
            </a:r>
          </a:p>
          <a:p>
            <a:r>
              <a:rPr lang="en-US" dirty="0"/>
              <a:t>This is intentional, and it gives users the flexibility to use their own data types and serialization frameworks</a:t>
            </a:r>
          </a:p>
          <a:p>
            <a:r>
              <a:rPr lang="en-US" dirty="0"/>
              <a:t>But the downside is that this further limits the system’s ability to check users’ code for errors both before and during runtime</a:t>
            </a:r>
          </a:p>
          <a:p>
            <a:r>
              <a:rPr lang="en-US" dirty="0"/>
              <a:t>All of these points mean that Pig Latin is much lower-cost to write and maintain than Java code for MapReduce</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192701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B758-FD82-C14F-A11B-C93C9A2337E3}"/>
              </a:ext>
            </a:extLst>
          </p:cNvPr>
          <p:cNvSpPr>
            <a:spLocks noGrp="1"/>
          </p:cNvSpPr>
          <p:nvPr>
            <p:ph type="title"/>
          </p:nvPr>
        </p:nvSpPr>
        <p:spPr/>
        <p:txBody>
          <a:bodyPr/>
          <a:lstStyle/>
          <a:p>
            <a:r>
              <a:rPr lang="en-US" dirty="0"/>
              <a:t>Good News, Bad News</a:t>
            </a:r>
          </a:p>
        </p:txBody>
      </p:sp>
      <p:sp>
        <p:nvSpPr>
          <p:cNvPr id="3" name="Content Placeholder 2">
            <a:extLst>
              <a:ext uri="{FF2B5EF4-FFF2-40B4-BE49-F238E27FC236}">
                <a16:creationId xmlns:a16="http://schemas.microsoft.com/office/drawing/2014/main" id="{9894BBB2-5AC5-5E42-AC2D-E353FFBDAFF6}"/>
              </a:ext>
            </a:extLst>
          </p:cNvPr>
          <p:cNvSpPr>
            <a:spLocks noGrp="1"/>
          </p:cNvSpPr>
          <p:nvPr>
            <p:ph idx="1"/>
          </p:nvPr>
        </p:nvSpPr>
        <p:spPr/>
        <p:txBody>
          <a:bodyPr/>
          <a:lstStyle/>
          <a:p>
            <a:r>
              <a:rPr lang="en-US" dirty="0"/>
              <a:t>Good news…</a:t>
            </a:r>
          </a:p>
          <a:p>
            <a:pPr lvl="1"/>
            <a:r>
              <a:rPr lang="en-US" dirty="0"/>
              <a:t>Pig handles the nuisance programming required for data restructuring, </a:t>
            </a:r>
          </a:p>
          <a:p>
            <a:pPr lvl="1"/>
            <a:r>
              <a:rPr lang="en-US" dirty="0"/>
              <a:t>Pig Latin programs are much shorter and less complex than MapReduce programs</a:t>
            </a:r>
          </a:p>
          <a:p>
            <a:pPr lvl="1"/>
            <a:r>
              <a:rPr lang="en-US" dirty="0"/>
              <a:t>Pig Latin is “compiled” into one or more MapReduce jobs</a:t>
            </a:r>
          </a:p>
          <a:p>
            <a:r>
              <a:rPr lang="en-US" dirty="0"/>
              <a:t>Bad news…</a:t>
            </a:r>
          </a:p>
          <a:p>
            <a:pPr lvl="1"/>
            <a:r>
              <a:rPr lang="en-US" dirty="0"/>
              <a:t>You have to learn a whole new language with a somewhat non-intuitive syntax</a:t>
            </a:r>
          </a:p>
          <a:p>
            <a:endParaRPr lang="en-US" dirty="0"/>
          </a:p>
        </p:txBody>
      </p:sp>
      <p:sp>
        <p:nvSpPr>
          <p:cNvPr id="4" name="Footer Placeholder 3">
            <a:extLst>
              <a:ext uri="{FF2B5EF4-FFF2-40B4-BE49-F238E27FC236}">
                <a16:creationId xmlns:a16="http://schemas.microsoft.com/office/drawing/2014/main" id="{B25DBA3B-0D07-1445-8E7F-AF35A2DEFE07}"/>
              </a:ext>
            </a:extLst>
          </p:cNvPr>
          <p:cNvSpPr>
            <a:spLocks noGrp="1"/>
          </p:cNvSpPr>
          <p:nvPr>
            <p:ph type="ftr" sz="quarter" idx="11"/>
          </p:nvPr>
        </p:nvSpPr>
        <p:spPr/>
        <p:txBody>
          <a:bodyPr/>
          <a:lstStyle/>
          <a:p>
            <a:r>
              <a:rPr lang="sk-SK"/>
              <a:t>CSP554</a:t>
            </a:r>
            <a:r>
              <a:rPr lang="en-US"/>
              <a:t> End of Term</a:t>
            </a:r>
            <a:endParaRPr lang="en-US" dirty="0"/>
          </a:p>
        </p:txBody>
      </p:sp>
      <p:sp>
        <p:nvSpPr>
          <p:cNvPr id="5" name="Slide Number Placeholder 4">
            <a:extLst>
              <a:ext uri="{FF2B5EF4-FFF2-40B4-BE49-F238E27FC236}">
                <a16:creationId xmlns:a16="http://schemas.microsoft.com/office/drawing/2014/main" id="{D9F75035-1054-DD42-8E2B-865F98EA6A53}"/>
              </a:ext>
            </a:extLst>
          </p:cNvPr>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4165523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Pig</a:t>
            </a:r>
            <a:br>
              <a:rPr lang="en-US" dirty="0"/>
            </a:br>
            <a:r>
              <a:rPr lang="en-US" sz="3100" dirty="0"/>
              <a:t>Sweet Spot Between SQL and MapReduce</a:t>
            </a:r>
          </a:p>
        </p:txBody>
      </p:sp>
      <p:graphicFrame>
        <p:nvGraphicFramePr>
          <p:cNvPr id="4" name="Table 3"/>
          <p:cNvGraphicFramePr>
            <a:graphicFrameLocks noGrp="1"/>
          </p:cNvGraphicFramePr>
          <p:nvPr>
            <p:extLst>
              <p:ext uri="{D42A27DB-BD31-4B8C-83A1-F6EECF244321}">
                <p14:modId xmlns:p14="http://schemas.microsoft.com/office/powerpoint/2010/main" val="531740826"/>
              </p:ext>
            </p:extLst>
          </p:nvPr>
        </p:nvGraphicFramePr>
        <p:xfrm>
          <a:off x="228600" y="1828800"/>
          <a:ext cx="8686800" cy="4008120"/>
        </p:xfrm>
        <a:graphic>
          <a:graphicData uri="http://schemas.openxmlformats.org/drawingml/2006/table">
            <a:tbl>
              <a:tblPr/>
              <a:tblGrid>
                <a:gridCol w="19431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gridCol w="2921000">
                  <a:extLst>
                    <a:ext uri="{9D8B030D-6E8A-4147-A177-3AD203B41FA5}">
                      <a16:colId xmlns:a16="http://schemas.microsoft.com/office/drawing/2014/main" val="20003"/>
                    </a:ext>
                  </a:extLst>
                </a:gridCol>
              </a:tblGrid>
              <a:tr h="533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FFFFFF"/>
                        </a:solidFill>
                        <a:effectLst/>
                        <a:latin typeface="Arial" charset="0"/>
                        <a:ea typeface="MS PGothic" pitchFamily="34" charset="-128"/>
                        <a:cs typeface="MS PGothic" pitchFamily="34" charset="-128"/>
                      </a:endParaRP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Arial" charset="0"/>
                          <a:ea typeface="MS PGothic" pitchFamily="34" charset="-128"/>
                          <a:cs typeface="MS PGothic" pitchFamily="34" charset="-128"/>
                        </a:rPr>
                        <a:t>SQL</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Arial" charset="0"/>
                          <a:ea typeface="MS PGothic" pitchFamily="34" charset="-128"/>
                          <a:cs typeface="MS PGothic" pitchFamily="34" charset="-128"/>
                        </a:rPr>
                        <a:t>Pig</a:t>
                      </a:r>
                    </a:p>
                  </a:txBody>
                  <a:tcP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cap="none" normalizeH="0" baseline="0" dirty="0">
                          <a:ln>
                            <a:noFill/>
                          </a:ln>
                          <a:solidFill>
                            <a:srgbClr val="FFFFFF"/>
                          </a:solidFill>
                          <a:effectLst/>
                          <a:latin typeface="Arial" charset="0"/>
                          <a:ea typeface="MS PGothic" pitchFamily="34" charset="-128"/>
                          <a:cs typeface="MS PGothic" pitchFamily="34" charset="-128"/>
                        </a:rPr>
                        <a:t>MapReduce</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rgbClr val="000000"/>
                          </a:solidFill>
                          <a:effectLst/>
                          <a:latin typeface="Arial" charset="0"/>
                          <a:ea typeface="MS PGothic" pitchFamily="34" charset="-128"/>
                          <a:cs typeface="MS PGothic" pitchFamily="34" charset="-128"/>
                        </a:rPr>
                        <a:t>Programming style</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rPr>
                        <a:t>Large blocks of declarative constraints</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00000"/>
                          </a:solidFill>
                          <a:effectLst/>
                          <a:latin typeface="Wingdings"/>
                          <a:ea typeface="Wingdings"/>
                          <a:cs typeface="Wingdings"/>
                        </a:rPr>
                        <a:t></a:t>
                      </a:r>
                      <a:endPar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endParaRPr>
                    </a:p>
                  </a:txBody>
                  <a:tcPr anchor="ct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rPr>
                        <a:t>“Plug together pipes”</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endParaRP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extLst>
                  <a:ext uri="{0D108BD9-81ED-4DB2-BD59-A6C34878D82A}">
                    <a16:rowId xmlns:a16="http://schemas.microsoft.com/office/drawing/2014/main" val="10001"/>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rgbClr val="000000"/>
                          </a:solidFill>
                          <a:effectLst/>
                          <a:latin typeface="Arial" charset="0"/>
                          <a:ea typeface="MS PGothic" pitchFamily="34" charset="-128"/>
                          <a:cs typeface="MS PGothic" pitchFamily="34" charset="-128"/>
                        </a:rPr>
                        <a:t>Built-in data manipulations</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rPr>
                        <a:t>Group-by, Sort, Join, Filter, Aggregate, Top-k, etc...</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00000"/>
                          </a:solidFill>
                          <a:effectLst/>
                          <a:latin typeface="Wingdings"/>
                          <a:ea typeface="Wingdings"/>
                          <a:cs typeface="Wingdings"/>
                        </a:rPr>
                        <a:t></a:t>
                      </a:r>
                      <a:endPar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endParaRPr>
                    </a:p>
                  </a:txBody>
                  <a:tcPr anchor="ct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rPr>
                        <a:t>Group-by, Sort</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endParaRP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rgbClr val="000000"/>
                          </a:solidFill>
                          <a:effectLst/>
                          <a:latin typeface="Arial" charset="0"/>
                          <a:ea typeface="MS PGothic" pitchFamily="34" charset="-128"/>
                          <a:cs typeface="MS PGothic" pitchFamily="34" charset="-128"/>
                        </a:rPr>
                        <a:t>Execution model</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rPr>
                        <a:t>Trust the query optimizer</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00000"/>
                          </a:solidFill>
                          <a:effectLst/>
                          <a:latin typeface="Wingdings"/>
                          <a:ea typeface="Wingdings"/>
                          <a:cs typeface="Wingdings"/>
                        </a:rPr>
                        <a:t></a:t>
                      </a:r>
                      <a:endPar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endParaRPr>
                    </a:p>
                  </a:txBody>
                  <a:tcPr anchor="ct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rPr>
                        <a:t>Simple, transparent</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endParaRP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extLst>
                  <a:ext uri="{0D108BD9-81ED-4DB2-BD59-A6C34878D82A}">
                    <a16:rowId xmlns:a16="http://schemas.microsoft.com/office/drawing/2014/main" val="10003"/>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rgbClr val="000000"/>
                          </a:solidFill>
                          <a:effectLst/>
                          <a:latin typeface="Arial" charset="0"/>
                          <a:ea typeface="MS PGothic" pitchFamily="34" charset="-128"/>
                          <a:cs typeface="MS PGothic" pitchFamily="34" charset="-128"/>
                        </a:rPr>
                        <a:t>Opportunities for automatic optimization</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MS PGothic" pitchFamily="34" charset="-128"/>
                          <a:cs typeface="MS PGothic" pitchFamily="34" charset="-128"/>
                        </a:rPr>
                        <a:t>Many</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00000"/>
                          </a:solidFill>
                          <a:effectLst/>
                          <a:latin typeface="Wingdings"/>
                          <a:ea typeface="Wingdings"/>
                          <a:cs typeface="Wingdings"/>
                        </a:rPr>
                        <a:t></a:t>
                      </a:r>
                      <a:endPar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endParaRPr>
                    </a:p>
                  </a:txBody>
                  <a:tcPr anchor="ct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rPr>
                        <a:t>Few (logic buried in map() and reduce())</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endParaRP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rgbClr val="000000"/>
                          </a:solidFill>
                          <a:effectLst/>
                          <a:latin typeface="Arial" charset="0"/>
                          <a:ea typeface="MS PGothic" pitchFamily="34" charset="-128"/>
                          <a:cs typeface="MS PGothic" pitchFamily="34" charset="-128"/>
                        </a:rPr>
                        <a:t>Data Schema</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rPr>
                        <a:t>Must be known at table creation</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00000"/>
                          </a:solidFill>
                          <a:effectLst/>
                          <a:latin typeface="Wingdings"/>
                          <a:ea typeface="Wingdings"/>
                          <a:cs typeface="Wingdings"/>
                        </a:rPr>
                        <a:t></a:t>
                      </a:r>
                      <a:endPar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endParaRPr>
                    </a:p>
                  </a:txBody>
                  <a:tcPr anchor="ct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a:ln>
                            <a:noFill/>
                          </a:ln>
                          <a:solidFill>
                            <a:srgbClr val="000000"/>
                          </a:solidFill>
                          <a:effectLst/>
                          <a:latin typeface="Arial" charset="0"/>
                          <a:ea typeface="MS PGothic" pitchFamily="34" charset="-128"/>
                          <a:cs typeface="MS PGothic" pitchFamily="34" charset="-128"/>
                        </a:rPr>
                        <a:t>Not required, may be defined at runtime</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3" name="Footer Placeholder 2"/>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Pig Script</a:t>
            </a:r>
            <a:endParaRPr lang="en-US" sz="3100" dirty="0"/>
          </a:p>
        </p:txBody>
      </p:sp>
      <p:sp>
        <p:nvSpPr>
          <p:cNvPr id="3" name="Content Placeholder 2"/>
          <p:cNvSpPr>
            <a:spLocks noGrp="1"/>
          </p:cNvSpPr>
          <p:nvPr>
            <p:ph idx="1"/>
          </p:nvPr>
        </p:nvSpPr>
        <p:spPr/>
        <p:txBody>
          <a:bodyPr>
            <a:normAutofit fontScale="92500" lnSpcReduction="20000"/>
          </a:bodyPr>
          <a:lstStyle/>
          <a:p>
            <a:pPr fontAlgn="base"/>
            <a:r>
              <a:rPr lang="en-US" dirty="0"/>
              <a:t>The first line of this program loads the file </a:t>
            </a:r>
            <a:r>
              <a:rPr lang="en-US" i="1" dirty="0"/>
              <a:t>users</a:t>
            </a:r>
            <a:r>
              <a:rPr lang="en-US" dirty="0"/>
              <a:t> </a:t>
            </a:r>
          </a:p>
          <a:p>
            <a:pPr fontAlgn="base"/>
            <a:r>
              <a:rPr lang="en-US" dirty="0"/>
              <a:t>And declares that this data has two fields: name and age</a:t>
            </a:r>
          </a:p>
          <a:p>
            <a:pPr fontAlgn="base"/>
            <a:r>
              <a:rPr lang="en-US" dirty="0"/>
              <a:t>It assigns the name of Users to the input </a:t>
            </a:r>
          </a:p>
          <a:p>
            <a:pPr fontAlgn="base"/>
            <a:endParaRPr lang="en-US" dirty="0"/>
          </a:p>
          <a:p>
            <a:pPr marL="274320" lvl="1" indent="0" fontAlgn="base">
              <a:buNone/>
            </a:pPr>
            <a:r>
              <a:rPr lang="en-US" b="1" dirty="0"/>
              <a:t>Users = load 'users' as (name, age);</a:t>
            </a:r>
          </a:p>
          <a:p>
            <a:pPr marL="0" indent="0" fontAlgn="base">
              <a:buNone/>
            </a:pPr>
            <a:endParaRPr lang="en-US" dirty="0"/>
          </a:p>
          <a:p>
            <a:pPr fontAlgn="base"/>
            <a:r>
              <a:rPr lang="en-US" dirty="0"/>
              <a:t>The second line applies a filter to Users</a:t>
            </a:r>
          </a:p>
          <a:p>
            <a:pPr fontAlgn="base"/>
            <a:r>
              <a:rPr lang="en-US" dirty="0"/>
              <a:t>It allows records with an age between 18 and 25 inclusive</a:t>
            </a:r>
          </a:p>
          <a:p>
            <a:pPr fontAlgn="base"/>
            <a:r>
              <a:rPr lang="en-US" dirty="0"/>
              <a:t>All other records are discarded</a:t>
            </a:r>
          </a:p>
          <a:p>
            <a:pPr fontAlgn="base"/>
            <a:r>
              <a:rPr lang="en-US" dirty="0"/>
              <a:t>Now he data has records of users in the age range we are interested in</a:t>
            </a:r>
          </a:p>
          <a:p>
            <a:pPr fontAlgn="base"/>
            <a:r>
              <a:rPr lang="en-US" dirty="0"/>
              <a:t>The results of this filter are named </a:t>
            </a:r>
            <a:r>
              <a:rPr lang="en-US" dirty="0" err="1"/>
              <a:t>Fltrd</a:t>
            </a:r>
            <a:endParaRPr lang="en-US" dirty="0"/>
          </a:p>
          <a:p>
            <a:pPr fontAlgn="base"/>
            <a:endParaRPr lang="en-US" dirty="0"/>
          </a:p>
          <a:p>
            <a:pPr marL="274320" lvl="1" indent="0" fontAlgn="base">
              <a:buNone/>
            </a:pPr>
            <a:r>
              <a:rPr lang="en-US" b="1" dirty="0" err="1"/>
              <a:t>Fltrd</a:t>
            </a:r>
            <a:r>
              <a:rPr lang="en-US" b="1" dirty="0"/>
              <a:t> = filter Users by age &gt;= 18 and age &lt;= 25;</a:t>
            </a:r>
          </a:p>
          <a:p>
            <a:pPr fontAlgn="base"/>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3193200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Pig Script</a:t>
            </a:r>
          </a:p>
        </p:txBody>
      </p:sp>
      <p:sp>
        <p:nvSpPr>
          <p:cNvPr id="3" name="Content Placeholder 2"/>
          <p:cNvSpPr>
            <a:spLocks noGrp="1"/>
          </p:cNvSpPr>
          <p:nvPr>
            <p:ph idx="1"/>
          </p:nvPr>
        </p:nvSpPr>
        <p:spPr/>
        <p:txBody>
          <a:bodyPr>
            <a:normAutofit/>
          </a:bodyPr>
          <a:lstStyle/>
          <a:p>
            <a:pPr fontAlgn="base"/>
            <a:r>
              <a:rPr lang="en-US" dirty="0"/>
              <a:t>The second load statement loads </a:t>
            </a:r>
            <a:r>
              <a:rPr lang="en-US" i="1" dirty="0"/>
              <a:t>pages</a:t>
            </a:r>
            <a:r>
              <a:rPr lang="en-US" dirty="0"/>
              <a:t> and names it Pages. It declares its schema to have two fields, user and </a:t>
            </a:r>
            <a:r>
              <a:rPr lang="en-US" dirty="0" err="1"/>
              <a:t>url</a:t>
            </a:r>
            <a:r>
              <a:rPr lang="en-US" dirty="0"/>
              <a:t>.</a:t>
            </a:r>
          </a:p>
          <a:p>
            <a:pPr fontAlgn="base"/>
            <a:endParaRPr lang="en-US" dirty="0"/>
          </a:p>
          <a:p>
            <a:pPr marL="274320" lvl="1" indent="0" fontAlgn="base">
              <a:buNone/>
            </a:pPr>
            <a:r>
              <a:rPr lang="fr-FR" b="1" dirty="0"/>
              <a:t>Pages = </a:t>
            </a:r>
            <a:r>
              <a:rPr lang="fr-FR" b="1" dirty="0" err="1"/>
              <a:t>load</a:t>
            </a:r>
            <a:r>
              <a:rPr lang="fr-FR" b="1" dirty="0"/>
              <a:t> 'pages' as (user, url);</a:t>
            </a:r>
          </a:p>
          <a:p>
            <a:pPr fontAlgn="base"/>
            <a:endParaRPr lang="en-US" dirty="0"/>
          </a:p>
          <a:p>
            <a:pPr fontAlgn="base"/>
            <a:r>
              <a:rPr lang="en-US" dirty="0"/>
              <a:t>The next line joins together </a:t>
            </a:r>
            <a:r>
              <a:rPr lang="en-US" dirty="0" err="1"/>
              <a:t>Fltrd</a:t>
            </a:r>
            <a:r>
              <a:rPr lang="en-US" dirty="0"/>
              <a:t> and Pages using Fltrd.name and </a:t>
            </a:r>
            <a:r>
              <a:rPr lang="en-US" dirty="0" err="1"/>
              <a:t>Pages.user</a:t>
            </a:r>
            <a:endParaRPr lang="en-US" dirty="0"/>
          </a:p>
          <a:p>
            <a:pPr fontAlgn="base"/>
            <a:r>
              <a:rPr lang="en-US" dirty="0"/>
              <a:t> After this join we have found all the URLs each user has visited</a:t>
            </a:r>
          </a:p>
          <a:p>
            <a:pPr fontAlgn="base"/>
            <a:endParaRPr lang="en-US" dirty="0"/>
          </a:p>
          <a:p>
            <a:pPr marL="274320" lvl="1" indent="0" fontAlgn="base">
              <a:buNone/>
            </a:pPr>
            <a:r>
              <a:rPr lang="en-US" b="1" dirty="0" err="1"/>
              <a:t>Jnd</a:t>
            </a:r>
            <a:r>
              <a:rPr lang="en-US" b="1" dirty="0"/>
              <a:t> = join </a:t>
            </a:r>
            <a:r>
              <a:rPr lang="en-US" b="1" dirty="0" err="1"/>
              <a:t>Fltrd</a:t>
            </a:r>
            <a:r>
              <a:rPr lang="en-US" b="1" dirty="0"/>
              <a:t> by name, Pages by user;</a:t>
            </a:r>
          </a:p>
          <a:p>
            <a:pPr fontAlgn="base"/>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3717551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Pig Script</a:t>
            </a:r>
          </a:p>
        </p:txBody>
      </p:sp>
      <p:sp>
        <p:nvSpPr>
          <p:cNvPr id="3" name="Content Placeholder 2"/>
          <p:cNvSpPr>
            <a:spLocks noGrp="1"/>
          </p:cNvSpPr>
          <p:nvPr>
            <p:ph idx="1"/>
          </p:nvPr>
        </p:nvSpPr>
        <p:spPr/>
        <p:txBody>
          <a:bodyPr>
            <a:normAutofit lnSpcReduction="10000"/>
          </a:bodyPr>
          <a:lstStyle/>
          <a:p>
            <a:pPr fontAlgn="base"/>
            <a:r>
              <a:rPr lang="en-US" dirty="0"/>
              <a:t>The next line collects records together by URL</a:t>
            </a:r>
          </a:p>
          <a:p>
            <a:pPr fontAlgn="base"/>
            <a:r>
              <a:rPr lang="en-US" dirty="0"/>
              <a:t>So for each value of </a:t>
            </a:r>
            <a:r>
              <a:rPr lang="en-US" dirty="0" err="1"/>
              <a:t>url</a:t>
            </a:r>
            <a:r>
              <a:rPr lang="en-US" dirty="0"/>
              <a:t>, there will be one record with a group of all records that have that value in the </a:t>
            </a:r>
            <a:r>
              <a:rPr lang="en-US" dirty="0" err="1"/>
              <a:t>url</a:t>
            </a:r>
            <a:r>
              <a:rPr lang="en-US" dirty="0"/>
              <a:t> field</a:t>
            </a:r>
          </a:p>
          <a:p>
            <a:pPr fontAlgn="base"/>
            <a:endParaRPr lang="en-US" dirty="0"/>
          </a:p>
          <a:p>
            <a:pPr marL="274320" lvl="1" indent="0" fontAlgn="base">
              <a:buNone/>
            </a:pPr>
            <a:r>
              <a:rPr lang="en-US" b="1" dirty="0" err="1"/>
              <a:t>Grpd</a:t>
            </a:r>
            <a:r>
              <a:rPr lang="en-US" b="1" dirty="0"/>
              <a:t> = group </a:t>
            </a:r>
            <a:r>
              <a:rPr lang="en-US" b="1" dirty="0" err="1"/>
              <a:t>Jnd</a:t>
            </a:r>
            <a:r>
              <a:rPr lang="en-US" b="1" dirty="0"/>
              <a:t> by </a:t>
            </a:r>
            <a:r>
              <a:rPr lang="en-US" b="1" dirty="0" err="1"/>
              <a:t>url</a:t>
            </a:r>
            <a:r>
              <a:rPr lang="en-US" b="1" dirty="0"/>
              <a:t>;</a:t>
            </a:r>
          </a:p>
          <a:p>
            <a:pPr fontAlgn="base"/>
            <a:endParaRPr lang="en-US" dirty="0"/>
          </a:p>
          <a:p>
            <a:pPr fontAlgn="base"/>
            <a:r>
              <a:rPr lang="en-US" dirty="0"/>
              <a:t>The next line then counts how many records are collected together for each URL</a:t>
            </a:r>
          </a:p>
          <a:p>
            <a:pPr fontAlgn="base"/>
            <a:r>
              <a:rPr lang="en-US" dirty="0"/>
              <a:t>After this line we now know, for each URL, how many times it was visited by users aged 18–25</a:t>
            </a:r>
          </a:p>
          <a:p>
            <a:pPr fontAlgn="base"/>
            <a:endParaRPr lang="en-US" dirty="0"/>
          </a:p>
          <a:p>
            <a:pPr marL="274320" lvl="1" indent="0" fontAlgn="base">
              <a:buNone/>
            </a:pPr>
            <a:r>
              <a:rPr lang="en-US" b="1" dirty="0" err="1"/>
              <a:t>Smmd</a:t>
            </a:r>
            <a:r>
              <a:rPr lang="en-US" b="1" dirty="0"/>
              <a:t> = </a:t>
            </a:r>
            <a:r>
              <a:rPr lang="en-US" b="1" dirty="0" err="1"/>
              <a:t>foreach</a:t>
            </a:r>
            <a:r>
              <a:rPr lang="en-US" b="1" dirty="0"/>
              <a:t> </a:t>
            </a:r>
            <a:r>
              <a:rPr lang="en-US" b="1" dirty="0" err="1"/>
              <a:t>Grpd</a:t>
            </a:r>
            <a:r>
              <a:rPr lang="en-US" b="1" dirty="0"/>
              <a:t> generate group, COUNT(</a:t>
            </a:r>
            <a:r>
              <a:rPr lang="en-US" b="1" dirty="0" err="1"/>
              <a:t>Jnd</a:t>
            </a:r>
            <a:r>
              <a:rPr lang="en-US" b="1" dirty="0"/>
              <a:t>) as clicks;</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1238351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Pig Script</a:t>
            </a:r>
          </a:p>
        </p:txBody>
      </p:sp>
      <p:sp>
        <p:nvSpPr>
          <p:cNvPr id="3" name="Content Placeholder 2"/>
          <p:cNvSpPr>
            <a:spLocks noGrp="1"/>
          </p:cNvSpPr>
          <p:nvPr>
            <p:ph idx="1"/>
          </p:nvPr>
        </p:nvSpPr>
        <p:spPr/>
        <p:txBody>
          <a:bodyPr>
            <a:normAutofit fontScale="85000" lnSpcReduction="10000"/>
          </a:bodyPr>
          <a:lstStyle/>
          <a:p>
            <a:pPr fontAlgn="base"/>
            <a:r>
              <a:rPr lang="en-US" dirty="0"/>
              <a:t>The next thing to do is to sort this from most visits to least </a:t>
            </a:r>
          </a:p>
          <a:p>
            <a:pPr fontAlgn="base"/>
            <a:r>
              <a:rPr lang="en-US" dirty="0"/>
              <a:t>The following line sorts on the count value from the previous line and places it in descending order. Thus, the largest value will be first</a:t>
            </a:r>
          </a:p>
          <a:p>
            <a:pPr marL="0" indent="0" fontAlgn="base">
              <a:buNone/>
            </a:pPr>
            <a:endParaRPr lang="en-US" dirty="0"/>
          </a:p>
          <a:p>
            <a:pPr marL="274320" lvl="1" indent="0" fontAlgn="base">
              <a:buNone/>
            </a:pPr>
            <a:r>
              <a:rPr lang="en-US" b="1" dirty="0" err="1"/>
              <a:t>Srtd</a:t>
            </a:r>
            <a:r>
              <a:rPr lang="en-US" b="1" dirty="0"/>
              <a:t> = order </a:t>
            </a:r>
            <a:r>
              <a:rPr lang="en-US" b="1" dirty="0" err="1"/>
              <a:t>Smmd</a:t>
            </a:r>
            <a:r>
              <a:rPr lang="en-US" b="1" dirty="0"/>
              <a:t> by clicks </a:t>
            </a:r>
            <a:r>
              <a:rPr lang="en-US" b="1" dirty="0" err="1"/>
              <a:t>desc</a:t>
            </a:r>
            <a:r>
              <a:rPr lang="en-US" b="1" dirty="0"/>
              <a:t>;</a:t>
            </a:r>
          </a:p>
          <a:p>
            <a:pPr fontAlgn="base"/>
            <a:endParaRPr lang="en-US" dirty="0"/>
          </a:p>
          <a:p>
            <a:pPr fontAlgn="base"/>
            <a:r>
              <a:rPr lang="en-US" dirty="0"/>
              <a:t>Next, we need only the top five pages, so the next line limits the sorted results to only five records</a:t>
            </a:r>
          </a:p>
          <a:p>
            <a:pPr fontAlgn="base"/>
            <a:endParaRPr lang="en-US" dirty="0"/>
          </a:p>
          <a:p>
            <a:pPr marL="274320" lvl="1" indent="0" fontAlgn="base">
              <a:buNone/>
            </a:pPr>
            <a:r>
              <a:rPr lang="en-US" b="1" dirty="0"/>
              <a:t>Top5 = limit </a:t>
            </a:r>
            <a:r>
              <a:rPr lang="en-US" b="1" dirty="0" err="1"/>
              <a:t>Srtd</a:t>
            </a:r>
            <a:r>
              <a:rPr lang="en-US" b="1" dirty="0"/>
              <a:t> 5;</a:t>
            </a:r>
          </a:p>
          <a:p>
            <a:pPr fontAlgn="base"/>
            <a:endParaRPr lang="en-US" dirty="0"/>
          </a:p>
          <a:p>
            <a:pPr fontAlgn="base"/>
            <a:r>
              <a:rPr lang="en-US" dirty="0"/>
              <a:t>The results of this are then stored back to HDFS in the file </a:t>
            </a:r>
            <a:r>
              <a:rPr lang="en-US" i="1" dirty="0"/>
              <a:t>top5sites</a:t>
            </a:r>
            <a:endParaRPr lang="en-US" dirty="0"/>
          </a:p>
          <a:p>
            <a:pPr fontAlgn="base"/>
            <a:endParaRPr lang="en-US" dirty="0"/>
          </a:p>
          <a:p>
            <a:pPr marL="274320" lvl="1" indent="0" fontAlgn="base">
              <a:buNone/>
            </a:pPr>
            <a:r>
              <a:rPr lang="en-US" b="1" dirty="0"/>
              <a:t>store Top5 into 'top5sites';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5216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Pig Interactively</a:t>
            </a:r>
          </a:p>
        </p:txBody>
      </p:sp>
      <p:sp>
        <p:nvSpPr>
          <p:cNvPr id="3" name="Content Placeholder 2"/>
          <p:cNvSpPr>
            <a:spLocks noGrp="1"/>
          </p:cNvSpPr>
          <p:nvPr>
            <p:ph idx="1"/>
          </p:nvPr>
        </p:nvSpPr>
        <p:spPr/>
        <p:txBody>
          <a:bodyPr>
            <a:normAutofit fontScale="92500" lnSpcReduction="10000"/>
          </a:bodyPr>
          <a:lstStyle/>
          <a:p>
            <a:r>
              <a:rPr lang="en-US" dirty="0"/>
              <a:t>You can run Pig in interactive mode using the Grunt shell</a:t>
            </a:r>
          </a:p>
          <a:p>
            <a:r>
              <a:rPr lang="en-US" dirty="0"/>
              <a:t>Invoke the shell using the pig command and then enter your Pig Latin statements interactively at the command line</a:t>
            </a:r>
          </a:p>
          <a:p>
            <a:endParaRPr lang="en-US" dirty="0"/>
          </a:p>
          <a:p>
            <a:pPr marL="0" indent="0">
              <a:buNone/>
            </a:pPr>
            <a:r>
              <a:rPr lang="en-US" dirty="0"/>
              <a:t>$ pig -x </a:t>
            </a:r>
            <a:r>
              <a:rPr lang="en-US" dirty="0" err="1"/>
              <a:t>mapreduce</a:t>
            </a:r>
            <a:r>
              <a:rPr lang="en-US" dirty="0"/>
              <a:t>            &lt;= (or –x </a:t>
            </a:r>
            <a:r>
              <a:rPr lang="en-US" dirty="0" err="1"/>
              <a:t>tez</a:t>
            </a:r>
            <a:r>
              <a:rPr lang="en-US" dirty="0"/>
              <a:t>)</a:t>
            </a:r>
          </a:p>
          <a:p>
            <a:pPr marL="0" indent="0">
              <a:buNone/>
            </a:pPr>
            <a:r>
              <a:rPr lang="en-US" dirty="0"/>
              <a:t>... - Connecting to ...</a:t>
            </a:r>
          </a:p>
          <a:p>
            <a:pPr marL="0" indent="0">
              <a:buNone/>
            </a:pPr>
            <a:r>
              <a:rPr lang="en-US" dirty="0"/>
              <a:t>grunt&gt; </a:t>
            </a:r>
          </a:p>
          <a:p>
            <a:pPr marL="0" indent="0">
              <a:buNone/>
            </a:pPr>
            <a:endParaRPr lang="en-US" dirty="0"/>
          </a:p>
          <a:p>
            <a:pPr marL="0" indent="0">
              <a:buNone/>
            </a:pPr>
            <a:r>
              <a:rPr lang="en-US" dirty="0"/>
              <a:t>or</a:t>
            </a:r>
          </a:p>
          <a:p>
            <a:pPr marL="0" indent="0">
              <a:buNone/>
            </a:pPr>
            <a:endParaRPr lang="en-US" dirty="0"/>
          </a:p>
          <a:p>
            <a:pPr marL="0" indent="0">
              <a:buNone/>
            </a:pPr>
            <a:r>
              <a:rPr lang="en-US" dirty="0"/>
              <a:t>$ pig </a:t>
            </a:r>
          </a:p>
          <a:p>
            <a:pPr marL="0" indent="0">
              <a:buNone/>
            </a:pPr>
            <a:r>
              <a:rPr lang="en-US" dirty="0"/>
              <a:t>... - Connecting to ...</a:t>
            </a:r>
          </a:p>
          <a:p>
            <a:pPr marL="0" indent="0">
              <a:buNone/>
            </a:pPr>
            <a:r>
              <a:rPr lang="en-US" dirty="0"/>
              <a:t>grunt&gt; </a:t>
            </a:r>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Tree>
    <p:extLst>
      <p:ext uri="{BB962C8B-B14F-4D97-AF65-F5344CB8AC3E}">
        <p14:creationId xmlns:p14="http://schemas.microsoft.com/office/powerpoint/2010/main" val="689222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Pig Interactively: exec</a:t>
            </a:r>
          </a:p>
        </p:txBody>
      </p:sp>
      <p:sp>
        <p:nvSpPr>
          <p:cNvPr id="3" name="Content Placeholder 2"/>
          <p:cNvSpPr>
            <a:spLocks noGrp="1"/>
          </p:cNvSpPr>
          <p:nvPr>
            <p:ph idx="1"/>
          </p:nvPr>
        </p:nvSpPr>
        <p:spPr/>
        <p:txBody>
          <a:bodyPr>
            <a:normAutofit lnSpcReduction="10000"/>
          </a:bodyPr>
          <a:lstStyle/>
          <a:p>
            <a:r>
              <a:rPr lang="en-US" dirty="0"/>
              <a:t>Runs a Pig script with no interaction between the script and the Grunt shell (batch mode)</a:t>
            </a:r>
          </a:p>
          <a:p>
            <a:r>
              <a:rPr lang="en-US" dirty="0"/>
              <a:t>Relations defined in the script are not available to the shell</a:t>
            </a:r>
          </a:p>
          <a:p>
            <a:r>
              <a:rPr lang="en-US" dirty="0"/>
              <a:t>Relations defined via the shell are not available to the script.</a:t>
            </a:r>
          </a:p>
          <a:p>
            <a:r>
              <a:rPr lang="en-US" dirty="0"/>
              <a:t>The files produced as the output of the script and stored on the system are visible after the script is run</a:t>
            </a:r>
          </a:p>
          <a:p>
            <a:r>
              <a:rPr lang="en-US" dirty="0"/>
              <a:t>STORE statements will not trigger execution; rather, the entire script is parsed before execution starts</a:t>
            </a:r>
          </a:p>
          <a:p>
            <a:endParaRPr lang="en-US" dirty="0"/>
          </a:p>
          <a:p>
            <a:pPr marL="0" indent="0">
              <a:buNone/>
            </a:pPr>
            <a:r>
              <a:rPr lang="en-US" dirty="0"/>
              <a:t>grunt&gt; exec </a:t>
            </a:r>
            <a:r>
              <a:rPr lang="en-US" dirty="0" err="1"/>
              <a:t>myscript.pig</a:t>
            </a:r>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2204730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Pig Interactively: run</a:t>
            </a:r>
          </a:p>
        </p:txBody>
      </p:sp>
      <p:sp>
        <p:nvSpPr>
          <p:cNvPr id="3" name="Content Placeholder 2"/>
          <p:cNvSpPr>
            <a:spLocks noGrp="1"/>
          </p:cNvSpPr>
          <p:nvPr>
            <p:ph idx="1"/>
          </p:nvPr>
        </p:nvSpPr>
        <p:spPr/>
        <p:txBody>
          <a:bodyPr>
            <a:normAutofit/>
          </a:bodyPr>
          <a:lstStyle/>
          <a:p>
            <a:r>
              <a:rPr lang="en-US" dirty="0"/>
              <a:t>Runs a Pig script that can interact with the Grunt shell (interactive mode)</a:t>
            </a:r>
          </a:p>
          <a:p>
            <a:r>
              <a:rPr lang="en-US" dirty="0"/>
              <a:t>The script has access to relations  defined externally via the Grunt shell</a:t>
            </a:r>
          </a:p>
          <a:p>
            <a:r>
              <a:rPr lang="en-US" dirty="0"/>
              <a:t>The Grunt shell has access to relations defined within the script</a:t>
            </a:r>
          </a:p>
          <a:p>
            <a:r>
              <a:rPr lang="en-US" dirty="0"/>
              <a:t>With the run command, every store triggers execution</a:t>
            </a:r>
          </a:p>
          <a:p>
            <a:pPr marL="0" indent="0">
              <a:buNone/>
            </a:pPr>
            <a:endParaRPr lang="en-US" dirty="0"/>
          </a:p>
          <a:p>
            <a:pPr marL="0" indent="0">
              <a:buNone/>
            </a:pPr>
            <a:r>
              <a:rPr lang="en-US" dirty="0"/>
              <a:t>grunt&gt; run </a:t>
            </a:r>
            <a:r>
              <a:rPr lang="en-US" dirty="0" err="1"/>
              <a:t>myscript.pig</a:t>
            </a:r>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37</a:t>
            </a:fld>
            <a:endParaRPr lang="en-US" dirty="0"/>
          </a:p>
        </p:txBody>
      </p:sp>
    </p:spTree>
    <p:extLst>
      <p:ext uri="{BB962C8B-B14F-4D97-AF65-F5344CB8AC3E}">
        <p14:creationId xmlns:p14="http://schemas.microsoft.com/office/powerpoint/2010/main" val="3170165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Pig in Batch Mode</a:t>
            </a:r>
          </a:p>
        </p:txBody>
      </p:sp>
      <p:sp>
        <p:nvSpPr>
          <p:cNvPr id="3" name="Content Placeholder 2"/>
          <p:cNvSpPr>
            <a:spLocks noGrp="1"/>
          </p:cNvSpPr>
          <p:nvPr>
            <p:ph idx="1"/>
          </p:nvPr>
        </p:nvSpPr>
        <p:spPr/>
        <p:txBody>
          <a:bodyPr>
            <a:normAutofit/>
          </a:bodyPr>
          <a:lstStyle/>
          <a:p>
            <a:r>
              <a:rPr lang="en-US" dirty="0"/>
              <a:t>You can run Pig in batch mode using Pig scripts and the "pig" command</a:t>
            </a:r>
          </a:p>
          <a:p>
            <a:endParaRPr lang="en-US" dirty="0"/>
          </a:p>
          <a:p>
            <a:pPr marL="274320" lvl="1" indent="0">
              <a:buNone/>
            </a:pPr>
            <a:r>
              <a:rPr lang="en-US" dirty="0"/>
              <a:t>pig </a:t>
            </a:r>
            <a:r>
              <a:rPr lang="en-US" dirty="0" err="1"/>
              <a:t>id.pig</a:t>
            </a:r>
            <a:endParaRPr lang="en-US" dirty="0"/>
          </a:p>
          <a:p>
            <a:pPr marL="274320" lvl="1" indent="0">
              <a:buNone/>
            </a:pPr>
            <a:r>
              <a:rPr lang="en-US" dirty="0"/>
              <a:t>or</a:t>
            </a:r>
          </a:p>
          <a:p>
            <a:pPr marL="274320" lvl="1" indent="0">
              <a:buNone/>
            </a:pPr>
            <a:r>
              <a:rPr lang="en-US" dirty="0"/>
              <a:t>pig -x </a:t>
            </a:r>
            <a:r>
              <a:rPr lang="en-US" dirty="0" err="1"/>
              <a:t>mapreduce</a:t>
            </a:r>
            <a:r>
              <a:rPr lang="en-US" dirty="0"/>
              <a:t> </a:t>
            </a:r>
            <a:r>
              <a:rPr lang="en-US" dirty="0" err="1"/>
              <a:t>id.pig</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2488946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Pig Scripts</a:t>
            </a:r>
            <a:br>
              <a:rPr lang="en-US" dirty="0"/>
            </a:br>
            <a:r>
              <a:rPr lang="en-US" sz="3100" dirty="0"/>
              <a:t>Best Practices</a:t>
            </a:r>
          </a:p>
        </p:txBody>
      </p:sp>
      <p:sp>
        <p:nvSpPr>
          <p:cNvPr id="3" name="Content Placeholder 2"/>
          <p:cNvSpPr>
            <a:spLocks noGrp="1"/>
          </p:cNvSpPr>
          <p:nvPr>
            <p:ph idx="1"/>
          </p:nvPr>
        </p:nvSpPr>
        <p:spPr/>
        <p:txBody>
          <a:bodyPr>
            <a:normAutofit fontScale="92500" lnSpcReduction="20000"/>
          </a:bodyPr>
          <a:lstStyle/>
          <a:p>
            <a:r>
              <a:rPr lang="en-US" dirty="0"/>
              <a:t>Identify script files using the *.pig extension</a:t>
            </a:r>
          </a:p>
          <a:p>
            <a:pPr marL="0" indent="0">
              <a:buNone/>
            </a:pPr>
            <a:endParaRPr lang="en-US" dirty="0"/>
          </a:p>
          <a:p>
            <a:r>
              <a:rPr lang="en-US" dirty="0"/>
              <a:t>You can include comments in Pig scripts:</a:t>
            </a:r>
          </a:p>
          <a:p>
            <a:pPr lvl="1"/>
            <a:r>
              <a:rPr lang="en-US" dirty="0"/>
              <a:t>For multi-line comments use /* …. */</a:t>
            </a:r>
          </a:p>
          <a:p>
            <a:pPr lvl="1"/>
            <a:r>
              <a:rPr lang="en-US" dirty="0"/>
              <a:t>For single-line comments use --</a:t>
            </a:r>
          </a:p>
          <a:p>
            <a:pPr marL="0" indent="0">
              <a:buNone/>
            </a:pPr>
            <a:endParaRPr lang="en-US" dirty="0"/>
          </a:p>
          <a:p>
            <a:pPr marL="274320" lvl="1" indent="0">
              <a:buNone/>
            </a:pPr>
            <a:r>
              <a:rPr lang="en-US" dirty="0"/>
              <a:t>/* </a:t>
            </a:r>
            <a:r>
              <a:rPr lang="en-US" dirty="0" err="1"/>
              <a:t>myscript.pig</a:t>
            </a:r>
            <a:endParaRPr lang="en-US" dirty="0"/>
          </a:p>
          <a:p>
            <a:pPr marL="274320" lvl="1" indent="0">
              <a:buNone/>
            </a:pPr>
            <a:r>
              <a:rPr lang="en-US" dirty="0"/>
              <a:t>My script is simple.</a:t>
            </a:r>
          </a:p>
          <a:p>
            <a:pPr marL="274320" lvl="1" indent="0">
              <a:buNone/>
            </a:pPr>
            <a:r>
              <a:rPr lang="en-US" dirty="0"/>
              <a:t>It includes three Pig Latin statements.</a:t>
            </a:r>
          </a:p>
          <a:p>
            <a:pPr marL="274320" lvl="1" indent="0">
              <a:buNone/>
            </a:pPr>
            <a:r>
              <a:rPr lang="en-US" dirty="0"/>
              <a:t>*/</a:t>
            </a:r>
          </a:p>
          <a:p>
            <a:pPr marL="274320" lvl="1" indent="0">
              <a:buNone/>
            </a:pPr>
            <a:endParaRPr lang="en-US" dirty="0"/>
          </a:p>
          <a:p>
            <a:pPr marL="274320" lvl="1" indent="0">
              <a:buNone/>
            </a:pPr>
            <a:r>
              <a:rPr lang="en-US" dirty="0"/>
              <a:t>A = LOAD 'student' USING </a:t>
            </a:r>
            <a:r>
              <a:rPr lang="en-US" dirty="0" err="1"/>
              <a:t>PigStorage</a:t>
            </a:r>
            <a:r>
              <a:rPr lang="en-US" dirty="0"/>
              <a:t>() </a:t>
            </a:r>
          </a:p>
          <a:p>
            <a:pPr marL="274320" lvl="1" indent="0">
              <a:buNone/>
            </a:pPr>
            <a:r>
              <a:rPr lang="en-US" dirty="0"/>
              <a:t>	AS (</a:t>
            </a:r>
            <a:r>
              <a:rPr lang="en-US" dirty="0" err="1"/>
              <a:t>name:chararray</a:t>
            </a:r>
            <a:r>
              <a:rPr lang="en-US" dirty="0"/>
              <a:t>, </a:t>
            </a:r>
            <a:r>
              <a:rPr lang="en-US" dirty="0" err="1"/>
              <a:t>age:int</a:t>
            </a:r>
            <a:r>
              <a:rPr lang="en-US" dirty="0"/>
              <a:t>, </a:t>
            </a:r>
            <a:r>
              <a:rPr lang="en-US" dirty="0" err="1"/>
              <a:t>gpa:float</a:t>
            </a:r>
            <a:r>
              <a:rPr lang="en-US" dirty="0"/>
              <a:t>); -- loading data</a:t>
            </a:r>
          </a:p>
          <a:p>
            <a:pPr marL="274320" lvl="1" indent="0">
              <a:buNone/>
            </a:pPr>
            <a:r>
              <a:rPr lang="en-US" dirty="0"/>
              <a:t>B = FOREACH A GENERATE name;  -- transforming data</a:t>
            </a:r>
          </a:p>
          <a:p>
            <a:pPr marL="274320" lvl="1" indent="0">
              <a:buNone/>
            </a:pPr>
            <a:r>
              <a:rPr lang="en-US" dirty="0"/>
              <a:t>DUMP B;  -- retrieving results	</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56564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6029-219B-6B4E-A499-5C5769A4D0C0}"/>
              </a:ext>
            </a:extLst>
          </p:cNvPr>
          <p:cNvSpPr>
            <a:spLocks noGrp="1"/>
          </p:cNvSpPr>
          <p:nvPr>
            <p:ph type="title"/>
          </p:nvPr>
        </p:nvSpPr>
        <p:spPr/>
        <p:txBody>
          <a:bodyPr/>
          <a:lstStyle/>
          <a:p>
            <a:r>
              <a:rPr lang="en-US" b="1" dirty="0"/>
              <a:t>Concepts </a:t>
            </a:r>
            <a:endParaRPr lang="en-US" dirty="0"/>
          </a:p>
        </p:txBody>
      </p:sp>
      <p:sp>
        <p:nvSpPr>
          <p:cNvPr id="3" name="Content Placeholder 2">
            <a:extLst>
              <a:ext uri="{FF2B5EF4-FFF2-40B4-BE49-F238E27FC236}">
                <a16:creationId xmlns:a16="http://schemas.microsoft.com/office/drawing/2014/main" id="{B1CFEF2F-E282-954F-9A28-3901F7BC5AA6}"/>
              </a:ext>
            </a:extLst>
          </p:cNvPr>
          <p:cNvSpPr>
            <a:spLocks noGrp="1"/>
          </p:cNvSpPr>
          <p:nvPr>
            <p:ph idx="1"/>
          </p:nvPr>
        </p:nvSpPr>
        <p:spPr>
          <a:xfrm>
            <a:off x="457200" y="1524000"/>
            <a:ext cx="8229600" cy="4876800"/>
          </a:xfrm>
        </p:spPr>
        <p:txBody>
          <a:bodyPr/>
          <a:lstStyle/>
          <a:p>
            <a:r>
              <a:rPr lang="en-US" dirty="0"/>
              <a:t>A script in Pig allows to define flows of data manipulation over datasets stored in HDFS or S3</a:t>
            </a:r>
          </a:p>
          <a:p>
            <a:pPr lvl="1"/>
            <a:r>
              <a:rPr lang="en-US" dirty="0"/>
              <a:t>Sequence of statements </a:t>
            </a:r>
          </a:p>
          <a:p>
            <a:r>
              <a:rPr lang="en-US" dirty="0"/>
              <a:t>Pig manipulates datasets (HDFS files, S3 objects) using an abstraction referred to as a relation (or alias)</a:t>
            </a:r>
          </a:p>
          <a:p>
            <a:r>
              <a:rPr lang="en-US" dirty="0"/>
              <a:t>Each relation is organized as: </a:t>
            </a:r>
          </a:p>
          <a:p>
            <a:pPr lvl="1"/>
            <a:r>
              <a:rPr lang="en-US" dirty="0"/>
              <a:t>Fields -&gt; equivalent to columns </a:t>
            </a:r>
          </a:p>
          <a:p>
            <a:pPr lvl="1"/>
            <a:r>
              <a:rPr lang="en-US" dirty="0"/>
              <a:t>Tuples -&gt; equivalent to rows (collection of fields) </a:t>
            </a:r>
          </a:p>
          <a:p>
            <a:pPr lvl="1"/>
            <a:r>
              <a:rPr lang="en-US" dirty="0"/>
              <a:t>Bags -&gt; equivalent to tables (collection of tuples) </a:t>
            </a:r>
          </a:p>
          <a:p>
            <a:r>
              <a:rPr lang="en-US" dirty="0"/>
              <a:t>Typically, a Pig Latin script starts by loading one or more datasets into (outer) bags…</a:t>
            </a:r>
          </a:p>
          <a:p>
            <a:r>
              <a:rPr lang="en-US" dirty="0"/>
              <a:t>And then creates new (outer) bags by writing tuples to them from existing relations</a:t>
            </a:r>
          </a:p>
          <a:p>
            <a:endParaRPr lang="en-US" dirty="0"/>
          </a:p>
        </p:txBody>
      </p:sp>
      <p:sp>
        <p:nvSpPr>
          <p:cNvPr id="4" name="Footer Placeholder 3">
            <a:extLst>
              <a:ext uri="{FF2B5EF4-FFF2-40B4-BE49-F238E27FC236}">
                <a16:creationId xmlns:a16="http://schemas.microsoft.com/office/drawing/2014/main" id="{04589F7E-F8D8-3C41-9B3D-0E428B393AAB}"/>
              </a:ext>
            </a:extLst>
          </p:cNvPr>
          <p:cNvSpPr>
            <a:spLocks noGrp="1"/>
          </p:cNvSpPr>
          <p:nvPr>
            <p:ph type="ftr" sz="quarter" idx="11"/>
          </p:nvPr>
        </p:nvSpPr>
        <p:spPr/>
        <p:txBody>
          <a:bodyPr/>
          <a:lstStyle/>
          <a:p>
            <a:r>
              <a:rPr lang="sk-SK"/>
              <a:t>CSP554</a:t>
            </a:r>
            <a:r>
              <a:rPr lang="en-US"/>
              <a:t> End of Term</a:t>
            </a:r>
            <a:endParaRPr lang="en-US" dirty="0"/>
          </a:p>
        </p:txBody>
      </p:sp>
      <p:sp>
        <p:nvSpPr>
          <p:cNvPr id="5" name="Slide Number Placeholder 4">
            <a:extLst>
              <a:ext uri="{FF2B5EF4-FFF2-40B4-BE49-F238E27FC236}">
                <a16:creationId xmlns:a16="http://schemas.microsoft.com/office/drawing/2014/main" id="{07506C14-C6BD-CF43-AD5A-5C900C46884A}"/>
              </a:ext>
            </a:extLst>
          </p:cNvPr>
          <p:cNvSpPr>
            <a:spLocks noGrp="1"/>
          </p:cNvSpPr>
          <p:nvPr>
            <p:ph type="sldNum" sz="quarter" idx="12"/>
          </p:nvPr>
        </p:nvSpPr>
        <p:spPr/>
        <p:txBody>
          <a:bodyPr/>
          <a:lstStyle/>
          <a:p>
            <a:fld id="{9AA7C465-8597-4488-B68C-958448427716}" type="slidenum">
              <a:rPr lang="en-US" smtClean="0"/>
              <a:t>4</a:t>
            </a:fld>
            <a:endParaRPr lang="en-US" dirty="0"/>
          </a:p>
        </p:txBody>
      </p:sp>
    </p:spTree>
    <p:extLst>
      <p:ext uri="{BB962C8B-B14F-4D97-AF65-F5344CB8AC3E}">
        <p14:creationId xmlns:p14="http://schemas.microsoft.com/office/powerpoint/2010/main" val="4240184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Data Types</a:t>
            </a:r>
          </a:p>
        </p:txBody>
      </p:sp>
      <p:sp>
        <p:nvSpPr>
          <p:cNvPr id="3" name="Content Placeholder 2"/>
          <p:cNvSpPr>
            <a:spLocks noGrp="1"/>
          </p:cNvSpPr>
          <p:nvPr>
            <p:ph idx="1"/>
          </p:nvPr>
        </p:nvSpPr>
        <p:spPr/>
        <p:txBody>
          <a:bodyPr/>
          <a:lstStyle/>
          <a:p>
            <a:pPr fontAlgn="base"/>
            <a:r>
              <a:rPr lang="en-US" dirty="0"/>
              <a:t>Before we take a look at the operators that Pig Latin provides, we first need to understand Pig’s data model</a:t>
            </a:r>
          </a:p>
          <a:p>
            <a:pPr fontAlgn="base"/>
            <a:r>
              <a:rPr lang="en-US" dirty="0"/>
              <a:t>This includes Pig’s data types, and how you can describe your data to Pig using schemas</a:t>
            </a:r>
          </a:p>
          <a:p>
            <a:pPr fontAlgn="base"/>
            <a:r>
              <a:rPr lang="en-US" dirty="0"/>
              <a:t>Pig’s data types can be divided into two categories</a:t>
            </a:r>
          </a:p>
          <a:p>
            <a:pPr lvl="1" fontAlgn="base"/>
            <a:r>
              <a:rPr lang="en-US" dirty="0"/>
              <a:t>Scalar types, which contain a single value</a:t>
            </a:r>
          </a:p>
          <a:p>
            <a:pPr lvl="1" fontAlgn="base"/>
            <a:r>
              <a:rPr lang="en-US" dirty="0"/>
              <a:t>Complex types, which contain other types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40</a:t>
            </a:fld>
            <a:endParaRPr lang="en-US" dirty="0"/>
          </a:p>
        </p:txBody>
      </p:sp>
    </p:spTree>
    <p:extLst>
      <p:ext uri="{BB962C8B-B14F-4D97-AF65-F5344CB8AC3E}">
        <p14:creationId xmlns:p14="http://schemas.microsoft.com/office/powerpoint/2010/main" val="2713218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Pig Data Types</a:t>
            </a:r>
          </a:p>
        </p:txBody>
      </p:sp>
      <p:sp>
        <p:nvSpPr>
          <p:cNvPr id="6" name="Content Placeholder 5"/>
          <p:cNvSpPr>
            <a:spLocks noGrp="1"/>
          </p:cNvSpPr>
          <p:nvPr>
            <p:ph idx="1"/>
          </p:nvPr>
        </p:nvSpPr>
        <p:spPr/>
        <p:txBody>
          <a:bodyPr>
            <a:normAutofit/>
          </a:bodyPr>
          <a:lstStyle/>
          <a:p>
            <a:r>
              <a:rPr lang="en-US" dirty="0"/>
              <a:t>The simple data types that pig supports are: </a:t>
            </a:r>
          </a:p>
          <a:p>
            <a:pPr lvl="1"/>
            <a:r>
              <a:rPr lang="en-US" b="1" dirty="0" err="1"/>
              <a:t>int</a:t>
            </a:r>
            <a:r>
              <a:rPr lang="en-US" dirty="0"/>
              <a:t> : It is signed 32 bit integer</a:t>
            </a:r>
          </a:p>
          <a:p>
            <a:pPr lvl="1"/>
            <a:r>
              <a:rPr lang="en-US" b="1" dirty="0"/>
              <a:t>long </a:t>
            </a:r>
            <a:r>
              <a:rPr lang="en-US" dirty="0"/>
              <a:t>: It is a 64 bit signed integer</a:t>
            </a:r>
          </a:p>
          <a:p>
            <a:pPr lvl="1"/>
            <a:r>
              <a:rPr lang="en-US" b="1" dirty="0"/>
              <a:t>float</a:t>
            </a:r>
            <a:r>
              <a:rPr lang="en-US" dirty="0"/>
              <a:t> : It is a 32 bit floating point</a:t>
            </a:r>
          </a:p>
          <a:p>
            <a:pPr lvl="1"/>
            <a:r>
              <a:rPr lang="en-US" b="1" dirty="0"/>
              <a:t>double</a:t>
            </a:r>
            <a:r>
              <a:rPr lang="en-US" dirty="0"/>
              <a:t> : It is a 63 bit floating </a:t>
            </a:r>
            <a:r>
              <a:rPr lang="en-US" dirty="0" err="1"/>
              <a:t>ppoint</a:t>
            </a:r>
            <a:endParaRPr lang="en-US" dirty="0"/>
          </a:p>
          <a:p>
            <a:pPr lvl="1"/>
            <a:r>
              <a:rPr lang="en-US" b="1" dirty="0" err="1"/>
              <a:t>chararray</a:t>
            </a:r>
            <a:r>
              <a:rPr lang="en-US" dirty="0"/>
              <a:t> : It is character array in </a:t>
            </a:r>
            <a:r>
              <a:rPr lang="en-US" dirty="0" err="1"/>
              <a:t>unicode</a:t>
            </a:r>
            <a:r>
              <a:rPr lang="en-US" dirty="0"/>
              <a:t> UTF-8 format. This corresponds to java's String object</a:t>
            </a:r>
          </a:p>
          <a:p>
            <a:pPr lvl="1"/>
            <a:r>
              <a:rPr lang="en-US" b="1" dirty="0" err="1"/>
              <a:t>bytearray</a:t>
            </a:r>
            <a:r>
              <a:rPr lang="en-US" dirty="0"/>
              <a:t> : Used to represent bytes. It is the default data type. </a:t>
            </a:r>
          </a:p>
          <a:p>
            <a:pPr lvl="2"/>
            <a:r>
              <a:rPr lang="en-US" dirty="0"/>
              <a:t>If you don't specify a data type for a filed, then </a:t>
            </a:r>
            <a:r>
              <a:rPr lang="en-US" dirty="0" err="1"/>
              <a:t>bytearray</a:t>
            </a:r>
            <a:r>
              <a:rPr lang="en-US" dirty="0"/>
              <a:t> datatype is assigned for the field.</a:t>
            </a:r>
          </a:p>
          <a:p>
            <a:pPr lvl="1"/>
            <a:r>
              <a:rPr lang="en-US" b="1" dirty="0" err="1"/>
              <a:t>boolean</a:t>
            </a:r>
            <a:r>
              <a:rPr lang="en-US" dirty="0"/>
              <a:t> : to represent true/false values</a:t>
            </a:r>
          </a:p>
          <a:p>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05</a:t>
            </a:r>
          </a:p>
        </p:txBody>
      </p:sp>
      <p:sp>
        <p:nvSpPr>
          <p:cNvPr id="4" name="Slide Number Placeholder 3"/>
          <p:cNvSpPr>
            <a:spLocks noGrp="1"/>
          </p:cNvSpPr>
          <p:nvPr>
            <p:ph type="sldNum" sz="quarter" idx="12"/>
          </p:nvPr>
        </p:nvSpPr>
        <p:spPr/>
        <p:txBody>
          <a:bodyPr/>
          <a:lstStyle/>
          <a:p>
            <a:fld id="{9AA7C465-8597-4488-B68C-958448427716}" type="slidenum">
              <a:rPr lang="en-US" smtClean="0"/>
              <a:t>41</a:t>
            </a:fld>
            <a:endParaRPr lang="en-US" dirty="0"/>
          </a:p>
        </p:txBody>
      </p:sp>
    </p:spTree>
    <p:extLst>
      <p:ext uri="{BB962C8B-B14F-4D97-AF65-F5344CB8AC3E}">
        <p14:creationId xmlns:p14="http://schemas.microsoft.com/office/powerpoint/2010/main" val="2806237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Data Types</a:t>
            </a:r>
          </a:p>
        </p:txBody>
      </p:sp>
      <p:sp>
        <p:nvSpPr>
          <p:cNvPr id="3" name="Content Placeholder 2"/>
          <p:cNvSpPr>
            <a:spLocks noGrp="1"/>
          </p:cNvSpPr>
          <p:nvPr>
            <p:ph idx="1"/>
          </p:nvPr>
        </p:nvSpPr>
        <p:spPr/>
        <p:txBody>
          <a:bodyPr>
            <a:normAutofit/>
          </a:bodyPr>
          <a:lstStyle/>
          <a:p>
            <a:r>
              <a:rPr lang="en-US" b="1" dirty="0"/>
              <a:t>Complex Types</a:t>
            </a:r>
            <a:r>
              <a:rPr lang="en-US" dirty="0"/>
              <a:t>: Pig supports three complex data types. They are listed below: </a:t>
            </a:r>
          </a:p>
          <a:p>
            <a:pPr lvl="1"/>
            <a:r>
              <a:rPr lang="en-US" b="1" dirty="0"/>
              <a:t>Tuple </a:t>
            </a:r>
            <a:r>
              <a:rPr lang="en-US" dirty="0"/>
              <a:t>: An ordered set of fields. Tuple is represented by braces. </a:t>
            </a:r>
          </a:p>
          <a:p>
            <a:pPr lvl="2"/>
            <a:r>
              <a:rPr lang="en-US" dirty="0"/>
              <a:t>Example: (1,2)</a:t>
            </a:r>
          </a:p>
          <a:p>
            <a:pPr lvl="1"/>
            <a:r>
              <a:rPr lang="en-US" b="1" dirty="0"/>
              <a:t>Bag</a:t>
            </a:r>
            <a:r>
              <a:rPr lang="en-US" dirty="0"/>
              <a:t> : A set of tuples is called a bag. Bag is represented by flower or curly braces. </a:t>
            </a:r>
          </a:p>
          <a:p>
            <a:pPr lvl="2"/>
            <a:r>
              <a:rPr lang="en-US" dirty="0"/>
              <a:t>Example: {(1,2),(3,4)}</a:t>
            </a:r>
          </a:p>
          <a:p>
            <a:pPr lvl="1"/>
            <a:r>
              <a:rPr lang="en-US" b="1" dirty="0"/>
              <a:t>Map</a:t>
            </a:r>
            <a:r>
              <a:rPr lang="en-US" dirty="0"/>
              <a:t> : A set of key value pairs. Map is represented in a square brackets. </a:t>
            </a:r>
          </a:p>
          <a:p>
            <a:pPr lvl="2"/>
            <a:r>
              <a:rPr lang="en-US" dirty="0"/>
              <a:t>Example: [</a:t>
            </a:r>
            <a:r>
              <a:rPr lang="en-US" dirty="0" err="1"/>
              <a:t>key#value</a:t>
            </a:r>
            <a:r>
              <a:rPr lang="en-US" dirty="0"/>
              <a:t>] . </a:t>
            </a:r>
          </a:p>
          <a:p>
            <a:pPr lvl="2"/>
            <a:r>
              <a:rPr lang="en-US" dirty="0"/>
              <a:t>The # is used to separate key and value</a:t>
            </a:r>
          </a:p>
          <a:p>
            <a:r>
              <a:rPr lang="en-US" dirty="0"/>
              <a:t>Pig allows nesting of complex data structures</a:t>
            </a:r>
          </a:p>
          <a:p>
            <a:pPr lvl="1"/>
            <a:r>
              <a:rPr lang="en-US" dirty="0"/>
              <a:t>Example: You can nest a tuple inside a Tuple, Bag or a Map </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spTree>
    <p:extLst>
      <p:ext uri="{BB962C8B-B14F-4D97-AF65-F5344CB8AC3E}">
        <p14:creationId xmlns:p14="http://schemas.microsoft.com/office/powerpoint/2010/main" val="3290859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Data Types</a:t>
            </a:r>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t>The formats for complex data types are shown here:</a:t>
            </a:r>
          </a:p>
          <a:p>
            <a:endParaRPr lang="en-US" dirty="0"/>
          </a:p>
          <a:p>
            <a:r>
              <a:rPr lang="en-US" dirty="0"/>
              <a:t>Tuple</a:t>
            </a:r>
          </a:p>
          <a:p>
            <a:pPr lvl="1"/>
            <a:r>
              <a:rPr lang="en-US" dirty="0"/>
              <a:t>enclosed by (), items separated by ","</a:t>
            </a:r>
          </a:p>
          <a:p>
            <a:pPr lvl="1"/>
            <a:r>
              <a:rPr lang="en-US" dirty="0"/>
              <a:t>Non-empty tuple: (item1,item2,item3)</a:t>
            </a:r>
          </a:p>
          <a:p>
            <a:pPr lvl="1"/>
            <a:r>
              <a:rPr lang="en-US" dirty="0"/>
              <a:t>Empty tuple is valid: ()</a:t>
            </a:r>
          </a:p>
          <a:p>
            <a:r>
              <a:rPr lang="en-US" dirty="0"/>
              <a:t>Bag</a:t>
            </a:r>
          </a:p>
          <a:p>
            <a:pPr lvl="1"/>
            <a:r>
              <a:rPr lang="en-US" dirty="0"/>
              <a:t>enclosed by {}, tuples separated by ","</a:t>
            </a:r>
          </a:p>
          <a:p>
            <a:pPr lvl="1"/>
            <a:r>
              <a:rPr lang="en-US" dirty="0"/>
              <a:t>Non-empty bag: {code}{(tuple1),(tuple2),(tuple3)}{code}</a:t>
            </a:r>
          </a:p>
          <a:p>
            <a:pPr lvl="1"/>
            <a:r>
              <a:rPr lang="en-US" dirty="0"/>
              <a:t>Empty bag is valid: {}</a:t>
            </a:r>
          </a:p>
          <a:p>
            <a:r>
              <a:rPr lang="en-US" dirty="0"/>
              <a:t>Map</a:t>
            </a:r>
          </a:p>
          <a:p>
            <a:pPr lvl="1"/>
            <a:r>
              <a:rPr lang="en-US" dirty="0"/>
              <a:t>enclosed by [], items separated by ",", key and value separated by "#"</a:t>
            </a:r>
          </a:p>
          <a:p>
            <a:pPr lvl="1"/>
            <a:r>
              <a:rPr lang="en-US" dirty="0"/>
              <a:t>Non-empty map: [key1#value1,key2#value2]</a:t>
            </a:r>
          </a:p>
          <a:p>
            <a:pPr lvl="1"/>
            <a:r>
              <a:rPr lang="en-US" dirty="0"/>
              <a:t>Empty map is valid: []</a:t>
            </a:r>
          </a:p>
          <a:p>
            <a:pPr lvl="1"/>
            <a:endParaRPr lang="en-US" dirty="0"/>
          </a:p>
          <a:p>
            <a:r>
              <a:rPr lang="en-US" dirty="0"/>
              <a:t>If load statement specifies a schema, Pig will convert the complex type according to schema</a:t>
            </a:r>
          </a:p>
          <a:p>
            <a:pPr lvl="1"/>
            <a:r>
              <a:rPr lang="en-US" dirty="0"/>
              <a:t>If conversion fails, the affected item will be null</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1015200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a:extLst>
            <a:ext uri="{91240B29-F687-4f45-9708-019B960494DF}">
              <a14:hiddenLine xmlns="" xmlns:a14="http://schemas.microsoft.com/office/drawing/2010/main" w="9525">
                <a:solidFill>
                  <a:srgbClr val="000000"/>
                </a:solidFill>
                <a:round/>
                <a:headEnd/>
                <a:tailEnd/>
              </a14:hiddenLine>
            </a:ext>
          </a:extLst>
        </p:spPr>
        <p:txBody>
          <a:bodyPr lIns="0" tIns="35264" rIns="0" bIns="0" anchor="ctr"/>
          <a:lstStyle/>
          <a:p>
            <a:pPr>
              <a:tabLst>
                <a:tab pos="0" algn="l"/>
                <a:tab pos="406086" algn="l"/>
                <a:tab pos="813612" algn="l"/>
                <a:tab pos="1221138" algn="l"/>
                <a:tab pos="1628664" algn="l"/>
                <a:tab pos="2036190" algn="l"/>
                <a:tab pos="2442276" algn="l"/>
                <a:tab pos="2851242" algn="l"/>
                <a:tab pos="3258769" algn="l"/>
                <a:tab pos="3664855" algn="l"/>
                <a:tab pos="4073821" algn="l"/>
                <a:tab pos="4481346" algn="l"/>
                <a:tab pos="4888873" algn="l"/>
                <a:tab pos="5294959" algn="l"/>
                <a:tab pos="5703925" algn="l"/>
                <a:tab pos="6111450" algn="l"/>
                <a:tab pos="6517536" algn="l"/>
                <a:tab pos="6925063" algn="l"/>
                <a:tab pos="7334029" algn="l"/>
                <a:tab pos="7741554" algn="l"/>
                <a:tab pos="8147640" algn="l"/>
              </a:tabLst>
            </a:pPr>
            <a:r>
              <a:rPr lang="fi-FI" altLang="en-US" dirty="0"/>
              <a:t>Schemas	</a:t>
            </a:r>
          </a:p>
        </p:txBody>
      </p:sp>
      <p:sp>
        <p:nvSpPr>
          <p:cNvPr id="32772" name="Rectangle 2"/>
          <p:cNvSpPr>
            <a:spLocks noGrp="1" noChangeArrowheads="1"/>
          </p:cNvSpPr>
          <p:nvPr>
            <p:ph idx="1"/>
          </p:nvPr>
        </p:nvSpPr>
        <p:spPr>
          <a:extLst>
            <a:ext uri="{91240B29-F687-4f45-9708-019B960494DF}">
              <a14:hiddenLine xmlns="" xmlns:a14="http://schemas.microsoft.com/office/drawing/2010/main" w="9525">
                <a:solidFill>
                  <a:srgbClr val="000000"/>
                </a:solidFill>
                <a:round/>
                <a:headEnd/>
                <a:tailEnd/>
              </a14:hiddenLine>
            </a:ext>
          </a:extLst>
        </p:spPr>
        <p:txBody>
          <a:bodyPr lIns="0" tIns="25469" rIns="0" bIns="0">
            <a:normAutofit fontScale="92500" lnSpcReduction="10000"/>
          </a:bodyPr>
          <a:lstStyle/>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2800" dirty="0"/>
              <a:t>Schemas enable you to assign names to fields and declare types for fields</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2800" dirty="0"/>
              <a:t>The easiest way to communicate the schema of your data to Pig is to explicitly tell Pig what it is when you load the data</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endParaRPr lang="en-US" sz="2800" dirty="0"/>
          </a:p>
          <a:p>
            <a:pPr marL="370802" lvl="1" indent="0">
              <a:buClr>
                <a:srgbClr val="996633"/>
              </a:buClr>
              <a:buSzPct val="4500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1900" dirty="0"/>
              <a:t>dividends = load '</a:t>
            </a:r>
            <a:r>
              <a:rPr lang="en-US" sz="1900" dirty="0" err="1"/>
              <a:t>NYSE_dividends</a:t>
            </a:r>
            <a:r>
              <a:rPr lang="en-US" sz="1900" dirty="0"/>
              <a:t>' as</a:t>
            </a:r>
          </a:p>
          <a:p>
            <a:pPr marL="370802" lvl="1" indent="0">
              <a:buClr>
                <a:srgbClr val="996633"/>
              </a:buClr>
              <a:buSzPct val="4500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1900" dirty="0"/>
              <a:t>(</a:t>
            </a:r>
            <a:r>
              <a:rPr lang="en-US" sz="1900" dirty="0" err="1"/>
              <a:t>exchange:chararray</a:t>
            </a:r>
            <a:r>
              <a:rPr lang="en-US" sz="1900" dirty="0"/>
              <a:t>, </a:t>
            </a:r>
            <a:r>
              <a:rPr lang="en-US" sz="1900" dirty="0" err="1"/>
              <a:t>symbol:chararray</a:t>
            </a:r>
            <a:r>
              <a:rPr lang="en-US" sz="1900" dirty="0"/>
              <a:t>, </a:t>
            </a:r>
            <a:r>
              <a:rPr lang="en-US" sz="1900" dirty="0" err="1"/>
              <a:t>date:chararray</a:t>
            </a:r>
            <a:r>
              <a:rPr lang="en-US" sz="1900" dirty="0"/>
              <a:t>, </a:t>
            </a:r>
            <a:r>
              <a:rPr lang="en-US" sz="1900" dirty="0" err="1"/>
              <a:t>dividend:float</a:t>
            </a:r>
            <a:r>
              <a:rPr lang="en-US" sz="1900" dirty="0"/>
              <a:t>);</a:t>
            </a:r>
          </a:p>
          <a:p>
            <a:pPr marL="370802" lvl="1" indent="0">
              <a:buClr>
                <a:srgbClr val="996633"/>
              </a:buClr>
              <a:buSzPct val="4500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endParaRPr lang="en-US" sz="1800" dirty="0"/>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2800" dirty="0"/>
              <a:t>Pig now expects your data to have four fields </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2800" dirty="0"/>
              <a:t>If it has more, it will truncate the extra ones</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2800" dirty="0"/>
              <a:t>If it has less, it will pad the ends of the records with nulls</a:t>
            </a:r>
          </a:p>
        </p:txBody>
      </p:sp>
      <p:sp>
        <p:nvSpPr>
          <p:cNvPr id="2" name="Footer Placeholder 1"/>
          <p:cNvSpPr>
            <a:spLocks noGrp="1"/>
          </p:cNvSpPr>
          <p:nvPr>
            <p:ph type="ftr" sz="quarter" idx="11"/>
          </p:nvPr>
        </p:nvSpPr>
        <p:spPr/>
        <p:txBody>
          <a:bodyPr/>
          <a:lstStyle/>
          <a:p>
            <a:r>
              <a:rPr lang="sk-SK" dirty="0"/>
              <a:t>CSP554</a:t>
            </a:r>
            <a:r>
              <a:rPr lang="en-US" dirty="0"/>
              <a:t> Module 05</a:t>
            </a:r>
          </a:p>
        </p:txBody>
      </p:sp>
      <p:sp>
        <p:nvSpPr>
          <p:cNvPr id="4" name="Slide Number Placeholder 5"/>
          <p:cNvSpPr>
            <a:spLocks noGrp="1"/>
          </p:cNvSpPr>
          <p:nvPr>
            <p:ph type="sldNum" sz="quarter" idx="12"/>
          </p:nvPr>
        </p:nvSpPr>
        <p:spPr/>
        <p:txBody>
          <a:bodyPr/>
          <a:lstStyle/>
          <a:p>
            <a:pPr>
              <a:defRPr/>
            </a:pPr>
            <a:fld id="{F77B5D03-84E7-4DA5-8183-2B39E7B96DC7}" type="slidenum">
              <a:rPr lang="en-US" altLang="zh-CN"/>
              <a:pPr>
                <a:defRPr/>
              </a:pPr>
              <a:t>44</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a:extLst>
            <a:ext uri="{91240B29-F687-4f45-9708-019B960494DF}">
              <a14:hiddenLine xmlns="" xmlns:a14="http://schemas.microsoft.com/office/drawing/2010/main" w="9525">
                <a:solidFill>
                  <a:srgbClr val="000000"/>
                </a:solidFill>
                <a:round/>
                <a:headEnd/>
                <a:tailEnd/>
              </a14:hiddenLine>
            </a:ext>
          </a:extLst>
        </p:spPr>
        <p:txBody>
          <a:bodyPr lIns="0" tIns="35264" rIns="0" bIns="0" anchor="ctr"/>
          <a:lstStyle/>
          <a:p>
            <a:pPr>
              <a:tabLst>
                <a:tab pos="0" algn="l"/>
                <a:tab pos="406086" algn="l"/>
                <a:tab pos="813612" algn="l"/>
                <a:tab pos="1221138" algn="l"/>
                <a:tab pos="1628664" algn="l"/>
                <a:tab pos="2036190" algn="l"/>
                <a:tab pos="2442276" algn="l"/>
                <a:tab pos="2851242" algn="l"/>
                <a:tab pos="3258769" algn="l"/>
                <a:tab pos="3664855" algn="l"/>
                <a:tab pos="4073821" algn="l"/>
                <a:tab pos="4481346" algn="l"/>
                <a:tab pos="4888873" algn="l"/>
                <a:tab pos="5294959" algn="l"/>
                <a:tab pos="5703925" algn="l"/>
                <a:tab pos="6111450" algn="l"/>
                <a:tab pos="6517536" algn="l"/>
                <a:tab pos="6925063" algn="l"/>
                <a:tab pos="7334029" algn="l"/>
                <a:tab pos="7741554" algn="l"/>
                <a:tab pos="8147640" algn="l"/>
              </a:tabLst>
            </a:pPr>
            <a:r>
              <a:rPr lang="fi-FI" altLang="en-US" dirty="0"/>
              <a:t>Schemas	</a:t>
            </a:r>
          </a:p>
        </p:txBody>
      </p:sp>
      <p:sp>
        <p:nvSpPr>
          <p:cNvPr id="32772" name="Rectangle 2"/>
          <p:cNvSpPr>
            <a:spLocks noGrp="1" noChangeArrowheads="1"/>
          </p:cNvSpPr>
          <p:nvPr>
            <p:ph idx="1"/>
          </p:nvPr>
        </p:nvSpPr>
        <p:spPr>
          <a:extLst>
            <a:ext uri="{91240B29-F687-4f45-9708-019B960494DF}">
              <a14:hiddenLine xmlns="" xmlns:a14="http://schemas.microsoft.com/office/drawing/2010/main" w="9525">
                <a:solidFill>
                  <a:srgbClr val="000000"/>
                </a:solidFill>
                <a:round/>
                <a:headEnd/>
                <a:tailEnd/>
              </a14:hiddenLine>
            </a:ext>
          </a:extLst>
        </p:spPr>
        <p:txBody>
          <a:bodyPr lIns="0" tIns="25469" rIns="0" bIns="0">
            <a:normAutofit/>
          </a:bodyPr>
          <a:lstStyle/>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a:t>Schema 1</a:t>
            </a:r>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A = LOAD 'input/A' as (name:chararray, age:int);</a:t>
            </a:r>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B = FILTER A BY age != 20;</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a:t>Schema 2</a:t>
            </a:r>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A = LOAD 'input/A' as (name:chararray, age:chararray);</a:t>
            </a:r>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B = FILTER A BY age != '20';	</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a:t>No Schema</a:t>
            </a:r>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A = LOAD 'input/A' </a:t>
            </a:r>
            <a:r>
              <a:rPr lang="fi-FI" altLang="zh-CN" sz="1800" dirty="0"/>
              <a:t>;</a:t>
            </a:r>
            <a:endParaRPr lang="fi-FI" altLang="en-US" sz="1800" dirty="0"/>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B = FILTER A BY A.$1 != '20';</a:t>
            </a:r>
          </a:p>
        </p:txBody>
      </p:sp>
      <p:sp>
        <p:nvSpPr>
          <p:cNvPr id="2" name="Footer Placeholder 1"/>
          <p:cNvSpPr>
            <a:spLocks noGrp="1"/>
          </p:cNvSpPr>
          <p:nvPr>
            <p:ph type="ftr" sz="quarter" idx="11"/>
          </p:nvPr>
        </p:nvSpPr>
        <p:spPr/>
        <p:txBody>
          <a:bodyPr/>
          <a:lstStyle/>
          <a:p>
            <a:r>
              <a:rPr lang="sk-SK" dirty="0"/>
              <a:t>CSP554</a:t>
            </a:r>
            <a:r>
              <a:rPr lang="en-US" dirty="0"/>
              <a:t> Module 05</a:t>
            </a:r>
          </a:p>
        </p:txBody>
      </p:sp>
      <p:sp>
        <p:nvSpPr>
          <p:cNvPr id="4" name="Slide Number Placeholder 5"/>
          <p:cNvSpPr>
            <a:spLocks noGrp="1"/>
          </p:cNvSpPr>
          <p:nvPr>
            <p:ph type="sldNum" sz="quarter" idx="12"/>
          </p:nvPr>
        </p:nvSpPr>
        <p:spPr/>
        <p:txBody>
          <a:bodyPr/>
          <a:lstStyle/>
          <a:p>
            <a:pPr>
              <a:defRPr/>
            </a:pPr>
            <a:fld id="{F77B5D03-84E7-4DA5-8183-2B39E7B96DC7}" type="slidenum">
              <a:rPr lang="en-US" altLang="zh-CN"/>
              <a:pPr>
                <a:defRPr/>
              </a:pPr>
              <a:t>45</a:t>
            </a:fld>
            <a:endParaRPr lang="en-US" altLang="zh-CN"/>
          </a:p>
        </p:txBody>
      </p:sp>
    </p:spTree>
    <p:extLst>
      <p:ext uri="{BB962C8B-B14F-4D97-AF65-F5344CB8AC3E}">
        <p14:creationId xmlns:p14="http://schemas.microsoft.com/office/powerpoint/2010/main" val="11226725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Schemas</a:t>
            </a:r>
          </a:p>
        </p:txBody>
      </p:sp>
      <p:sp>
        <p:nvSpPr>
          <p:cNvPr id="3" name="Content Placeholder 2"/>
          <p:cNvSpPr>
            <a:spLocks noGrp="1"/>
          </p:cNvSpPr>
          <p:nvPr>
            <p:ph idx="1"/>
          </p:nvPr>
        </p:nvSpPr>
        <p:spPr/>
        <p:txBody>
          <a:bodyPr>
            <a:normAutofit/>
          </a:bodyPr>
          <a:lstStyle/>
          <a:p>
            <a:r>
              <a:rPr lang="en-US" dirty="0"/>
              <a:t>Schemas are optional but we encourage you to use them whenever possible</a:t>
            </a:r>
          </a:p>
          <a:p>
            <a:pPr lvl="1"/>
            <a:r>
              <a:rPr lang="en-US" dirty="0"/>
              <a:t>Type declarations result in better parse-time error checking and more efficient code execution</a:t>
            </a:r>
          </a:p>
          <a:p>
            <a:r>
              <a:rPr lang="en-US" dirty="0"/>
              <a:t>Schemas for simple types and complex types can be used anywhere a schema definition is appropriate</a:t>
            </a:r>
          </a:p>
          <a:p>
            <a:r>
              <a:rPr lang="en-US" dirty="0"/>
              <a:t>Schemas are defined with the LOAD and FOREACH operators using the AS clause</a:t>
            </a:r>
          </a:p>
          <a:p>
            <a:r>
              <a:rPr lang="en-US" dirty="0"/>
              <a:t>If you define a schema using the LOAD operator, then it is the load function that enforces the schema</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670908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Schemas</a:t>
            </a:r>
          </a:p>
        </p:txBody>
      </p:sp>
      <p:sp>
        <p:nvSpPr>
          <p:cNvPr id="3" name="Content Placeholder 2"/>
          <p:cNvSpPr>
            <a:spLocks noGrp="1"/>
          </p:cNvSpPr>
          <p:nvPr>
            <p:ph idx="1"/>
          </p:nvPr>
        </p:nvSpPr>
        <p:spPr/>
        <p:txBody>
          <a:bodyPr>
            <a:normAutofit fontScale="92500" lnSpcReduction="20000"/>
          </a:bodyPr>
          <a:lstStyle/>
          <a:p>
            <a:r>
              <a:rPr lang="en-US" dirty="0"/>
              <a:t>You can define a schema that includes both the field name and field type</a:t>
            </a:r>
          </a:p>
          <a:p>
            <a:pPr marL="274320" lvl="1" indent="0">
              <a:buNone/>
            </a:pPr>
            <a:r>
              <a:rPr lang="en-US" dirty="0"/>
              <a:t>A = LOAD 'data' USING </a:t>
            </a:r>
            <a:r>
              <a:rPr lang="en-US" dirty="0" err="1"/>
              <a:t>MyStorage</a:t>
            </a:r>
            <a:r>
              <a:rPr lang="en-US" dirty="0"/>
              <a:t>() AS (</a:t>
            </a:r>
            <a:r>
              <a:rPr lang="en-US" dirty="0" err="1"/>
              <a:t>name:chararray</a:t>
            </a:r>
            <a:r>
              <a:rPr lang="en-US" dirty="0"/>
              <a:t>, age: </a:t>
            </a:r>
            <a:r>
              <a:rPr lang="en-US" dirty="0" err="1"/>
              <a:t>int</a:t>
            </a:r>
            <a:r>
              <a:rPr lang="en-US" dirty="0"/>
              <a:t>);</a:t>
            </a:r>
          </a:p>
          <a:p>
            <a:pPr marL="274320" lvl="1" indent="0">
              <a:buNone/>
            </a:pPr>
            <a:endParaRPr lang="en-US" dirty="0"/>
          </a:p>
          <a:p>
            <a:r>
              <a:rPr lang="en-US" dirty="0"/>
              <a:t>You can define a schema that includes the field name only; in this case, the field type defaults to </a:t>
            </a:r>
            <a:r>
              <a:rPr lang="en-US" dirty="0" err="1"/>
              <a:t>bytearray</a:t>
            </a:r>
            <a:endParaRPr lang="en-US" dirty="0"/>
          </a:p>
          <a:p>
            <a:pPr lvl="1"/>
            <a:r>
              <a:rPr lang="en-US" dirty="0"/>
              <a:t>A = LOAD 'data' USING </a:t>
            </a:r>
            <a:r>
              <a:rPr lang="en-US" dirty="0" err="1"/>
              <a:t>MyStorage</a:t>
            </a:r>
            <a:r>
              <a:rPr lang="en-US" dirty="0"/>
              <a:t>() AS (name, age);</a:t>
            </a:r>
          </a:p>
          <a:p>
            <a:pPr marL="274320" lvl="1" indent="0">
              <a:buNone/>
            </a:pPr>
            <a:endParaRPr lang="en-US" dirty="0"/>
          </a:p>
          <a:p>
            <a:r>
              <a:rPr lang="en-US" dirty="0"/>
              <a:t>You can choose not to define a schema; in this case, the field is unnamed and the field type defaults to </a:t>
            </a:r>
            <a:r>
              <a:rPr lang="en-US" dirty="0" err="1"/>
              <a:t>bytearray</a:t>
            </a:r>
            <a:endParaRPr lang="en-US" dirty="0"/>
          </a:p>
          <a:p>
            <a:r>
              <a:rPr lang="en-US" dirty="0"/>
              <a:t>If you assign a name to a field, you can refer to that field using the name or by positional notation</a:t>
            </a:r>
          </a:p>
          <a:p>
            <a:pPr marL="0" indent="0">
              <a:buNone/>
            </a:pPr>
            <a:endParaRPr lang="en-US" dirty="0"/>
          </a:p>
          <a:p>
            <a:r>
              <a:rPr lang="en-US" dirty="0"/>
              <a:t>If you don't assign a name to a field you can only refer to the field using positional notation</a:t>
            </a:r>
          </a:p>
          <a:p>
            <a:pPr lvl="1"/>
            <a:r>
              <a:rPr lang="en-US" dirty="0"/>
              <a:t>G = GROUP A BY $0; -- field indexes are zero based</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spTree>
    <p:extLst>
      <p:ext uri="{BB962C8B-B14F-4D97-AF65-F5344CB8AC3E}">
        <p14:creationId xmlns:p14="http://schemas.microsoft.com/office/powerpoint/2010/main" val="754334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72D49BD4-FDA2-4197-AA33-100671A2C45D}" type="slidenum">
              <a:rPr lang="en-US" altLang="zh-CN"/>
              <a:pPr>
                <a:defRPr/>
              </a:pPr>
              <a:t>48</a:t>
            </a:fld>
            <a:endParaRPr lang="en-US" altLang="zh-CN"/>
          </a:p>
        </p:txBody>
      </p:sp>
      <p:sp>
        <p:nvSpPr>
          <p:cNvPr id="30723" name="Rectangle 1"/>
          <p:cNvSpPr>
            <a:spLocks noGrp="1" noChangeArrowheads="1"/>
          </p:cNvSpPr>
          <p:nvPr>
            <p:ph type="title"/>
          </p:nvPr>
        </p:nvSpPr>
        <p:spPr>
          <a:xfrm>
            <a:off x="457920" y="277950"/>
            <a:ext cx="8232480" cy="1142039"/>
          </a:xfrm>
          <a:extLst>
            <a:ext uri="{91240B29-F687-4f45-9708-019B960494DF}">
              <a14:hiddenLine xmlns="" xmlns:a14="http://schemas.microsoft.com/office/drawing/2010/main" w="9525">
                <a:solidFill>
                  <a:srgbClr val="000000"/>
                </a:solidFill>
                <a:round/>
                <a:headEnd/>
                <a:tailEnd/>
              </a14:hiddenLine>
            </a:ext>
          </a:extLst>
        </p:spPr>
        <p:txBody>
          <a:bodyPr lIns="0" tIns="35264" rIns="0" bIns="0" anchor="ctr"/>
          <a:lstStyle/>
          <a:p>
            <a:pPr>
              <a:tabLst>
                <a:tab pos="0" algn="l"/>
                <a:tab pos="406086" algn="l"/>
                <a:tab pos="813612" algn="l"/>
                <a:tab pos="1221138" algn="l"/>
                <a:tab pos="1628664" algn="l"/>
                <a:tab pos="2036190" algn="l"/>
                <a:tab pos="2442276" algn="l"/>
                <a:tab pos="2851242" algn="l"/>
                <a:tab pos="3258769" algn="l"/>
                <a:tab pos="3664855" algn="l"/>
                <a:tab pos="4073821" algn="l"/>
                <a:tab pos="4481346" algn="l"/>
                <a:tab pos="4888873" algn="l"/>
                <a:tab pos="5294959" algn="l"/>
                <a:tab pos="5703925" algn="l"/>
                <a:tab pos="6111450" algn="l"/>
                <a:tab pos="6517536" algn="l"/>
                <a:tab pos="6925063" algn="l"/>
                <a:tab pos="7334029" algn="l"/>
                <a:tab pos="7741554" algn="l"/>
                <a:tab pos="8147640" algn="l"/>
              </a:tabLst>
            </a:pPr>
            <a:r>
              <a:rPr lang="fi-FI" altLang="en-US" dirty="0"/>
              <a:t>Schemas	</a:t>
            </a:r>
          </a:p>
        </p:txBody>
      </p:sp>
      <p:sp>
        <p:nvSpPr>
          <p:cNvPr id="30724" name="Rectangle 2"/>
          <p:cNvSpPr>
            <a:spLocks noGrp="1" noChangeArrowheads="1"/>
          </p:cNvSpPr>
          <p:nvPr>
            <p:ph type="body" idx="1"/>
          </p:nvPr>
        </p:nvSpPr>
        <p:spPr>
          <a:xfrm>
            <a:off x="457920" y="1600008"/>
            <a:ext cx="8232480" cy="4451507"/>
          </a:xfrm>
          <a:extLst>
            <a:ext uri="{91240B29-F687-4f45-9708-019B960494DF}">
              <a14:hiddenLine xmlns="" xmlns:a14="http://schemas.microsoft.com/office/drawing/2010/main" w="9525">
                <a:solidFill>
                  <a:srgbClr val="000000"/>
                </a:solidFill>
                <a:round/>
                <a:headEnd/>
                <a:tailEnd/>
              </a14:hiddenLine>
            </a:ext>
          </a:extLst>
        </p:spPr>
        <p:txBody>
          <a:bodyPr lIns="0" tIns="25469" rIns="0" bIns="0"/>
          <a:lstStyle/>
          <a:p>
            <a:pPr marL="390246" indent="-293764">
              <a:buClr>
                <a:srgbClr val="996633"/>
              </a:buClr>
              <a:buSzPct val="45000"/>
              <a:buFont typeface="Wingdings"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a:t>Once the schema of the source data is given, the schema of the intermediate relation will be induced by Pig</a:t>
            </a:r>
            <a:endParaRPr lang="fi-FI" altLang="en-US" dirty="0"/>
          </a:p>
          <a:p>
            <a:pPr marL="390246" indent="-293764">
              <a:buClr>
                <a:srgbClr val="996633"/>
              </a:buClr>
              <a:buSzPct val="45000"/>
              <a:buFont typeface="Wingdings"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endParaRPr lang="fi-FI" altLang="en-US" sz="2600" dirty="0"/>
          </a:p>
        </p:txBody>
      </p:sp>
      <p:sp>
        <p:nvSpPr>
          <p:cNvPr id="2" name="Footer Placeholder 1"/>
          <p:cNvSpPr>
            <a:spLocks noGrp="1"/>
          </p:cNvSpPr>
          <p:nvPr>
            <p:ph type="ftr" sz="quarter" idx="11"/>
          </p:nvPr>
        </p:nvSpPr>
        <p:spPr/>
        <p:txBody>
          <a:bodyPr/>
          <a:lstStyle/>
          <a:p>
            <a:r>
              <a:rPr lang="sk-SK" dirty="0"/>
              <a:t>CSP554</a:t>
            </a:r>
            <a:r>
              <a:rPr lang="en-US" dirty="0"/>
              <a:t> Module 05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5F66566-DB80-4ED3-83E0-E3D7392736B3}" type="slidenum">
              <a:rPr lang="en-US" altLang="zh-CN"/>
              <a:pPr>
                <a:defRPr/>
              </a:pPr>
              <a:t>49</a:t>
            </a:fld>
            <a:endParaRPr lang="en-US" altLang="zh-CN"/>
          </a:p>
        </p:txBody>
      </p:sp>
      <p:sp>
        <p:nvSpPr>
          <p:cNvPr id="31747" name="Rectangle 1"/>
          <p:cNvSpPr>
            <a:spLocks noGrp="1" noChangeArrowheads="1"/>
          </p:cNvSpPr>
          <p:nvPr>
            <p:ph type="title"/>
          </p:nvPr>
        </p:nvSpPr>
        <p:spPr>
          <a:xfrm>
            <a:off x="457920" y="277950"/>
            <a:ext cx="8232480" cy="1142039"/>
          </a:xfrm>
          <a:extLst>
            <a:ext uri="{91240B29-F687-4f45-9708-019B960494DF}">
              <a14:hiddenLine xmlns="" xmlns:a14="http://schemas.microsoft.com/office/drawing/2010/main" w="9525">
                <a:solidFill>
                  <a:srgbClr val="000000"/>
                </a:solidFill>
                <a:round/>
                <a:headEnd/>
                <a:tailEnd/>
              </a14:hiddenLine>
            </a:ext>
          </a:extLst>
        </p:spPr>
        <p:txBody>
          <a:bodyPr lIns="0" tIns="35264" rIns="0" bIns="0" anchor="ctr"/>
          <a:lstStyle/>
          <a:p>
            <a:pPr>
              <a:tabLst>
                <a:tab pos="0" algn="l"/>
                <a:tab pos="406086" algn="l"/>
                <a:tab pos="813612" algn="l"/>
                <a:tab pos="1221138" algn="l"/>
                <a:tab pos="1628664" algn="l"/>
                <a:tab pos="2036190" algn="l"/>
                <a:tab pos="2442276" algn="l"/>
                <a:tab pos="2851242" algn="l"/>
                <a:tab pos="3258769" algn="l"/>
                <a:tab pos="3664855" algn="l"/>
                <a:tab pos="4073821" algn="l"/>
                <a:tab pos="4481346" algn="l"/>
                <a:tab pos="4888873" algn="l"/>
                <a:tab pos="5294959" algn="l"/>
                <a:tab pos="5703925" algn="l"/>
                <a:tab pos="6111450" algn="l"/>
                <a:tab pos="6517536" algn="l"/>
                <a:tab pos="6925063" algn="l"/>
                <a:tab pos="7334029" algn="l"/>
                <a:tab pos="7741554" algn="l"/>
                <a:tab pos="8147640" algn="l"/>
              </a:tabLst>
            </a:pPr>
            <a:r>
              <a:rPr lang="fi-FI" altLang="en-US" dirty="0"/>
              <a:t>Schemas	</a:t>
            </a:r>
          </a:p>
        </p:txBody>
      </p:sp>
      <p:sp>
        <p:nvSpPr>
          <p:cNvPr id="31748" name="Rectangle 2"/>
          <p:cNvSpPr>
            <a:spLocks noGrp="1" noChangeArrowheads="1"/>
          </p:cNvSpPr>
          <p:nvPr>
            <p:ph type="body" idx="1"/>
          </p:nvPr>
        </p:nvSpPr>
        <p:spPr>
          <a:xfrm>
            <a:off x="457920" y="1600008"/>
            <a:ext cx="8232480" cy="4451507"/>
          </a:xfrm>
          <a:extLst>
            <a:ext uri="{91240B29-F687-4f45-9708-019B960494DF}">
              <a14:hiddenLine xmlns="" xmlns:a14="http://schemas.microsoft.com/office/drawing/2010/main" w="9525">
                <a:solidFill>
                  <a:srgbClr val="000000"/>
                </a:solidFill>
                <a:round/>
                <a:headEnd/>
                <a:tailEnd/>
              </a14:hiddenLine>
            </a:ext>
          </a:extLst>
        </p:spPr>
        <p:txBody>
          <a:bodyPr lIns="0" tIns="25469" rIns="0" bIns="0"/>
          <a:lstStyle/>
          <a:p>
            <a:pPr marL="390246" indent="-293764">
              <a:buClr>
                <a:srgbClr val="996633"/>
              </a:buClr>
              <a:buSzPct val="45000"/>
              <a:buFont typeface="Wingdings"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a:t>Why schemas?</a:t>
            </a:r>
          </a:p>
          <a:p>
            <a:pPr marL="1346420" lvl="1" indent="-515528">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dirty="0"/>
              <a:t>Scripts are more readable</a:t>
            </a:r>
          </a:p>
          <a:p>
            <a:pPr marL="1346420" lvl="1" indent="-515528">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dirty="0"/>
              <a:t>Help system validate the input</a:t>
            </a:r>
          </a:p>
          <a:p>
            <a:pPr marL="390246" indent="-293764">
              <a:buClr>
                <a:srgbClr val="996633"/>
              </a:buClr>
              <a:buSzPct val="45000"/>
              <a:buFont typeface="Wingdings"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a:t>Similar to Database?</a:t>
            </a:r>
          </a:p>
          <a:p>
            <a:pPr marL="1346420" lvl="1" indent="-515528">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dirty="0"/>
              <a:t>Yes. But schema here is optional</a:t>
            </a:r>
          </a:p>
          <a:p>
            <a:pPr marL="1346420" lvl="1" indent="-515528">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dirty="0"/>
              <a:t>Schema is not fixed for a particular dataset, but changable</a:t>
            </a:r>
          </a:p>
          <a:p>
            <a:pPr marL="390246" indent="-293764">
              <a:buClr>
                <a:srgbClr val="996633"/>
              </a:buClr>
              <a:buSzPct val="45000"/>
              <a:buFont typeface="Wingdings"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endParaRPr lang="fi-FI" altLang="en-US" sz="2600" dirty="0"/>
          </a:p>
        </p:txBody>
      </p:sp>
      <p:sp>
        <p:nvSpPr>
          <p:cNvPr id="2" name="Footer Placeholder 1"/>
          <p:cNvSpPr>
            <a:spLocks noGrp="1"/>
          </p:cNvSpPr>
          <p:nvPr>
            <p:ph type="ftr" sz="quarter" idx="11"/>
          </p:nvPr>
        </p:nvSpPr>
        <p:spPr/>
        <p:txBody>
          <a:bodyPr/>
          <a:lstStyle/>
          <a:p>
            <a:r>
              <a:rPr lang="sk-SK" dirty="0"/>
              <a:t>CSP554</a:t>
            </a:r>
            <a:r>
              <a:rPr lang="en-US" dirty="0"/>
              <a:t> Module 05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AA3A-57F0-2E40-9875-782FEA96DD81}"/>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1B643072-B949-3C48-9527-7FDABC23331F}"/>
              </a:ext>
            </a:extLst>
          </p:cNvPr>
          <p:cNvSpPr>
            <a:spLocks noGrp="1"/>
          </p:cNvSpPr>
          <p:nvPr>
            <p:ph idx="1"/>
          </p:nvPr>
        </p:nvSpPr>
        <p:spPr>
          <a:xfrm>
            <a:off x="457200" y="1524000"/>
            <a:ext cx="8229600" cy="4876800"/>
          </a:xfrm>
        </p:spPr>
        <p:txBody>
          <a:bodyPr/>
          <a:lstStyle/>
          <a:p>
            <a:r>
              <a:rPr lang="en-US" dirty="0"/>
              <a:t>A field is a piece of data</a:t>
            </a:r>
          </a:p>
          <a:p>
            <a:pPr lvl="1"/>
            <a:r>
              <a:rPr lang="en-US" dirty="0"/>
              <a:t>It can be a simple type or even an (inner) bag </a:t>
            </a:r>
          </a:p>
          <a:p>
            <a:r>
              <a:rPr lang="en-US" dirty="0"/>
              <a:t>A tuple is a sequence of 1 or more fields in parentheses</a:t>
            </a:r>
          </a:p>
          <a:p>
            <a:pPr lvl="1"/>
            <a:r>
              <a:rPr lang="en-US" dirty="0"/>
              <a:t>e.g. (f1,f2,f3)</a:t>
            </a:r>
          </a:p>
          <a:p>
            <a:pPr lvl="1"/>
            <a:r>
              <a:rPr lang="en-US" dirty="0"/>
              <a:t>Think… record or row</a:t>
            </a:r>
          </a:p>
          <a:p>
            <a:r>
              <a:rPr lang="en-US" dirty="0"/>
              <a:t>A bag is a set of tuples, e.g., {(1,2),(4,5,6)}</a:t>
            </a:r>
          </a:p>
          <a:p>
            <a:r>
              <a:rPr lang="en-US" dirty="0"/>
              <a:t>A relation is an outer bag</a:t>
            </a:r>
          </a:p>
          <a:p>
            <a:pPr lvl="1"/>
            <a:r>
              <a:rPr lang="en-US" dirty="0"/>
              <a:t>Think… a table</a:t>
            </a:r>
          </a:p>
          <a:p>
            <a:r>
              <a:rPr lang="en-US" dirty="0"/>
              <a:t>An outer bag can be referred to by a top-level relation or alias</a:t>
            </a:r>
          </a:p>
          <a:p>
            <a:pPr lvl="1"/>
            <a:r>
              <a:rPr lang="en-US" dirty="0"/>
              <a:t>Think… table name</a:t>
            </a:r>
          </a:p>
          <a:p>
            <a:r>
              <a:rPr lang="en-US" dirty="0"/>
              <a:t>An inner bag (a bag used as the value of a field) doesn't have an alias</a:t>
            </a:r>
          </a:p>
          <a:p>
            <a:endParaRPr lang="en-US" dirty="0"/>
          </a:p>
        </p:txBody>
      </p:sp>
      <p:sp>
        <p:nvSpPr>
          <p:cNvPr id="4" name="Footer Placeholder 3">
            <a:extLst>
              <a:ext uri="{FF2B5EF4-FFF2-40B4-BE49-F238E27FC236}">
                <a16:creationId xmlns:a16="http://schemas.microsoft.com/office/drawing/2014/main" id="{B633B779-5CC3-AC4E-943B-9E559E016A91}"/>
              </a:ext>
            </a:extLst>
          </p:cNvPr>
          <p:cNvSpPr>
            <a:spLocks noGrp="1"/>
          </p:cNvSpPr>
          <p:nvPr>
            <p:ph type="ftr" sz="quarter" idx="11"/>
          </p:nvPr>
        </p:nvSpPr>
        <p:spPr/>
        <p:txBody>
          <a:bodyPr/>
          <a:lstStyle/>
          <a:p>
            <a:r>
              <a:rPr lang="sk-SK"/>
              <a:t>CSP554</a:t>
            </a:r>
            <a:r>
              <a:rPr lang="en-US"/>
              <a:t> End of Term</a:t>
            </a:r>
            <a:endParaRPr lang="en-US" dirty="0"/>
          </a:p>
        </p:txBody>
      </p:sp>
      <p:sp>
        <p:nvSpPr>
          <p:cNvPr id="5" name="Slide Number Placeholder 4">
            <a:extLst>
              <a:ext uri="{FF2B5EF4-FFF2-40B4-BE49-F238E27FC236}">
                <a16:creationId xmlns:a16="http://schemas.microsoft.com/office/drawing/2014/main" id="{8996EA10-A06B-224D-A968-AFD6D606E5F8}"/>
              </a:ext>
            </a:extLst>
          </p:cNvPr>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12565759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Scrips General Flow</a:t>
            </a:r>
          </a:p>
        </p:txBody>
      </p:sp>
      <p:sp>
        <p:nvSpPr>
          <p:cNvPr id="3" name="Content Placeholder 2"/>
          <p:cNvSpPr>
            <a:spLocks noGrp="1"/>
          </p:cNvSpPr>
          <p:nvPr>
            <p:ph idx="1"/>
          </p:nvPr>
        </p:nvSpPr>
        <p:spPr/>
        <p:txBody>
          <a:bodyPr>
            <a:normAutofit fontScale="92500" lnSpcReduction="10000"/>
          </a:bodyPr>
          <a:lstStyle/>
          <a:p>
            <a:r>
              <a:rPr lang="en-US" b="1" dirty="0"/>
              <a:t>Loading Data</a:t>
            </a:r>
          </a:p>
          <a:p>
            <a:pPr lvl="1"/>
            <a:r>
              <a:rPr lang="en-US" dirty="0"/>
              <a:t>Use the LOAD operator and the load/store functions to read data into Pig </a:t>
            </a:r>
          </a:p>
          <a:p>
            <a:r>
              <a:rPr lang="en-US" b="1" dirty="0"/>
              <a:t>Working with Data</a:t>
            </a:r>
          </a:p>
          <a:p>
            <a:pPr lvl="1"/>
            <a:r>
              <a:rPr lang="en-US" dirty="0"/>
              <a:t>Pig allows you to transform data in many ways. As a starting point, become familiar with these operators:</a:t>
            </a:r>
          </a:p>
          <a:p>
            <a:pPr lvl="1"/>
            <a:r>
              <a:rPr lang="en-US" dirty="0"/>
              <a:t>Use the FILTER operator to work with tuples or rows of data</a:t>
            </a:r>
          </a:p>
          <a:p>
            <a:pPr lvl="1"/>
            <a:r>
              <a:rPr lang="en-US" dirty="0"/>
              <a:t>Use the FOREACH operator to work with columns of data.</a:t>
            </a:r>
          </a:p>
          <a:p>
            <a:pPr lvl="1"/>
            <a:r>
              <a:rPr lang="en-US" dirty="0"/>
              <a:t>Use the GROUP operator to group data in a single relation</a:t>
            </a:r>
          </a:p>
          <a:p>
            <a:pPr lvl="1"/>
            <a:r>
              <a:rPr lang="en-US" dirty="0"/>
              <a:t>Use the inner JOIN and outer JOIN operators to group or join data in two or more relations.</a:t>
            </a:r>
          </a:p>
          <a:p>
            <a:pPr lvl="1"/>
            <a:r>
              <a:rPr lang="en-US" dirty="0"/>
              <a:t>Use the UNION operator to merge the contents of two or more relations</a:t>
            </a:r>
          </a:p>
          <a:p>
            <a:pPr lvl="1"/>
            <a:r>
              <a:rPr lang="en-US" dirty="0"/>
              <a:t>Use the SPLIT operator to partition the contents of a relation into multiple relations</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36977529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Scrips General Flow</a:t>
            </a:r>
          </a:p>
        </p:txBody>
      </p:sp>
      <p:sp>
        <p:nvSpPr>
          <p:cNvPr id="3" name="Content Placeholder 2"/>
          <p:cNvSpPr>
            <a:spLocks noGrp="1"/>
          </p:cNvSpPr>
          <p:nvPr>
            <p:ph idx="1"/>
          </p:nvPr>
        </p:nvSpPr>
        <p:spPr/>
        <p:txBody>
          <a:bodyPr>
            <a:normAutofit/>
          </a:bodyPr>
          <a:lstStyle/>
          <a:p>
            <a:r>
              <a:rPr lang="en-US" b="1" dirty="0"/>
              <a:t>Storing Intermediate Results</a:t>
            </a:r>
          </a:p>
          <a:p>
            <a:pPr lvl="1"/>
            <a:r>
              <a:rPr lang="en-US" dirty="0"/>
              <a:t>Pig stores the intermediate data generated between MapReduce jobs in a temporary location on HDFS </a:t>
            </a:r>
          </a:p>
          <a:p>
            <a:pPr lvl="1"/>
            <a:r>
              <a:rPr lang="en-US" dirty="0"/>
              <a:t>This location must already exist on HDFS prior to use</a:t>
            </a:r>
          </a:p>
          <a:p>
            <a:pPr lvl="1"/>
            <a:r>
              <a:rPr lang="en-US" dirty="0"/>
              <a:t>This location can be configured using the </a:t>
            </a:r>
            <a:r>
              <a:rPr lang="en-US" dirty="0" err="1"/>
              <a:t>pig.temp.dir</a:t>
            </a:r>
            <a:r>
              <a:rPr lang="en-US" dirty="0"/>
              <a:t> property</a:t>
            </a:r>
          </a:p>
          <a:p>
            <a:pPr lvl="1"/>
            <a:r>
              <a:rPr lang="en-US" dirty="0"/>
              <a:t>The property's default value is "/</a:t>
            </a:r>
            <a:r>
              <a:rPr lang="en-US" dirty="0" err="1"/>
              <a:t>tmp</a:t>
            </a:r>
            <a:r>
              <a:rPr lang="en-US" dirty="0"/>
              <a:t>“</a:t>
            </a:r>
          </a:p>
          <a:p>
            <a:r>
              <a:rPr lang="en-US" b="1" dirty="0"/>
              <a:t>Storing Final Results</a:t>
            </a:r>
          </a:p>
          <a:p>
            <a:pPr lvl="1"/>
            <a:r>
              <a:rPr lang="en-US" dirty="0"/>
              <a:t>Use the STORE operator and the load/store functions to write results to the file system</a:t>
            </a:r>
          </a:p>
          <a:p>
            <a:pPr lvl="1"/>
            <a:r>
              <a:rPr lang="en-US" dirty="0"/>
              <a:t>During the testing/debugging phase of your implementation, you can use DUMP to display results to your terminal screen</a:t>
            </a:r>
          </a:p>
          <a:p>
            <a:pPr lvl="1"/>
            <a:r>
              <a:rPr lang="en-US" dirty="0"/>
              <a:t>However, in a production environment you always want to use the STORE operator to save your results</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985175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6B3FD-F589-B645-9209-93BEC3508BA0}"/>
              </a:ext>
            </a:extLst>
          </p:cNvPr>
          <p:cNvSpPr>
            <a:spLocks noGrp="1"/>
          </p:cNvSpPr>
          <p:nvPr>
            <p:ph type="title"/>
          </p:nvPr>
        </p:nvSpPr>
        <p:spPr/>
        <p:txBody>
          <a:bodyPr/>
          <a:lstStyle/>
          <a:p>
            <a:r>
              <a:rPr lang="en-US" dirty="0"/>
              <a:t>Aliases, relations, and lazy evaluation</a:t>
            </a:r>
          </a:p>
        </p:txBody>
      </p:sp>
      <p:sp>
        <p:nvSpPr>
          <p:cNvPr id="3" name="Content Placeholder 2">
            <a:extLst>
              <a:ext uri="{FF2B5EF4-FFF2-40B4-BE49-F238E27FC236}">
                <a16:creationId xmlns:a16="http://schemas.microsoft.com/office/drawing/2014/main" id="{07EFA2B0-BA19-7748-A4AF-AD9C32E8FE08}"/>
              </a:ext>
            </a:extLst>
          </p:cNvPr>
          <p:cNvSpPr>
            <a:spLocks noGrp="1"/>
          </p:cNvSpPr>
          <p:nvPr>
            <p:ph idx="1"/>
          </p:nvPr>
        </p:nvSpPr>
        <p:spPr/>
        <p:txBody>
          <a:bodyPr/>
          <a:lstStyle/>
          <a:p>
            <a:r>
              <a:rPr lang="en-US" dirty="0"/>
              <a:t>To make things as efficient as possible, Pig computes the results of an expression as late as possible </a:t>
            </a:r>
          </a:p>
          <a:p>
            <a:r>
              <a:rPr lang="en-US" dirty="0"/>
              <a:t>This is called lazy evaluation.</a:t>
            </a:r>
          </a:p>
          <a:p>
            <a:r>
              <a:rPr lang="en-US" dirty="0"/>
              <a:t>When you write a statement in Pig, it is not executed immediately</a:t>
            </a:r>
          </a:p>
          <a:p>
            <a:r>
              <a:rPr lang="en-US" dirty="0"/>
              <a:t>Instead it recorded as something to be executed later</a:t>
            </a:r>
          </a:p>
          <a:p>
            <a:pPr lvl="1"/>
            <a:r>
              <a:rPr lang="en-US" dirty="0"/>
              <a:t>This is referred to as lazy evaluation</a:t>
            </a:r>
          </a:p>
          <a:p>
            <a:r>
              <a:rPr lang="en-US" dirty="0"/>
              <a:t>Thus, all variables in Pig are actually aliases (handles) for instructions to be executed later </a:t>
            </a:r>
          </a:p>
          <a:p>
            <a:endParaRPr lang="en-US" dirty="0"/>
          </a:p>
        </p:txBody>
      </p:sp>
      <p:sp>
        <p:nvSpPr>
          <p:cNvPr id="4" name="Footer Placeholder 3">
            <a:extLst>
              <a:ext uri="{FF2B5EF4-FFF2-40B4-BE49-F238E27FC236}">
                <a16:creationId xmlns:a16="http://schemas.microsoft.com/office/drawing/2014/main" id="{B1425049-5BB2-E140-A099-44B4D2F01D28}"/>
              </a:ext>
            </a:extLst>
          </p:cNvPr>
          <p:cNvSpPr>
            <a:spLocks noGrp="1"/>
          </p:cNvSpPr>
          <p:nvPr>
            <p:ph type="ftr" sz="quarter" idx="11"/>
          </p:nvPr>
        </p:nvSpPr>
        <p:spPr/>
        <p:txBody>
          <a:bodyPr/>
          <a:lstStyle/>
          <a:p>
            <a:r>
              <a:rPr lang="sk-SK"/>
              <a:t>CSP554</a:t>
            </a:r>
            <a:r>
              <a:rPr lang="en-US"/>
              <a:t> End of Term</a:t>
            </a:r>
            <a:endParaRPr lang="en-US" dirty="0"/>
          </a:p>
        </p:txBody>
      </p:sp>
      <p:sp>
        <p:nvSpPr>
          <p:cNvPr id="5" name="Slide Number Placeholder 4">
            <a:extLst>
              <a:ext uri="{FF2B5EF4-FFF2-40B4-BE49-F238E27FC236}">
                <a16:creationId xmlns:a16="http://schemas.microsoft.com/office/drawing/2014/main" id="{CF5C4613-4EB0-2F43-8D58-14A856F5018D}"/>
              </a:ext>
            </a:extLst>
          </p:cNvPr>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736957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B255-EE2E-6E4C-92CB-9928542F074F}"/>
              </a:ext>
            </a:extLst>
          </p:cNvPr>
          <p:cNvSpPr>
            <a:spLocks noGrp="1"/>
          </p:cNvSpPr>
          <p:nvPr>
            <p:ph type="title"/>
          </p:nvPr>
        </p:nvSpPr>
        <p:spPr/>
        <p:txBody>
          <a:bodyPr/>
          <a:lstStyle/>
          <a:p>
            <a:r>
              <a:rPr lang="en-US" dirty="0"/>
              <a:t>Selective computation</a:t>
            </a:r>
          </a:p>
        </p:txBody>
      </p:sp>
      <p:sp>
        <p:nvSpPr>
          <p:cNvPr id="3" name="Content Placeholder 2">
            <a:extLst>
              <a:ext uri="{FF2B5EF4-FFF2-40B4-BE49-F238E27FC236}">
                <a16:creationId xmlns:a16="http://schemas.microsoft.com/office/drawing/2014/main" id="{5DD54FB3-13D6-274D-81FB-EB71C73B1F12}"/>
              </a:ext>
            </a:extLst>
          </p:cNvPr>
          <p:cNvSpPr>
            <a:spLocks noGrp="1"/>
          </p:cNvSpPr>
          <p:nvPr>
            <p:ph idx="1"/>
          </p:nvPr>
        </p:nvSpPr>
        <p:spPr/>
        <p:txBody>
          <a:bodyPr/>
          <a:lstStyle/>
          <a:p>
            <a:r>
              <a:rPr lang="en-US" dirty="0"/>
              <a:t>A statement in Pig represents a potential computation </a:t>
            </a:r>
          </a:p>
          <a:p>
            <a:r>
              <a:rPr lang="en-US" dirty="0"/>
              <a:t>Statements are used (executed) only when needed. </a:t>
            </a:r>
          </a:p>
          <a:p>
            <a:r>
              <a:rPr lang="en-US" dirty="0"/>
              <a:t>Only a few statements actually perform computation (force execution): </a:t>
            </a:r>
          </a:p>
          <a:p>
            <a:pPr lvl="1"/>
            <a:r>
              <a:rPr lang="en-US" dirty="0"/>
              <a:t>STORE: compute something and store it. </a:t>
            </a:r>
          </a:p>
          <a:p>
            <a:pPr lvl="1"/>
            <a:r>
              <a:rPr lang="en-US" dirty="0"/>
              <a:t>DUMP: compute and print something for debugging purposes. </a:t>
            </a:r>
          </a:p>
          <a:p>
            <a:r>
              <a:rPr lang="en-US" dirty="0"/>
              <a:t>Other statements store descriptions of computations to perform later</a:t>
            </a:r>
          </a:p>
          <a:p>
            <a:pPr lvl="1"/>
            <a:r>
              <a:rPr lang="en-US" dirty="0"/>
              <a:t>When a STORE or DUMP is encountered in a Pig Latin program</a:t>
            </a:r>
          </a:p>
          <a:p>
            <a:endParaRPr lang="en-US" dirty="0"/>
          </a:p>
        </p:txBody>
      </p:sp>
      <p:sp>
        <p:nvSpPr>
          <p:cNvPr id="4" name="Footer Placeholder 3">
            <a:extLst>
              <a:ext uri="{FF2B5EF4-FFF2-40B4-BE49-F238E27FC236}">
                <a16:creationId xmlns:a16="http://schemas.microsoft.com/office/drawing/2014/main" id="{4C9527FB-4E50-4A49-BDC4-FCCBF7CADEEB}"/>
              </a:ext>
            </a:extLst>
          </p:cNvPr>
          <p:cNvSpPr>
            <a:spLocks noGrp="1"/>
          </p:cNvSpPr>
          <p:nvPr>
            <p:ph type="ftr" sz="quarter" idx="11"/>
          </p:nvPr>
        </p:nvSpPr>
        <p:spPr/>
        <p:txBody>
          <a:bodyPr/>
          <a:lstStyle/>
          <a:p>
            <a:r>
              <a:rPr lang="sk-SK"/>
              <a:t>CSP554</a:t>
            </a:r>
            <a:r>
              <a:rPr lang="en-US"/>
              <a:t> End of Term</a:t>
            </a:r>
            <a:endParaRPr lang="en-US" dirty="0"/>
          </a:p>
        </p:txBody>
      </p:sp>
      <p:sp>
        <p:nvSpPr>
          <p:cNvPr id="5" name="Slide Number Placeholder 4">
            <a:extLst>
              <a:ext uri="{FF2B5EF4-FFF2-40B4-BE49-F238E27FC236}">
                <a16:creationId xmlns:a16="http://schemas.microsoft.com/office/drawing/2014/main" id="{B1B83BD8-325E-FB44-ABD4-FB271B9037E6}"/>
              </a:ext>
            </a:extLst>
          </p:cNvPr>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33865931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8BE5-7653-A74A-9533-91BBCEF8D1AA}"/>
              </a:ext>
            </a:extLst>
          </p:cNvPr>
          <p:cNvSpPr>
            <a:spLocks noGrp="1"/>
          </p:cNvSpPr>
          <p:nvPr>
            <p:ph type="title"/>
          </p:nvPr>
        </p:nvSpPr>
        <p:spPr/>
        <p:txBody>
          <a:bodyPr/>
          <a:lstStyle/>
          <a:p>
            <a:r>
              <a:rPr lang="en-US" dirty="0"/>
              <a:t>Input and Output</a:t>
            </a:r>
          </a:p>
        </p:txBody>
      </p:sp>
      <p:sp>
        <p:nvSpPr>
          <p:cNvPr id="3" name="Content Placeholder 2">
            <a:extLst>
              <a:ext uri="{FF2B5EF4-FFF2-40B4-BE49-F238E27FC236}">
                <a16:creationId xmlns:a16="http://schemas.microsoft.com/office/drawing/2014/main" id="{68FE8ACD-9D2D-A844-A3A3-AD5E97EABBC8}"/>
              </a:ext>
            </a:extLst>
          </p:cNvPr>
          <p:cNvSpPr>
            <a:spLocks noGrp="1"/>
          </p:cNvSpPr>
          <p:nvPr>
            <p:ph idx="1"/>
          </p:nvPr>
        </p:nvSpPr>
        <p:spPr>
          <a:xfrm>
            <a:off x="457200" y="1524000"/>
            <a:ext cx="8229600" cy="4876800"/>
          </a:xfrm>
        </p:spPr>
        <p:txBody>
          <a:bodyPr/>
          <a:lstStyle/>
          <a:p>
            <a:r>
              <a:rPr lang="en-US" sz="2000" dirty="0"/>
              <a:t>The LOAD command:</a:t>
            </a:r>
          </a:p>
          <a:p>
            <a:pPr lvl="1"/>
            <a:r>
              <a:rPr lang="en-US" sz="1800" dirty="0"/>
              <a:t>&lt;alias&gt;= LOAD '&lt;filename&gt;' USING </a:t>
            </a:r>
            <a:r>
              <a:rPr lang="en-US" sz="1800" dirty="0" err="1"/>
              <a:t>PigStorage</a:t>
            </a:r>
            <a:r>
              <a:rPr lang="en-US" sz="1800" dirty="0"/>
              <a:t>('\t') AS (&lt;fieldname&gt;:&lt;type&gt;, &lt;fieldname&gt;,...); </a:t>
            </a:r>
          </a:p>
          <a:p>
            <a:pPr lvl="1"/>
            <a:r>
              <a:rPr lang="en-US" sz="1800" dirty="0"/>
              <a:t>Read a text file, parse lines into fields at '\t', assign names to fields. </a:t>
            </a:r>
          </a:p>
          <a:p>
            <a:r>
              <a:rPr lang="en-US" sz="2000" dirty="0"/>
              <a:t>Example: </a:t>
            </a:r>
          </a:p>
          <a:p>
            <a:pPr lvl="1"/>
            <a:r>
              <a:rPr lang="en-US" sz="1800" dirty="0"/>
              <a:t>raw = LOAD '</a:t>
            </a:r>
            <a:r>
              <a:rPr lang="en-US" sz="1800" dirty="0" err="1"/>
              <a:t>excite.log</a:t>
            </a:r>
            <a:r>
              <a:rPr lang="en-US" sz="1800" dirty="0"/>
              <a:t>' USING </a:t>
            </a:r>
            <a:r>
              <a:rPr lang="en-US" sz="1800" dirty="0" err="1"/>
              <a:t>PigStorage</a:t>
            </a:r>
            <a:r>
              <a:rPr lang="en-US" sz="1800" dirty="0"/>
              <a:t>('\t') AS (user, time, query);</a:t>
            </a:r>
          </a:p>
          <a:p>
            <a:r>
              <a:rPr lang="en-US" sz="2000" dirty="0"/>
              <a:t>The STORE command:</a:t>
            </a:r>
          </a:p>
          <a:p>
            <a:pPr lvl="1"/>
            <a:r>
              <a:rPr lang="en-US" sz="1800" dirty="0"/>
              <a:t>STORE &lt;alias&gt;INTO '&lt;filename&gt;' USING </a:t>
            </a:r>
            <a:r>
              <a:rPr lang="en-US" sz="1800" dirty="0" err="1"/>
              <a:t>PigStorage</a:t>
            </a:r>
            <a:r>
              <a:rPr lang="en-US" sz="1800" dirty="0"/>
              <a:t>();</a:t>
            </a:r>
          </a:p>
          <a:p>
            <a:pPr lvl="1"/>
            <a:r>
              <a:rPr lang="en-US" sz="1800" dirty="0"/>
              <a:t>Write contents of a relation into a file. </a:t>
            </a:r>
          </a:p>
          <a:p>
            <a:r>
              <a:rPr lang="en-US" sz="2000" dirty="0"/>
              <a:t>Example: </a:t>
            </a:r>
          </a:p>
          <a:p>
            <a:pPr lvl="1"/>
            <a:r>
              <a:rPr lang="en-US" sz="1800" dirty="0"/>
              <a:t>STORE same1 INTO '/</a:t>
            </a:r>
            <a:r>
              <a:rPr lang="en-US" sz="1800" dirty="0" err="1"/>
              <a:t>tmp</a:t>
            </a:r>
            <a:r>
              <a:rPr lang="en-US" sz="1800" dirty="0"/>
              <a:t>/tutorial-join-results' USING </a:t>
            </a:r>
            <a:r>
              <a:rPr lang="en-US" sz="1800" dirty="0" err="1"/>
              <a:t>PigStorage</a:t>
            </a:r>
            <a:r>
              <a:rPr lang="en-US" sz="1800" dirty="0"/>
              <a:t>();</a:t>
            </a:r>
          </a:p>
          <a:p>
            <a:r>
              <a:rPr lang="en-US" sz="2000" dirty="0"/>
              <a:t>Notes</a:t>
            </a:r>
          </a:p>
          <a:p>
            <a:pPr lvl="1"/>
            <a:r>
              <a:rPr lang="en-US" sz="1800" dirty="0" err="1"/>
              <a:t>PigStorage</a:t>
            </a:r>
            <a:r>
              <a:rPr lang="en-US" sz="1800" dirty="0"/>
              <a:t> is a class that reads and writes text files. </a:t>
            </a:r>
          </a:p>
          <a:p>
            <a:pPr lvl="1"/>
            <a:r>
              <a:rPr lang="en-US" sz="1800" dirty="0"/>
              <a:t>The argument is the argument to the constructor of an instance</a:t>
            </a:r>
          </a:p>
          <a:p>
            <a:endParaRPr lang="en-US" dirty="0"/>
          </a:p>
        </p:txBody>
      </p:sp>
      <p:sp>
        <p:nvSpPr>
          <p:cNvPr id="4" name="Footer Placeholder 3">
            <a:extLst>
              <a:ext uri="{FF2B5EF4-FFF2-40B4-BE49-F238E27FC236}">
                <a16:creationId xmlns:a16="http://schemas.microsoft.com/office/drawing/2014/main" id="{596327E1-6A89-6A40-A974-139B8A9B23C6}"/>
              </a:ext>
            </a:extLst>
          </p:cNvPr>
          <p:cNvSpPr>
            <a:spLocks noGrp="1"/>
          </p:cNvSpPr>
          <p:nvPr>
            <p:ph type="ftr" sz="quarter" idx="11"/>
          </p:nvPr>
        </p:nvSpPr>
        <p:spPr/>
        <p:txBody>
          <a:bodyPr/>
          <a:lstStyle/>
          <a:p>
            <a:r>
              <a:rPr lang="sk-SK"/>
              <a:t>CSP554</a:t>
            </a:r>
            <a:r>
              <a:rPr lang="en-US"/>
              <a:t> End of Term</a:t>
            </a:r>
            <a:endParaRPr lang="en-US" dirty="0"/>
          </a:p>
        </p:txBody>
      </p:sp>
      <p:sp>
        <p:nvSpPr>
          <p:cNvPr id="5" name="Slide Number Placeholder 4">
            <a:extLst>
              <a:ext uri="{FF2B5EF4-FFF2-40B4-BE49-F238E27FC236}">
                <a16:creationId xmlns:a16="http://schemas.microsoft.com/office/drawing/2014/main" id="{55C7B23D-2BC1-F442-8190-A0B380FE518E}"/>
              </a:ext>
            </a:extLst>
          </p:cNvPr>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37976408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and Output</a:t>
            </a:r>
            <a:br>
              <a:rPr lang="en-US" dirty="0"/>
            </a:br>
            <a:r>
              <a:rPr lang="en-US" sz="3100" dirty="0"/>
              <a:t>LOAD</a:t>
            </a:r>
          </a:p>
        </p:txBody>
      </p:sp>
      <p:sp>
        <p:nvSpPr>
          <p:cNvPr id="3" name="Content Placeholder 2"/>
          <p:cNvSpPr>
            <a:spLocks noGrp="1"/>
          </p:cNvSpPr>
          <p:nvPr>
            <p:ph idx="1"/>
          </p:nvPr>
        </p:nvSpPr>
        <p:spPr/>
        <p:txBody>
          <a:bodyPr>
            <a:normAutofit fontScale="92500"/>
          </a:bodyPr>
          <a:lstStyle/>
          <a:p>
            <a:r>
              <a:rPr lang="en-US" dirty="0"/>
              <a:t>Description</a:t>
            </a:r>
          </a:p>
          <a:p>
            <a:pPr lvl="1"/>
            <a:r>
              <a:rPr lang="en-US" dirty="0"/>
              <a:t>Loads data from the (HDFS) file system</a:t>
            </a:r>
          </a:p>
          <a:p>
            <a:r>
              <a:rPr lang="en-US" dirty="0"/>
              <a:t>Syntax</a:t>
            </a:r>
          </a:p>
          <a:p>
            <a:pPr lvl="1"/>
            <a:r>
              <a:rPr lang="en-US" dirty="0"/>
              <a:t>LOAD 'data' [USING function] [AS schema]; </a:t>
            </a:r>
          </a:p>
          <a:p>
            <a:r>
              <a:rPr lang="en-US" dirty="0"/>
              <a:t>Usage</a:t>
            </a:r>
          </a:p>
          <a:p>
            <a:pPr lvl="1"/>
            <a:r>
              <a:rPr lang="en-US" dirty="0"/>
              <a:t>Use the LOAD operator to load data from the file system</a:t>
            </a:r>
          </a:p>
          <a:p>
            <a:pPr lvl="1"/>
            <a:r>
              <a:rPr lang="en-US" dirty="0"/>
              <a:t>If you specify a directory name, all the files in the directory are loaded</a:t>
            </a:r>
          </a:p>
          <a:p>
            <a:pPr lvl="1"/>
            <a:r>
              <a:rPr lang="en-US" dirty="0"/>
              <a:t>The load function assumes data of the type specified by the schema</a:t>
            </a:r>
          </a:p>
          <a:p>
            <a:pPr lvl="1"/>
            <a:r>
              <a:rPr lang="en-US" dirty="0"/>
              <a:t>If the data does not conform to the schema, depending on the loader, either a null value or an error is generated</a:t>
            </a:r>
          </a:p>
          <a:p>
            <a:pPr lvl="1"/>
            <a:r>
              <a:rPr lang="en-US" dirty="0" err="1"/>
              <a:t>PigStorage</a:t>
            </a:r>
            <a:r>
              <a:rPr lang="en-US" dirty="0"/>
              <a:t> is the default load </a:t>
            </a:r>
          </a:p>
          <a:p>
            <a:pPr lvl="2"/>
            <a:r>
              <a:rPr lang="en-US" dirty="0"/>
              <a:t>For </a:t>
            </a:r>
            <a:r>
              <a:rPr lang="en-US" dirty="0" err="1"/>
              <a:t>PigStorage</a:t>
            </a:r>
            <a:r>
              <a:rPr lang="en-US" dirty="0"/>
              <a:t> the default field separator is the tab (‘\t’)</a:t>
            </a:r>
          </a:p>
          <a:p>
            <a:pPr lvl="2"/>
            <a:r>
              <a:rPr lang="en-US" dirty="0"/>
              <a:t>To use another separate write </a:t>
            </a:r>
            <a:r>
              <a:rPr lang="en-US" dirty="0" err="1"/>
              <a:t>PigStorage</a:t>
            </a:r>
            <a:r>
              <a:rPr lang="en-US" dirty="0"/>
              <a:t>(‘&lt;separator&gt;’)</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22449109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and Output</a:t>
            </a:r>
            <a:br>
              <a:rPr lang="en-US" dirty="0"/>
            </a:br>
            <a:r>
              <a:rPr lang="en-US" sz="3100" dirty="0"/>
              <a:t>LOAD: Example #1</a:t>
            </a:r>
          </a:p>
        </p:txBody>
      </p:sp>
      <p:sp>
        <p:nvSpPr>
          <p:cNvPr id="3" name="Content Placeholder 2"/>
          <p:cNvSpPr>
            <a:spLocks noGrp="1"/>
          </p:cNvSpPr>
          <p:nvPr>
            <p:ph idx="1"/>
          </p:nvPr>
        </p:nvSpPr>
        <p:spPr/>
        <p:txBody>
          <a:bodyPr/>
          <a:lstStyle/>
          <a:p>
            <a:r>
              <a:rPr lang="en-US" dirty="0"/>
              <a:t>Suppose we have a data file called myfile.txt. The fields are tab-delimited. The records are newline-separated</a:t>
            </a:r>
          </a:p>
          <a:p>
            <a:pPr marL="0" indent="0">
              <a:buNone/>
            </a:pPr>
            <a:endParaRPr lang="en-US" dirty="0"/>
          </a:p>
          <a:p>
            <a:pPr marL="274320" lvl="1" indent="0">
              <a:buNone/>
            </a:pPr>
            <a:r>
              <a:rPr lang="en-US" dirty="0"/>
              <a:t>1 2 3</a:t>
            </a:r>
          </a:p>
          <a:p>
            <a:pPr marL="274320" lvl="1" indent="0">
              <a:buNone/>
            </a:pPr>
            <a:r>
              <a:rPr lang="en-US" dirty="0"/>
              <a:t>4 2 1</a:t>
            </a:r>
          </a:p>
          <a:p>
            <a:pPr marL="274320" lvl="1" indent="0">
              <a:buNone/>
            </a:pPr>
            <a:r>
              <a:rPr lang="en-US" dirty="0"/>
              <a:t>8 3 4</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34322608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and Output</a:t>
            </a:r>
            <a:br>
              <a:rPr lang="en-US" dirty="0"/>
            </a:br>
            <a:r>
              <a:rPr lang="en-US" sz="3100" dirty="0"/>
              <a:t>LOAD: Example #1</a:t>
            </a:r>
            <a:endParaRPr lang="en-US" dirty="0"/>
          </a:p>
        </p:txBody>
      </p:sp>
      <p:sp>
        <p:nvSpPr>
          <p:cNvPr id="3" name="Content Placeholder 2"/>
          <p:cNvSpPr>
            <a:spLocks noGrp="1"/>
          </p:cNvSpPr>
          <p:nvPr>
            <p:ph idx="1"/>
          </p:nvPr>
        </p:nvSpPr>
        <p:spPr/>
        <p:txBody>
          <a:bodyPr>
            <a:normAutofit/>
          </a:bodyPr>
          <a:lstStyle/>
          <a:p>
            <a:r>
              <a:rPr lang="en-US" dirty="0"/>
              <a:t>The default load function, </a:t>
            </a:r>
            <a:r>
              <a:rPr lang="en-US" dirty="0" err="1"/>
              <a:t>PigStorage</a:t>
            </a:r>
            <a:r>
              <a:rPr lang="en-US" dirty="0"/>
              <a:t>, loads data from myfile.txt to form relation A</a:t>
            </a:r>
          </a:p>
          <a:p>
            <a:r>
              <a:rPr lang="en-US" dirty="0"/>
              <a:t>Because no schema is specified, the fields are not named and all fields default to type </a:t>
            </a:r>
            <a:r>
              <a:rPr lang="en-US" dirty="0" err="1"/>
              <a:t>bytearray</a:t>
            </a:r>
            <a:endParaRPr lang="en-US" dirty="0"/>
          </a:p>
          <a:p>
            <a:pPr marL="274320" lvl="1" indent="0">
              <a:buNone/>
            </a:pPr>
            <a:endParaRPr lang="en-US" dirty="0"/>
          </a:p>
          <a:p>
            <a:pPr marL="274320" lvl="1" indent="0">
              <a:buNone/>
            </a:pPr>
            <a:r>
              <a:rPr lang="en-US" dirty="0"/>
              <a:t>A = LOAD 'myfile.txt' USING </a:t>
            </a:r>
            <a:r>
              <a:rPr lang="en-US" dirty="0" err="1"/>
              <a:t>PigStorage</a:t>
            </a:r>
            <a:r>
              <a:rPr lang="en-US" dirty="0"/>
              <a:t>('\t');</a:t>
            </a:r>
          </a:p>
          <a:p>
            <a:pPr marL="274320" lvl="1" indent="0">
              <a:buNone/>
            </a:pPr>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40468354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and Output</a:t>
            </a:r>
            <a:br>
              <a:rPr lang="en-US" dirty="0"/>
            </a:br>
            <a:r>
              <a:rPr lang="en-US" sz="3100" dirty="0"/>
              <a:t>LOAD: Example #2</a:t>
            </a:r>
            <a:endParaRPr lang="en-US" dirty="0"/>
          </a:p>
        </p:txBody>
      </p:sp>
      <p:sp>
        <p:nvSpPr>
          <p:cNvPr id="3" name="Content Placeholder 2"/>
          <p:cNvSpPr>
            <a:spLocks noGrp="1"/>
          </p:cNvSpPr>
          <p:nvPr>
            <p:ph idx="1"/>
          </p:nvPr>
        </p:nvSpPr>
        <p:spPr/>
        <p:txBody>
          <a:bodyPr>
            <a:normAutofit/>
          </a:bodyPr>
          <a:lstStyle/>
          <a:p>
            <a:r>
              <a:rPr lang="en-US" dirty="0"/>
              <a:t>In this example a schema is specified using the AS keyword</a:t>
            </a:r>
          </a:p>
          <a:p>
            <a:r>
              <a:rPr lang="en-US" dirty="0"/>
              <a:t>You use the DESCRIBE operator to view the schema</a:t>
            </a:r>
          </a:p>
          <a:p>
            <a:pPr marL="0" indent="0">
              <a:buNone/>
            </a:pPr>
            <a:endParaRPr lang="en-US" dirty="0"/>
          </a:p>
          <a:p>
            <a:pPr marL="274320" lvl="1" indent="0">
              <a:buNone/>
            </a:pPr>
            <a:r>
              <a:rPr lang="en-US" dirty="0"/>
              <a:t>A = LOAD 'myfile.txt' USING </a:t>
            </a:r>
            <a:r>
              <a:rPr lang="en-US" dirty="0" err="1"/>
              <a:t>PigStorage</a:t>
            </a:r>
            <a:r>
              <a:rPr lang="en-US" dirty="0"/>
              <a:t>('\t') AS (f1:int, f2:int, f3:int);</a:t>
            </a:r>
          </a:p>
          <a:p>
            <a:pPr marL="274320" lvl="1" indent="0">
              <a:buNone/>
            </a:pPr>
            <a:endParaRPr lang="en-US" dirty="0"/>
          </a:p>
          <a:p>
            <a:pPr marL="274320" lvl="1" indent="0">
              <a:buNone/>
            </a:pPr>
            <a:r>
              <a:rPr lang="en-US" dirty="0"/>
              <a:t>DESCRIBE A;</a:t>
            </a:r>
          </a:p>
          <a:p>
            <a:pPr marL="274320" lvl="1" indent="0">
              <a:buNone/>
            </a:pPr>
            <a:r>
              <a:rPr lang="en-US" dirty="0"/>
              <a:t>a: {f1: int,f2: int,f3: </a:t>
            </a:r>
            <a:r>
              <a:rPr lang="en-US" dirty="0" err="1"/>
              <a:t>int</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28183851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and Output</a:t>
            </a:r>
            <a:br>
              <a:rPr lang="en-US" dirty="0"/>
            </a:br>
            <a:r>
              <a:rPr lang="en-US" sz="3100" dirty="0"/>
              <a:t>STORE</a:t>
            </a:r>
          </a:p>
        </p:txBody>
      </p:sp>
      <p:sp>
        <p:nvSpPr>
          <p:cNvPr id="3" name="Content Placeholder 2"/>
          <p:cNvSpPr>
            <a:spLocks noGrp="1"/>
          </p:cNvSpPr>
          <p:nvPr>
            <p:ph idx="1"/>
          </p:nvPr>
        </p:nvSpPr>
        <p:spPr/>
        <p:txBody>
          <a:bodyPr>
            <a:normAutofit/>
          </a:bodyPr>
          <a:lstStyle/>
          <a:p>
            <a:r>
              <a:rPr lang="en-US" dirty="0"/>
              <a:t>Description</a:t>
            </a:r>
          </a:p>
          <a:p>
            <a:pPr lvl="1"/>
            <a:r>
              <a:rPr lang="en-US" dirty="0"/>
              <a:t>Saves results to the (HDFS) file system</a:t>
            </a:r>
          </a:p>
          <a:p>
            <a:r>
              <a:rPr lang="en-US" dirty="0"/>
              <a:t>Syntax</a:t>
            </a:r>
          </a:p>
          <a:p>
            <a:pPr lvl="1"/>
            <a:r>
              <a:rPr lang="en-US" dirty="0"/>
              <a:t>STORE alias INTO 'directory' [USING function]; </a:t>
            </a:r>
          </a:p>
          <a:p>
            <a:r>
              <a:rPr lang="en-US" dirty="0"/>
              <a:t>Usage</a:t>
            </a:r>
          </a:p>
          <a:p>
            <a:pPr lvl="1"/>
            <a:r>
              <a:rPr lang="en-US" dirty="0"/>
              <a:t>Use the STORE operator to execute Pig Latin statements and save results to the file system</a:t>
            </a:r>
          </a:p>
          <a:p>
            <a:pPr lvl="1"/>
            <a:r>
              <a:rPr lang="en-US" dirty="0" err="1"/>
              <a:t>PigStorage</a:t>
            </a:r>
            <a:r>
              <a:rPr lang="en-US" dirty="0"/>
              <a:t> is the default store function and does not need to be specified</a:t>
            </a:r>
          </a:p>
          <a:p>
            <a:pPr lvl="1"/>
            <a:r>
              <a:rPr lang="en-US" dirty="0"/>
              <a:t>To debug scripts during development, you can use DUMP to check intermediate results</a:t>
            </a:r>
          </a:p>
          <a:p>
            <a:pPr lvl="1"/>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119427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008E-7246-0546-BF92-42B0FA1CC4FE}"/>
              </a:ext>
            </a:extLst>
          </p:cNvPr>
          <p:cNvSpPr>
            <a:spLocks noGrp="1"/>
          </p:cNvSpPr>
          <p:nvPr>
            <p:ph type="title"/>
          </p:nvPr>
        </p:nvSpPr>
        <p:spPr/>
        <p:txBody>
          <a:bodyPr/>
          <a:lstStyle/>
          <a:p>
            <a:r>
              <a:rPr lang="en-US" b="1" dirty="0"/>
              <a:t>Choosing the Right Tool </a:t>
            </a:r>
            <a:endParaRPr lang="en-US" dirty="0"/>
          </a:p>
        </p:txBody>
      </p:sp>
      <p:sp>
        <p:nvSpPr>
          <p:cNvPr id="3" name="Content Placeholder 2">
            <a:extLst>
              <a:ext uri="{FF2B5EF4-FFF2-40B4-BE49-F238E27FC236}">
                <a16:creationId xmlns:a16="http://schemas.microsoft.com/office/drawing/2014/main" id="{E200604E-EC53-C743-A1E1-CADE3EF2049B}"/>
              </a:ext>
            </a:extLst>
          </p:cNvPr>
          <p:cNvSpPr>
            <a:spLocks noGrp="1"/>
          </p:cNvSpPr>
          <p:nvPr>
            <p:ph idx="1"/>
          </p:nvPr>
        </p:nvSpPr>
        <p:spPr/>
        <p:txBody>
          <a:bodyPr/>
          <a:lstStyle/>
          <a:p>
            <a:r>
              <a:rPr lang="en-US" dirty="0"/>
              <a:t>Choose the best solution for the given task – Mix and match as needed </a:t>
            </a:r>
          </a:p>
          <a:p>
            <a:r>
              <a:rPr lang="en-US" dirty="0"/>
              <a:t>MapReduce </a:t>
            </a:r>
          </a:p>
          <a:p>
            <a:pPr lvl="1"/>
            <a:r>
              <a:rPr lang="en-US" dirty="0"/>
              <a:t>Low/level approach offers flexibility, control, and performance </a:t>
            </a:r>
          </a:p>
          <a:p>
            <a:pPr lvl="1"/>
            <a:r>
              <a:rPr lang="en-US" dirty="0"/>
              <a:t>More time-consuming and error-prone to write </a:t>
            </a:r>
          </a:p>
          <a:p>
            <a:pPr lvl="1"/>
            <a:r>
              <a:rPr lang="en-US" dirty="0"/>
              <a:t>Choose when control and performance are most important </a:t>
            </a:r>
          </a:p>
          <a:p>
            <a:r>
              <a:rPr lang="en-US" dirty="0"/>
              <a:t>Pig and Hive </a:t>
            </a:r>
          </a:p>
          <a:p>
            <a:pPr lvl="1"/>
            <a:r>
              <a:rPr lang="en-US" dirty="0"/>
              <a:t>Faster to write, test, and deploy than MapReduce </a:t>
            </a:r>
          </a:p>
          <a:p>
            <a:pPr lvl="1"/>
            <a:r>
              <a:rPr lang="en-US" dirty="0"/>
              <a:t>Better choice for most analysis and processing tasks</a:t>
            </a:r>
          </a:p>
          <a:p>
            <a:endParaRPr lang="en-US" dirty="0"/>
          </a:p>
        </p:txBody>
      </p:sp>
      <p:sp>
        <p:nvSpPr>
          <p:cNvPr id="4" name="Footer Placeholder 3">
            <a:extLst>
              <a:ext uri="{FF2B5EF4-FFF2-40B4-BE49-F238E27FC236}">
                <a16:creationId xmlns:a16="http://schemas.microsoft.com/office/drawing/2014/main" id="{7C5C0BAC-4A75-784F-A8BB-F2A6563EADF3}"/>
              </a:ext>
            </a:extLst>
          </p:cNvPr>
          <p:cNvSpPr>
            <a:spLocks noGrp="1"/>
          </p:cNvSpPr>
          <p:nvPr>
            <p:ph type="ftr" sz="quarter" idx="11"/>
          </p:nvPr>
        </p:nvSpPr>
        <p:spPr/>
        <p:txBody>
          <a:bodyPr/>
          <a:lstStyle/>
          <a:p>
            <a:r>
              <a:rPr lang="sk-SK"/>
              <a:t>CSP554</a:t>
            </a:r>
            <a:r>
              <a:rPr lang="en-US"/>
              <a:t> End of Term</a:t>
            </a:r>
            <a:endParaRPr lang="en-US" dirty="0"/>
          </a:p>
        </p:txBody>
      </p:sp>
      <p:sp>
        <p:nvSpPr>
          <p:cNvPr id="5" name="Slide Number Placeholder 4">
            <a:extLst>
              <a:ext uri="{FF2B5EF4-FFF2-40B4-BE49-F238E27FC236}">
                <a16:creationId xmlns:a16="http://schemas.microsoft.com/office/drawing/2014/main" id="{E1524BDD-1DCC-B94C-9807-F13F984AD16C}"/>
              </a:ext>
            </a:extLst>
          </p:cNvPr>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39974371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and Output</a:t>
            </a:r>
            <a:br>
              <a:rPr lang="en-US" dirty="0"/>
            </a:br>
            <a:r>
              <a:rPr lang="en-US" sz="3100" dirty="0"/>
              <a:t>STORE: Example</a:t>
            </a:r>
          </a:p>
        </p:txBody>
      </p:sp>
      <p:sp>
        <p:nvSpPr>
          <p:cNvPr id="3" name="Content Placeholder 2"/>
          <p:cNvSpPr>
            <a:spLocks noGrp="1"/>
          </p:cNvSpPr>
          <p:nvPr>
            <p:ph idx="1"/>
          </p:nvPr>
        </p:nvSpPr>
        <p:spPr/>
        <p:txBody>
          <a:bodyPr>
            <a:normAutofit fontScale="85000" lnSpcReduction="20000"/>
          </a:bodyPr>
          <a:lstStyle/>
          <a:p>
            <a:r>
              <a:rPr lang="en-US" dirty="0"/>
              <a:t>In this example data is stored using </a:t>
            </a:r>
            <a:r>
              <a:rPr lang="en-US" dirty="0" err="1"/>
              <a:t>PigStorage</a:t>
            </a:r>
            <a:r>
              <a:rPr lang="en-US" dirty="0"/>
              <a:t> and the asterisk character (*) as the field delimiter</a:t>
            </a:r>
          </a:p>
          <a:p>
            <a:endParaRPr lang="en-US" dirty="0"/>
          </a:p>
          <a:p>
            <a:pPr marL="274320" lvl="1" indent="0">
              <a:buNone/>
            </a:pPr>
            <a:r>
              <a:rPr lang="en-US" dirty="0"/>
              <a:t>A = LOAD 'data' AS (a1:int,a2:int,a3:int);</a:t>
            </a:r>
          </a:p>
          <a:p>
            <a:pPr marL="274320" lvl="1" indent="0">
              <a:buNone/>
            </a:pPr>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a:t>(4,3,3)</a:t>
            </a:r>
          </a:p>
          <a:p>
            <a:pPr marL="274320" lvl="1" indent="0">
              <a:buNone/>
            </a:pPr>
            <a:endParaRPr lang="en-US" dirty="0"/>
          </a:p>
          <a:p>
            <a:pPr marL="274320" lvl="1" indent="0">
              <a:buNone/>
            </a:pPr>
            <a:r>
              <a:rPr lang="en-US" dirty="0"/>
              <a:t>STORE A INTO '</a:t>
            </a:r>
            <a:r>
              <a:rPr lang="en-US" dirty="0" err="1"/>
              <a:t>myoutput</a:t>
            </a:r>
            <a:r>
              <a:rPr lang="en-US" dirty="0"/>
              <a:t>' USING </a:t>
            </a:r>
            <a:r>
              <a:rPr lang="en-US" dirty="0" err="1"/>
              <a:t>PigStorage</a:t>
            </a:r>
            <a:r>
              <a:rPr lang="en-US" dirty="0"/>
              <a:t> ('*');</a:t>
            </a:r>
          </a:p>
          <a:p>
            <a:pPr marL="274320" lvl="1" indent="0">
              <a:buNone/>
            </a:pPr>
            <a:endParaRPr lang="en-US" dirty="0"/>
          </a:p>
          <a:p>
            <a:pPr marL="274320" lvl="1" indent="0">
              <a:buNone/>
            </a:pPr>
            <a:r>
              <a:rPr lang="en-US" dirty="0"/>
              <a:t>CAT </a:t>
            </a:r>
            <a:r>
              <a:rPr lang="en-US" dirty="0" err="1"/>
              <a:t>myoutput</a:t>
            </a:r>
            <a:r>
              <a:rPr lang="en-US" dirty="0"/>
              <a:t>; -- prints the content of a file to the screen</a:t>
            </a:r>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a:t>4*3*3</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8613192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Content Placeholder 2"/>
          <p:cNvSpPr>
            <a:spLocks noGrp="1"/>
          </p:cNvSpPr>
          <p:nvPr>
            <p:ph idx="1"/>
          </p:nvPr>
        </p:nvSpPr>
        <p:spPr/>
        <p:txBody>
          <a:bodyPr/>
          <a:lstStyle/>
          <a:p>
            <a:r>
              <a:rPr lang="en-US" dirty="0"/>
              <a:t>Pig Latin provides operators that can help you debug your Pig Latin statements:</a:t>
            </a:r>
          </a:p>
          <a:p>
            <a:pPr lvl="1"/>
            <a:r>
              <a:rPr lang="en-US" dirty="0"/>
              <a:t>Use the DUMP operator to display results to your terminal screen</a:t>
            </a:r>
          </a:p>
          <a:p>
            <a:pPr lvl="1"/>
            <a:r>
              <a:rPr lang="en-US" dirty="0"/>
              <a:t>Use the DESCRIBE operator to review the schema of a relation</a:t>
            </a:r>
          </a:p>
          <a:p>
            <a:pPr lvl="1"/>
            <a:r>
              <a:rPr lang="en-US" dirty="0"/>
              <a:t>Use the EXPLAIN operator to view the logical, physical, or map reduce execution plans to compute a relation</a:t>
            </a:r>
          </a:p>
          <a:p>
            <a:pPr lvl="1"/>
            <a:r>
              <a:rPr lang="en-US" dirty="0"/>
              <a:t>Use the ILLUSTRATE operator to view the step-by-step execution of a series of statements</a:t>
            </a:r>
          </a:p>
          <a:p>
            <a:r>
              <a:rPr lang="en-US" dirty="0"/>
              <a:t>DUMP &lt;alias&gt;; </a:t>
            </a:r>
          </a:p>
          <a:p>
            <a:pPr lvl="1"/>
            <a:r>
              <a:rPr lang="en-US" dirty="0"/>
              <a:t>prints a relation's contents as text, after computing it</a:t>
            </a:r>
          </a:p>
          <a:p>
            <a:r>
              <a:rPr lang="en-US" dirty="0"/>
              <a:t>DESCRIBE &lt;alias&gt;; </a:t>
            </a:r>
          </a:p>
          <a:p>
            <a:pPr lvl="1"/>
            <a:r>
              <a:rPr lang="en-US" dirty="0"/>
              <a:t>prints its schema (metadata)</a:t>
            </a:r>
          </a:p>
          <a:p>
            <a:r>
              <a:rPr lang="en-US" dirty="0"/>
              <a:t>EXPLAIN &lt;alias&gt;;</a:t>
            </a:r>
          </a:p>
          <a:p>
            <a:pPr lvl="1"/>
            <a:r>
              <a:rPr lang="en-US" dirty="0"/>
              <a:t>prints an explanation of what Pig will do to get it</a:t>
            </a:r>
          </a:p>
          <a:p>
            <a:r>
              <a:rPr lang="en-US" dirty="0"/>
              <a:t>ILLUSTRATE &lt;alias&gt;;</a:t>
            </a:r>
          </a:p>
          <a:p>
            <a:pPr lvl="1"/>
            <a:r>
              <a:rPr lang="en-US" dirty="0"/>
              <a:t>prints a sample run with a subset of data </a:t>
            </a:r>
          </a:p>
          <a:p>
            <a:pPr lvl="1"/>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27493397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sz="3100" dirty="0"/>
              <a:t>DUMP</a:t>
            </a:r>
          </a:p>
        </p:txBody>
      </p:sp>
      <p:sp>
        <p:nvSpPr>
          <p:cNvPr id="3" name="Content Placeholder 2"/>
          <p:cNvSpPr>
            <a:spLocks noGrp="1"/>
          </p:cNvSpPr>
          <p:nvPr>
            <p:ph idx="1"/>
          </p:nvPr>
        </p:nvSpPr>
        <p:spPr/>
        <p:txBody>
          <a:bodyPr/>
          <a:lstStyle/>
          <a:p>
            <a:r>
              <a:rPr lang="en-US" dirty="0"/>
              <a:t>Describe</a:t>
            </a:r>
          </a:p>
          <a:p>
            <a:pPr lvl="1"/>
            <a:r>
              <a:rPr lang="en-US" dirty="0"/>
              <a:t>Dumps or displays results to screen</a:t>
            </a:r>
          </a:p>
          <a:p>
            <a:r>
              <a:rPr lang="en-US" dirty="0"/>
              <a:t>Syntax</a:t>
            </a:r>
          </a:p>
          <a:p>
            <a:pPr lvl="1"/>
            <a:r>
              <a:rPr lang="en-US" dirty="0"/>
              <a:t>DUMP alias;  </a:t>
            </a:r>
          </a:p>
          <a:p>
            <a:r>
              <a:rPr lang="en-US" dirty="0"/>
              <a:t>Usage</a:t>
            </a:r>
          </a:p>
          <a:p>
            <a:pPr lvl="1"/>
            <a:r>
              <a:rPr lang="en-US" dirty="0"/>
              <a:t>Use the DUMP operator to execute Pig Latin statements and display the results to your screen</a:t>
            </a:r>
          </a:p>
          <a:p>
            <a:pPr lvl="1"/>
            <a:r>
              <a:rPr lang="en-US" dirty="0"/>
              <a:t>DUMP is meant for interactive mode; statements are executed immediately and the results are not saved </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1388899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sz="3100" dirty="0"/>
              <a:t>DUMP: Example #1</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this example a dump is performed after each statement.</a:t>
            </a:r>
          </a:p>
          <a:p>
            <a:endParaRPr lang="en-US" dirty="0"/>
          </a:p>
          <a:p>
            <a:pPr marL="274320" lvl="1" indent="0">
              <a:buNone/>
            </a:pPr>
            <a:r>
              <a:rPr lang="en-US" dirty="0"/>
              <a:t>A = LOAD 'student' AS (</a:t>
            </a:r>
            <a:r>
              <a:rPr lang="en-US" dirty="0" err="1"/>
              <a:t>name:chararray</a:t>
            </a:r>
            <a:r>
              <a:rPr lang="en-US" dirty="0"/>
              <a:t>, </a:t>
            </a:r>
            <a:r>
              <a:rPr lang="en-US" dirty="0" err="1"/>
              <a:t>age:int</a:t>
            </a:r>
            <a:r>
              <a:rPr lang="en-US" dirty="0"/>
              <a:t>, </a:t>
            </a:r>
            <a:r>
              <a:rPr lang="en-US" dirty="0" err="1"/>
              <a:t>gpa:float</a:t>
            </a:r>
            <a:r>
              <a:rPr lang="en-US" dirty="0"/>
              <a:t>);</a:t>
            </a:r>
          </a:p>
          <a:p>
            <a:pPr marL="274320" lvl="1" indent="0">
              <a:buNone/>
            </a:pPr>
            <a:endParaRPr lang="en-US" dirty="0"/>
          </a:p>
          <a:p>
            <a:pPr marL="274320" lvl="1" indent="0">
              <a:buNone/>
            </a:pPr>
            <a:r>
              <a:rPr lang="en-US" dirty="0"/>
              <a:t>DUMP A;</a:t>
            </a:r>
          </a:p>
          <a:p>
            <a:pPr marL="274320" lvl="1" indent="0">
              <a:buNone/>
            </a:pPr>
            <a:r>
              <a:rPr lang="en-US" dirty="0"/>
              <a:t>(John,18,4.0F)</a:t>
            </a:r>
          </a:p>
          <a:p>
            <a:pPr marL="274320" lvl="1" indent="0">
              <a:buNone/>
            </a:pPr>
            <a:r>
              <a:rPr lang="en-US" dirty="0"/>
              <a:t>(Mary,19,3.7F)</a:t>
            </a:r>
          </a:p>
          <a:p>
            <a:pPr marL="274320" lvl="1" indent="0">
              <a:buNone/>
            </a:pPr>
            <a:r>
              <a:rPr lang="en-US" dirty="0"/>
              <a:t>(Bill,20,3.9F)</a:t>
            </a:r>
          </a:p>
          <a:p>
            <a:pPr marL="274320" lvl="1" indent="0">
              <a:buNone/>
            </a:pPr>
            <a:r>
              <a:rPr lang="en-US" dirty="0"/>
              <a:t>(Joe,22,3.8F)</a:t>
            </a:r>
          </a:p>
          <a:p>
            <a:pPr marL="274320" lvl="1" indent="0">
              <a:buNone/>
            </a:pPr>
            <a:r>
              <a:rPr lang="en-US" dirty="0"/>
              <a:t>(Jill,20,4.0F)</a:t>
            </a:r>
          </a:p>
          <a:p>
            <a:pPr marL="274320" lvl="1" indent="0">
              <a:buNone/>
            </a:pPr>
            <a:endParaRPr lang="en-US" dirty="0"/>
          </a:p>
          <a:p>
            <a:pPr marL="274320" lvl="1" indent="0">
              <a:buNone/>
            </a:pPr>
            <a:r>
              <a:rPr lang="en-US" dirty="0"/>
              <a:t>B = FILTER A BY name matches 'J.+';</a:t>
            </a:r>
          </a:p>
          <a:p>
            <a:pPr marL="274320" lvl="1" indent="0">
              <a:buNone/>
            </a:pPr>
            <a:endParaRPr lang="en-US" dirty="0"/>
          </a:p>
          <a:p>
            <a:pPr marL="274320" lvl="1" indent="0">
              <a:buNone/>
            </a:pPr>
            <a:r>
              <a:rPr lang="en-US" dirty="0"/>
              <a:t>DUMP B;</a:t>
            </a:r>
          </a:p>
          <a:p>
            <a:pPr marL="274320" lvl="1" indent="0">
              <a:buNone/>
            </a:pPr>
            <a:r>
              <a:rPr lang="en-US" dirty="0"/>
              <a:t>(John,18,4.0F)</a:t>
            </a:r>
          </a:p>
          <a:p>
            <a:pPr marL="274320" lvl="1" indent="0">
              <a:buNone/>
            </a:pPr>
            <a:r>
              <a:rPr lang="en-US" dirty="0"/>
              <a:t>(Joe,22,3.8F)</a:t>
            </a:r>
          </a:p>
          <a:p>
            <a:pPr marL="274320" lvl="1" indent="0">
              <a:buNone/>
            </a:pPr>
            <a:r>
              <a:rPr lang="en-US" dirty="0"/>
              <a:t>(Jill,20,4.0F)</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37889404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sz="3100" dirty="0"/>
              <a:t>DUMP: Example #2</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this example we use the limit operator to restrict the number of records the dump operator displays</a:t>
            </a:r>
          </a:p>
          <a:p>
            <a:endParaRPr lang="en-US" dirty="0"/>
          </a:p>
          <a:p>
            <a:pPr marL="274320" lvl="1" indent="0">
              <a:buNone/>
            </a:pPr>
            <a:r>
              <a:rPr lang="en-US" dirty="0"/>
              <a:t>A = LOAD 'student' AS (</a:t>
            </a:r>
            <a:r>
              <a:rPr lang="en-US" dirty="0" err="1"/>
              <a:t>name:chararray</a:t>
            </a:r>
            <a:r>
              <a:rPr lang="en-US" dirty="0"/>
              <a:t>, </a:t>
            </a:r>
            <a:r>
              <a:rPr lang="en-US" dirty="0" err="1"/>
              <a:t>age:int</a:t>
            </a:r>
            <a:r>
              <a:rPr lang="en-US" dirty="0"/>
              <a:t>, </a:t>
            </a:r>
            <a:r>
              <a:rPr lang="en-US" dirty="0" err="1"/>
              <a:t>gpa:float</a:t>
            </a:r>
            <a:r>
              <a:rPr lang="en-US" dirty="0"/>
              <a:t>);</a:t>
            </a:r>
          </a:p>
          <a:p>
            <a:pPr marL="274320" lvl="1" indent="0">
              <a:buNone/>
            </a:pPr>
            <a:endParaRPr lang="en-US" dirty="0"/>
          </a:p>
          <a:p>
            <a:pPr marL="274320" lvl="1" indent="0">
              <a:buNone/>
            </a:pPr>
            <a:r>
              <a:rPr lang="en-US" dirty="0"/>
              <a:t>DUMP A;</a:t>
            </a:r>
          </a:p>
          <a:p>
            <a:pPr marL="274320" lvl="1" indent="0">
              <a:buNone/>
            </a:pPr>
            <a:r>
              <a:rPr lang="en-US" dirty="0"/>
              <a:t>(John,18,4.0F)</a:t>
            </a:r>
          </a:p>
          <a:p>
            <a:pPr marL="274320" lvl="1" indent="0">
              <a:buNone/>
            </a:pPr>
            <a:r>
              <a:rPr lang="en-US" dirty="0"/>
              <a:t>(Mary,19,3.7F)</a:t>
            </a:r>
          </a:p>
          <a:p>
            <a:pPr marL="274320" lvl="1" indent="0">
              <a:buNone/>
            </a:pPr>
            <a:r>
              <a:rPr lang="en-US" dirty="0"/>
              <a:t>(Bill,20,3.9F)</a:t>
            </a:r>
          </a:p>
          <a:p>
            <a:pPr marL="274320" lvl="1" indent="0">
              <a:buNone/>
            </a:pPr>
            <a:r>
              <a:rPr lang="en-US" dirty="0"/>
              <a:t>(Joe,22,3.8F)</a:t>
            </a:r>
          </a:p>
          <a:p>
            <a:pPr marL="274320" lvl="1" indent="0">
              <a:buNone/>
            </a:pPr>
            <a:r>
              <a:rPr lang="en-US" dirty="0"/>
              <a:t>(Jill,20,4.0F)</a:t>
            </a:r>
          </a:p>
          <a:p>
            <a:pPr marL="274320" lvl="1" indent="0">
              <a:buNone/>
            </a:pPr>
            <a:endParaRPr lang="en-US" dirty="0"/>
          </a:p>
          <a:p>
            <a:pPr marL="274320" lvl="1" indent="0">
              <a:buNone/>
            </a:pPr>
            <a:r>
              <a:rPr lang="en-US" dirty="0"/>
              <a:t>B = LIMIT A 2;</a:t>
            </a:r>
          </a:p>
          <a:p>
            <a:pPr marL="274320" lvl="1" indent="0">
              <a:buNone/>
            </a:pPr>
            <a:endParaRPr lang="en-US" dirty="0"/>
          </a:p>
          <a:p>
            <a:pPr marL="274320" lvl="1" indent="0">
              <a:buNone/>
            </a:pPr>
            <a:r>
              <a:rPr lang="en-US" dirty="0"/>
              <a:t>DUMP B;</a:t>
            </a:r>
          </a:p>
          <a:p>
            <a:pPr marL="274320" lvl="1" indent="0">
              <a:buNone/>
            </a:pPr>
            <a:r>
              <a:rPr lang="en-US" dirty="0"/>
              <a:t>(John,18,4.0F)</a:t>
            </a:r>
          </a:p>
          <a:p>
            <a:pPr marL="274320" lvl="1" indent="0">
              <a:buNone/>
            </a:pPr>
            <a:r>
              <a:rPr lang="en-US" dirty="0"/>
              <a:t>(Joe,22,3.8F)</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30765337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sz="3100" dirty="0"/>
              <a:t>DESCRIBE</a:t>
            </a:r>
          </a:p>
        </p:txBody>
      </p:sp>
      <p:sp>
        <p:nvSpPr>
          <p:cNvPr id="3" name="Content Placeholder 2"/>
          <p:cNvSpPr>
            <a:spLocks noGrp="1"/>
          </p:cNvSpPr>
          <p:nvPr>
            <p:ph idx="1"/>
          </p:nvPr>
        </p:nvSpPr>
        <p:spPr/>
        <p:txBody>
          <a:bodyPr/>
          <a:lstStyle/>
          <a:p>
            <a:r>
              <a:rPr lang="en-US" dirty="0"/>
              <a:t>Description</a:t>
            </a:r>
          </a:p>
          <a:p>
            <a:pPr lvl="1"/>
            <a:r>
              <a:rPr lang="en-US" dirty="0"/>
              <a:t>Returns the schema of a relation</a:t>
            </a:r>
          </a:p>
          <a:p>
            <a:r>
              <a:rPr lang="en-US" dirty="0"/>
              <a:t>Syntax</a:t>
            </a:r>
          </a:p>
          <a:p>
            <a:pPr lvl="1"/>
            <a:r>
              <a:rPr lang="en-US" dirty="0"/>
              <a:t>DESCRIBE alias; </a:t>
            </a:r>
          </a:p>
          <a:p>
            <a:r>
              <a:rPr lang="en-US" dirty="0"/>
              <a:t>Usage</a:t>
            </a:r>
          </a:p>
          <a:p>
            <a:pPr lvl="1"/>
            <a:r>
              <a:rPr lang="en-US" dirty="0"/>
              <a:t>Use the DESCRIBE operator to view the schema of a relation</a:t>
            </a:r>
          </a:p>
          <a:p>
            <a:pPr lvl="1"/>
            <a:r>
              <a:rPr lang="en-US" dirty="0"/>
              <a:t>You can view outer relations as well as relations defined in a nested FOREACH statement</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3605926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sz="3100" dirty="0"/>
              <a:t>DESCRIBE</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this example a schema is specified using the AS clause. If all data conforms to the schema, Pig will use the assigned types</a:t>
            </a:r>
          </a:p>
          <a:p>
            <a:endParaRPr lang="en-US" dirty="0"/>
          </a:p>
          <a:p>
            <a:pPr marL="274320" lvl="1" indent="0">
              <a:buNone/>
            </a:pPr>
            <a:r>
              <a:rPr lang="en-US" sz="2300" dirty="0"/>
              <a:t>A = LOAD 'student' AS (</a:t>
            </a:r>
            <a:r>
              <a:rPr lang="en-US" sz="2300" dirty="0" err="1"/>
              <a:t>name:chararray</a:t>
            </a:r>
            <a:r>
              <a:rPr lang="en-US" sz="2300" dirty="0"/>
              <a:t>, </a:t>
            </a:r>
            <a:r>
              <a:rPr lang="en-US" sz="2300" dirty="0" err="1"/>
              <a:t>age:int</a:t>
            </a:r>
            <a:r>
              <a:rPr lang="en-US" sz="2300" dirty="0"/>
              <a:t>, </a:t>
            </a:r>
            <a:r>
              <a:rPr lang="en-US" sz="2300" dirty="0" err="1"/>
              <a:t>gpa:float</a:t>
            </a:r>
            <a:r>
              <a:rPr lang="en-US" sz="2300" dirty="0"/>
              <a:t>);</a:t>
            </a:r>
          </a:p>
          <a:p>
            <a:pPr marL="274320" lvl="1" indent="0">
              <a:buNone/>
            </a:pPr>
            <a:r>
              <a:rPr lang="en-US" sz="2300" dirty="0"/>
              <a:t>B = FILTER A BY name matches 'J.+';</a:t>
            </a:r>
          </a:p>
          <a:p>
            <a:pPr marL="274320" lvl="1" indent="0">
              <a:buNone/>
            </a:pPr>
            <a:r>
              <a:rPr lang="en-US" sz="2300" dirty="0"/>
              <a:t>C = GROUP B BY name;</a:t>
            </a:r>
          </a:p>
          <a:p>
            <a:pPr marL="274320" lvl="1" indent="0">
              <a:buNone/>
            </a:pPr>
            <a:r>
              <a:rPr lang="en-US" sz="2300" dirty="0"/>
              <a:t>D = FOREACH C GENERATE COUNT(</a:t>
            </a:r>
            <a:r>
              <a:rPr lang="en-US" sz="2300" dirty="0" err="1"/>
              <a:t>B.age</a:t>
            </a:r>
            <a:r>
              <a:rPr lang="en-US" sz="2300" dirty="0"/>
              <a:t>);</a:t>
            </a:r>
          </a:p>
          <a:p>
            <a:pPr marL="274320" lvl="1" indent="0">
              <a:buNone/>
            </a:pPr>
            <a:endParaRPr lang="en-US" sz="2300" dirty="0"/>
          </a:p>
          <a:p>
            <a:pPr marL="274320" lvl="1" indent="0">
              <a:buNone/>
            </a:pPr>
            <a:r>
              <a:rPr lang="en-US" sz="2300" dirty="0"/>
              <a:t>DESCRIBE A;</a:t>
            </a:r>
          </a:p>
          <a:p>
            <a:pPr marL="274320" lvl="1" indent="0">
              <a:buNone/>
            </a:pPr>
            <a:r>
              <a:rPr lang="en-US" sz="2300" dirty="0"/>
              <a:t>A: {name: </a:t>
            </a:r>
            <a:r>
              <a:rPr lang="en-US" sz="2300" dirty="0" err="1"/>
              <a:t>chararray,age</a:t>
            </a:r>
            <a:r>
              <a:rPr lang="en-US" sz="2300" dirty="0"/>
              <a:t>: </a:t>
            </a:r>
            <a:r>
              <a:rPr lang="en-US" sz="2300" dirty="0" err="1"/>
              <a:t>int,gpa</a:t>
            </a:r>
            <a:r>
              <a:rPr lang="en-US" sz="2300" dirty="0"/>
              <a:t>: float}</a:t>
            </a:r>
          </a:p>
          <a:p>
            <a:pPr marL="274320" lvl="1" indent="0">
              <a:buNone/>
            </a:pPr>
            <a:endParaRPr lang="en-US" sz="2300" dirty="0"/>
          </a:p>
          <a:p>
            <a:pPr marL="274320" lvl="1" indent="0">
              <a:buNone/>
            </a:pPr>
            <a:r>
              <a:rPr lang="en-US" sz="2300" dirty="0"/>
              <a:t>DESCRIBE B;</a:t>
            </a:r>
          </a:p>
          <a:p>
            <a:pPr marL="274320" lvl="1" indent="0">
              <a:buNone/>
            </a:pPr>
            <a:r>
              <a:rPr lang="en-US" sz="2300" dirty="0"/>
              <a:t>B: {name: </a:t>
            </a:r>
            <a:r>
              <a:rPr lang="en-US" sz="2300" dirty="0" err="1"/>
              <a:t>chararray,age</a:t>
            </a:r>
            <a:r>
              <a:rPr lang="en-US" sz="2300" dirty="0"/>
              <a:t>: </a:t>
            </a:r>
            <a:r>
              <a:rPr lang="en-US" sz="2300" dirty="0" err="1"/>
              <a:t>int,gpa</a:t>
            </a:r>
            <a:r>
              <a:rPr lang="en-US" sz="2300" dirty="0"/>
              <a:t>: float}</a:t>
            </a:r>
          </a:p>
          <a:p>
            <a:pPr marL="274320" lvl="1" indent="0">
              <a:buNone/>
            </a:pPr>
            <a:endParaRPr lang="en-US" sz="2300" dirty="0"/>
          </a:p>
          <a:p>
            <a:pPr marL="274320" lvl="1" indent="0">
              <a:buNone/>
            </a:pPr>
            <a:r>
              <a:rPr lang="en-US" sz="2300" dirty="0"/>
              <a:t>DESCRIBE C;</a:t>
            </a:r>
          </a:p>
          <a:p>
            <a:pPr marL="274320" lvl="1" indent="0">
              <a:buNone/>
            </a:pPr>
            <a:r>
              <a:rPr lang="en-US" sz="2300" dirty="0"/>
              <a:t>C: {group: </a:t>
            </a:r>
            <a:r>
              <a:rPr lang="en-US" sz="2300" dirty="0" err="1"/>
              <a:t>chararray,B</a:t>
            </a:r>
            <a:r>
              <a:rPr lang="en-US" sz="2300" dirty="0"/>
              <a:t>: {(name: </a:t>
            </a:r>
            <a:r>
              <a:rPr lang="en-US" sz="2300" dirty="0" err="1"/>
              <a:t>chararray,age</a:t>
            </a:r>
            <a:r>
              <a:rPr lang="en-US" sz="2300" dirty="0"/>
              <a:t>: </a:t>
            </a:r>
            <a:r>
              <a:rPr lang="en-US" sz="2300" dirty="0" err="1"/>
              <a:t>int,gpa</a:t>
            </a:r>
            <a:r>
              <a:rPr lang="en-US" sz="2300" dirty="0"/>
              <a:t>: float)}}</a:t>
            </a:r>
          </a:p>
          <a:p>
            <a:pPr marL="274320" lvl="1" indent="0">
              <a:buNone/>
            </a:pPr>
            <a:endParaRPr lang="en-US" sz="2300" dirty="0"/>
          </a:p>
          <a:p>
            <a:pPr marL="274320" lvl="1" indent="0">
              <a:buNone/>
            </a:pPr>
            <a:r>
              <a:rPr lang="en-US" sz="2300" dirty="0"/>
              <a:t>DESCRIBE D;</a:t>
            </a:r>
          </a:p>
          <a:p>
            <a:pPr marL="274320" lvl="1" indent="0">
              <a:buNone/>
            </a:pPr>
            <a:r>
              <a:rPr lang="en-US" sz="2300" dirty="0"/>
              <a:t>D: {long}</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3956516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sz="3100" dirty="0"/>
              <a:t>DESCRIBE</a:t>
            </a:r>
            <a:endParaRPr lang="en-US" dirty="0"/>
          </a:p>
        </p:txBody>
      </p:sp>
      <p:sp>
        <p:nvSpPr>
          <p:cNvPr id="3" name="Content Placeholder 2"/>
          <p:cNvSpPr>
            <a:spLocks noGrp="1"/>
          </p:cNvSpPr>
          <p:nvPr>
            <p:ph idx="1"/>
          </p:nvPr>
        </p:nvSpPr>
        <p:spPr/>
        <p:txBody>
          <a:bodyPr/>
          <a:lstStyle/>
          <a:p>
            <a:r>
              <a:rPr lang="en-US" dirty="0"/>
              <a:t>This example shows how to view the schema of a nested relation using the :: operator.</a:t>
            </a:r>
          </a:p>
          <a:p>
            <a:endParaRPr lang="en-US" dirty="0"/>
          </a:p>
          <a:p>
            <a:pPr marL="274320" lvl="1" indent="0">
              <a:buNone/>
            </a:pPr>
            <a:r>
              <a:rPr lang="en-US" dirty="0"/>
              <a:t>A = LOAD 'studentab10k' AS (name, age, </a:t>
            </a:r>
            <a:r>
              <a:rPr lang="en-US" dirty="0" err="1"/>
              <a:t>gpa</a:t>
            </a:r>
            <a:r>
              <a:rPr lang="en-US" dirty="0"/>
              <a:t>); </a:t>
            </a:r>
          </a:p>
          <a:p>
            <a:pPr marL="274320" lvl="1" indent="0">
              <a:buNone/>
            </a:pPr>
            <a:r>
              <a:rPr lang="en-US" dirty="0"/>
              <a:t>B = GROUP A BY name; </a:t>
            </a:r>
          </a:p>
          <a:p>
            <a:pPr marL="274320" lvl="1" indent="0">
              <a:buNone/>
            </a:pPr>
            <a:r>
              <a:rPr lang="en-US" dirty="0"/>
              <a:t>C = FOREACH B { </a:t>
            </a:r>
          </a:p>
          <a:p>
            <a:pPr marL="274320" lvl="1" indent="0">
              <a:buNone/>
            </a:pPr>
            <a:r>
              <a:rPr lang="en-US" dirty="0"/>
              <a:t>     D = DISTINCT </a:t>
            </a:r>
            <a:r>
              <a:rPr lang="en-US" dirty="0" err="1"/>
              <a:t>A.age</a:t>
            </a:r>
            <a:r>
              <a:rPr lang="en-US" dirty="0"/>
              <a:t>; </a:t>
            </a:r>
          </a:p>
          <a:p>
            <a:pPr marL="274320" lvl="1" indent="0">
              <a:buNone/>
            </a:pPr>
            <a:r>
              <a:rPr lang="en-US" dirty="0"/>
              <a:t>     GENERATE COUNT(D), group;} </a:t>
            </a:r>
          </a:p>
          <a:p>
            <a:pPr marL="274320" lvl="1" indent="0">
              <a:buNone/>
            </a:pPr>
            <a:endParaRPr lang="en-US" dirty="0"/>
          </a:p>
          <a:p>
            <a:pPr marL="274320" lvl="1" indent="0">
              <a:buNone/>
            </a:pPr>
            <a:r>
              <a:rPr lang="en-US" dirty="0"/>
              <a:t>DESCRIBE C::D; </a:t>
            </a:r>
          </a:p>
          <a:p>
            <a:pPr marL="274320" lvl="1" indent="0">
              <a:buNone/>
            </a:pPr>
            <a:r>
              <a:rPr lang="en-US" dirty="0"/>
              <a:t>D: {age: </a:t>
            </a:r>
            <a:r>
              <a:rPr lang="en-US" dirty="0" err="1"/>
              <a:t>bytearray</a:t>
            </a:r>
            <a:r>
              <a:rPr lang="en-US" dirty="0"/>
              <a:t>} </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10886359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sz="2700" dirty="0"/>
              <a:t>ILLUSTRATE</a:t>
            </a:r>
          </a:p>
        </p:txBody>
      </p:sp>
      <p:sp>
        <p:nvSpPr>
          <p:cNvPr id="3" name="Content Placeholder 2"/>
          <p:cNvSpPr>
            <a:spLocks noGrp="1"/>
          </p:cNvSpPr>
          <p:nvPr>
            <p:ph idx="1"/>
          </p:nvPr>
        </p:nvSpPr>
        <p:spPr/>
        <p:txBody>
          <a:bodyPr>
            <a:normAutofit fontScale="85000" lnSpcReduction="20000"/>
          </a:bodyPr>
          <a:lstStyle/>
          <a:p>
            <a:r>
              <a:rPr lang="en-US" dirty="0"/>
              <a:t>Description</a:t>
            </a:r>
          </a:p>
          <a:p>
            <a:pPr lvl="1"/>
            <a:r>
              <a:rPr lang="en-US" dirty="0"/>
              <a:t>Displays a step-by-step execution of a sequence of statements</a:t>
            </a:r>
          </a:p>
          <a:p>
            <a:r>
              <a:rPr lang="en-US" dirty="0"/>
              <a:t>Syntax</a:t>
            </a:r>
          </a:p>
          <a:p>
            <a:pPr lvl="1"/>
            <a:r>
              <a:rPr lang="en-US" dirty="0"/>
              <a:t>ILLUSTRATE {alias | -script </a:t>
            </a:r>
            <a:r>
              <a:rPr lang="en-US" dirty="0" err="1"/>
              <a:t>scriptfile</a:t>
            </a:r>
            <a:r>
              <a:rPr lang="en-US" dirty="0"/>
              <a:t>}; </a:t>
            </a:r>
          </a:p>
          <a:p>
            <a:r>
              <a:rPr lang="en-US" dirty="0"/>
              <a:t>Usage</a:t>
            </a:r>
          </a:p>
          <a:p>
            <a:pPr lvl="1"/>
            <a:r>
              <a:rPr lang="en-US" dirty="0"/>
              <a:t>Use the ILLUSTRATE operator to review how data is transformed through a sequence of Pig Latin statements. </a:t>
            </a:r>
          </a:p>
          <a:p>
            <a:pPr lvl="1"/>
            <a:r>
              <a:rPr lang="en-US" dirty="0"/>
              <a:t>Allows you to test your programs on small datasets and get faster turnaround times</a:t>
            </a:r>
          </a:p>
          <a:p>
            <a:pPr lvl="1"/>
            <a:r>
              <a:rPr lang="en-US" dirty="0"/>
              <a:t>Is based on an example generator that works by retrieving a small sample of the input data and then propagating this data through the pipeline</a:t>
            </a:r>
          </a:p>
          <a:p>
            <a:pPr lvl="1"/>
            <a:r>
              <a:rPr lang="en-US" dirty="0"/>
              <a:t>However, some operators, such as JOIN and FILTER, can eliminate tuples from the data - and this could result in no data following through the pipeline</a:t>
            </a:r>
          </a:p>
          <a:p>
            <a:pPr lvl="1"/>
            <a:r>
              <a:rPr lang="en-US" dirty="0"/>
              <a:t>To address this issue, the algorithm will automatically generate example data, in near real-time</a:t>
            </a:r>
          </a:p>
          <a:p>
            <a:pPr lvl="1"/>
            <a:r>
              <a:rPr lang="en-US" dirty="0"/>
              <a:t>So, you might see data propagating through the pipeline that was not found in the original input data</a:t>
            </a:r>
          </a:p>
          <a:p>
            <a:pPr lvl="1"/>
            <a:r>
              <a:rPr lang="en-US" dirty="0"/>
              <a:t>But this data changes nothing and ensures that you will be able to examine the semantics of your Pig Latin statements</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36409825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sz="2700" dirty="0"/>
              <a:t>ILLUSTRATE: Example #1</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dirty="0"/>
              <a:t>This example demonstrates how to use ILLUSTRATE with a relation</a:t>
            </a:r>
          </a:p>
          <a:p>
            <a:r>
              <a:rPr lang="en-US" dirty="0"/>
              <a:t>Note that the LOAD statement must include a schema (the AS clause)</a:t>
            </a:r>
          </a:p>
          <a:p>
            <a:endParaRPr lang="en-US" dirty="0"/>
          </a:p>
          <a:p>
            <a:pPr marL="274320" lvl="1" indent="0">
              <a:buNone/>
            </a:pPr>
            <a:r>
              <a:rPr lang="en-US" dirty="0"/>
              <a:t>visits = LOAD 'visits.txt' USING </a:t>
            </a:r>
            <a:r>
              <a:rPr lang="en-US" dirty="0" err="1"/>
              <a:t>PigStorage</a:t>
            </a:r>
            <a:r>
              <a:rPr lang="en-US" dirty="0"/>
              <a:t>(‘,’)  </a:t>
            </a:r>
          </a:p>
          <a:p>
            <a:pPr marL="274320" lvl="1" indent="0">
              <a:buNone/>
            </a:pPr>
            <a:r>
              <a:rPr lang="en-US" dirty="0"/>
              <a:t>	AS (</a:t>
            </a:r>
            <a:r>
              <a:rPr lang="en-US" dirty="0" err="1"/>
              <a:t>user:chararray</a:t>
            </a:r>
            <a:r>
              <a:rPr lang="en-US" dirty="0"/>
              <a:t>, url:chararray, </a:t>
            </a:r>
            <a:r>
              <a:rPr lang="en-US" dirty="0" err="1"/>
              <a:t>timestamp:chararray</a:t>
            </a:r>
            <a:r>
              <a:rPr lang="en-US" dirty="0"/>
              <a:t>);</a:t>
            </a:r>
          </a:p>
          <a:p>
            <a:pPr marL="274320" lvl="1" indent="0">
              <a:buNone/>
            </a:pPr>
            <a:r>
              <a:rPr lang="en-US" dirty="0"/>
              <a:t>DUMP visits;</a:t>
            </a:r>
          </a:p>
          <a:p>
            <a:pPr marL="274320" lvl="1" indent="0">
              <a:buNone/>
            </a:pPr>
            <a:endParaRPr lang="en-US" dirty="0"/>
          </a:p>
          <a:p>
            <a:pPr marL="274320" lvl="1" indent="0">
              <a:buNone/>
            </a:pPr>
            <a:r>
              <a:rPr lang="en-US" dirty="0"/>
              <a:t>(Amy,yahoo.com,19990421)</a:t>
            </a:r>
          </a:p>
          <a:p>
            <a:pPr marL="274320" lvl="1" indent="0">
              <a:buNone/>
            </a:pPr>
            <a:r>
              <a:rPr lang="en-US" dirty="0"/>
              <a:t>(Fred,harvard.edu,19991104)</a:t>
            </a:r>
          </a:p>
          <a:p>
            <a:pPr marL="274320" lvl="1" indent="0">
              <a:buNone/>
            </a:pPr>
            <a:r>
              <a:rPr lang="en-US" dirty="0"/>
              <a:t>(Amy,cnn.com,20070218)</a:t>
            </a:r>
          </a:p>
          <a:p>
            <a:pPr marL="274320" lvl="1" indent="0">
              <a:buNone/>
            </a:pPr>
            <a:r>
              <a:rPr lang="en-US" dirty="0"/>
              <a:t>(Frank,nba.com,20070305)</a:t>
            </a:r>
          </a:p>
          <a:p>
            <a:pPr marL="274320" lvl="1" indent="0">
              <a:buNone/>
            </a:pPr>
            <a:r>
              <a:rPr lang="en-US" dirty="0"/>
              <a:t>(Fred,berkeley.edu,20071204)</a:t>
            </a:r>
          </a:p>
          <a:p>
            <a:pPr marL="274320" lvl="1" indent="0">
              <a:buNone/>
            </a:pPr>
            <a:r>
              <a:rPr lang="en-US" dirty="0"/>
              <a:t>(Fred,stanford.edu,20071206)</a:t>
            </a:r>
          </a:p>
          <a:p>
            <a:pPr marL="274320" lvl="1" indent="0">
              <a:buNone/>
            </a:pPr>
            <a:endParaRPr lang="en-US" dirty="0"/>
          </a:p>
          <a:p>
            <a:pPr marL="274320" lvl="1" indent="0">
              <a:buNone/>
            </a:pPr>
            <a:r>
              <a:rPr lang="en-US" dirty="0" err="1"/>
              <a:t>recent_visits</a:t>
            </a:r>
            <a:r>
              <a:rPr lang="en-US" dirty="0"/>
              <a:t> = FILTER visits BY timestamp &gt;= '20071201';</a:t>
            </a:r>
          </a:p>
          <a:p>
            <a:pPr marL="274320" lvl="1" indent="0">
              <a:buNone/>
            </a:pPr>
            <a:r>
              <a:rPr lang="en-US" dirty="0" err="1"/>
              <a:t>user_visits</a:t>
            </a:r>
            <a:r>
              <a:rPr lang="en-US" dirty="0"/>
              <a:t> = GROUP </a:t>
            </a:r>
            <a:r>
              <a:rPr lang="en-US" dirty="0" err="1"/>
              <a:t>recent_visits</a:t>
            </a:r>
            <a:r>
              <a:rPr lang="en-US" dirty="0"/>
              <a:t> BY user;</a:t>
            </a:r>
          </a:p>
          <a:p>
            <a:pPr marL="274320" lvl="1" indent="0">
              <a:buNone/>
            </a:pPr>
            <a:r>
              <a:rPr lang="en-US" dirty="0" err="1"/>
              <a:t>num_user_visits</a:t>
            </a:r>
            <a:r>
              <a:rPr lang="en-US" dirty="0"/>
              <a:t> = FOREACH </a:t>
            </a:r>
            <a:r>
              <a:rPr lang="en-US" dirty="0" err="1"/>
              <a:t>user_visits</a:t>
            </a:r>
            <a:r>
              <a:rPr lang="en-US" dirty="0"/>
              <a:t> GENERATE group, COUNT(</a:t>
            </a:r>
            <a:r>
              <a:rPr lang="en-US" dirty="0" err="1"/>
              <a:t>recent_visits</a:t>
            </a:r>
            <a:r>
              <a:rPr lang="en-US" dirty="0"/>
              <a:t>);</a:t>
            </a:r>
          </a:p>
          <a:p>
            <a:pPr marL="274320" lvl="1" indent="0">
              <a:buNone/>
            </a:pPr>
            <a:r>
              <a:rPr lang="en-US" dirty="0"/>
              <a:t>DUMP </a:t>
            </a:r>
            <a:r>
              <a:rPr lang="en-US" dirty="0" err="1"/>
              <a:t>num_user_visits</a:t>
            </a:r>
            <a:r>
              <a:rPr lang="en-US" dirty="0"/>
              <a:t>;</a:t>
            </a:r>
          </a:p>
          <a:p>
            <a:pPr marL="274320" lvl="1" indent="0">
              <a:buNone/>
            </a:pPr>
            <a:endParaRPr lang="en-US" dirty="0"/>
          </a:p>
          <a:p>
            <a:pPr marL="274320" lvl="1" indent="0">
              <a:buNone/>
            </a:pPr>
            <a:r>
              <a:rPr lang="en-US" dirty="0"/>
              <a:t>(Fred,2)</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spTree>
    <p:extLst>
      <p:ext uri="{BB962C8B-B14F-4D97-AF65-F5344CB8AC3E}">
        <p14:creationId xmlns:p14="http://schemas.microsoft.com/office/powerpoint/2010/main" val="229933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0D40-CDEF-E041-B9EB-6095352EB93F}"/>
              </a:ext>
            </a:extLst>
          </p:cNvPr>
          <p:cNvSpPr>
            <a:spLocks noGrp="1"/>
          </p:cNvSpPr>
          <p:nvPr>
            <p:ph type="title"/>
          </p:nvPr>
        </p:nvSpPr>
        <p:spPr/>
        <p:txBody>
          <a:bodyPr/>
          <a:lstStyle/>
          <a:p>
            <a:r>
              <a:rPr lang="en-US" dirty="0"/>
              <a:t>Pig Components</a:t>
            </a:r>
          </a:p>
        </p:txBody>
      </p:sp>
      <p:sp>
        <p:nvSpPr>
          <p:cNvPr id="3" name="Content Placeholder 2">
            <a:extLst>
              <a:ext uri="{FF2B5EF4-FFF2-40B4-BE49-F238E27FC236}">
                <a16:creationId xmlns:a16="http://schemas.microsoft.com/office/drawing/2014/main" id="{35FB9BF6-83B6-1D4F-B1F0-4923043D4B51}"/>
              </a:ext>
            </a:extLst>
          </p:cNvPr>
          <p:cNvSpPr>
            <a:spLocks noGrp="1"/>
          </p:cNvSpPr>
          <p:nvPr>
            <p:ph idx="1"/>
          </p:nvPr>
        </p:nvSpPr>
        <p:spPr/>
        <p:txBody>
          <a:bodyPr/>
          <a:lstStyle/>
          <a:p>
            <a:r>
              <a:rPr lang="en-US" dirty="0"/>
              <a:t>Pig Latin </a:t>
            </a:r>
          </a:p>
          <a:p>
            <a:pPr lvl="1"/>
            <a:r>
              <a:rPr lang="en-US" dirty="0"/>
              <a:t>Language for definition of data flow </a:t>
            </a:r>
          </a:p>
          <a:p>
            <a:r>
              <a:rPr lang="en-US" dirty="0"/>
              <a:t>Grunt</a:t>
            </a:r>
          </a:p>
          <a:p>
            <a:pPr lvl="1"/>
            <a:r>
              <a:rPr lang="en-US" dirty="0"/>
              <a:t>Interactive shell for typing and executing Pig Latin statements </a:t>
            </a:r>
          </a:p>
          <a:p>
            <a:pPr lvl="1"/>
            <a:r>
              <a:rPr lang="en-US" dirty="0"/>
              <a:t>Each statement is interpreted as it is typed </a:t>
            </a:r>
          </a:p>
          <a:p>
            <a:pPr lvl="1"/>
            <a:r>
              <a:rPr lang="en-US" dirty="0"/>
              <a:t>Execution is delayed until output is requested </a:t>
            </a:r>
          </a:p>
          <a:p>
            <a:pPr lvl="1"/>
            <a:r>
              <a:rPr lang="en-US" dirty="0"/>
              <a:t>Useful for debugging and ad hoc data inspection </a:t>
            </a:r>
          </a:p>
          <a:p>
            <a:r>
              <a:rPr lang="en-US" dirty="0"/>
              <a:t>Interpreter and execution engine </a:t>
            </a:r>
          </a:p>
          <a:p>
            <a:endParaRPr lang="en-US" dirty="0"/>
          </a:p>
        </p:txBody>
      </p:sp>
      <p:sp>
        <p:nvSpPr>
          <p:cNvPr id="4" name="Footer Placeholder 3">
            <a:extLst>
              <a:ext uri="{FF2B5EF4-FFF2-40B4-BE49-F238E27FC236}">
                <a16:creationId xmlns:a16="http://schemas.microsoft.com/office/drawing/2014/main" id="{4583160B-671B-AC44-B2BA-74F4D481245E}"/>
              </a:ext>
            </a:extLst>
          </p:cNvPr>
          <p:cNvSpPr>
            <a:spLocks noGrp="1"/>
          </p:cNvSpPr>
          <p:nvPr>
            <p:ph type="ftr" sz="quarter" idx="11"/>
          </p:nvPr>
        </p:nvSpPr>
        <p:spPr/>
        <p:txBody>
          <a:bodyPr/>
          <a:lstStyle/>
          <a:p>
            <a:r>
              <a:rPr lang="sk-SK"/>
              <a:t>CSP554</a:t>
            </a:r>
            <a:r>
              <a:rPr lang="en-US"/>
              <a:t> End of Term</a:t>
            </a:r>
            <a:endParaRPr lang="en-US" dirty="0"/>
          </a:p>
        </p:txBody>
      </p:sp>
      <p:sp>
        <p:nvSpPr>
          <p:cNvPr id="5" name="Slide Number Placeholder 4">
            <a:extLst>
              <a:ext uri="{FF2B5EF4-FFF2-40B4-BE49-F238E27FC236}">
                <a16:creationId xmlns:a16="http://schemas.microsoft.com/office/drawing/2014/main" id="{C190C34A-51E6-BD45-BDBA-4791D3C841D6}"/>
              </a:ext>
            </a:extLst>
          </p:cNvPr>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999626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dirty="0"/>
              <a:t>ILLUSTRATE: Example #1</a:t>
            </a:r>
          </a:p>
        </p:txBody>
      </p:sp>
      <p:sp>
        <p:nvSpPr>
          <p:cNvPr id="3" name="Content Placeholder 2"/>
          <p:cNvSpPr>
            <a:spLocks noGrp="1"/>
          </p:cNvSpPr>
          <p:nvPr>
            <p:ph idx="1"/>
          </p:nvPr>
        </p:nvSpPr>
        <p:spPr>
          <a:xfrm>
            <a:off x="228600" y="1600200"/>
            <a:ext cx="8610600" cy="4876800"/>
          </a:xfrm>
        </p:spPr>
        <p:txBody>
          <a:bodyPr>
            <a:noAutofit/>
          </a:bodyPr>
          <a:lstStyle/>
          <a:p>
            <a:pPr marL="0" indent="0">
              <a:buNone/>
            </a:pPr>
            <a:r>
              <a:rPr lang="en-US" dirty="0">
                <a:latin typeface="Lucida Console" panose="020B0609040504020204" pitchFamily="49" charset="0"/>
                <a:cs typeface="Courier New" panose="02070309020205020404" pitchFamily="49" charset="0"/>
              </a:rPr>
              <a:t>ILLUSTRATE </a:t>
            </a:r>
            <a:r>
              <a:rPr lang="en-US" dirty="0" err="1">
                <a:latin typeface="Lucida Console" panose="020B0609040504020204" pitchFamily="49" charset="0"/>
                <a:cs typeface="Courier New" panose="02070309020205020404" pitchFamily="49" charset="0"/>
              </a:rPr>
              <a:t>num_user_visits</a:t>
            </a:r>
            <a:r>
              <a:rPr lang="en-US"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 visits     | user: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 url: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 timestamp: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a:t>
            </a:r>
          </a:p>
          <a:p>
            <a:pPr marL="0" indent="0">
              <a:buNone/>
            </a:pPr>
            <a:r>
              <a:rPr lang="en-US" sz="1400"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            | Fred            | berkeley.edu   | 20071204             |</a:t>
            </a:r>
          </a:p>
          <a:p>
            <a:pPr marL="0" indent="0">
              <a:buNone/>
            </a:pPr>
            <a:r>
              <a:rPr lang="en-US" sz="1400" dirty="0">
                <a:latin typeface="Lucida Console" panose="020B0609040504020204" pitchFamily="49" charset="0"/>
                <a:cs typeface="Courier New" panose="02070309020205020404" pitchFamily="49" charset="0"/>
              </a:rPr>
              <a:t>|            | Fred            | stanford.edu   | 20071206             |</a:t>
            </a:r>
          </a:p>
          <a:p>
            <a:pPr marL="0" indent="0">
              <a:buNone/>
            </a:pPr>
            <a:r>
              <a:rPr lang="en-US" sz="1400" dirty="0">
                <a:latin typeface="Lucida Console" panose="020B0609040504020204" pitchFamily="49" charset="0"/>
                <a:cs typeface="Courier New" panose="02070309020205020404" pitchFamily="49" charset="0"/>
              </a:rPr>
              <a:t>|            | Frank           | nba.com        | 20070305             |</a:t>
            </a:r>
          </a:p>
          <a:p>
            <a:pPr marL="0" indent="0">
              <a:buNone/>
            </a:pPr>
            <a:r>
              <a:rPr lang="en-US" sz="1400"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 </a:t>
            </a:r>
            <a:r>
              <a:rPr lang="en-US" sz="1400" dirty="0" err="1">
                <a:latin typeface="Lucida Console" panose="020B0609040504020204" pitchFamily="49" charset="0"/>
                <a:cs typeface="Courier New" panose="02070309020205020404" pitchFamily="49" charset="0"/>
              </a:rPr>
              <a:t>recent_visits</a:t>
            </a:r>
            <a:r>
              <a:rPr lang="en-US" sz="1400" dirty="0">
                <a:latin typeface="Lucida Console" panose="020B0609040504020204" pitchFamily="49" charset="0"/>
                <a:cs typeface="Courier New" panose="02070309020205020404" pitchFamily="49" charset="0"/>
              </a:rPr>
              <a:t>     | user: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 url: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 timestamp: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a:t>
            </a:r>
          </a:p>
          <a:p>
            <a:pPr marL="0" indent="0">
              <a:buNone/>
            </a:pPr>
            <a:r>
              <a:rPr lang="en-US" sz="1400"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                   | Fred            | berkeley.edu   | 20071204             |</a:t>
            </a:r>
          </a:p>
          <a:p>
            <a:pPr marL="0" indent="0">
              <a:buNone/>
            </a:pPr>
            <a:r>
              <a:rPr lang="en-US" sz="1400" dirty="0">
                <a:latin typeface="Lucida Console" panose="020B0609040504020204" pitchFamily="49" charset="0"/>
                <a:cs typeface="Courier New" panose="02070309020205020404" pitchFamily="49" charset="0"/>
              </a:rPr>
              <a:t>|                   | Fred            | stanford.edu   | 20071206             |</a:t>
            </a:r>
          </a:p>
          <a:p>
            <a:pPr marL="0" indent="0">
              <a:buNone/>
            </a:pPr>
            <a:r>
              <a:rPr lang="en-US" sz="1400" dirty="0">
                <a:latin typeface="Lucida Console" panose="020B06090405040202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5523555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dirty="0"/>
              <a:t>ILLUSTRATE: Example #1</a:t>
            </a:r>
          </a:p>
        </p:txBody>
      </p:sp>
      <p:sp>
        <p:nvSpPr>
          <p:cNvPr id="3" name="Content Placeholder 2"/>
          <p:cNvSpPr>
            <a:spLocks noGrp="1"/>
          </p:cNvSpPr>
          <p:nvPr>
            <p:ph idx="1"/>
          </p:nvPr>
        </p:nvSpPr>
        <p:spPr>
          <a:xfrm>
            <a:off x="381000" y="1600200"/>
            <a:ext cx="8382000" cy="4876800"/>
          </a:xfrm>
        </p:spPr>
        <p:txBody>
          <a:bodyPr>
            <a:noAutofit/>
          </a:bodyPr>
          <a:lstStyle/>
          <a:p>
            <a:pPr marL="0" indent="0">
              <a:buNone/>
            </a:pPr>
            <a:r>
              <a:rPr lang="en-US" sz="800" dirty="0">
                <a:latin typeface="Lucida Console" panose="020B0609040504020204" pitchFamily="49" charset="0"/>
              </a:rPr>
              <a:t>------------------------------------------------------------------------------------------------------------------</a:t>
            </a:r>
          </a:p>
          <a:p>
            <a:pPr marL="0" indent="0">
              <a:buNone/>
            </a:pPr>
            <a:r>
              <a:rPr lang="en-US" sz="900" dirty="0">
                <a:latin typeface="Lucida Console" panose="020B0609040504020204" pitchFamily="49" charset="0"/>
              </a:rPr>
              <a:t>| </a:t>
            </a:r>
            <a:r>
              <a:rPr lang="en-US" sz="900" dirty="0" err="1">
                <a:latin typeface="Lucida Console" panose="020B0609040504020204" pitchFamily="49" charset="0"/>
              </a:rPr>
              <a:t>user_visits</a:t>
            </a:r>
            <a:r>
              <a:rPr lang="en-US" sz="900" dirty="0">
                <a:latin typeface="Lucida Console" panose="020B0609040504020204" pitchFamily="49" charset="0"/>
              </a:rPr>
              <a:t>     | group: </a:t>
            </a:r>
            <a:r>
              <a:rPr lang="en-US" sz="900" dirty="0" err="1">
                <a:latin typeface="Lucida Console" panose="020B0609040504020204" pitchFamily="49" charset="0"/>
              </a:rPr>
              <a:t>chararray</a:t>
            </a:r>
            <a:r>
              <a:rPr lang="en-US" sz="900" dirty="0">
                <a:latin typeface="Lucida Console" panose="020B0609040504020204" pitchFamily="49" charset="0"/>
              </a:rPr>
              <a:t> | </a:t>
            </a:r>
            <a:r>
              <a:rPr lang="en-US" sz="900" dirty="0" err="1">
                <a:latin typeface="Lucida Console" panose="020B0609040504020204" pitchFamily="49" charset="0"/>
              </a:rPr>
              <a:t>recent_visits</a:t>
            </a:r>
            <a:r>
              <a:rPr lang="en-US" sz="900" dirty="0">
                <a:latin typeface="Lucida Console" panose="020B0609040504020204" pitchFamily="49" charset="0"/>
              </a:rPr>
              <a:t>: bag({user: </a:t>
            </a:r>
            <a:r>
              <a:rPr lang="en-US" sz="900" dirty="0" err="1">
                <a:latin typeface="Lucida Console" panose="020B0609040504020204" pitchFamily="49" charset="0"/>
              </a:rPr>
              <a:t>chararray,url</a:t>
            </a:r>
            <a:r>
              <a:rPr lang="en-US" sz="900" dirty="0">
                <a:latin typeface="Lucida Console" panose="020B0609040504020204" pitchFamily="49" charset="0"/>
              </a:rPr>
              <a:t>: </a:t>
            </a:r>
            <a:r>
              <a:rPr lang="en-US" sz="900" dirty="0" err="1">
                <a:latin typeface="Lucida Console" panose="020B0609040504020204" pitchFamily="49" charset="0"/>
              </a:rPr>
              <a:t>chararray,timestamp</a:t>
            </a:r>
            <a:r>
              <a:rPr lang="en-US" sz="900" dirty="0">
                <a:latin typeface="Lucida Console" panose="020B0609040504020204" pitchFamily="49" charset="0"/>
              </a:rPr>
              <a:t>: </a:t>
            </a:r>
            <a:r>
              <a:rPr lang="en-US" sz="900" dirty="0" err="1">
                <a:latin typeface="Lucida Console" panose="020B0609040504020204" pitchFamily="49" charset="0"/>
              </a:rPr>
              <a:t>chararray</a:t>
            </a:r>
            <a:r>
              <a:rPr lang="en-US" sz="900" dirty="0">
                <a:latin typeface="Lucida Console" panose="020B0609040504020204" pitchFamily="49" charset="0"/>
              </a:rPr>
              <a:t>}) |</a:t>
            </a:r>
          </a:p>
          <a:p>
            <a:pPr marL="0" indent="0">
              <a:buNone/>
            </a:pPr>
            <a:r>
              <a:rPr lang="en-US" sz="900" dirty="0">
                <a:latin typeface="Lucida Console" panose="020B0609040504020204" pitchFamily="49" charset="0"/>
              </a:rPr>
              <a:t>------------------------------------------------------------------------------------------------------------------</a:t>
            </a:r>
          </a:p>
          <a:p>
            <a:pPr marL="0" indent="0">
              <a:buNone/>
            </a:pPr>
            <a:r>
              <a:rPr lang="en-US" sz="900" dirty="0">
                <a:latin typeface="Lucida Console" panose="020B0609040504020204" pitchFamily="49" charset="0"/>
              </a:rPr>
              <a:t>|                 | Fred             | {(Fred, berkeley.edu, 20071204), (Fred, stanford.edu, 20071206)}          |</a:t>
            </a:r>
          </a:p>
          <a:p>
            <a:pPr marL="0" indent="0">
              <a:buNone/>
            </a:pPr>
            <a:r>
              <a:rPr lang="en-US" sz="900" dirty="0">
                <a:latin typeface="Lucida Console" panose="020B0609040504020204" pitchFamily="49" charset="0"/>
              </a:rPr>
              <a:t>------------------------------------------------------------------------------------------------------------------</a:t>
            </a: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num_user_visits</a:t>
            </a:r>
            <a:r>
              <a:rPr lang="en-US" sz="1600" dirty="0">
                <a:latin typeface="Lucida Console" panose="020B0609040504020204" pitchFamily="49" charset="0"/>
              </a:rPr>
              <a:t>     | group: </a:t>
            </a:r>
            <a:r>
              <a:rPr lang="en-US" sz="1600" dirty="0" err="1">
                <a:latin typeface="Lucida Console" panose="020B0609040504020204" pitchFamily="49" charset="0"/>
              </a:rPr>
              <a:t>chararray</a:t>
            </a:r>
            <a:r>
              <a:rPr lang="en-US" sz="1600" dirty="0">
                <a:latin typeface="Lucida Console" panose="020B0609040504020204" pitchFamily="49" charset="0"/>
              </a:rPr>
              <a:t> | long  |</a:t>
            </a:r>
          </a:p>
          <a:p>
            <a:pPr marL="0" indent="0">
              <a:buNone/>
            </a:pP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                     | Fred             | 2     |</a:t>
            </a:r>
          </a:p>
          <a:p>
            <a:pPr marL="0" indent="0">
              <a:buNone/>
            </a:pPr>
            <a:r>
              <a:rPr lang="en-US" sz="1600" dirty="0">
                <a:latin typeface="Lucida Console" panose="020B0609040504020204" pitchFamily="49" charset="0"/>
              </a:rPr>
              <a:t>--------------------------------------------------</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71</a:t>
            </a:fld>
            <a:endParaRPr lang="en-US" dirty="0"/>
          </a:p>
        </p:txBody>
      </p:sp>
    </p:spTree>
    <p:extLst>
      <p:ext uri="{BB962C8B-B14F-4D97-AF65-F5344CB8AC3E}">
        <p14:creationId xmlns:p14="http://schemas.microsoft.com/office/powerpoint/2010/main" val="31036451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Overview</a:t>
            </a:r>
          </a:p>
        </p:txBody>
      </p:sp>
      <p:sp>
        <p:nvSpPr>
          <p:cNvPr id="3" name="Content Placeholder 2"/>
          <p:cNvSpPr>
            <a:spLocks noGrp="1"/>
          </p:cNvSpPr>
          <p:nvPr>
            <p:ph idx="1"/>
          </p:nvPr>
        </p:nvSpPr>
        <p:spPr/>
        <p:txBody>
          <a:bodyPr/>
          <a:lstStyle/>
          <a:p>
            <a:pPr fontAlgn="base"/>
            <a:r>
              <a:rPr lang="en-US" dirty="0"/>
              <a:t>Main tools Pig Latin provides to operate on your data</a:t>
            </a:r>
          </a:p>
          <a:p>
            <a:pPr fontAlgn="base"/>
            <a:r>
              <a:rPr lang="en-US" dirty="0"/>
              <a:t>Allows you to transform it by sorting, grouping, joining, projecting, and filtering</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72</a:t>
            </a:fld>
            <a:endParaRPr lang="en-US" dirty="0"/>
          </a:p>
        </p:txBody>
      </p:sp>
    </p:spTree>
    <p:extLst>
      <p:ext uri="{BB962C8B-B14F-4D97-AF65-F5344CB8AC3E}">
        <p14:creationId xmlns:p14="http://schemas.microsoft.com/office/powerpoint/2010/main" val="25978579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28B6-7604-3145-82EC-15CA85376747}"/>
              </a:ext>
            </a:extLst>
          </p:cNvPr>
          <p:cNvSpPr>
            <a:spLocks noGrp="1"/>
          </p:cNvSpPr>
          <p:nvPr>
            <p:ph type="title"/>
          </p:nvPr>
        </p:nvSpPr>
        <p:spPr/>
        <p:txBody>
          <a:bodyPr/>
          <a:lstStyle/>
          <a:p>
            <a:r>
              <a:rPr lang="en-US" dirty="0"/>
              <a:t>Data processing statements</a:t>
            </a:r>
          </a:p>
        </p:txBody>
      </p:sp>
      <p:sp>
        <p:nvSpPr>
          <p:cNvPr id="3" name="Content Placeholder 2">
            <a:extLst>
              <a:ext uri="{FF2B5EF4-FFF2-40B4-BE49-F238E27FC236}">
                <a16:creationId xmlns:a16="http://schemas.microsoft.com/office/drawing/2014/main" id="{74264D8B-1FD2-BF4B-9171-5154426F6F02}"/>
              </a:ext>
            </a:extLst>
          </p:cNvPr>
          <p:cNvSpPr>
            <a:spLocks noGrp="1"/>
          </p:cNvSpPr>
          <p:nvPr>
            <p:ph idx="1"/>
          </p:nvPr>
        </p:nvSpPr>
        <p:spPr/>
        <p:txBody>
          <a:bodyPr/>
          <a:lstStyle/>
          <a:p>
            <a:r>
              <a:rPr lang="en-US" dirty="0"/>
              <a:t>Simple data processing statements</a:t>
            </a:r>
          </a:p>
          <a:p>
            <a:pPr lvl="1"/>
            <a:r>
              <a:rPr lang="en-US" dirty="0"/>
              <a:t>FILTER-BY: keep only tuples satisfying some criteria.</a:t>
            </a:r>
          </a:p>
          <a:p>
            <a:pPr lvl="1"/>
            <a:r>
              <a:rPr lang="en-US" dirty="0"/>
              <a:t>FOREACH-GENERATE: do something with each tuple.</a:t>
            </a:r>
          </a:p>
          <a:p>
            <a:pPr lvl="1"/>
            <a:r>
              <a:rPr lang="en-US" dirty="0"/>
              <a:t>DISTINCT: eliminate duplicate tuples. </a:t>
            </a:r>
          </a:p>
          <a:p>
            <a:pPr lvl="1"/>
            <a:r>
              <a:rPr lang="en-US" dirty="0"/>
              <a:t>ORDER: sort things into an order. </a:t>
            </a:r>
          </a:p>
          <a:p>
            <a:pPr lvl="1"/>
            <a:r>
              <a:rPr lang="en-US" dirty="0"/>
              <a:t>LIMIT: only return n things where n is small. </a:t>
            </a:r>
          </a:p>
          <a:p>
            <a:pPr lvl="1"/>
            <a:r>
              <a:rPr lang="en-US" dirty="0"/>
              <a:t>SAMPLE: randomly sample a subset!</a:t>
            </a:r>
          </a:p>
          <a:p>
            <a:pPr lvl="1"/>
            <a:r>
              <a:rPr lang="en-US" dirty="0"/>
              <a:t>SPLIT: put tuples into different datasets.</a:t>
            </a:r>
          </a:p>
          <a:p>
            <a:pPr lvl="1"/>
            <a:r>
              <a:rPr lang="en-US" dirty="0"/>
              <a:t>UNION: combine tuples from different datasets. </a:t>
            </a:r>
          </a:p>
          <a:p>
            <a:pPr marL="0" indent="0">
              <a:buNone/>
            </a:pPr>
            <a:endParaRPr lang="en-US" dirty="0"/>
          </a:p>
        </p:txBody>
      </p:sp>
      <p:sp>
        <p:nvSpPr>
          <p:cNvPr id="4" name="Footer Placeholder 3">
            <a:extLst>
              <a:ext uri="{FF2B5EF4-FFF2-40B4-BE49-F238E27FC236}">
                <a16:creationId xmlns:a16="http://schemas.microsoft.com/office/drawing/2014/main" id="{3870C3CD-3CF4-7C4B-99CF-13D45C94D480}"/>
              </a:ext>
            </a:extLst>
          </p:cNvPr>
          <p:cNvSpPr>
            <a:spLocks noGrp="1"/>
          </p:cNvSpPr>
          <p:nvPr>
            <p:ph type="ftr" sz="quarter" idx="11"/>
          </p:nvPr>
        </p:nvSpPr>
        <p:spPr/>
        <p:txBody>
          <a:bodyPr/>
          <a:lstStyle/>
          <a:p>
            <a:r>
              <a:rPr lang="sk-SK"/>
              <a:t>CSP554</a:t>
            </a:r>
            <a:r>
              <a:rPr lang="en-US"/>
              <a:t> End of Term</a:t>
            </a:r>
            <a:endParaRPr lang="en-US" dirty="0"/>
          </a:p>
        </p:txBody>
      </p:sp>
      <p:sp>
        <p:nvSpPr>
          <p:cNvPr id="5" name="Slide Number Placeholder 4">
            <a:extLst>
              <a:ext uri="{FF2B5EF4-FFF2-40B4-BE49-F238E27FC236}">
                <a16:creationId xmlns:a16="http://schemas.microsoft.com/office/drawing/2014/main" id="{A14E4A09-9570-704C-933B-98644AB1BCF8}"/>
              </a:ext>
            </a:extLst>
          </p:cNvPr>
          <p:cNvSpPr>
            <a:spLocks noGrp="1"/>
          </p:cNvSpPr>
          <p:nvPr>
            <p:ph type="sldNum" sz="quarter" idx="12"/>
          </p:nvPr>
        </p:nvSpPr>
        <p:spPr/>
        <p:txBody>
          <a:bodyPr/>
          <a:lstStyle/>
          <a:p>
            <a:fld id="{9AA7C465-8597-4488-B68C-958448427716}" type="slidenum">
              <a:rPr lang="en-US" smtClean="0"/>
              <a:t>73</a:t>
            </a:fld>
            <a:endParaRPr lang="en-US" dirty="0"/>
          </a:p>
        </p:txBody>
      </p:sp>
    </p:spTree>
    <p:extLst>
      <p:ext uri="{BB962C8B-B14F-4D97-AF65-F5344CB8AC3E}">
        <p14:creationId xmlns:p14="http://schemas.microsoft.com/office/powerpoint/2010/main" val="2154002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FILTER</a:t>
            </a:r>
          </a:p>
        </p:txBody>
      </p:sp>
      <p:sp>
        <p:nvSpPr>
          <p:cNvPr id="3" name="Content Placeholder 2"/>
          <p:cNvSpPr>
            <a:spLocks noGrp="1"/>
          </p:cNvSpPr>
          <p:nvPr>
            <p:ph idx="1"/>
          </p:nvPr>
        </p:nvSpPr>
        <p:spPr/>
        <p:txBody>
          <a:bodyPr/>
          <a:lstStyle/>
          <a:p>
            <a:r>
              <a:rPr lang="en-US" dirty="0"/>
              <a:t>Description</a:t>
            </a:r>
          </a:p>
          <a:p>
            <a:pPr marL="274320" lvl="1" indent="0">
              <a:buNone/>
            </a:pPr>
            <a:r>
              <a:rPr lang="en-US" dirty="0"/>
              <a:t>Selects tuples from a relation based on some condition</a:t>
            </a:r>
          </a:p>
          <a:p>
            <a:r>
              <a:rPr lang="en-US" dirty="0"/>
              <a:t>Syntax</a:t>
            </a:r>
          </a:p>
          <a:p>
            <a:pPr marL="274320" lvl="1" indent="0">
              <a:buNone/>
            </a:pPr>
            <a:r>
              <a:rPr lang="en-US" dirty="0"/>
              <a:t>alias = FILTER alias2  BY expression;</a:t>
            </a:r>
          </a:p>
          <a:p>
            <a:r>
              <a:rPr lang="en-US" dirty="0"/>
              <a:t>Usage</a:t>
            </a:r>
          </a:p>
          <a:p>
            <a:pPr marL="274320" lvl="1" indent="0">
              <a:buNone/>
            </a:pPr>
            <a:r>
              <a:rPr lang="en-US" dirty="0"/>
              <a:t>Use the FILTER operator to select rows of data meeting a certain criteria</a:t>
            </a:r>
          </a:p>
          <a:p>
            <a:r>
              <a:rPr lang="en-US" dirty="0"/>
              <a:t>Example</a:t>
            </a:r>
          </a:p>
          <a:p>
            <a:pPr marL="274320" lvl="1" indent="0">
              <a:buNone/>
            </a:pPr>
            <a:r>
              <a:rPr lang="en-US" dirty="0"/>
              <a:t>rich = FILTER people BY salary&gt;0; </a:t>
            </a:r>
          </a:p>
          <a:p>
            <a:pPr marL="274320" lvl="1" indent="0">
              <a:buNone/>
            </a:pPr>
            <a:r>
              <a:rPr lang="en-US" dirty="0"/>
              <a:t>Let the alias 'rich' to refer to the records/tuples in relation 'people' where the column salary&gt;0; ignore all other records. </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74</a:t>
            </a:fld>
            <a:endParaRPr lang="en-US" dirty="0"/>
          </a:p>
        </p:txBody>
      </p:sp>
    </p:spTree>
    <p:extLst>
      <p:ext uri="{BB962C8B-B14F-4D97-AF65-F5344CB8AC3E}">
        <p14:creationId xmlns:p14="http://schemas.microsoft.com/office/powerpoint/2010/main" val="37153932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FILTER: Example #1</a:t>
            </a:r>
            <a:endParaRPr lang="en-US" dirty="0"/>
          </a:p>
        </p:txBody>
      </p:sp>
      <p:sp>
        <p:nvSpPr>
          <p:cNvPr id="3" name="Content Placeholder 2"/>
          <p:cNvSpPr>
            <a:spLocks noGrp="1"/>
          </p:cNvSpPr>
          <p:nvPr>
            <p:ph idx="1"/>
          </p:nvPr>
        </p:nvSpPr>
        <p:spPr/>
        <p:txBody>
          <a:bodyPr>
            <a:normAutofit/>
          </a:bodyPr>
          <a:lstStyle/>
          <a:p>
            <a:r>
              <a:rPr lang="en-US" dirty="0"/>
              <a:t>Suppose we have relation A</a:t>
            </a:r>
          </a:p>
          <a:p>
            <a:pPr marL="0" indent="0">
              <a:buNone/>
            </a:pPr>
            <a:endParaRPr lang="en-US" dirty="0"/>
          </a:p>
          <a:p>
            <a:pPr marL="274320" lvl="1" indent="0">
              <a:buNone/>
            </a:pPr>
            <a:r>
              <a:rPr lang="en-US" dirty="0"/>
              <a:t>A = LOAD 'data' AS (a1:int,a2:int,a3:int);</a:t>
            </a:r>
          </a:p>
          <a:p>
            <a:pPr marL="274320" lvl="1" indent="0">
              <a:buNone/>
            </a:pPr>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a:t>(4,3,3)</a:t>
            </a:r>
          </a:p>
          <a:p>
            <a:pPr marL="274320" lvl="1" indent="0">
              <a:buNone/>
            </a:pPr>
            <a:r>
              <a:rPr lang="en-US" dirty="0"/>
              <a:t>(7,2,5)</a:t>
            </a:r>
          </a:p>
          <a:p>
            <a:pPr marL="274320" lvl="1" indent="0">
              <a:buNone/>
            </a:pPr>
            <a:r>
              <a:rPr lang="en-US" dirty="0"/>
              <a:t>(8,4,3).</a:t>
            </a:r>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75</a:t>
            </a:fld>
            <a:endParaRPr lang="en-US" dirty="0"/>
          </a:p>
        </p:txBody>
      </p:sp>
    </p:spTree>
    <p:extLst>
      <p:ext uri="{BB962C8B-B14F-4D97-AF65-F5344CB8AC3E}">
        <p14:creationId xmlns:p14="http://schemas.microsoft.com/office/powerpoint/2010/main" val="797456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FILTER: Example #1</a:t>
            </a:r>
            <a:endParaRPr lang="en-US" dirty="0"/>
          </a:p>
        </p:txBody>
      </p:sp>
      <p:sp>
        <p:nvSpPr>
          <p:cNvPr id="3" name="Content Placeholder 2"/>
          <p:cNvSpPr>
            <a:spLocks noGrp="1"/>
          </p:cNvSpPr>
          <p:nvPr>
            <p:ph idx="1"/>
          </p:nvPr>
        </p:nvSpPr>
        <p:spPr/>
        <p:txBody>
          <a:bodyPr>
            <a:normAutofit/>
          </a:bodyPr>
          <a:lstStyle/>
          <a:p>
            <a:r>
              <a:rPr lang="en-US" dirty="0"/>
              <a:t>In this example the condition states that if the third field equals 3, then include the tuple with relation X</a:t>
            </a:r>
          </a:p>
          <a:p>
            <a:pPr marL="0" indent="0">
              <a:buNone/>
            </a:pPr>
            <a:endParaRPr lang="en-US" dirty="0"/>
          </a:p>
          <a:p>
            <a:pPr marL="274320" lvl="1" indent="0">
              <a:buNone/>
            </a:pPr>
            <a:r>
              <a:rPr lang="en-US" dirty="0"/>
              <a:t>X = FILTER A BY f3 == 3;</a:t>
            </a:r>
          </a:p>
          <a:p>
            <a:pPr marL="274320" lvl="1" indent="0">
              <a:buNone/>
            </a:pPr>
            <a:endParaRPr lang="en-US" dirty="0"/>
          </a:p>
          <a:p>
            <a:pPr marL="274320" lvl="1" indent="0">
              <a:buNone/>
            </a:pPr>
            <a:r>
              <a:rPr lang="en-US" dirty="0"/>
              <a:t>DUMP X;</a:t>
            </a:r>
          </a:p>
          <a:p>
            <a:pPr marL="274320" lvl="1" indent="0">
              <a:buNone/>
            </a:pPr>
            <a:r>
              <a:rPr lang="en-US" dirty="0"/>
              <a:t>(1,2,3)</a:t>
            </a:r>
          </a:p>
          <a:p>
            <a:pPr marL="274320" lvl="1" indent="0">
              <a:buNone/>
            </a:pPr>
            <a:r>
              <a:rPr lang="en-US" dirty="0"/>
              <a:t>(4,3,3)</a:t>
            </a:r>
          </a:p>
          <a:p>
            <a:pPr marL="274320" lvl="1" indent="0">
              <a:buNone/>
            </a:pPr>
            <a:r>
              <a:rPr lang="en-US" dirty="0"/>
              <a:t>(8,4,3)</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76</a:t>
            </a:fld>
            <a:endParaRPr lang="en-US" dirty="0"/>
          </a:p>
        </p:txBody>
      </p:sp>
    </p:spTree>
    <p:extLst>
      <p:ext uri="{BB962C8B-B14F-4D97-AF65-F5344CB8AC3E}">
        <p14:creationId xmlns:p14="http://schemas.microsoft.com/office/powerpoint/2010/main" val="28023782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FILTER: Example #2</a:t>
            </a:r>
            <a:endParaRPr lang="en-US" dirty="0"/>
          </a:p>
        </p:txBody>
      </p:sp>
      <p:sp>
        <p:nvSpPr>
          <p:cNvPr id="3" name="Content Placeholder 2"/>
          <p:cNvSpPr>
            <a:spLocks noGrp="1"/>
          </p:cNvSpPr>
          <p:nvPr>
            <p:ph idx="1"/>
          </p:nvPr>
        </p:nvSpPr>
        <p:spPr/>
        <p:txBody>
          <a:bodyPr/>
          <a:lstStyle/>
          <a:p>
            <a:r>
              <a:rPr lang="en-US" dirty="0"/>
              <a:t>In this example the condition states</a:t>
            </a:r>
          </a:p>
          <a:p>
            <a:pPr lvl="1"/>
            <a:r>
              <a:rPr lang="en-US" dirty="0"/>
              <a:t>If the first field equals 8</a:t>
            </a:r>
          </a:p>
          <a:p>
            <a:pPr lvl="1"/>
            <a:r>
              <a:rPr lang="en-US" dirty="0"/>
              <a:t>Or if the sum of fields f2 and f3 is not greater than first field</a:t>
            </a:r>
          </a:p>
          <a:p>
            <a:pPr lvl="1"/>
            <a:r>
              <a:rPr lang="en-US" dirty="0"/>
              <a:t>Then include the tuple in relation X</a:t>
            </a:r>
          </a:p>
          <a:p>
            <a:pPr marL="0" indent="0">
              <a:buNone/>
            </a:pPr>
            <a:endParaRPr lang="en-US" dirty="0"/>
          </a:p>
          <a:p>
            <a:pPr marL="274320" lvl="1" indent="0">
              <a:buNone/>
            </a:pPr>
            <a:r>
              <a:rPr lang="en-US" dirty="0"/>
              <a:t> X = FILTER A BY (f1 == 8) OR (NOT (f2+f3 &gt; f1));</a:t>
            </a:r>
          </a:p>
          <a:p>
            <a:pPr marL="274320" lvl="1" indent="0">
              <a:buNone/>
            </a:pPr>
            <a:endParaRPr lang="en-US" dirty="0"/>
          </a:p>
          <a:p>
            <a:pPr marL="274320" lvl="1" indent="0">
              <a:buNone/>
            </a:pPr>
            <a:r>
              <a:rPr lang="en-US" dirty="0"/>
              <a:t>DUMP X;</a:t>
            </a:r>
          </a:p>
          <a:p>
            <a:pPr marL="274320" lvl="1" indent="0">
              <a:buNone/>
            </a:pPr>
            <a:r>
              <a:rPr lang="en-US" dirty="0"/>
              <a:t>(4,2,1)</a:t>
            </a:r>
          </a:p>
          <a:p>
            <a:pPr marL="274320" lvl="1" indent="0">
              <a:buNone/>
            </a:pPr>
            <a:r>
              <a:rPr lang="en-US" dirty="0"/>
              <a:t>(8,3,4)</a:t>
            </a:r>
          </a:p>
          <a:p>
            <a:pPr marL="274320" lvl="1" indent="0">
              <a:buNone/>
            </a:pPr>
            <a:r>
              <a:rPr lang="en-US" dirty="0"/>
              <a:t>(7,2,5)</a:t>
            </a:r>
          </a:p>
          <a:p>
            <a:pPr marL="274320" lvl="1" indent="0">
              <a:buNone/>
            </a:pPr>
            <a:r>
              <a:rPr lang="en-US" dirty="0"/>
              <a:t>(8,4,3)</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77</a:t>
            </a:fld>
            <a:endParaRPr lang="en-US" dirty="0"/>
          </a:p>
        </p:txBody>
      </p:sp>
    </p:spTree>
    <p:extLst>
      <p:ext uri="{BB962C8B-B14F-4D97-AF65-F5344CB8AC3E}">
        <p14:creationId xmlns:p14="http://schemas.microsoft.com/office/powerpoint/2010/main" val="5969597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Relational Operations</a:t>
            </a:r>
            <a:br>
              <a:rPr lang="en-US" sz="3600" dirty="0">
                <a:solidFill>
                  <a:srgbClr val="D2533C"/>
                </a:solidFill>
              </a:rPr>
            </a:br>
            <a:r>
              <a:rPr lang="en-US" sz="2800" dirty="0">
                <a:solidFill>
                  <a:srgbClr val="D2533C"/>
                </a:solidFill>
              </a:rPr>
              <a:t>FILTER: More Details</a:t>
            </a:r>
            <a:endParaRPr lang="en-US" sz="3100" dirty="0"/>
          </a:p>
        </p:txBody>
      </p:sp>
      <p:sp>
        <p:nvSpPr>
          <p:cNvPr id="3" name="Content Placeholder 2"/>
          <p:cNvSpPr>
            <a:spLocks noGrp="1"/>
          </p:cNvSpPr>
          <p:nvPr>
            <p:ph idx="1"/>
          </p:nvPr>
        </p:nvSpPr>
        <p:spPr/>
        <p:txBody>
          <a:bodyPr>
            <a:normAutofit/>
          </a:bodyPr>
          <a:lstStyle/>
          <a:p>
            <a:pPr fontAlgn="base"/>
            <a:r>
              <a:rPr lang="en-US" sz="2200" dirty="0"/>
              <a:t>Allows you to select which records will be retained in your data pipeline</a:t>
            </a:r>
          </a:p>
          <a:p>
            <a:pPr fontAlgn="base"/>
            <a:r>
              <a:rPr lang="en-US" sz="2200" dirty="0"/>
              <a:t>A filter contains a predicate</a:t>
            </a:r>
          </a:p>
          <a:p>
            <a:pPr fontAlgn="base"/>
            <a:r>
              <a:rPr lang="en-US" sz="2200" dirty="0"/>
              <a:t>If that predicate evaluates to true for a given record, that record will be passed down the pipeline, </a:t>
            </a:r>
            <a:r>
              <a:rPr lang="en-US" sz="2200" dirty="0" err="1"/>
              <a:t>therwise</a:t>
            </a:r>
            <a:r>
              <a:rPr lang="en-US" sz="2200" dirty="0"/>
              <a:t>, it will not</a:t>
            </a:r>
          </a:p>
          <a:p>
            <a:pPr fontAlgn="base"/>
            <a:r>
              <a:rPr lang="en-US" sz="2200" dirty="0"/>
              <a:t>Predicates can contain the equality operators you expect…</a:t>
            </a:r>
          </a:p>
          <a:p>
            <a:pPr fontAlgn="base"/>
            <a:r>
              <a:rPr lang="en-US" sz="2200" dirty="0"/>
              <a:t>Including == to test equality and !=, &gt;, &gt;=, &lt;, and &lt;=</a:t>
            </a:r>
          </a:p>
          <a:p>
            <a:pPr fontAlgn="base"/>
            <a:r>
              <a:rPr lang="en-US" sz="2200" dirty="0"/>
              <a:t>These comparators can be used on any scalar data type</a:t>
            </a:r>
          </a:p>
          <a:p>
            <a:pPr fontAlgn="base"/>
            <a:r>
              <a:rPr lang="en-US" sz="2200" dirty="0"/>
              <a:t>== and != can be applied to maps and tuples</a:t>
            </a:r>
          </a:p>
          <a:p>
            <a:pPr fontAlgn="base"/>
            <a:r>
              <a:rPr lang="en-US" sz="2200" dirty="0"/>
              <a:t>To use these with two tuples, both tuples must have either the same schema or no schema</a:t>
            </a:r>
          </a:p>
          <a:p>
            <a:pPr fontAlgn="base"/>
            <a:r>
              <a:rPr lang="en-US" sz="2200" dirty="0"/>
              <a:t>None of the equality operators can be applied to bags</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78</a:t>
            </a:fld>
            <a:endParaRPr lang="en-US" dirty="0"/>
          </a:p>
        </p:txBody>
      </p:sp>
    </p:spTree>
    <p:extLst>
      <p:ext uri="{BB962C8B-B14F-4D97-AF65-F5344CB8AC3E}">
        <p14:creationId xmlns:p14="http://schemas.microsoft.com/office/powerpoint/2010/main" val="39666354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FILTER: More Details</a:t>
            </a:r>
            <a:endParaRPr lang="en-US" sz="3200" dirty="0"/>
          </a:p>
        </p:txBody>
      </p:sp>
      <p:sp>
        <p:nvSpPr>
          <p:cNvPr id="3" name="Content Placeholder 2"/>
          <p:cNvSpPr>
            <a:spLocks noGrp="1"/>
          </p:cNvSpPr>
          <p:nvPr>
            <p:ph idx="1"/>
          </p:nvPr>
        </p:nvSpPr>
        <p:spPr/>
        <p:txBody>
          <a:bodyPr>
            <a:normAutofit/>
          </a:bodyPr>
          <a:lstStyle/>
          <a:p>
            <a:pPr fontAlgn="base"/>
            <a:r>
              <a:rPr lang="en-US" sz="2000" dirty="0"/>
              <a:t>You can test whether the value of a scalar field is within a set of values using the IN operator</a:t>
            </a:r>
          </a:p>
          <a:p>
            <a:pPr fontAlgn="base"/>
            <a:endParaRPr lang="en-US" sz="2000" dirty="0"/>
          </a:p>
          <a:p>
            <a:pPr marL="274320" lvl="1" indent="0" fontAlgn="base">
              <a:buNone/>
            </a:pPr>
            <a:r>
              <a:rPr lang="en-US" sz="1800" dirty="0" err="1"/>
              <a:t>divs</a:t>
            </a:r>
            <a:r>
              <a:rPr lang="en-US" sz="1800" dirty="0"/>
              <a:t> = load '</a:t>
            </a:r>
            <a:r>
              <a:rPr lang="en-US" sz="1800" dirty="0" err="1"/>
              <a:t>NYSE_dividends</a:t>
            </a:r>
            <a:r>
              <a:rPr lang="en-US" sz="1800" dirty="0"/>
              <a:t>' as (</a:t>
            </a:r>
            <a:r>
              <a:rPr lang="en-US" sz="1800" dirty="0" err="1"/>
              <a:t>exchange:chararray</a:t>
            </a:r>
            <a:r>
              <a:rPr lang="en-US" sz="1800" dirty="0"/>
              <a:t>, </a:t>
            </a:r>
            <a:r>
              <a:rPr lang="en-US" sz="1800" dirty="0" err="1"/>
              <a:t>symbol:chararray</a:t>
            </a:r>
            <a:r>
              <a:rPr lang="en-US" sz="1800" dirty="0"/>
              <a:t>,</a:t>
            </a:r>
          </a:p>
          <a:p>
            <a:pPr marL="274320" lvl="1" indent="0" fontAlgn="base">
              <a:buNone/>
            </a:pPr>
            <a:r>
              <a:rPr lang="en-US" sz="1800" dirty="0"/>
              <a:t>    </a:t>
            </a:r>
            <a:r>
              <a:rPr lang="en-US" sz="1800" dirty="0" err="1"/>
              <a:t>date:chararray</a:t>
            </a:r>
            <a:r>
              <a:rPr lang="en-US" sz="1800" dirty="0"/>
              <a:t>, </a:t>
            </a:r>
            <a:r>
              <a:rPr lang="en-US" sz="1800" dirty="0" err="1"/>
              <a:t>dividends:float</a:t>
            </a:r>
            <a:r>
              <a:rPr lang="en-US" sz="1800" dirty="0"/>
              <a:t>);</a:t>
            </a:r>
          </a:p>
          <a:p>
            <a:pPr marL="274320" lvl="1" indent="0" fontAlgn="base">
              <a:buNone/>
            </a:pPr>
            <a:r>
              <a:rPr lang="en-US" sz="1800" dirty="0" err="1"/>
              <a:t>cme_ctb_cht</a:t>
            </a:r>
            <a:r>
              <a:rPr lang="en-US" sz="1800" dirty="0"/>
              <a:t> = filter </a:t>
            </a:r>
            <a:r>
              <a:rPr lang="en-US" sz="1800" dirty="0" err="1"/>
              <a:t>divs</a:t>
            </a:r>
            <a:r>
              <a:rPr lang="en-US" sz="1800" dirty="0"/>
              <a:t> by symbol in ('CME', 'CTB', 'CHT');</a:t>
            </a:r>
          </a:p>
          <a:p>
            <a:pPr marL="274320" lvl="1" indent="0" fontAlgn="base">
              <a:buNone/>
            </a:pPr>
            <a:endParaRPr lang="en-US" sz="1800" dirty="0"/>
          </a:p>
          <a:p>
            <a:pPr fontAlgn="base"/>
            <a:r>
              <a:rPr lang="en-US" sz="2000" dirty="0"/>
              <a:t>For </a:t>
            </a:r>
            <a:r>
              <a:rPr lang="en-US" sz="2000" dirty="0" err="1"/>
              <a:t>chararrays</a:t>
            </a:r>
            <a:r>
              <a:rPr lang="en-US" sz="2000" dirty="0"/>
              <a:t>, users can test to see whether the </a:t>
            </a:r>
            <a:r>
              <a:rPr lang="en-US" sz="2000" dirty="0" err="1"/>
              <a:t>chararray</a:t>
            </a:r>
            <a:r>
              <a:rPr lang="en-US" sz="2000" dirty="0"/>
              <a:t> matches a regular expression</a:t>
            </a:r>
          </a:p>
          <a:p>
            <a:pPr marL="0" indent="0" fontAlgn="base">
              <a:buNone/>
            </a:pPr>
            <a:endParaRPr lang="en-US" sz="2200" dirty="0"/>
          </a:p>
          <a:p>
            <a:pPr marL="274320" lvl="1" indent="0" fontAlgn="base">
              <a:buNone/>
            </a:pPr>
            <a:r>
              <a:rPr lang="en-US" sz="1800" dirty="0" err="1"/>
              <a:t>divs</a:t>
            </a:r>
            <a:r>
              <a:rPr lang="en-US" sz="1800" dirty="0"/>
              <a:t> = load '</a:t>
            </a:r>
            <a:r>
              <a:rPr lang="en-US" sz="1800" dirty="0" err="1"/>
              <a:t>NYSE_dividends</a:t>
            </a:r>
            <a:r>
              <a:rPr lang="en-US" sz="1800" dirty="0"/>
              <a:t>' as (</a:t>
            </a:r>
            <a:r>
              <a:rPr lang="en-US" sz="1800" dirty="0" err="1"/>
              <a:t>exchange:chararray</a:t>
            </a:r>
            <a:r>
              <a:rPr lang="en-US" sz="1800" dirty="0"/>
              <a:t>, 				</a:t>
            </a:r>
            <a:r>
              <a:rPr lang="en-US" sz="1800" dirty="0" err="1"/>
              <a:t>symbol:chararray</a:t>
            </a:r>
            <a:r>
              <a:rPr lang="en-US" sz="1800" dirty="0"/>
              <a:t>, </a:t>
            </a:r>
            <a:r>
              <a:rPr lang="en-US" sz="1800" dirty="0" err="1"/>
              <a:t>date:chararray</a:t>
            </a:r>
            <a:r>
              <a:rPr lang="en-US" sz="1800" dirty="0"/>
              <a:t>, </a:t>
            </a:r>
            <a:r>
              <a:rPr lang="en-US" sz="1800" dirty="0" err="1"/>
              <a:t>dividends:float</a:t>
            </a:r>
            <a:r>
              <a:rPr lang="en-US" sz="1800" dirty="0"/>
              <a:t>);</a:t>
            </a:r>
          </a:p>
          <a:p>
            <a:pPr marL="274320" lvl="1" indent="0" fontAlgn="base">
              <a:buNone/>
            </a:pPr>
            <a:r>
              <a:rPr lang="en-US" sz="1800" dirty="0" err="1"/>
              <a:t>startswithcm</a:t>
            </a:r>
            <a:r>
              <a:rPr lang="en-US" sz="1800" dirty="0"/>
              <a:t> = filter </a:t>
            </a:r>
            <a:r>
              <a:rPr lang="en-US" sz="1800" dirty="0" err="1"/>
              <a:t>divs</a:t>
            </a:r>
            <a:r>
              <a:rPr lang="en-US" sz="1800" dirty="0"/>
              <a:t> by symbol matches 'CM.*';</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79</a:t>
            </a:fld>
            <a:endParaRPr lang="en-US" dirty="0"/>
          </a:p>
        </p:txBody>
      </p:sp>
    </p:spTree>
    <p:extLst>
      <p:ext uri="{BB962C8B-B14F-4D97-AF65-F5344CB8AC3E}">
        <p14:creationId xmlns:p14="http://schemas.microsoft.com/office/powerpoint/2010/main" val="85408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5245-A6A4-A042-BB24-457B07BCDAC6}"/>
              </a:ext>
            </a:extLst>
          </p:cNvPr>
          <p:cNvSpPr>
            <a:spLocks noGrp="1"/>
          </p:cNvSpPr>
          <p:nvPr>
            <p:ph type="title"/>
          </p:nvPr>
        </p:nvSpPr>
        <p:spPr/>
        <p:txBody>
          <a:bodyPr/>
          <a:lstStyle/>
          <a:p>
            <a:r>
              <a:rPr lang="en-US" b="1" dirty="0"/>
              <a:t>Pig Commands </a:t>
            </a:r>
            <a:endParaRPr lang="en-US" dirty="0"/>
          </a:p>
        </p:txBody>
      </p:sp>
      <p:sp>
        <p:nvSpPr>
          <p:cNvPr id="4" name="Footer Placeholder 3">
            <a:extLst>
              <a:ext uri="{FF2B5EF4-FFF2-40B4-BE49-F238E27FC236}">
                <a16:creationId xmlns:a16="http://schemas.microsoft.com/office/drawing/2014/main" id="{2D036C4E-04F2-AC48-9FAA-9BCF2F312143}"/>
              </a:ext>
            </a:extLst>
          </p:cNvPr>
          <p:cNvSpPr>
            <a:spLocks noGrp="1"/>
          </p:cNvSpPr>
          <p:nvPr>
            <p:ph type="ftr" sz="quarter" idx="11"/>
          </p:nvPr>
        </p:nvSpPr>
        <p:spPr/>
        <p:txBody>
          <a:bodyPr/>
          <a:lstStyle/>
          <a:p>
            <a:r>
              <a:rPr lang="sk-SK"/>
              <a:t>CSP554</a:t>
            </a:r>
            <a:r>
              <a:rPr lang="en-US"/>
              <a:t> End of Term</a:t>
            </a:r>
            <a:endParaRPr lang="en-US" dirty="0"/>
          </a:p>
        </p:txBody>
      </p:sp>
      <p:sp>
        <p:nvSpPr>
          <p:cNvPr id="5" name="Slide Number Placeholder 4">
            <a:extLst>
              <a:ext uri="{FF2B5EF4-FFF2-40B4-BE49-F238E27FC236}">
                <a16:creationId xmlns:a16="http://schemas.microsoft.com/office/drawing/2014/main" id="{86D4355D-49DE-1D46-8EA9-DD81A744826E}"/>
              </a:ext>
            </a:extLst>
          </p:cNvPr>
          <p:cNvSpPr>
            <a:spLocks noGrp="1"/>
          </p:cNvSpPr>
          <p:nvPr>
            <p:ph type="sldNum" sz="quarter" idx="12"/>
          </p:nvPr>
        </p:nvSpPr>
        <p:spPr/>
        <p:txBody>
          <a:bodyPr/>
          <a:lstStyle/>
          <a:p>
            <a:fld id="{9AA7C465-8597-4488-B68C-958448427716}" type="slidenum">
              <a:rPr lang="en-US" smtClean="0"/>
              <a:t>8</a:t>
            </a:fld>
            <a:endParaRPr lang="en-US" dirty="0"/>
          </a:p>
        </p:txBody>
      </p:sp>
      <p:pic>
        <p:nvPicPr>
          <p:cNvPr id="6" name="Picture 5">
            <a:extLst>
              <a:ext uri="{FF2B5EF4-FFF2-40B4-BE49-F238E27FC236}">
                <a16:creationId xmlns:a16="http://schemas.microsoft.com/office/drawing/2014/main" id="{CBC0188D-E51B-E745-B747-8E6EA27388C1}"/>
              </a:ext>
            </a:extLst>
          </p:cNvPr>
          <p:cNvPicPr>
            <a:picLocks noChangeAspect="1"/>
          </p:cNvPicPr>
          <p:nvPr/>
        </p:nvPicPr>
        <p:blipFill>
          <a:blip r:embed="rId2"/>
          <a:stretch>
            <a:fillRect/>
          </a:stretch>
        </p:blipFill>
        <p:spPr>
          <a:xfrm>
            <a:off x="0" y="1447800"/>
            <a:ext cx="9074150" cy="5102823"/>
          </a:xfrm>
          <a:prstGeom prst="rect">
            <a:avLst/>
          </a:prstGeom>
        </p:spPr>
      </p:pic>
      <p:sp>
        <p:nvSpPr>
          <p:cNvPr id="7" name="Rectangle 6">
            <a:extLst>
              <a:ext uri="{FF2B5EF4-FFF2-40B4-BE49-F238E27FC236}">
                <a16:creationId xmlns:a16="http://schemas.microsoft.com/office/drawing/2014/main" id="{269AB59C-8E61-1445-90BD-D24B70790BF7}"/>
              </a:ext>
            </a:extLst>
          </p:cNvPr>
          <p:cNvSpPr/>
          <p:nvPr/>
        </p:nvSpPr>
        <p:spPr>
          <a:xfrm>
            <a:off x="228600" y="1709928"/>
            <a:ext cx="3733800" cy="6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035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FOREACH</a:t>
            </a:r>
          </a:p>
        </p:txBody>
      </p:sp>
      <p:sp>
        <p:nvSpPr>
          <p:cNvPr id="3" name="Content Placeholder 2"/>
          <p:cNvSpPr>
            <a:spLocks noGrp="1"/>
          </p:cNvSpPr>
          <p:nvPr>
            <p:ph idx="1"/>
          </p:nvPr>
        </p:nvSpPr>
        <p:spPr/>
        <p:txBody>
          <a:bodyPr/>
          <a:lstStyle/>
          <a:p>
            <a:r>
              <a:rPr lang="en-US" sz="2000" dirty="0"/>
              <a:t>Description</a:t>
            </a:r>
          </a:p>
          <a:p>
            <a:pPr lvl="1"/>
            <a:r>
              <a:rPr lang="en-US" sz="1800" dirty="0"/>
              <a:t> Generates data transformations based on columns of data</a:t>
            </a:r>
          </a:p>
          <a:p>
            <a:r>
              <a:rPr lang="en-US" sz="2000" dirty="0"/>
              <a:t>Syntax</a:t>
            </a:r>
          </a:p>
          <a:p>
            <a:pPr lvl="1"/>
            <a:r>
              <a:rPr lang="en-US" sz="1800" dirty="0"/>
              <a:t>&lt;alias&gt;= FOREACH &lt;alias2&gt; GENERATE &lt;field expression&gt;[AS &lt;field name&gt;], …; </a:t>
            </a:r>
          </a:p>
          <a:p>
            <a:pPr lvl="1"/>
            <a:r>
              <a:rPr lang="en-US" sz="1800" dirty="0"/>
              <a:t>Makes &lt;alias&gt;correspond to the output of the specified mapping operation upon &lt;alias2&gt;. </a:t>
            </a:r>
          </a:p>
          <a:p>
            <a:r>
              <a:rPr lang="en-US" sz="2000" dirty="0"/>
              <a:t>Usage</a:t>
            </a:r>
          </a:p>
          <a:p>
            <a:pPr lvl="1"/>
            <a:r>
              <a:rPr lang="en-US" sz="1800" dirty="0"/>
              <a:t>Use the FOREACH…GENERATE operation to work with columns of data </a:t>
            </a:r>
          </a:p>
          <a:p>
            <a:pPr marL="0"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80</a:t>
            </a:fld>
            <a:endParaRPr lang="en-US" dirty="0"/>
          </a:p>
        </p:txBody>
      </p:sp>
    </p:spTree>
    <p:extLst>
      <p:ext uri="{BB962C8B-B14F-4D97-AF65-F5344CB8AC3E}">
        <p14:creationId xmlns:p14="http://schemas.microsoft.com/office/powerpoint/2010/main" val="27433075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FOREACH: Example #1</a:t>
            </a:r>
            <a:endParaRPr lang="en-US" dirty="0"/>
          </a:p>
        </p:txBody>
      </p:sp>
      <p:sp>
        <p:nvSpPr>
          <p:cNvPr id="3" name="Content Placeholder 2"/>
          <p:cNvSpPr>
            <a:spLocks noGrp="1"/>
          </p:cNvSpPr>
          <p:nvPr>
            <p:ph idx="1"/>
          </p:nvPr>
        </p:nvSpPr>
        <p:spPr/>
        <p:txBody>
          <a:bodyPr>
            <a:normAutofit/>
          </a:bodyPr>
          <a:lstStyle/>
          <a:p>
            <a:r>
              <a:rPr lang="en-US" dirty="0"/>
              <a:t>In this example two fields from relation A are projected to form relation X</a:t>
            </a:r>
          </a:p>
          <a:p>
            <a:pPr marL="0" indent="0">
              <a:buNone/>
            </a:pPr>
            <a:endParaRPr lang="en-US" dirty="0"/>
          </a:p>
          <a:p>
            <a:pPr marL="274320" lvl="1" indent="0">
              <a:buNone/>
            </a:pPr>
            <a:r>
              <a:rPr lang="en-US" dirty="0"/>
              <a:t>X = FOREACH A GENERATE a1, a2;</a:t>
            </a:r>
          </a:p>
          <a:p>
            <a:pPr marL="274320" lvl="1" indent="0">
              <a:buNone/>
            </a:pPr>
            <a:endParaRPr lang="en-US" dirty="0"/>
          </a:p>
          <a:p>
            <a:pPr marL="274320" lvl="1" indent="0">
              <a:buNone/>
            </a:pPr>
            <a:r>
              <a:rPr lang="en-US" dirty="0"/>
              <a:t>DUMP X;</a:t>
            </a:r>
          </a:p>
          <a:p>
            <a:pPr marL="274320" lvl="1" indent="0">
              <a:buNone/>
            </a:pPr>
            <a:r>
              <a:rPr lang="en-US" dirty="0"/>
              <a:t>(1,2)</a:t>
            </a:r>
          </a:p>
          <a:p>
            <a:pPr marL="274320" lvl="1" indent="0">
              <a:buNone/>
            </a:pPr>
            <a:r>
              <a:rPr lang="en-US" dirty="0"/>
              <a:t>(4,2)</a:t>
            </a:r>
          </a:p>
          <a:p>
            <a:pPr marL="274320" lvl="1" indent="0">
              <a:buNone/>
            </a:pPr>
            <a:r>
              <a:rPr lang="en-US" dirty="0"/>
              <a:t>(8,3)</a:t>
            </a:r>
          </a:p>
          <a:p>
            <a:pPr marL="274320" lvl="1" indent="0">
              <a:buNone/>
            </a:pPr>
            <a:r>
              <a:rPr lang="en-US" dirty="0"/>
              <a:t>(4,3)</a:t>
            </a:r>
          </a:p>
          <a:p>
            <a:pPr marL="274320" lvl="1" indent="0">
              <a:buNone/>
            </a:pPr>
            <a:r>
              <a:rPr lang="en-US" dirty="0"/>
              <a:t>(7,2)</a:t>
            </a:r>
          </a:p>
          <a:p>
            <a:pPr marL="274320" lvl="1" indent="0">
              <a:buNone/>
            </a:pPr>
            <a:r>
              <a:rPr lang="en-US" dirty="0"/>
              <a:t>(8,4)</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81</a:t>
            </a:fld>
            <a:endParaRPr lang="en-US" dirty="0"/>
          </a:p>
        </p:txBody>
      </p:sp>
    </p:spTree>
    <p:extLst>
      <p:ext uri="{BB962C8B-B14F-4D97-AF65-F5344CB8AC3E}">
        <p14:creationId xmlns:p14="http://schemas.microsoft.com/office/powerpoint/2010/main" val="17892345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BB07-7EFA-7C46-B0DA-8C2434E64444}"/>
              </a:ext>
            </a:extLst>
          </p:cNvPr>
          <p:cNvSpPr>
            <a:spLocks noGrp="1"/>
          </p:cNvSpPr>
          <p:nvPr>
            <p:ph type="title"/>
          </p:nvPr>
        </p:nvSpPr>
        <p:spPr/>
        <p:txBody>
          <a:bodyPr>
            <a:noAutofit/>
          </a:bodyPr>
          <a:lstStyle/>
          <a:p>
            <a:r>
              <a:rPr lang="en-US" sz="3200" dirty="0"/>
              <a:t>Relational Operations</a:t>
            </a:r>
            <a:br>
              <a:rPr lang="en-US" sz="3200" dirty="0"/>
            </a:br>
            <a:r>
              <a:rPr lang="en-US" sz="2400" dirty="0"/>
              <a:t>FOREACH: Example #2</a:t>
            </a:r>
            <a:endParaRPr lang="en-US" sz="3200" dirty="0"/>
          </a:p>
        </p:txBody>
      </p:sp>
      <p:sp>
        <p:nvSpPr>
          <p:cNvPr id="3" name="Content Placeholder 2">
            <a:extLst>
              <a:ext uri="{FF2B5EF4-FFF2-40B4-BE49-F238E27FC236}">
                <a16:creationId xmlns:a16="http://schemas.microsoft.com/office/drawing/2014/main" id="{19B9AC90-460D-254E-9D4B-683D58105CAF}"/>
              </a:ext>
            </a:extLst>
          </p:cNvPr>
          <p:cNvSpPr>
            <a:spLocks noGrp="1"/>
          </p:cNvSpPr>
          <p:nvPr>
            <p:ph idx="1"/>
          </p:nvPr>
        </p:nvSpPr>
        <p:spPr/>
        <p:txBody>
          <a:bodyPr/>
          <a:lstStyle/>
          <a:p>
            <a:r>
              <a:rPr lang="en-US" dirty="0"/>
              <a:t>DUMP test; </a:t>
            </a:r>
          </a:p>
          <a:p>
            <a:pPr marL="274320" lvl="1" indent="0">
              <a:buNone/>
            </a:pPr>
            <a:r>
              <a:rPr lang="en-US" dirty="0"/>
              <a:t>(Alva,20)</a:t>
            </a:r>
          </a:p>
          <a:p>
            <a:pPr marL="274320" lvl="1" indent="0">
              <a:buNone/>
            </a:pPr>
            <a:r>
              <a:rPr lang="en-US" dirty="0"/>
              <a:t>(George,30)</a:t>
            </a:r>
          </a:p>
          <a:p>
            <a:pPr marL="274320" lvl="1" indent="0">
              <a:buNone/>
            </a:pPr>
            <a:r>
              <a:rPr lang="en-US" dirty="0"/>
              <a:t>(Joe,10)</a:t>
            </a:r>
          </a:p>
          <a:p>
            <a:r>
              <a:rPr lang="en-US" dirty="0"/>
              <a:t>pest = FOREACH test GENERATE name, toys+1 as toys; </a:t>
            </a:r>
          </a:p>
          <a:p>
            <a:r>
              <a:rPr lang="en-US" dirty="0"/>
              <a:t>DUMP pest;</a:t>
            </a:r>
          </a:p>
          <a:p>
            <a:pPr marL="274320" lvl="1" indent="0">
              <a:buNone/>
            </a:pPr>
            <a:r>
              <a:rPr lang="en-US" dirty="0"/>
              <a:t>(Alva,21)</a:t>
            </a:r>
          </a:p>
          <a:p>
            <a:pPr marL="274320" lvl="1" indent="0">
              <a:buNone/>
            </a:pPr>
            <a:r>
              <a:rPr lang="en-US" dirty="0"/>
              <a:t>(George,31)</a:t>
            </a:r>
          </a:p>
          <a:p>
            <a:pPr marL="274320" lvl="1" indent="0">
              <a:buNone/>
            </a:pPr>
            <a:r>
              <a:rPr lang="en-US" dirty="0"/>
              <a:t>(Joe,11)</a:t>
            </a:r>
          </a:p>
        </p:txBody>
      </p:sp>
      <p:sp>
        <p:nvSpPr>
          <p:cNvPr id="4" name="Footer Placeholder 3">
            <a:extLst>
              <a:ext uri="{FF2B5EF4-FFF2-40B4-BE49-F238E27FC236}">
                <a16:creationId xmlns:a16="http://schemas.microsoft.com/office/drawing/2014/main" id="{47FB34EA-E522-204F-8070-E00C52FF8B5E}"/>
              </a:ext>
            </a:extLst>
          </p:cNvPr>
          <p:cNvSpPr>
            <a:spLocks noGrp="1"/>
          </p:cNvSpPr>
          <p:nvPr>
            <p:ph type="ftr" sz="quarter" idx="11"/>
          </p:nvPr>
        </p:nvSpPr>
        <p:spPr/>
        <p:txBody>
          <a:bodyPr/>
          <a:lstStyle/>
          <a:p>
            <a:r>
              <a:rPr lang="sk-SK"/>
              <a:t>CSP554</a:t>
            </a:r>
            <a:r>
              <a:rPr lang="en-US"/>
              <a:t> End of Term</a:t>
            </a:r>
            <a:endParaRPr lang="en-US" dirty="0"/>
          </a:p>
        </p:txBody>
      </p:sp>
      <p:sp>
        <p:nvSpPr>
          <p:cNvPr id="5" name="Slide Number Placeholder 4">
            <a:extLst>
              <a:ext uri="{FF2B5EF4-FFF2-40B4-BE49-F238E27FC236}">
                <a16:creationId xmlns:a16="http://schemas.microsoft.com/office/drawing/2014/main" id="{5F127782-5F27-CF4E-9BD5-8101E07B5F7B}"/>
              </a:ext>
            </a:extLst>
          </p:cNvPr>
          <p:cNvSpPr>
            <a:spLocks noGrp="1"/>
          </p:cNvSpPr>
          <p:nvPr>
            <p:ph type="sldNum" sz="quarter" idx="12"/>
          </p:nvPr>
        </p:nvSpPr>
        <p:spPr/>
        <p:txBody>
          <a:bodyPr/>
          <a:lstStyle/>
          <a:p>
            <a:fld id="{9AA7C465-8597-4488-B68C-958448427716}" type="slidenum">
              <a:rPr lang="en-US" smtClean="0"/>
              <a:t>82</a:t>
            </a:fld>
            <a:endParaRPr lang="en-US" dirty="0"/>
          </a:p>
        </p:txBody>
      </p:sp>
    </p:spTree>
    <p:extLst>
      <p:ext uri="{BB962C8B-B14F-4D97-AF65-F5344CB8AC3E}">
        <p14:creationId xmlns:p14="http://schemas.microsoft.com/office/powerpoint/2010/main" val="29812951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Relational Operations</a:t>
            </a:r>
            <a:br>
              <a:rPr lang="en-US" sz="3600" dirty="0">
                <a:solidFill>
                  <a:srgbClr val="D2533C"/>
                </a:solidFill>
              </a:rPr>
            </a:br>
            <a:r>
              <a:rPr lang="en-US" sz="28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a:bodyPr>
          <a:lstStyle/>
          <a:p>
            <a:pPr fontAlgn="base"/>
            <a:r>
              <a:rPr lang="en-US" dirty="0"/>
              <a:t>Takes a set of expressions and applies them to every record in the data pipeline—hence the name </a:t>
            </a:r>
            <a:r>
              <a:rPr lang="en-US" dirty="0" err="1"/>
              <a:t>foreach</a:t>
            </a:r>
            <a:endParaRPr lang="en-US" dirty="0"/>
          </a:p>
          <a:p>
            <a:pPr fontAlgn="base"/>
            <a:r>
              <a:rPr lang="en-US" dirty="0"/>
              <a:t>From these expressions it generates new records to send down the pipeline to the next operator</a:t>
            </a:r>
          </a:p>
          <a:p>
            <a:pPr fontAlgn="base"/>
            <a:r>
              <a:rPr lang="en-US" dirty="0"/>
              <a:t>For those familiar with database terminology, it is Pig’s projection operator</a:t>
            </a:r>
          </a:p>
          <a:p>
            <a:pPr fontAlgn="base"/>
            <a:r>
              <a:rPr lang="en-US" dirty="0"/>
              <a:t>The following code loads an entire record, but then removes all but user and id fields from the record</a:t>
            </a:r>
          </a:p>
          <a:p>
            <a:pPr marL="0" indent="0" fontAlgn="base">
              <a:buNone/>
            </a:pPr>
            <a:endParaRPr lang="en-US" dirty="0"/>
          </a:p>
          <a:p>
            <a:pPr marL="274320" lvl="1" indent="0" fontAlgn="base">
              <a:buNone/>
            </a:pPr>
            <a:r>
              <a:rPr lang="en-US" dirty="0"/>
              <a:t>A = load 'input' as (</a:t>
            </a:r>
            <a:r>
              <a:rPr lang="en-US" dirty="0" err="1"/>
              <a:t>user:chararray</a:t>
            </a:r>
            <a:r>
              <a:rPr lang="en-US" dirty="0"/>
              <a:t>, </a:t>
            </a:r>
            <a:r>
              <a:rPr lang="en-US" dirty="0" err="1"/>
              <a:t>id:long</a:t>
            </a:r>
            <a:r>
              <a:rPr lang="en-US" dirty="0"/>
              <a:t>, </a:t>
            </a:r>
            <a:r>
              <a:rPr lang="en-US" dirty="0" err="1"/>
              <a:t>address:chararray</a:t>
            </a:r>
            <a:r>
              <a:rPr lang="en-US" dirty="0"/>
              <a:t>, 	</a:t>
            </a:r>
            <a:r>
              <a:rPr lang="en-US" dirty="0" err="1"/>
              <a:t>phone:chararray</a:t>
            </a:r>
            <a:r>
              <a:rPr lang="en-US" dirty="0"/>
              <a:t>, </a:t>
            </a:r>
            <a:r>
              <a:rPr lang="en-US" dirty="0" err="1"/>
              <a:t>preferences:map</a:t>
            </a:r>
            <a:r>
              <a:rPr lang="en-US" dirty="0"/>
              <a:t>[]);</a:t>
            </a:r>
          </a:p>
          <a:p>
            <a:pPr marL="274320" lvl="1" indent="0" fontAlgn="base">
              <a:buNone/>
            </a:pPr>
            <a:r>
              <a:rPr lang="en-US" dirty="0"/>
              <a:t>B = </a:t>
            </a:r>
            <a:r>
              <a:rPr lang="en-US" dirty="0" err="1"/>
              <a:t>foreach</a:t>
            </a:r>
            <a:r>
              <a:rPr lang="en-US" dirty="0"/>
              <a:t> A generate user, id;</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83</a:t>
            </a:fld>
            <a:endParaRPr lang="en-US" dirty="0"/>
          </a:p>
        </p:txBody>
      </p:sp>
    </p:spTree>
    <p:extLst>
      <p:ext uri="{BB962C8B-B14F-4D97-AF65-F5344CB8AC3E}">
        <p14:creationId xmlns:p14="http://schemas.microsoft.com/office/powerpoint/2010/main" val="33574729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fontScale="85000" lnSpcReduction="20000"/>
          </a:bodyPr>
          <a:lstStyle/>
          <a:p>
            <a:pPr fontAlgn="base"/>
            <a:r>
              <a:rPr lang="en-US" dirty="0" err="1"/>
              <a:t>foreach</a:t>
            </a:r>
            <a:r>
              <a:rPr lang="en-US" dirty="0"/>
              <a:t> supports a list of expressions</a:t>
            </a:r>
          </a:p>
          <a:p>
            <a:pPr fontAlgn="base"/>
            <a:r>
              <a:rPr lang="en-US" dirty="0"/>
              <a:t>The simplest are constants and field references</a:t>
            </a:r>
          </a:p>
          <a:p>
            <a:pPr fontAlgn="base"/>
            <a:r>
              <a:rPr lang="en-US" dirty="0"/>
              <a:t>The syntax for constants has already been discussed</a:t>
            </a:r>
          </a:p>
          <a:p>
            <a:pPr fontAlgn="base"/>
            <a:r>
              <a:rPr lang="en-US" dirty="0"/>
              <a:t>Field references can be by name (as shown in the preceding example) or by position</a:t>
            </a:r>
          </a:p>
          <a:p>
            <a:pPr fontAlgn="base"/>
            <a:r>
              <a:rPr lang="en-US" dirty="0"/>
              <a:t>Positional references are preceded by a $ (dollar sign) and start from zero</a:t>
            </a:r>
          </a:p>
          <a:p>
            <a:pPr marL="0" indent="0" fontAlgn="base">
              <a:buNone/>
            </a:pPr>
            <a:endParaRPr lang="en-US" dirty="0"/>
          </a:p>
          <a:p>
            <a:pPr marL="274320" lvl="1" indent="0" fontAlgn="base">
              <a:buNone/>
            </a:pPr>
            <a:r>
              <a:rPr lang="en-US" dirty="0"/>
              <a:t>prices = load '</a:t>
            </a:r>
            <a:r>
              <a:rPr lang="en-US" dirty="0" err="1"/>
              <a:t>NYSE_daily</a:t>
            </a:r>
            <a:r>
              <a:rPr lang="en-US" dirty="0"/>
              <a:t>' as (exchange, symbol, date, open, high, low, close,</a:t>
            </a:r>
          </a:p>
          <a:p>
            <a:pPr marL="274320" lvl="1" indent="0" fontAlgn="base">
              <a:buNone/>
            </a:pPr>
            <a:r>
              <a:rPr lang="en-US" dirty="0"/>
              <a:t>             	volume, </a:t>
            </a:r>
            <a:r>
              <a:rPr lang="en-US" dirty="0" err="1"/>
              <a:t>adj_close</a:t>
            </a:r>
            <a:r>
              <a:rPr lang="en-US" dirty="0"/>
              <a:t>);</a:t>
            </a:r>
          </a:p>
          <a:p>
            <a:pPr marL="274320" lvl="1" indent="0" fontAlgn="base">
              <a:buNone/>
            </a:pPr>
            <a:r>
              <a:rPr lang="en-US" dirty="0"/>
              <a:t>gain 	= </a:t>
            </a:r>
            <a:r>
              <a:rPr lang="en-US" dirty="0" err="1"/>
              <a:t>foreach</a:t>
            </a:r>
            <a:r>
              <a:rPr lang="en-US" dirty="0"/>
              <a:t> prices generate close - open;</a:t>
            </a:r>
          </a:p>
          <a:p>
            <a:pPr marL="274320" lvl="1" indent="0" fontAlgn="base">
              <a:buNone/>
            </a:pPr>
            <a:r>
              <a:rPr lang="en-US" dirty="0"/>
              <a:t>gain2  = </a:t>
            </a:r>
            <a:r>
              <a:rPr lang="en-US" dirty="0" err="1"/>
              <a:t>foreach</a:t>
            </a:r>
            <a:r>
              <a:rPr lang="en-US" dirty="0"/>
              <a:t> prices generate $6 - $3;</a:t>
            </a:r>
          </a:p>
          <a:p>
            <a:pPr marL="274320" lvl="1" indent="0" fontAlgn="base">
              <a:buNone/>
            </a:pPr>
            <a:endParaRPr lang="en-US" dirty="0"/>
          </a:p>
          <a:p>
            <a:pPr fontAlgn="base"/>
            <a:r>
              <a:rPr lang="en-US" dirty="0"/>
              <a:t>The relations gain and gain2 will contain the same values</a:t>
            </a:r>
          </a:p>
          <a:p>
            <a:pPr fontAlgn="base"/>
            <a:r>
              <a:rPr lang="en-US" dirty="0"/>
              <a:t>Positional-style references are useful where the schema is unknown or undeclared</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84</a:t>
            </a:fld>
            <a:endParaRPr lang="en-US" dirty="0"/>
          </a:p>
        </p:txBody>
      </p:sp>
    </p:spTree>
    <p:extLst>
      <p:ext uri="{BB962C8B-B14F-4D97-AF65-F5344CB8AC3E}">
        <p14:creationId xmlns:p14="http://schemas.microsoft.com/office/powerpoint/2010/main" val="11580982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fontScale="92500" lnSpcReduction="10000"/>
          </a:bodyPr>
          <a:lstStyle/>
          <a:p>
            <a:pPr fontAlgn="base"/>
            <a:r>
              <a:rPr lang="en-US" dirty="0"/>
              <a:t>Standard arithmetic operators for integers and floating-point numbers are supported</a:t>
            </a:r>
          </a:p>
          <a:p>
            <a:pPr lvl="1" fontAlgn="base"/>
            <a:r>
              <a:rPr lang="en-US" b="1" dirty="0"/>
              <a:t>+ </a:t>
            </a:r>
            <a:r>
              <a:rPr lang="en-US" dirty="0"/>
              <a:t>for addition</a:t>
            </a:r>
          </a:p>
          <a:p>
            <a:pPr lvl="1" fontAlgn="base"/>
            <a:r>
              <a:rPr lang="en-US" b="1" dirty="0"/>
              <a:t>- </a:t>
            </a:r>
            <a:r>
              <a:rPr lang="en-US" dirty="0"/>
              <a:t>for subtraction</a:t>
            </a:r>
          </a:p>
          <a:p>
            <a:pPr lvl="1" fontAlgn="base"/>
            <a:r>
              <a:rPr lang="en-US" b="1" dirty="0"/>
              <a:t>* </a:t>
            </a:r>
            <a:r>
              <a:rPr lang="en-US" dirty="0"/>
              <a:t>for multiplication</a:t>
            </a:r>
          </a:p>
          <a:p>
            <a:pPr lvl="1" fontAlgn="base"/>
            <a:r>
              <a:rPr lang="en-US" b="1" dirty="0"/>
              <a:t>/ </a:t>
            </a:r>
            <a:r>
              <a:rPr lang="en-US" dirty="0"/>
              <a:t>for division</a:t>
            </a:r>
          </a:p>
          <a:p>
            <a:pPr lvl="1" fontAlgn="base"/>
            <a:r>
              <a:rPr lang="en-US" dirty="0"/>
              <a:t>For integers the modulo operator % is supported</a:t>
            </a:r>
          </a:p>
          <a:p>
            <a:pPr fontAlgn="base"/>
            <a:r>
              <a:rPr lang="en-US" dirty="0"/>
              <a:t>These operators return values of their own type, so 5/2 is 2, and 5.0/2.0 is 2.5</a:t>
            </a:r>
          </a:p>
          <a:p>
            <a:pPr fontAlgn="base"/>
            <a:r>
              <a:rPr lang="en-US" dirty="0"/>
              <a:t>The unary negative operator (-) is also supported for both integers and floating-point numbers</a:t>
            </a:r>
          </a:p>
          <a:p>
            <a:pPr fontAlgn="base"/>
            <a:r>
              <a:rPr lang="en-US" dirty="0"/>
              <a:t>Pig Latin obeys the standard mathematical precedence rules</a:t>
            </a:r>
          </a:p>
          <a:p>
            <a:pPr fontAlgn="base"/>
            <a:r>
              <a:rPr lang="en-US" dirty="0"/>
              <a:t>Null values are viral for all arithmetic operators</a:t>
            </a:r>
          </a:p>
          <a:p>
            <a:pPr lvl="1" fontAlgn="base"/>
            <a:r>
              <a:rPr lang="en-US" dirty="0"/>
              <a:t>That is, x + null = null for all values of x</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85</a:t>
            </a:fld>
            <a:endParaRPr lang="en-US" dirty="0"/>
          </a:p>
        </p:txBody>
      </p:sp>
    </p:spTree>
    <p:extLst>
      <p:ext uri="{BB962C8B-B14F-4D97-AF65-F5344CB8AC3E}">
        <p14:creationId xmlns:p14="http://schemas.microsoft.com/office/powerpoint/2010/main" val="21388450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Relational Operations</a:t>
            </a:r>
            <a:br>
              <a:rPr lang="en-US" sz="3200" b="1" dirty="0"/>
            </a:br>
            <a:r>
              <a:rPr lang="en-US" sz="2400" b="1" dirty="0"/>
              <a:t>FOREACH: </a:t>
            </a:r>
            <a:r>
              <a:rPr lang="en-US" sz="3200" b="1" dirty="0"/>
              <a:t>: More Details</a:t>
            </a:r>
            <a:endParaRPr lang="en-US" sz="3100" dirty="0"/>
          </a:p>
        </p:txBody>
      </p:sp>
      <p:sp>
        <p:nvSpPr>
          <p:cNvPr id="3" name="Content Placeholder 2"/>
          <p:cNvSpPr>
            <a:spLocks noGrp="1"/>
          </p:cNvSpPr>
          <p:nvPr>
            <p:ph idx="1"/>
          </p:nvPr>
        </p:nvSpPr>
        <p:spPr/>
        <p:txBody>
          <a:bodyPr>
            <a:normAutofit/>
          </a:bodyPr>
          <a:lstStyle/>
          <a:p>
            <a:pPr fontAlgn="base"/>
            <a:r>
              <a:rPr lang="en-US" dirty="0"/>
              <a:t>To extract data from complex types, use the projection operators</a:t>
            </a:r>
          </a:p>
          <a:p>
            <a:pPr fontAlgn="base"/>
            <a:r>
              <a:rPr lang="en-US" dirty="0"/>
              <a:t>For maps this is # (the pound sign or hash), followed by the name of the key as a string</a:t>
            </a:r>
          </a:p>
          <a:p>
            <a:pPr fontAlgn="base"/>
            <a:endParaRPr lang="en-US" dirty="0"/>
          </a:p>
          <a:p>
            <a:pPr marL="274320" lvl="1" indent="0" fontAlgn="base">
              <a:buNone/>
            </a:pPr>
            <a:r>
              <a:rPr lang="en-US" dirty="0" err="1"/>
              <a:t>bball</a:t>
            </a:r>
            <a:r>
              <a:rPr lang="en-US" dirty="0"/>
              <a:t> = load 'baseball' as (</a:t>
            </a:r>
            <a:r>
              <a:rPr lang="en-US" dirty="0" err="1"/>
              <a:t>name:chararray</a:t>
            </a:r>
            <a:r>
              <a:rPr lang="en-US" dirty="0"/>
              <a:t>, </a:t>
            </a:r>
            <a:r>
              <a:rPr lang="en-US" dirty="0" err="1"/>
              <a:t>team:chararray</a:t>
            </a:r>
            <a:r>
              <a:rPr lang="en-US" dirty="0"/>
              <a:t>,</a:t>
            </a:r>
          </a:p>
          <a:p>
            <a:pPr marL="274320" lvl="1" indent="0" fontAlgn="base">
              <a:buNone/>
            </a:pPr>
            <a:r>
              <a:rPr lang="en-US" dirty="0"/>
              <a:t>          	</a:t>
            </a:r>
            <a:r>
              <a:rPr lang="en-US" dirty="0" err="1"/>
              <a:t>position:bag</a:t>
            </a:r>
            <a:r>
              <a:rPr lang="en-US" dirty="0"/>
              <a:t>{t:(</a:t>
            </a:r>
            <a:r>
              <a:rPr lang="en-US" dirty="0" err="1"/>
              <a:t>p:chararray</a:t>
            </a:r>
            <a:r>
              <a:rPr lang="en-US" dirty="0"/>
              <a:t>)}, </a:t>
            </a:r>
            <a:r>
              <a:rPr lang="en-US" dirty="0" err="1"/>
              <a:t>bat:map</a:t>
            </a:r>
            <a:r>
              <a:rPr lang="en-US" dirty="0"/>
              <a:t>[]);</a:t>
            </a:r>
          </a:p>
          <a:p>
            <a:pPr marL="274320" lvl="1" indent="0" fontAlgn="base">
              <a:buNone/>
            </a:pPr>
            <a:r>
              <a:rPr lang="en-US" dirty="0" err="1"/>
              <a:t>avg</a:t>
            </a:r>
            <a:r>
              <a:rPr lang="en-US" dirty="0"/>
              <a:t> = </a:t>
            </a:r>
            <a:r>
              <a:rPr lang="en-US" dirty="0" err="1"/>
              <a:t>foreach</a:t>
            </a:r>
            <a:r>
              <a:rPr lang="en-US" dirty="0"/>
              <a:t> </a:t>
            </a:r>
            <a:r>
              <a:rPr lang="en-US" dirty="0" err="1"/>
              <a:t>bball</a:t>
            </a:r>
            <a:r>
              <a:rPr lang="en-US" dirty="0"/>
              <a:t> generate bat#'</a:t>
            </a:r>
            <a:r>
              <a:rPr lang="en-US" dirty="0" err="1"/>
              <a:t>batting_average</a:t>
            </a:r>
            <a:r>
              <a:rPr lang="en-US" dirty="0"/>
              <a:t>';</a:t>
            </a:r>
          </a:p>
          <a:p>
            <a:pPr marL="274320" lvl="1" indent="0" fontAlgn="base">
              <a:buNone/>
            </a:pPr>
            <a:endParaRPr lang="en-US" dirty="0"/>
          </a:p>
          <a:p>
            <a:pPr fontAlgn="base"/>
            <a:r>
              <a:rPr lang="en-US" dirty="0"/>
              <a:t>The value associated with a key may be of any type</a:t>
            </a:r>
          </a:p>
          <a:p>
            <a:pPr fontAlgn="base"/>
            <a:r>
              <a:rPr lang="en-US" dirty="0"/>
              <a:t>If you reference a key that does not exist in the map, the result is a null</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86</a:t>
            </a:fld>
            <a:endParaRPr lang="en-US" dirty="0"/>
          </a:p>
        </p:txBody>
      </p:sp>
    </p:spTree>
    <p:extLst>
      <p:ext uri="{BB962C8B-B14F-4D97-AF65-F5344CB8AC3E}">
        <p14:creationId xmlns:p14="http://schemas.microsoft.com/office/powerpoint/2010/main" val="39848684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a:bodyPr>
          <a:lstStyle/>
          <a:p>
            <a:pPr fontAlgn="base"/>
            <a:r>
              <a:rPr lang="en-US" dirty="0"/>
              <a:t>Tuple projection is done with ., the dot operator. </a:t>
            </a:r>
          </a:p>
          <a:p>
            <a:pPr fontAlgn="base"/>
            <a:r>
              <a:rPr lang="en-US" dirty="0"/>
              <a:t>As with top-level records, the field can be referenced by name (if you have a schema for the tuple) or by position</a:t>
            </a:r>
          </a:p>
          <a:p>
            <a:pPr marL="0" indent="0" fontAlgn="base">
              <a:buNone/>
            </a:pPr>
            <a:endParaRPr lang="en-US" dirty="0"/>
          </a:p>
          <a:p>
            <a:pPr marL="274320" lvl="1" indent="0" fontAlgn="base">
              <a:buNone/>
            </a:pPr>
            <a:r>
              <a:rPr lang="en-US" sz="2400" dirty="0"/>
              <a:t>A = load 'input' as (</a:t>
            </a:r>
            <a:r>
              <a:rPr lang="en-US" sz="2400" dirty="0" err="1"/>
              <a:t>t:tuple</a:t>
            </a:r>
            <a:r>
              <a:rPr lang="en-US" sz="2400" dirty="0"/>
              <a:t>(</a:t>
            </a:r>
            <a:r>
              <a:rPr lang="en-US" sz="2400" dirty="0" err="1"/>
              <a:t>x:int</a:t>
            </a:r>
            <a:r>
              <a:rPr lang="en-US" sz="2400" dirty="0"/>
              <a:t>, y:int));</a:t>
            </a:r>
          </a:p>
          <a:p>
            <a:pPr marL="274320" lvl="1" indent="0" fontAlgn="base">
              <a:buNone/>
            </a:pPr>
            <a:r>
              <a:rPr lang="en-US" sz="2400" dirty="0"/>
              <a:t>B = </a:t>
            </a:r>
            <a:r>
              <a:rPr lang="en-US" sz="2400" dirty="0" err="1"/>
              <a:t>foreach</a:t>
            </a:r>
            <a:r>
              <a:rPr lang="en-US" sz="2400" dirty="0"/>
              <a:t> A generate </a:t>
            </a:r>
            <a:r>
              <a:rPr lang="en-US" sz="2400" dirty="0" err="1"/>
              <a:t>t.x</a:t>
            </a:r>
            <a:r>
              <a:rPr lang="en-US" sz="2400" dirty="0"/>
              <a:t>, t.$1;</a:t>
            </a:r>
          </a:p>
          <a:p>
            <a:pPr marL="274320" lvl="1" indent="0" fontAlgn="base">
              <a:buNone/>
            </a:pPr>
            <a:endParaRPr lang="en-US" sz="2400" dirty="0"/>
          </a:p>
          <a:p>
            <a:pPr fontAlgn="base"/>
            <a:r>
              <a:rPr lang="en-US" dirty="0"/>
              <a:t>Referencing a field name that does not exist in the tuple will produce an error</a:t>
            </a:r>
          </a:p>
          <a:p>
            <a:pPr fontAlgn="base"/>
            <a:r>
              <a:rPr lang="en-US" dirty="0"/>
              <a:t>Referencing a nonexistent positional field in the tuple will return null</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87</a:t>
            </a:fld>
            <a:endParaRPr lang="en-US" dirty="0"/>
          </a:p>
        </p:txBody>
      </p:sp>
    </p:spTree>
    <p:extLst>
      <p:ext uri="{BB962C8B-B14F-4D97-AF65-F5344CB8AC3E}">
        <p14:creationId xmlns:p14="http://schemas.microsoft.com/office/powerpoint/2010/main" val="16206070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a:bodyPr>
          <a:lstStyle/>
          <a:p>
            <a:pPr fontAlgn="base"/>
            <a:r>
              <a:rPr lang="en-US" dirty="0"/>
              <a:t>Bags do not guarantee that their tuples are stored in any order</a:t>
            </a:r>
          </a:p>
          <a:p>
            <a:pPr fontAlgn="base"/>
            <a:r>
              <a:rPr lang="en-US" dirty="0"/>
              <a:t>So allowing a projection of the tuple inside the bag would not be meaningful</a:t>
            </a:r>
          </a:p>
          <a:p>
            <a:pPr fontAlgn="base"/>
            <a:r>
              <a:rPr lang="en-US" dirty="0"/>
              <a:t>Instead, when you project fields in a bag, you are creating a new bag with only those fields</a:t>
            </a:r>
          </a:p>
          <a:p>
            <a:pPr fontAlgn="base"/>
            <a:endParaRPr lang="en-US" dirty="0"/>
          </a:p>
          <a:p>
            <a:pPr marL="274320" lvl="1" indent="0" fontAlgn="base">
              <a:buNone/>
            </a:pPr>
            <a:r>
              <a:rPr lang="en-US" dirty="0"/>
              <a:t>A = load 'input' as (</a:t>
            </a:r>
            <a:r>
              <a:rPr lang="en-US" dirty="0" err="1"/>
              <a:t>b:bag</a:t>
            </a:r>
            <a:r>
              <a:rPr lang="en-US" dirty="0"/>
              <a:t>{t:(</a:t>
            </a:r>
            <a:r>
              <a:rPr lang="en-US" dirty="0" err="1"/>
              <a:t>x:int</a:t>
            </a:r>
            <a:r>
              <a:rPr lang="en-US" dirty="0"/>
              <a:t>, y:int)});</a:t>
            </a:r>
          </a:p>
          <a:p>
            <a:pPr marL="274320" lvl="1" indent="0" fontAlgn="base">
              <a:buNone/>
            </a:pPr>
            <a:r>
              <a:rPr lang="en-US" dirty="0"/>
              <a:t>B = </a:t>
            </a:r>
            <a:r>
              <a:rPr lang="en-US" dirty="0" err="1"/>
              <a:t>foreach</a:t>
            </a:r>
            <a:r>
              <a:rPr lang="en-US" dirty="0"/>
              <a:t> A generate </a:t>
            </a:r>
            <a:r>
              <a:rPr lang="en-US" dirty="0" err="1"/>
              <a:t>b.x</a:t>
            </a:r>
            <a:r>
              <a:rPr lang="en-US" dirty="0"/>
              <a:t>;</a:t>
            </a:r>
          </a:p>
          <a:p>
            <a:pPr fontAlgn="base"/>
            <a:endParaRPr lang="en-US" dirty="0"/>
          </a:p>
          <a:p>
            <a:pPr fontAlgn="base"/>
            <a:r>
              <a:rPr lang="en-US" dirty="0"/>
              <a:t>This will produce a new bag whose tuples have only the field x in them</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88</a:t>
            </a:fld>
            <a:endParaRPr lang="en-US" dirty="0"/>
          </a:p>
        </p:txBody>
      </p:sp>
    </p:spTree>
    <p:extLst>
      <p:ext uri="{BB962C8B-B14F-4D97-AF65-F5344CB8AC3E}">
        <p14:creationId xmlns:p14="http://schemas.microsoft.com/office/powerpoint/2010/main" val="15780759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a:bodyPr>
          <a:lstStyle/>
          <a:p>
            <a:pPr fontAlgn="base"/>
            <a:r>
              <a:rPr lang="en-US" dirty="0"/>
              <a:t>You can project multiple fields in a bag by surrounding the fields with parentheses and separating them by commas</a:t>
            </a:r>
          </a:p>
          <a:p>
            <a:pPr marL="0" indent="0" fontAlgn="base">
              <a:buNone/>
            </a:pPr>
            <a:endParaRPr lang="en-US" dirty="0"/>
          </a:p>
          <a:p>
            <a:pPr marL="274320" lvl="1" indent="0" fontAlgn="base">
              <a:buNone/>
            </a:pPr>
            <a:r>
              <a:rPr lang="en-US" dirty="0"/>
              <a:t>A = load 'input' as (</a:t>
            </a:r>
            <a:r>
              <a:rPr lang="en-US" dirty="0" err="1"/>
              <a:t>b:bag</a:t>
            </a:r>
            <a:r>
              <a:rPr lang="en-US" dirty="0"/>
              <a:t>{t:(</a:t>
            </a:r>
            <a:r>
              <a:rPr lang="en-US" dirty="0" err="1"/>
              <a:t>x:int</a:t>
            </a:r>
            <a:r>
              <a:rPr lang="en-US" dirty="0"/>
              <a:t>, y:int)});</a:t>
            </a:r>
          </a:p>
          <a:p>
            <a:pPr marL="274320" lvl="1" indent="0" fontAlgn="base">
              <a:buNone/>
            </a:pPr>
            <a:r>
              <a:rPr lang="en-US" dirty="0"/>
              <a:t>B = </a:t>
            </a:r>
            <a:r>
              <a:rPr lang="en-US" dirty="0" err="1"/>
              <a:t>foreach</a:t>
            </a:r>
            <a:r>
              <a:rPr lang="en-US" dirty="0"/>
              <a:t> A generate b.(x, y);</a:t>
            </a:r>
          </a:p>
          <a:p>
            <a:pPr marL="274320" lvl="1" indent="0" fontAlgn="base">
              <a:buNone/>
            </a:pPr>
            <a:endParaRPr lang="en-US" dirty="0"/>
          </a:p>
          <a:p>
            <a:pPr marL="274320" lvl="1" indent="0" fontAlgn="base">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89</a:t>
            </a:fld>
            <a:endParaRPr lang="en-US" dirty="0"/>
          </a:p>
        </p:txBody>
      </p:sp>
    </p:spTree>
    <p:extLst>
      <p:ext uri="{BB962C8B-B14F-4D97-AF65-F5344CB8AC3E}">
        <p14:creationId xmlns:p14="http://schemas.microsoft.com/office/powerpoint/2010/main" val="2347609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E3DB-4684-0E43-B6B2-42F381F21BBF}"/>
              </a:ext>
            </a:extLst>
          </p:cNvPr>
          <p:cNvSpPr>
            <a:spLocks noGrp="1"/>
          </p:cNvSpPr>
          <p:nvPr>
            <p:ph type="title"/>
          </p:nvPr>
        </p:nvSpPr>
        <p:spPr/>
        <p:txBody>
          <a:bodyPr/>
          <a:lstStyle/>
          <a:p>
            <a:r>
              <a:rPr lang="en-US" b="1" dirty="0"/>
              <a:t>Pig Commands </a:t>
            </a:r>
            <a:endParaRPr lang="en-US" dirty="0"/>
          </a:p>
        </p:txBody>
      </p:sp>
      <p:sp>
        <p:nvSpPr>
          <p:cNvPr id="3" name="Footer Placeholder 2">
            <a:extLst>
              <a:ext uri="{FF2B5EF4-FFF2-40B4-BE49-F238E27FC236}">
                <a16:creationId xmlns:a16="http://schemas.microsoft.com/office/drawing/2014/main" id="{B6A13D0B-390E-9E4C-8282-9DD2DA85685B}"/>
              </a:ext>
            </a:extLst>
          </p:cNvPr>
          <p:cNvSpPr>
            <a:spLocks noGrp="1"/>
          </p:cNvSpPr>
          <p:nvPr>
            <p:ph type="ftr" sz="quarter" idx="11"/>
          </p:nvPr>
        </p:nvSpPr>
        <p:spPr/>
        <p:txBody>
          <a:bodyPr/>
          <a:lstStyle/>
          <a:p>
            <a:r>
              <a:rPr lang="sk-SK"/>
              <a:t>CSP554</a:t>
            </a:r>
            <a:r>
              <a:rPr lang="en-US"/>
              <a:t> End of Term</a:t>
            </a:r>
            <a:endParaRPr lang="en-US" dirty="0"/>
          </a:p>
        </p:txBody>
      </p:sp>
      <p:sp>
        <p:nvSpPr>
          <p:cNvPr id="4" name="Slide Number Placeholder 3">
            <a:extLst>
              <a:ext uri="{FF2B5EF4-FFF2-40B4-BE49-F238E27FC236}">
                <a16:creationId xmlns:a16="http://schemas.microsoft.com/office/drawing/2014/main" id="{4C9ACD0C-94CA-CD41-A5A6-D91323B93A78}"/>
              </a:ext>
            </a:extLst>
          </p:cNvPr>
          <p:cNvSpPr>
            <a:spLocks noGrp="1"/>
          </p:cNvSpPr>
          <p:nvPr>
            <p:ph type="sldNum" sz="quarter" idx="12"/>
          </p:nvPr>
        </p:nvSpPr>
        <p:spPr/>
        <p:txBody>
          <a:bodyPr/>
          <a:lstStyle/>
          <a:p>
            <a:fld id="{9AA7C465-8597-4488-B68C-958448427716}" type="slidenum">
              <a:rPr lang="en-US" smtClean="0"/>
              <a:t>9</a:t>
            </a:fld>
            <a:endParaRPr lang="en-US" dirty="0"/>
          </a:p>
        </p:txBody>
      </p:sp>
      <p:pic>
        <p:nvPicPr>
          <p:cNvPr id="5" name="Picture 4">
            <a:extLst>
              <a:ext uri="{FF2B5EF4-FFF2-40B4-BE49-F238E27FC236}">
                <a16:creationId xmlns:a16="http://schemas.microsoft.com/office/drawing/2014/main" id="{91C72FFC-9DD9-3F47-975D-42F8D2158C26}"/>
              </a:ext>
            </a:extLst>
          </p:cNvPr>
          <p:cNvPicPr>
            <a:picLocks noChangeAspect="1"/>
          </p:cNvPicPr>
          <p:nvPr/>
        </p:nvPicPr>
        <p:blipFill>
          <a:blip r:embed="rId2"/>
          <a:stretch>
            <a:fillRect/>
          </a:stretch>
        </p:blipFill>
        <p:spPr>
          <a:xfrm>
            <a:off x="207931" y="2209800"/>
            <a:ext cx="8478869" cy="3281433"/>
          </a:xfrm>
          <a:prstGeom prst="rect">
            <a:avLst/>
          </a:prstGeom>
        </p:spPr>
      </p:pic>
    </p:spTree>
    <p:extLst>
      <p:ext uri="{BB962C8B-B14F-4D97-AF65-F5344CB8AC3E}">
        <p14:creationId xmlns:p14="http://schemas.microsoft.com/office/powerpoint/2010/main" val="10195583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fontScale="85000" lnSpcReduction="20000"/>
          </a:bodyPr>
          <a:lstStyle/>
          <a:p>
            <a:pPr fontAlgn="base"/>
            <a:r>
              <a:rPr lang="en-US" dirty="0"/>
              <a:t>The distinction that </a:t>
            </a:r>
            <a:r>
              <a:rPr lang="en-US" dirty="0" err="1"/>
              <a:t>b.x</a:t>
            </a:r>
            <a:r>
              <a:rPr lang="en-US" dirty="0"/>
              <a:t> is a bag and not a scalar value has consequences</a:t>
            </a:r>
          </a:p>
          <a:p>
            <a:pPr fontAlgn="base"/>
            <a:r>
              <a:rPr lang="en-US" dirty="0"/>
              <a:t>Consider the following Pig Latin, which will not work</a:t>
            </a:r>
          </a:p>
          <a:p>
            <a:pPr fontAlgn="base"/>
            <a:endParaRPr lang="en-US" dirty="0"/>
          </a:p>
          <a:p>
            <a:pPr marL="274320" lvl="1" indent="0" fontAlgn="base">
              <a:buNone/>
            </a:pPr>
            <a:r>
              <a:rPr lang="en-US" dirty="0"/>
              <a:t>A = load 'foo' as (</a:t>
            </a:r>
            <a:r>
              <a:rPr lang="en-US" dirty="0" err="1"/>
              <a:t>x:chararray</a:t>
            </a:r>
            <a:r>
              <a:rPr lang="en-US" dirty="0"/>
              <a:t>, y:int, z:int); </a:t>
            </a:r>
          </a:p>
          <a:p>
            <a:pPr marL="274320" lvl="1" indent="0" fontAlgn="base">
              <a:buNone/>
            </a:pPr>
            <a:r>
              <a:rPr lang="en-US" dirty="0"/>
              <a:t>B = group A by x; -- produces bag A containing all records for a given value of x </a:t>
            </a:r>
          </a:p>
          <a:p>
            <a:pPr marL="274320" lvl="1" indent="0" fontAlgn="base">
              <a:buNone/>
            </a:pPr>
            <a:r>
              <a:rPr lang="en-US" dirty="0"/>
              <a:t>C = </a:t>
            </a:r>
            <a:r>
              <a:rPr lang="en-US" dirty="0" err="1"/>
              <a:t>foreach</a:t>
            </a:r>
            <a:r>
              <a:rPr lang="en-US" dirty="0"/>
              <a:t> B generate SUM(</a:t>
            </a:r>
            <a:r>
              <a:rPr lang="en-US" dirty="0" err="1"/>
              <a:t>A.y</a:t>
            </a:r>
            <a:r>
              <a:rPr lang="en-US" dirty="0"/>
              <a:t> + </a:t>
            </a:r>
            <a:r>
              <a:rPr lang="en-US" dirty="0" err="1"/>
              <a:t>A.z</a:t>
            </a:r>
            <a:r>
              <a:rPr lang="en-US" dirty="0"/>
              <a:t>);</a:t>
            </a:r>
          </a:p>
          <a:p>
            <a:pPr fontAlgn="base"/>
            <a:endParaRPr lang="en-US" dirty="0"/>
          </a:p>
          <a:p>
            <a:pPr fontAlgn="base"/>
            <a:r>
              <a:rPr lang="en-US" dirty="0"/>
              <a:t>This will produce an error because </a:t>
            </a:r>
            <a:r>
              <a:rPr lang="en-US" dirty="0" err="1"/>
              <a:t>A.y</a:t>
            </a:r>
            <a:r>
              <a:rPr lang="en-US" dirty="0"/>
              <a:t> and </a:t>
            </a:r>
            <a:r>
              <a:rPr lang="en-US" dirty="0" err="1"/>
              <a:t>A.z</a:t>
            </a:r>
            <a:r>
              <a:rPr lang="en-US" dirty="0"/>
              <a:t> are bag and the </a:t>
            </a:r>
            <a:r>
              <a:rPr lang="en-US" i="1" dirty="0"/>
              <a:t>addition operator is not defined on bags</a:t>
            </a:r>
            <a:endParaRPr lang="en-US" dirty="0"/>
          </a:p>
          <a:p>
            <a:pPr fontAlgn="base"/>
            <a:r>
              <a:rPr lang="en-US" dirty="0"/>
              <a:t>The correct way to do this calculation in Pig Latin is</a:t>
            </a:r>
          </a:p>
          <a:p>
            <a:pPr marL="0" indent="0" fontAlgn="base">
              <a:buNone/>
            </a:pPr>
            <a:endParaRPr lang="en-US" dirty="0"/>
          </a:p>
          <a:p>
            <a:pPr marL="274320" lvl="1" indent="0">
              <a:buNone/>
            </a:pPr>
            <a:r>
              <a:rPr lang="en-US" dirty="0"/>
              <a:t>A = load 'foo' as (</a:t>
            </a:r>
            <a:r>
              <a:rPr lang="en-US" dirty="0" err="1"/>
              <a:t>x:chararray</a:t>
            </a:r>
            <a:r>
              <a:rPr lang="en-US" dirty="0"/>
              <a:t>, y:int, z:int); </a:t>
            </a:r>
          </a:p>
          <a:p>
            <a:pPr marL="274320" lvl="1" indent="0">
              <a:buNone/>
            </a:pPr>
            <a:r>
              <a:rPr lang="en-US" dirty="0"/>
              <a:t>A1 = </a:t>
            </a:r>
            <a:r>
              <a:rPr lang="en-US" dirty="0" err="1"/>
              <a:t>foreach</a:t>
            </a:r>
            <a:r>
              <a:rPr lang="en-US" dirty="0"/>
              <a:t> A generate x, y + z as </a:t>
            </a:r>
            <a:r>
              <a:rPr lang="en-US" dirty="0" err="1"/>
              <a:t>yz</a:t>
            </a:r>
            <a:r>
              <a:rPr lang="en-US" dirty="0"/>
              <a:t>; </a:t>
            </a:r>
          </a:p>
          <a:p>
            <a:pPr marL="274320" lvl="1" indent="0">
              <a:buNone/>
            </a:pPr>
            <a:r>
              <a:rPr lang="en-US" dirty="0"/>
              <a:t>B = group A1 by x; </a:t>
            </a:r>
          </a:p>
          <a:p>
            <a:pPr marL="274320" lvl="1" indent="0">
              <a:buNone/>
            </a:pPr>
            <a:r>
              <a:rPr lang="en-US" dirty="0"/>
              <a:t>C = </a:t>
            </a:r>
            <a:r>
              <a:rPr lang="en-US" dirty="0" err="1"/>
              <a:t>foreach</a:t>
            </a:r>
            <a:r>
              <a:rPr lang="en-US" dirty="0"/>
              <a:t> B generate SUM(A1.yz)</a:t>
            </a:r>
          </a:p>
          <a:p>
            <a:pPr marL="274320" lvl="1" indent="0" fontAlgn="base">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90</a:t>
            </a:fld>
            <a:endParaRPr lang="en-US" dirty="0"/>
          </a:p>
        </p:txBody>
      </p:sp>
    </p:spTree>
    <p:extLst>
      <p:ext uri="{BB962C8B-B14F-4D97-AF65-F5344CB8AC3E}">
        <p14:creationId xmlns:p14="http://schemas.microsoft.com/office/powerpoint/2010/main" val="10299053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fontScale="92500" lnSpcReduction="10000"/>
          </a:bodyPr>
          <a:lstStyle/>
          <a:p>
            <a:pPr fontAlgn="base"/>
            <a:r>
              <a:rPr lang="en-US" dirty="0"/>
              <a:t>User-defined functions (UDFs) can be invoked in </a:t>
            </a:r>
            <a:r>
              <a:rPr lang="en-US" dirty="0" err="1"/>
              <a:t>foreach</a:t>
            </a:r>
            <a:r>
              <a:rPr lang="en-US" dirty="0"/>
              <a:t> statements. </a:t>
            </a:r>
          </a:p>
          <a:p>
            <a:pPr fontAlgn="base"/>
            <a:r>
              <a:rPr lang="en-US" dirty="0"/>
              <a:t>These are called </a:t>
            </a:r>
            <a:r>
              <a:rPr lang="en-US" i="1" dirty="0"/>
              <a:t>evaluation functions</a:t>
            </a:r>
            <a:r>
              <a:rPr lang="en-US" dirty="0"/>
              <a:t>, or </a:t>
            </a:r>
            <a:r>
              <a:rPr lang="en-US" i="1" dirty="0" err="1"/>
              <a:t>eval</a:t>
            </a:r>
            <a:r>
              <a:rPr lang="en-US" i="1" dirty="0"/>
              <a:t> </a:t>
            </a:r>
            <a:r>
              <a:rPr lang="en-US" i="1" dirty="0" err="1"/>
              <a:t>funcs</a:t>
            </a:r>
            <a:endParaRPr lang="en-US" dirty="0"/>
          </a:p>
          <a:p>
            <a:pPr fontAlgn="base"/>
            <a:r>
              <a:rPr lang="en-US" dirty="0"/>
              <a:t>Because they are part of a </a:t>
            </a:r>
            <a:r>
              <a:rPr lang="en-US" dirty="0" err="1"/>
              <a:t>foreach</a:t>
            </a:r>
            <a:r>
              <a:rPr lang="en-US" dirty="0"/>
              <a:t> statement, UDFs take one record at a time and produce one output</a:t>
            </a:r>
          </a:p>
          <a:p>
            <a:pPr fontAlgn="base"/>
            <a:r>
              <a:rPr lang="en-US" dirty="0"/>
              <a:t>Either the input or the output can be a bag, so this one record can contain a bag of records</a:t>
            </a:r>
          </a:p>
          <a:p>
            <a:pPr marL="0" indent="0" fontAlgn="base">
              <a:buNone/>
            </a:pPr>
            <a:endParaRPr lang="en-US" dirty="0"/>
          </a:p>
          <a:p>
            <a:pPr marL="274320" lvl="1" indent="0" fontAlgn="base">
              <a:buNone/>
            </a:pPr>
            <a:r>
              <a:rPr lang="en-US" sz="1900" dirty="0" err="1"/>
              <a:t>divs</a:t>
            </a:r>
            <a:r>
              <a:rPr lang="en-US" sz="1900" dirty="0"/>
              <a:t>  = load '</a:t>
            </a:r>
            <a:r>
              <a:rPr lang="en-US" sz="1900" dirty="0" err="1"/>
              <a:t>NYSE_dividends</a:t>
            </a:r>
            <a:r>
              <a:rPr lang="en-US" sz="1900" dirty="0"/>
              <a:t>' as (exchange, symbol, date, dividends);</a:t>
            </a:r>
          </a:p>
          <a:p>
            <a:pPr marL="274320" lvl="1" indent="0" fontAlgn="base">
              <a:buNone/>
            </a:pPr>
            <a:r>
              <a:rPr lang="en-US" sz="1900" dirty="0"/>
              <a:t>--make sure all strings are uppercase</a:t>
            </a:r>
          </a:p>
          <a:p>
            <a:pPr marL="274320" lvl="1" indent="0" fontAlgn="base">
              <a:buNone/>
            </a:pPr>
            <a:r>
              <a:rPr lang="en-US" sz="1900" dirty="0"/>
              <a:t>upped = </a:t>
            </a:r>
            <a:r>
              <a:rPr lang="en-US" sz="1900" dirty="0" err="1"/>
              <a:t>foreach</a:t>
            </a:r>
            <a:r>
              <a:rPr lang="en-US" sz="1900" dirty="0"/>
              <a:t> </a:t>
            </a:r>
            <a:r>
              <a:rPr lang="en-US" sz="1900" dirty="0" err="1"/>
              <a:t>divs</a:t>
            </a:r>
            <a:r>
              <a:rPr lang="en-US" sz="1900" dirty="0"/>
              <a:t> generate UPPER(symbol) as symbol, dividends;</a:t>
            </a:r>
          </a:p>
          <a:p>
            <a:pPr marL="274320" lvl="1" indent="0" fontAlgn="base">
              <a:buNone/>
            </a:pPr>
            <a:r>
              <a:rPr lang="en-US" sz="1900" dirty="0" err="1"/>
              <a:t>grpd</a:t>
            </a:r>
            <a:r>
              <a:rPr lang="en-US" sz="1900" dirty="0"/>
              <a:t>  = group upped by symbol;   --output a bag upped for each value of symbol</a:t>
            </a:r>
          </a:p>
          <a:p>
            <a:pPr marL="274320" lvl="1" indent="0" fontAlgn="base">
              <a:buNone/>
            </a:pPr>
            <a:r>
              <a:rPr lang="en-US" sz="1900" dirty="0"/>
              <a:t>--take a bag of integers, and produce one result for each group</a:t>
            </a:r>
          </a:p>
          <a:p>
            <a:pPr marL="274320" lvl="1" indent="0" fontAlgn="base">
              <a:buNone/>
            </a:pPr>
            <a:r>
              <a:rPr lang="en-US" sz="1900" dirty="0"/>
              <a:t>sums  = </a:t>
            </a:r>
            <a:r>
              <a:rPr lang="en-US" sz="1900" dirty="0" err="1"/>
              <a:t>foreach</a:t>
            </a:r>
            <a:r>
              <a:rPr lang="en-US" sz="1900" dirty="0"/>
              <a:t> </a:t>
            </a:r>
            <a:r>
              <a:rPr lang="en-US" sz="1900" dirty="0" err="1"/>
              <a:t>grpd</a:t>
            </a:r>
            <a:r>
              <a:rPr lang="en-US" sz="1900" dirty="0"/>
              <a:t> generate group, SUM(</a:t>
            </a:r>
            <a:r>
              <a:rPr lang="en-US" sz="1900" dirty="0" err="1"/>
              <a:t>upped.dividends</a:t>
            </a:r>
            <a:r>
              <a:rPr lang="en-US" sz="1900" dirty="0"/>
              <a:t>);</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91</a:t>
            </a:fld>
            <a:endParaRPr lang="en-US" dirty="0"/>
          </a:p>
        </p:txBody>
      </p:sp>
    </p:spTree>
    <p:extLst>
      <p:ext uri="{BB962C8B-B14F-4D97-AF65-F5344CB8AC3E}">
        <p14:creationId xmlns:p14="http://schemas.microsoft.com/office/powerpoint/2010/main" val="34122446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Relational Operations</a:t>
            </a:r>
            <a:br>
              <a:rPr lang="en-US" sz="3200" b="1" dirty="0"/>
            </a:br>
            <a:r>
              <a:rPr lang="en-US" sz="2400" b="1" dirty="0"/>
              <a:t>FOREACH</a:t>
            </a:r>
            <a:r>
              <a:rPr lang="en-US" sz="3200" b="1" dirty="0"/>
              <a:t>: More Details</a:t>
            </a:r>
            <a:endParaRPr lang="en-US" sz="3100" dirty="0"/>
          </a:p>
        </p:txBody>
      </p:sp>
      <p:sp>
        <p:nvSpPr>
          <p:cNvPr id="3" name="Content Placeholder 2"/>
          <p:cNvSpPr>
            <a:spLocks noGrp="1"/>
          </p:cNvSpPr>
          <p:nvPr>
            <p:ph idx="1"/>
          </p:nvPr>
        </p:nvSpPr>
        <p:spPr/>
        <p:txBody>
          <a:bodyPr>
            <a:normAutofit/>
          </a:bodyPr>
          <a:lstStyle/>
          <a:p>
            <a:pPr fontAlgn="base"/>
            <a:r>
              <a:rPr lang="en-US" sz="2000" dirty="0"/>
              <a:t>The result of each </a:t>
            </a:r>
            <a:r>
              <a:rPr lang="en-US" sz="2000" dirty="0" err="1"/>
              <a:t>foreach</a:t>
            </a:r>
            <a:r>
              <a:rPr lang="en-US" sz="2000" dirty="0"/>
              <a:t> statement is a new tuple, usually with a different schema than the tuple that was input to </a:t>
            </a:r>
            <a:r>
              <a:rPr lang="en-US" sz="2000" dirty="0" err="1"/>
              <a:t>foreach</a:t>
            </a:r>
            <a:endParaRPr lang="en-US" sz="2000" dirty="0"/>
          </a:p>
          <a:p>
            <a:pPr fontAlgn="base"/>
            <a:r>
              <a:rPr lang="en-US" sz="2000" dirty="0"/>
              <a:t>Pig can almost always infer the data types of the fields in this schema from the </a:t>
            </a:r>
            <a:r>
              <a:rPr lang="en-US" sz="2000" dirty="0" err="1"/>
              <a:t>foreach</a:t>
            </a:r>
            <a:r>
              <a:rPr lang="en-US" sz="2000" dirty="0"/>
              <a:t> statement</a:t>
            </a:r>
          </a:p>
          <a:p>
            <a:pPr fontAlgn="base"/>
            <a:r>
              <a:rPr lang="en-US" sz="2000" dirty="0"/>
              <a:t>But it cannot always infer the names of those fields</a:t>
            </a:r>
          </a:p>
          <a:p>
            <a:pPr fontAlgn="base"/>
            <a:r>
              <a:rPr lang="en-US" sz="2000" dirty="0"/>
              <a:t>For fields that are simple projections with no other operators applied, Pig keeps the same names as before</a:t>
            </a:r>
          </a:p>
          <a:p>
            <a:pPr fontAlgn="base"/>
            <a:endParaRPr lang="en-US" sz="2000" dirty="0"/>
          </a:p>
          <a:p>
            <a:pPr marL="274320" lvl="1" indent="0" fontAlgn="base">
              <a:buNone/>
            </a:pPr>
            <a:r>
              <a:rPr lang="en-US" sz="1800" dirty="0" err="1"/>
              <a:t>divs</a:t>
            </a:r>
            <a:r>
              <a:rPr lang="en-US" sz="1800" dirty="0"/>
              <a:t> = load '</a:t>
            </a:r>
            <a:r>
              <a:rPr lang="en-US" sz="1800" dirty="0" err="1"/>
              <a:t>NYSE_dividends</a:t>
            </a:r>
            <a:r>
              <a:rPr lang="en-US" sz="1800" dirty="0"/>
              <a:t>' as (</a:t>
            </a:r>
            <a:r>
              <a:rPr lang="en-US" sz="1800" dirty="0" err="1"/>
              <a:t>exchange:chararray</a:t>
            </a:r>
            <a:r>
              <a:rPr lang="en-US" sz="1800" dirty="0"/>
              <a:t>, </a:t>
            </a:r>
            <a:r>
              <a:rPr lang="en-US" sz="1800" dirty="0" err="1"/>
              <a:t>symbol:chararray</a:t>
            </a:r>
            <a:r>
              <a:rPr lang="en-US" sz="1800" dirty="0"/>
              <a:t>,</a:t>
            </a:r>
          </a:p>
          <a:p>
            <a:pPr marL="274320" lvl="1" indent="0" fontAlgn="base">
              <a:buNone/>
            </a:pPr>
            <a:r>
              <a:rPr lang="en-US" sz="1800" dirty="0"/>
              <a:t>           	</a:t>
            </a:r>
            <a:r>
              <a:rPr lang="en-US" sz="1800" dirty="0" err="1"/>
              <a:t>date:chararray</a:t>
            </a:r>
            <a:r>
              <a:rPr lang="en-US" sz="1800" dirty="0"/>
              <a:t>, </a:t>
            </a:r>
            <a:r>
              <a:rPr lang="en-US" sz="1800" dirty="0" err="1"/>
              <a:t>dividends:float</a:t>
            </a:r>
            <a:r>
              <a:rPr lang="en-US" sz="1800" dirty="0"/>
              <a:t>);</a:t>
            </a:r>
          </a:p>
          <a:p>
            <a:pPr marL="274320" lvl="1" indent="0" fontAlgn="base">
              <a:buNone/>
            </a:pPr>
            <a:r>
              <a:rPr lang="en-US" sz="1800" dirty="0" err="1"/>
              <a:t>sym</a:t>
            </a:r>
            <a:r>
              <a:rPr lang="en-US" sz="1800" dirty="0"/>
              <a:t>  = </a:t>
            </a:r>
            <a:r>
              <a:rPr lang="en-US" sz="1800" dirty="0" err="1"/>
              <a:t>foreach</a:t>
            </a:r>
            <a:r>
              <a:rPr lang="en-US" sz="1800" dirty="0"/>
              <a:t> </a:t>
            </a:r>
            <a:r>
              <a:rPr lang="en-US" sz="1800" dirty="0" err="1"/>
              <a:t>divs</a:t>
            </a:r>
            <a:r>
              <a:rPr lang="en-US" sz="1800" dirty="0"/>
              <a:t> generate symbol;</a:t>
            </a:r>
          </a:p>
          <a:p>
            <a:pPr marL="274320" lvl="1" indent="0" fontAlgn="base">
              <a:buNone/>
            </a:pPr>
            <a:r>
              <a:rPr lang="en-US" sz="1800" dirty="0"/>
              <a:t>describe </a:t>
            </a:r>
            <a:r>
              <a:rPr lang="en-US" sz="1800" dirty="0" err="1"/>
              <a:t>sym</a:t>
            </a:r>
            <a:r>
              <a:rPr lang="en-US" sz="1800" dirty="0"/>
              <a:t>;</a:t>
            </a:r>
          </a:p>
          <a:p>
            <a:pPr marL="274320" lvl="1" indent="0" fontAlgn="base">
              <a:buNone/>
            </a:pPr>
            <a:endParaRPr lang="en-US" sz="1800" dirty="0"/>
          </a:p>
          <a:p>
            <a:pPr marL="274320" lvl="1" indent="0" fontAlgn="base">
              <a:buNone/>
            </a:pPr>
            <a:r>
              <a:rPr lang="en-US" sz="1800" dirty="0" err="1"/>
              <a:t>sym</a:t>
            </a:r>
            <a:r>
              <a:rPr lang="en-US" sz="1800" dirty="0"/>
              <a:t>: {symbol: </a:t>
            </a:r>
            <a:r>
              <a:rPr lang="en-US" sz="1800" dirty="0" err="1"/>
              <a:t>chararray</a:t>
            </a:r>
            <a:r>
              <a:rPr lang="en-US" sz="1800" dirty="0"/>
              <a:t>}</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92</a:t>
            </a:fld>
            <a:endParaRPr lang="en-US" dirty="0"/>
          </a:p>
        </p:txBody>
      </p:sp>
    </p:spTree>
    <p:extLst>
      <p:ext uri="{BB962C8B-B14F-4D97-AF65-F5344CB8AC3E}">
        <p14:creationId xmlns:p14="http://schemas.microsoft.com/office/powerpoint/2010/main" val="29244927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a:bodyPr>
          <a:lstStyle/>
          <a:p>
            <a:pPr fontAlgn="base"/>
            <a:r>
              <a:rPr lang="en-US" sz="2000" dirty="0"/>
              <a:t>The result of each </a:t>
            </a:r>
            <a:r>
              <a:rPr lang="en-US" sz="2000" dirty="0" err="1"/>
              <a:t>foreach</a:t>
            </a:r>
            <a:r>
              <a:rPr lang="en-US" sz="2000" dirty="0"/>
              <a:t> statement is a new tuple, usually with a different schema than the tuple that was input to </a:t>
            </a:r>
            <a:r>
              <a:rPr lang="en-US" sz="2000" dirty="0" err="1"/>
              <a:t>foreach</a:t>
            </a:r>
            <a:endParaRPr lang="en-US" sz="2000" dirty="0"/>
          </a:p>
          <a:p>
            <a:pPr fontAlgn="base"/>
            <a:r>
              <a:rPr lang="en-US" sz="2000" dirty="0"/>
              <a:t>Pig can almost always infer the data types of the fields in this schema from the </a:t>
            </a:r>
            <a:r>
              <a:rPr lang="en-US" sz="2000" dirty="0" err="1"/>
              <a:t>foreach</a:t>
            </a:r>
            <a:r>
              <a:rPr lang="en-US" sz="2000" dirty="0"/>
              <a:t> statement</a:t>
            </a:r>
          </a:p>
          <a:p>
            <a:pPr fontAlgn="base"/>
            <a:r>
              <a:rPr lang="en-US" sz="2000" dirty="0"/>
              <a:t>But it cannot always infer the names of those fields</a:t>
            </a:r>
          </a:p>
          <a:p>
            <a:pPr fontAlgn="base"/>
            <a:r>
              <a:rPr lang="en-US" sz="2000" dirty="0"/>
              <a:t>For fields that are simple projections with no other operators applied, Pig keeps the same names as before</a:t>
            </a:r>
          </a:p>
          <a:p>
            <a:pPr fontAlgn="base"/>
            <a:endParaRPr lang="en-US" sz="2000" dirty="0"/>
          </a:p>
          <a:p>
            <a:pPr marL="274320" lvl="1" indent="0" fontAlgn="base">
              <a:buNone/>
            </a:pPr>
            <a:r>
              <a:rPr lang="en-US" sz="1800" dirty="0" err="1"/>
              <a:t>divs</a:t>
            </a:r>
            <a:r>
              <a:rPr lang="en-US" sz="1800" dirty="0"/>
              <a:t> = load '</a:t>
            </a:r>
            <a:r>
              <a:rPr lang="en-US" sz="1800" dirty="0" err="1"/>
              <a:t>NYSE_dividends</a:t>
            </a:r>
            <a:r>
              <a:rPr lang="en-US" sz="1800" dirty="0"/>
              <a:t>' as (</a:t>
            </a:r>
            <a:r>
              <a:rPr lang="en-US" sz="1800" dirty="0" err="1"/>
              <a:t>exchange:chararray</a:t>
            </a:r>
            <a:r>
              <a:rPr lang="en-US" sz="1800" dirty="0"/>
              <a:t>, </a:t>
            </a:r>
            <a:r>
              <a:rPr lang="en-US" sz="1800" dirty="0" err="1"/>
              <a:t>symbol:chararray</a:t>
            </a:r>
            <a:r>
              <a:rPr lang="en-US" sz="1800" dirty="0"/>
              <a:t>,</a:t>
            </a:r>
          </a:p>
          <a:p>
            <a:pPr marL="274320" lvl="1" indent="0" fontAlgn="base">
              <a:buNone/>
            </a:pPr>
            <a:r>
              <a:rPr lang="en-US" sz="1800" dirty="0"/>
              <a:t>           	</a:t>
            </a:r>
            <a:r>
              <a:rPr lang="en-US" sz="1800" dirty="0" err="1"/>
              <a:t>date:chararray</a:t>
            </a:r>
            <a:r>
              <a:rPr lang="en-US" sz="1800" dirty="0"/>
              <a:t>, </a:t>
            </a:r>
            <a:r>
              <a:rPr lang="en-US" sz="1800" dirty="0" err="1"/>
              <a:t>dividends:float</a:t>
            </a:r>
            <a:r>
              <a:rPr lang="en-US" sz="1800" dirty="0"/>
              <a:t>);</a:t>
            </a:r>
          </a:p>
          <a:p>
            <a:pPr marL="274320" lvl="1" indent="0" fontAlgn="base">
              <a:buNone/>
            </a:pPr>
            <a:r>
              <a:rPr lang="en-US" sz="1800" dirty="0" err="1"/>
              <a:t>sym</a:t>
            </a:r>
            <a:r>
              <a:rPr lang="en-US" sz="1800" dirty="0"/>
              <a:t>  = </a:t>
            </a:r>
            <a:r>
              <a:rPr lang="en-US" sz="1800" dirty="0" err="1"/>
              <a:t>foreach</a:t>
            </a:r>
            <a:r>
              <a:rPr lang="en-US" sz="1800" dirty="0"/>
              <a:t> </a:t>
            </a:r>
            <a:r>
              <a:rPr lang="en-US" sz="1800" dirty="0" err="1"/>
              <a:t>divs</a:t>
            </a:r>
            <a:r>
              <a:rPr lang="en-US" sz="1800" dirty="0"/>
              <a:t> generate symbol;</a:t>
            </a:r>
          </a:p>
          <a:p>
            <a:pPr marL="274320" lvl="1" indent="0" fontAlgn="base">
              <a:buNone/>
            </a:pPr>
            <a:r>
              <a:rPr lang="en-US" sz="1800" dirty="0"/>
              <a:t>describe </a:t>
            </a:r>
            <a:r>
              <a:rPr lang="en-US" sz="1800" dirty="0" err="1"/>
              <a:t>sym</a:t>
            </a:r>
            <a:r>
              <a:rPr lang="en-US" sz="1800" dirty="0"/>
              <a:t>;</a:t>
            </a:r>
          </a:p>
          <a:p>
            <a:pPr marL="274320" lvl="1" indent="0" fontAlgn="base">
              <a:buNone/>
            </a:pPr>
            <a:endParaRPr lang="en-US" sz="1800" dirty="0"/>
          </a:p>
          <a:p>
            <a:pPr marL="274320" lvl="1" indent="0" fontAlgn="base">
              <a:buNone/>
            </a:pPr>
            <a:r>
              <a:rPr lang="en-US" sz="1800" dirty="0" err="1"/>
              <a:t>sym</a:t>
            </a:r>
            <a:r>
              <a:rPr lang="en-US" sz="1800" dirty="0"/>
              <a:t>: {symbol: </a:t>
            </a:r>
            <a:r>
              <a:rPr lang="en-US" sz="1800" dirty="0" err="1"/>
              <a:t>chararray</a:t>
            </a:r>
            <a:r>
              <a:rPr lang="en-US" sz="1800" dirty="0"/>
              <a:t>}</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93</a:t>
            </a:fld>
            <a:endParaRPr lang="en-US" dirty="0"/>
          </a:p>
        </p:txBody>
      </p:sp>
    </p:spTree>
    <p:extLst>
      <p:ext uri="{BB962C8B-B14F-4D97-AF65-F5344CB8AC3E}">
        <p14:creationId xmlns:p14="http://schemas.microsoft.com/office/powerpoint/2010/main" val="34993189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a:bodyPr>
          <a:lstStyle/>
          <a:p>
            <a:pPr fontAlgn="base"/>
            <a:r>
              <a:rPr lang="en-US" sz="2000" dirty="0"/>
              <a:t>Once any expression beyond simple projection is applied, Pig does not assign a name to the field</a:t>
            </a:r>
          </a:p>
          <a:p>
            <a:pPr fontAlgn="base"/>
            <a:r>
              <a:rPr lang="en-US" sz="2000" dirty="0"/>
              <a:t>If you do not explicitly assign a name, the field will be nameless and will be addressable only via a positional parameter; for example, $0 </a:t>
            </a:r>
          </a:p>
          <a:p>
            <a:pPr fontAlgn="base"/>
            <a:r>
              <a:rPr lang="en-US" sz="2000" dirty="0"/>
              <a:t>You can assign a name with the </a:t>
            </a:r>
            <a:r>
              <a:rPr lang="en-US" sz="2000" i="1" dirty="0"/>
              <a:t>as</a:t>
            </a:r>
            <a:r>
              <a:rPr lang="en-US" sz="2000" dirty="0"/>
              <a:t> clause</a:t>
            </a:r>
          </a:p>
          <a:p>
            <a:pPr marL="0" indent="0" fontAlgn="base">
              <a:buNone/>
            </a:pPr>
            <a:endParaRPr lang="en-US" sz="2000" dirty="0"/>
          </a:p>
          <a:p>
            <a:pPr marL="274320" lvl="1" indent="0" fontAlgn="base">
              <a:buNone/>
            </a:pPr>
            <a:r>
              <a:rPr lang="en-US" sz="1600" dirty="0" err="1"/>
              <a:t>divs</a:t>
            </a:r>
            <a:r>
              <a:rPr lang="en-US" sz="1600" dirty="0"/>
              <a:t>     = load '</a:t>
            </a:r>
            <a:r>
              <a:rPr lang="en-US" sz="1600" dirty="0" err="1"/>
              <a:t>NYSE_dividends</a:t>
            </a:r>
            <a:r>
              <a:rPr lang="en-US" sz="1600" dirty="0"/>
              <a:t>' as (</a:t>
            </a:r>
            <a:r>
              <a:rPr lang="en-US" sz="1600" dirty="0" err="1"/>
              <a:t>exchange:chararray</a:t>
            </a:r>
            <a:r>
              <a:rPr lang="en-US" sz="1600" dirty="0"/>
              <a:t>, </a:t>
            </a:r>
            <a:r>
              <a:rPr lang="en-US" sz="1600" dirty="0" err="1"/>
              <a:t>symbol:chararray</a:t>
            </a:r>
            <a:r>
              <a:rPr lang="en-US" sz="1600" dirty="0"/>
              <a:t>,</a:t>
            </a:r>
          </a:p>
          <a:p>
            <a:pPr marL="274320" lvl="1" indent="0" fontAlgn="base">
              <a:buNone/>
            </a:pPr>
            <a:r>
              <a:rPr lang="en-US" sz="1600" dirty="0"/>
              <a:t>                </a:t>
            </a:r>
            <a:r>
              <a:rPr lang="en-US" sz="1600" dirty="0" err="1"/>
              <a:t>date:chararray</a:t>
            </a:r>
            <a:r>
              <a:rPr lang="en-US" sz="1600" dirty="0"/>
              <a:t>, </a:t>
            </a:r>
            <a:r>
              <a:rPr lang="en-US" sz="1600" dirty="0" err="1"/>
              <a:t>dividends:float</a:t>
            </a:r>
            <a:r>
              <a:rPr lang="en-US" sz="1600" dirty="0"/>
              <a:t>);</a:t>
            </a:r>
          </a:p>
          <a:p>
            <a:pPr marL="274320" lvl="1" indent="0" fontAlgn="base">
              <a:buNone/>
            </a:pPr>
            <a:r>
              <a:rPr lang="en-US" sz="1600" dirty="0" err="1"/>
              <a:t>in_cents</a:t>
            </a:r>
            <a:r>
              <a:rPr lang="en-US" sz="1600" dirty="0"/>
              <a:t> = </a:t>
            </a:r>
            <a:r>
              <a:rPr lang="en-US" sz="1600" dirty="0" err="1"/>
              <a:t>foreach</a:t>
            </a:r>
            <a:r>
              <a:rPr lang="en-US" sz="1600" dirty="0"/>
              <a:t> </a:t>
            </a:r>
            <a:r>
              <a:rPr lang="en-US" sz="1600" dirty="0" err="1"/>
              <a:t>divs</a:t>
            </a:r>
            <a:r>
              <a:rPr lang="en-US" sz="1600" dirty="0"/>
              <a:t> generate dividends * 100.0 as dividend, </a:t>
            </a:r>
          </a:p>
          <a:p>
            <a:pPr marL="274320" lvl="1" indent="0" fontAlgn="base">
              <a:buNone/>
            </a:pPr>
            <a:r>
              <a:rPr lang="en-US" sz="1600" dirty="0"/>
              <a:t>                dividends * 100.0; </a:t>
            </a:r>
          </a:p>
          <a:p>
            <a:pPr marL="274320" lvl="1" indent="0" fontAlgn="base">
              <a:buNone/>
            </a:pPr>
            <a:r>
              <a:rPr lang="en-US" sz="1600" dirty="0"/>
              <a:t>describe </a:t>
            </a:r>
            <a:r>
              <a:rPr lang="en-US" sz="1600" dirty="0" err="1"/>
              <a:t>in_cents</a:t>
            </a:r>
            <a:r>
              <a:rPr lang="en-US" sz="1600" dirty="0"/>
              <a:t>;</a:t>
            </a:r>
          </a:p>
          <a:p>
            <a:pPr marL="274320" lvl="1" indent="0" fontAlgn="base">
              <a:buNone/>
            </a:pPr>
            <a:endParaRPr lang="en-US" sz="1600" dirty="0"/>
          </a:p>
          <a:p>
            <a:pPr marL="274320" lvl="1" indent="0" fontAlgn="base">
              <a:buNone/>
            </a:pPr>
            <a:r>
              <a:rPr lang="en-US" sz="1600" dirty="0" err="1"/>
              <a:t>in_cents</a:t>
            </a:r>
            <a:r>
              <a:rPr lang="en-US" sz="1600" dirty="0"/>
              <a:t>: {dividend: </a:t>
            </a:r>
            <a:r>
              <a:rPr lang="en-US" sz="1600" dirty="0" err="1"/>
              <a:t>double,double</a:t>
            </a:r>
            <a:r>
              <a:rPr lang="en-US" sz="1600" dirty="0"/>
              <a:t>}</a:t>
            </a:r>
          </a:p>
          <a:p>
            <a:pPr marL="274320" lvl="1" indent="0" fontAlgn="base">
              <a:buNone/>
            </a:pPr>
            <a:endParaRPr lang="en-US" sz="1600" dirty="0"/>
          </a:p>
          <a:p>
            <a:pPr fontAlgn="base"/>
            <a:r>
              <a:rPr lang="en-US" sz="2000" dirty="0"/>
              <a:t>The second field is unnamed since we didn’t assign a name to it.</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94</a:t>
            </a:fld>
            <a:endParaRPr lang="en-US" dirty="0"/>
          </a:p>
        </p:txBody>
      </p:sp>
    </p:spTree>
    <p:extLst>
      <p:ext uri="{BB962C8B-B14F-4D97-AF65-F5344CB8AC3E}">
        <p14:creationId xmlns:p14="http://schemas.microsoft.com/office/powerpoint/2010/main" val="29183741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Operators</a:t>
            </a:r>
            <a:br>
              <a:rPr lang="en-US" dirty="0"/>
            </a:br>
            <a:r>
              <a:rPr lang="en-US" sz="3100" dirty="0"/>
              <a:t>GROUP</a:t>
            </a:r>
          </a:p>
        </p:txBody>
      </p:sp>
      <p:sp>
        <p:nvSpPr>
          <p:cNvPr id="3" name="Content Placeholder 2"/>
          <p:cNvSpPr>
            <a:spLocks noGrp="1"/>
          </p:cNvSpPr>
          <p:nvPr>
            <p:ph idx="1"/>
          </p:nvPr>
        </p:nvSpPr>
        <p:spPr/>
        <p:txBody>
          <a:bodyPr>
            <a:normAutofit fontScale="85000" lnSpcReduction="10000"/>
          </a:bodyPr>
          <a:lstStyle/>
          <a:p>
            <a:r>
              <a:rPr lang="en-US" dirty="0"/>
              <a:t>Description</a:t>
            </a:r>
          </a:p>
          <a:p>
            <a:pPr lvl="1"/>
            <a:r>
              <a:rPr lang="en-US" dirty="0"/>
              <a:t>Groups the data in one or more relations</a:t>
            </a:r>
          </a:p>
          <a:p>
            <a:r>
              <a:rPr lang="en-US" dirty="0"/>
              <a:t>Syntax</a:t>
            </a:r>
          </a:p>
          <a:p>
            <a:pPr lvl="1"/>
            <a:r>
              <a:rPr lang="en-US" dirty="0"/>
              <a:t>GROUP alias ALL;</a:t>
            </a:r>
          </a:p>
          <a:p>
            <a:pPr lvl="1"/>
            <a:r>
              <a:rPr lang="en-US" dirty="0"/>
              <a:t>GROUP alias BY expression;</a:t>
            </a:r>
          </a:p>
          <a:p>
            <a:r>
              <a:rPr lang="en-US" dirty="0"/>
              <a:t>Usage</a:t>
            </a:r>
          </a:p>
          <a:p>
            <a:pPr lvl="1"/>
            <a:r>
              <a:rPr lang="en-US" dirty="0"/>
              <a:t>The GROUP operator groups together tuples that have the same group key (key field). </a:t>
            </a:r>
          </a:p>
          <a:p>
            <a:pPr lvl="1"/>
            <a:r>
              <a:rPr lang="en-US" dirty="0"/>
              <a:t>The key field will be a tuple if the group key has more than one field, otherwise it will be the same type as that of the group key. </a:t>
            </a:r>
          </a:p>
          <a:p>
            <a:pPr lvl="1"/>
            <a:r>
              <a:rPr lang="en-US" dirty="0"/>
              <a:t>The result of a GROUP operation is a relation that includes one tuple per group. This tuple contains two fields</a:t>
            </a:r>
          </a:p>
          <a:p>
            <a:pPr lvl="1"/>
            <a:r>
              <a:rPr lang="en-US" dirty="0"/>
              <a:t>The first field is named "group" (do not confuse this with the GROUP operator) and is the same type as the group key</a:t>
            </a:r>
          </a:p>
          <a:p>
            <a:pPr lvl="1"/>
            <a:r>
              <a:rPr lang="en-US" dirty="0"/>
              <a:t>The second field takes the name of the original relation and is type bag.</a:t>
            </a:r>
          </a:p>
          <a:p>
            <a:pPr lvl="1"/>
            <a:r>
              <a:rPr lang="en-US" dirty="0"/>
              <a:t>The GROUP and JOIN operators perform similar functions. GROUP creates a nested set of output tuples while JOIN creates a flat set of output tuples</a:t>
            </a:r>
          </a:p>
          <a:p>
            <a:pPr lvl="1"/>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95</a:t>
            </a:fld>
            <a:endParaRPr lang="en-US" dirty="0"/>
          </a:p>
        </p:txBody>
      </p:sp>
    </p:spTree>
    <p:extLst>
      <p:ext uri="{BB962C8B-B14F-4D97-AF65-F5344CB8AC3E}">
        <p14:creationId xmlns:p14="http://schemas.microsoft.com/office/powerpoint/2010/main" val="960299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BB3D1-D405-804E-80E4-D34E44CEFAD5}"/>
              </a:ext>
            </a:extLst>
          </p:cNvPr>
          <p:cNvSpPr>
            <a:spLocks noGrp="1"/>
          </p:cNvSpPr>
          <p:nvPr>
            <p:ph type="title"/>
          </p:nvPr>
        </p:nvSpPr>
        <p:spPr/>
        <p:txBody>
          <a:bodyPr/>
          <a:lstStyle/>
          <a:p>
            <a:r>
              <a:rPr lang="en-US" dirty="0"/>
              <a:t>Relational Operations</a:t>
            </a:r>
            <a:br>
              <a:rPr lang="en-US" dirty="0"/>
            </a:br>
            <a:r>
              <a:rPr lang="en-US" sz="3100" dirty="0"/>
              <a:t>GROUP: Example #1</a:t>
            </a:r>
            <a:endParaRPr lang="en-US" dirty="0"/>
          </a:p>
        </p:txBody>
      </p:sp>
      <p:sp>
        <p:nvSpPr>
          <p:cNvPr id="3" name="Content Placeholder 2">
            <a:extLst>
              <a:ext uri="{FF2B5EF4-FFF2-40B4-BE49-F238E27FC236}">
                <a16:creationId xmlns:a16="http://schemas.microsoft.com/office/drawing/2014/main" id="{70078A1F-B6E7-F84B-B7D5-06543431544F}"/>
              </a:ext>
            </a:extLst>
          </p:cNvPr>
          <p:cNvSpPr>
            <a:spLocks noGrp="1"/>
          </p:cNvSpPr>
          <p:nvPr>
            <p:ph idx="1"/>
          </p:nvPr>
        </p:nvSpPr>
        <p:spPr/>
        <p:txBody>
          <a:bodyPr/>
          <a:lstStyle/>
          <a:p>
            <a:pPr marL="274320" lvl="1" indent="0">
              <a:buNone/>
            </a:pPr>
            <a:r>
              <a:rPr lang="en-US" dirty="0"/>
              <a:t>DUMP X;</a:t>
            </a:r>
          </a:p>
          <a:p>
            <a:pPr marL="274320" lvl="1" indent="0">
              <a:buNone/>
            </a:pPr>
            <a:r>
              <a:rPr lang="en-US" dirty="0"/>
              <a:t>(Alex,1)</a:t>
            </a:r>
          </a:p>
          <a:p>
            <a:pPr marL="274320" lvl="1" indent="0">
              <a:buNone/>
            </a:pPr>
            <a:r>
              <a:rPr lang="en-US" dirty="0"/>
              <a:t>(Alex,2)</a:t>
            </a:r>
          </a:p>
          <a:p>
            <a:pPr marL="274320" lvl="1" indent="0">
              <a:buNone/>
            </a:pPr>
            <a:r>
              <a:rPr lang="en-US" dirty="0"/>
              <a:t>(George,5)</a:t>
            </a:r>
          </a:p>
          <a:p>
            <a:pPr marL="274320" lvl="1" indent="0">
              <a:buNone/>
            </a:pPr>
            <a:endParaRPr lang="en-US" dirty="0"/>
          </a:p>
          <a:p>
            <a:pPr marL="274320" lvl="1" indent="0">
              <a:buNone/>
            </a:pPr>
            <a:r>
              <a:rPr lang="en-US" dirty="0"/>
              <a:t>Y = GROUP X by $0;</a:t>
            </a:r>
          </a:p>
          <a:p>
            <a:pPr marL="274320" lvl="1" indent="0">
              <a:buNone/>
            </a:pPr>
            <a:endParaRPr lang="en-US" dirty="0"/>
          </a:p>
          <a:p>
            <a:pPr marL="274320" lvl="1" indent="0">
              <a:buNone/>
            </a:pPr>
            <a:r>
              <a:rPr lang="en-US" dirty="0"/>
              <a:t>DUMP Y; </a:t>
            </a:r>
          </a:p>
          <a:p>
            <a:pPr marL="274320" lvl="1" indent="0">
              <a:buNone/>
            </a:pPr>
            <a:r>
              <a:rPr lang="en-US" dirty="0"/>
              <a:t>(Alex, {(Alex,1),(Alex,2)})</a:t>
            </a:r>
          </a:p>
          <a:p>
            <a:pPr marL="274320" lvl="1" indent="0">
              <a:buNone/>
            </a:pPr>
            <a:r>
              <a:rPr lang="en-US" dirty="0"/>
              <a:t>(George,{(George,5)})</a:t>
            </a:r>
          </a:p>
          <a:p>
            <a:endParaRPr lang="en-US" dirty="0"/>
          </a:p>
          <a:p>
            <a:endParaRPr lang="en-US" dirty="0"/>
          </a:p>
        </p:txBody>
      </p:sp>
      <p:sp>
        <p:nvSpPr>
          <p:cNvPr id="4" name="Footer Placeholder 3">
            <a:extLst>
              <a:ext uri="{FF2B5EF4-FFF2-40B4-BE49-F238E27FC236}">
                <a16:creationId xmlns:a16="http://schemas.microsoft.com/office/drawing/2014/main" id="{5538D6DE-B4A7-8347-96C0-5FEDAEE36DDA}"/>
              </a:ext>
            </a:extLst>
          </p:cNvPr>
          <p:cNvSpPr>
            <a:spLocks noGrp="1"/>
          </p:cNvSpPr>
          <p:nvPr>
            <p:ph type="ftr" sz="quarter" idx="11"/>
          </p:nvPr>
        </p:nvSpPr>
        <p:spPr/>
        <p:txBody>
          <a:bodyPr/>
          <a:lstStyle/>
          <a:p>
            <a:r>
              <a:rPr lang="sk-SK"/>
              <a:t>CSP554</a:t>
            </a:r>
            <a:r>
              <a:rPr lang="en-US"/>
              <a:t> End of Term</a:t>
            </a:r>
            <a:endParaRPr lang="en-US" dirty="0"/>
          </a:p>
        </p:txBody>
      </p:sp>
      <p:sp>
        <p:nvSpPr>
          <p:cNvPr id="5" name="Slide Number Placeholder 4">
            <a:extLst>
              <a:ext uri="{FF2B5EF4-FFF2-40B4-BE49-F238E27FC236}">
                <a16:creationId xmlns:a16="http://schemas.microsoft.com/office/drawing/2014/main" id="{4A80057A-BAEC-DB40-868E-3DCFBF434742}"/>
              </a:ext>
            </a:extLst>
          </p:cNvPr>
          <p:cNvSpPr>
            <a:spLocks noGrp="1"/>
          </p:cNvSpPr>
          <p:nvPr>
            <p:ph type="sldNum" sz="quarter" idx="12"/>
          </p:nvPr>
        </p:nvSpPr>
        <p:spPr/>
        <p:txBody>
          <a:bodyPr/>
          <a:lstStyle/>
          <a:p>
            <a:fld id="{9AA7C465-8597-4488-B68C-958448427716}" type="slidenum">
              <a:rPr lang="en-US" smtClean="0"/>
              <a:t>96</a:t>
            </a:fld>
            <a:endParaRPr lang="en-US" dirty="0"/>
          </a:p>
        </p:txBody>
      </p:sp>
    </p:spTree>
    <p:extLst>
      <p:ext uri="{BB962C8B-B14F-4D97-AF65-F5344CB8AC3E}">
        <p14:creationId xmlns:p14="http://schemas.microsoft.com/office/powerpoint/2010/main" val="13631091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GROUP: Example #2</a:t>
            </a:r>
            <a:endParaRPr lang="en-US" dirty="0"/>
          </a:p>
        </p:txBody>
      </p:sp>
      <p:sp>
        <p:nvSpPr>
          <p:cNvPr id="3" name="Content Placeholder 2"/>
          <p:cNvSpPr>
            <a:spLocks noGrp="1"/>
          </p:cNvSpPr>
          <p:nvPr>
            <p:ph idx="1"/>
          </p:nvPr>
        </p:nvSpPr>
        <p:spPr/>
        <p:txBody>
          <a:bodyPr>
            <a:normAutofit/>
          </a:bodyPr>
          <a:lstStyle/>
          <a:p>
            <a:r>
              <a:rPr lang="en-US" dirty="0"/>
              <a:t>Suppose we have relation A</a:t>
            </a:r>
          </a:p>
          <a:p>
            <a:pPr marL="0" indent="0">
              <a:buNone/>
            </a:pPr>
            <a:endParaRPr lang="en-US" dirty="0"/>
          </a:p>
          <a:p>
            <a:pPr marL="274320" lvl="1" indent="0">
              <a:buNone/>
            </a:pPr>
            <a:r>
              <a:rPr lang="en-US" dirty="0"/>
              <a:t>A = load 'student' AS (</a:t>
            </a:r>
            <a:r>
              <a:rPr lang="en-US" dirty="0" err="1"/>
              <a:t>name:chararray,age:int,gpa:float</a:t>
            </a:r>
            <a:r>
              <a:rPr lang="en-US" dirty="0"/>
              <a:t>);</a:t>
            </a:r>
          </a:p>
          <a:p>
            <a:pPr marL="274320" lvl="1" indent="0">
              <a:buNone/>
            </a:pPr>
            <a:endParaRPr lang="en-US" dirty="0"/>
          </a:p>
          <a:p>
            <a:pPr marL="274320" lvl="1" indent="0">
              <a:buNone/>
            </a:pPr>
            <a:r>
              <a:rPr lang="en-US" dirty="0"/>
              <a:t>DESCRIBE A;</a:t>
            </a:r>
          </a:p>
          <a:p>
            <a:pPr marL="274320" lvl="1" indent="0">
              <a:buNone/>
            </a:pPr>
            <a:r>
              <a:rPr lang="en-US" dirty="0"/>
              <a:t>A: {name: </a:t>
            </a:r>
            <a:r>
              <a:rPr lang="en-US" dirty="0" err="1"/>
              <a:t>chararray,age</a:t>
            </a:r>
            <a:r>
              <a:rPr lang="en-US" dirty="0"/>
              <a:t>: </a:t>
            </a:r>
            <a:r>
              <a:rPr lang="en-US" dirty="0" err="1"/>
              <a:t>int,gpa</a:t>
            </a:r>
            <a:r>
              <a:rPr lang="en-US" dirty="0"/>
              <a:t>: float}</a:t>
            </a:r>
          </a:p>
          <a:p>
            <a:pPr marL="274320" lvl="1" indent="0">
              <a:buNone/>
            </a:pPr>
            <a:endParaRPr lang="en-US" dirty="0"/>
          </a:p>
          <a:p>
            <a:pPr marL="274320" lvl="1" indent="0">
              <a:buNone/>
            </a:pPr>
            <a:r>
              <a:rPr lang="en-US" dirty="0"/>
              <a:t>DUMP A;</a:t>
            </a:r>
          </a:p>
          <a:p>
            <a:pPr marL="274320" lvl="1" indent="0">
              <a:buNone/>
            </a:pPr>
            <a:r>
              <a:rPr lang="en-US" dirty="0"/>
              <a:t>(John,18,4.0F)</a:t>
            </a:r>
          </a:p>
          <a:p>
            <a:pPr marL="274320" lvl="1" indent="0">
              <a:buNone/>
            </a:pPr>
            <a:r>
              <a:rPr lang="en-US" dirty="0"/>
              <a:t>(Mary,19,3.8F)</a:t>
            </a:r>
          </a:p>
          <a:p>
            <a:pPr marL="274320" lvl="1" indent="0">
              <a:buNone/>
            </a:pPr>
            <a:r>
              <a:rPr lang="en-US" dirty="0"/>
              <a:t>(Bill,20,3.9F)</a:t>
            </a:r>
          </a:p>
          <a:p>
            <a:pPr marL="274320" lvl="1" indent="0">
              <a:buNone/>
            </a:pPr>
            <a:r>
              <a:rPr lang="en-US" dirty="0"/>
              <a:t>(Joe,18,3.8F)</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97</a:t>
            </a:fld>
            <a:endParaRPr lang="en-US" dirty="0"/>
          </a:p>
        </p:txBody>
      </p:sp>
    </p:spTree>
    <p:extLst>
      <p:ext uri="{BB962C8B-B14F-4D97-AF65-F5344CB8AC3E}">
        <p14:creationId xmlns:p14="http://schemas.microsoft.com/office/powerpoint/2010/main" val="31090197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GROUP: Example #2</a:t>
            </a:r>
            <a:endParaRPr lang="en-US" dirty="0"/>
          </a:p>
        </p:txBody>
      </p:sp>
      <p:sp>
        <p:nvSpPr>
          <p:cNvPr id="3" name="Content Placeholder 2"/>
          <p:cNvSpPr>
            <a:spLocks noGrp="1"/>
          </p:cNvSpPr>
          <p:nvPr>
            <p:ph idx="1"/>
          </p:nvPr>
        </p:nvSpPr>
        <p:spPr/>
        <p:txBody>
          <a:bodyPr/>
          <a:lstStyle/>
          <a:p>
            <a:r>
              <a:rPr lang="en-US" dirty="0"/>
              <a:t>Now, suppose we group relation A on field "age" for form relation B</a:t>
            </a:r>
          </a:p>
          <a:p>
            <a:endParaRPr lang="en-US" dirty="0"/>
          </a:p>
          <a:p>
            <a:pPr marL="274320" lvl="1" indent="0">
              <a:buNone/>
            </a:pPr>
            <a:r>
              <a:rPr lang="en-US" dirty="0"/>
              <a:t>B = GROUP A BY age; </a:t>
            </a:r>
          </a:p>
          <a:p>
            <a:pPr marL="274320" lvl="1" indent="0">
              <a:buNone/>
            </a:pPr>
            <a:r>
              <a:rPr lang="en-US" dirty="0"/>
              <a:t>DESCRIBE B; </a:t>
            </a:r>
          </a:p>
          <a:p>
            <a:pPr marL="274320" lvl="1" indent="0">
              <a:buNone/>
            </a:pPr>
            <a:endParaRPr lang="en-US" dirty="0"/>
          </a:p>
          <a:p>
            <a:pPr marL="274320" lvl="1" indent="0">
              <a:buNone/>
            </a:pPr>
            <a:r>
              <a:rPr lang="en-US" dirty="0"/>
              <a:t>B: {group: </a:t>
            </a:r>
            <a:r>
              <a:rPr lang="en-US" dirty="0" err="1"/>
              <a:t>int</a:t>
            </a:r>
            <a:r>
              <a:rPr lang="en-US" dirty="0"/>
              <a:t>, A: {name: </a:t>
            </a:r>
            <a:r>
              <a:rPr lang="en-US" dirty="0" err="1"/>
              <a:t>chararray,age</a:t>
            </a:r>
            <a:r>
              <a:rPr lang="en-US" dirty="0"/>
              <a:t>: </a:t>
            </a:r>
            <a:r>
              <a:rPr lang="en-US" dirty="0" err="1"/>
              <a:t>int,gpa</a:t>
            </a:r>
            <a:r>
              <a:rPr lang="en-US" dirty="0"/>
              <a:t>: float}} </a:t>
            </a:r>
          </a:p>
          <a:p>
            <a:pPr marL="274320" lvl="1" indent="0">
              <a:buNone/>
            </a:pPr>
            <a:endParaRPr lang="en-US" dirty="0"/>
          </a:p>
          <a:p>
            <a:pPr marL="274320" lvl="1" indent="0">
              <a:buNone/>
            </a:pPr>
            <a:r>
              <a:rPr lang="en-US" dirty="0"/>
              <a:t>DUMP B; </a:t>
            </a:r>
          </a:p>
          <a:p>
            <a:pPr marL="274320" lvl="1" indent="0">
              <a:buNone/>
            </a:pPr>
            <a:r>
              <a:rPr lang="en-US" dirty="0"/>
              <a:t>(18,{(John,18,4.0F),(Joe,18,3.8F)}) </a:t>
            </a:r>
          </a:p>
          <a:p>
            <a:pPr marL="274320" lvl="1" indent="0">
              <a:buNone/>
            </a:pPr>
            <a:r>
              <a:rPr lang="en-US" dirty="0"/>
              <a:t>(19,{(Mary,19,3.8F)}) </a:t>
            </a:r>
          </a:p>
          <a:p>
            <a:pPr marL="274320" lvl="1" indent="0">
              <a:buNone/>
            </a:pPr>
            <a:r>
              <a:rPr lang="en-US" dirty="0"/>
              <a:t>(20,{(Bill,20,3.9F)})</a:t>
            </a:r>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98</a:t>
            </a:fld>
            <a:endParaRPr lang="en-US" dirty="0"/>
          </a:p>
        </p:txBody>
      </p:sp>
    </p:spTree>
    <p:extLst>
      <p:ext uri="{BB962C8B-B14F-4D97-AF65-F5344CB8AC3E}">
        <p14:creationId xmlns:p14="http://schemas.microsoft.com/office/powerpoint/2010/main" val="28592367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GROUP: More Details</a:t>
            </a:r>
          </a:p>
        </p:txBody>
      </p:sp>
      <p:sp>
        <p:nvSpPr>
          <p:cNvPr id="3" name="Content Placeholder 2"/>
          <p:cNvSpPr>
            <a:spLocks noGrp="1"/>
          </p:cNvSpPr>
          <p:nvPr>
            <p:ph idx="1"/>
          </p:nvPr>
        </p:nvSpPr>
        <p:spPr/>
        <p:txBody>
          <a:bodyPr>
            <a:normAutofit/>
          </a:bodyPr>
          <a:lstStyle/>
          <a:p>
            <a:pPr fontAlgn="base"/>
            <a:r>
              <a:rPr lang="en-US" dirty="0"/>
              <a:t>Collects together records with the same key</a:t>
            </a:r>
          </a:p>
          <a:p>
            <a:pPr fontAlgn="base"/>
            <a:r>
              <a:rPr lang="en-US" dirty="0"/>
              <a:t>It shares syntax with SQL but the grouping operator in Pig Latin is different </a:t>
            </a:r>
          </a:p>
          <a:p>
            <a:pPr fontAlgn="base"/>
            <a:r>
              <a:rPr lang="en-US" dirty="0"/>
              <a:t>In SQL the group by clause creates a group that must feed directly into one or more aggregate functions</a:t>
            </a:r>
          </a:p>
          <a:p>
            <a:pPr fontAlgn="base"/>
            <a:r>
              <a:rPr lang="en-US" dirty="0"/>
              <a:t>In Pig Latin there is no direct connection between group and aggregate functions</a:t>
            </a:r>
          </a:p>
          <a:p>
            <a:pPr fontAlgn="base"/>
            <a:r>
              <a:rPr lang="en-US" dirty="0"/>
              <a:t>Instead, group does exactly what it says: collects all records with the same value for the provided key together into a bag</a:t>
            </a:r>
          </a:p>
          <a:p>
            <a:pPr fontAlgn="base"/>
            <a:r>
              <a:rPr lang="en-US" dirty="0"/>
              <a:t>You can then pass this to an aggregate function if you want, or do other things with it</a:t>
            </a:r>
          </a:p>
          <a:p>
            <a:pPr fontAlgn="base"/>
            <a:endParaRPr lang="en-US" sz="1800" dirty="0"/>
          </a:p>
          <a:p>
            <a:pPr fontAlgn="base"/>
            <a:endParaRPr lang="en-US" sz="1800" dirty="0"/>
          </a:p>
          <a:p>
            <a:pPr fontAlgn="base"/>
            <a:endParaRPr lang="en-US" sz="1800" dirty="0"/>
          </a:p>
        </p:txBody>
      </p:sp>
      <p:sp>
        <p:nvSpPr>
          <p:cNvPr id="4" name="Footer Placeholder 3"/>
          <p:cNvSpPr>
            <a:spLocks noGrp="1"/>
          </p:cNvSpPr>
          <p:nvPr>
            <p:ph type="ftr" sz="quarter" idx="11"/>
          </p:nvPr>
        </p:nvSpPr>
        <p:spPr/>
        <p:txBody>
          <a:bodyPr/>
          <a:lstStyle/>
          <a:p>
            <a:r>
              <a:rPr lang="sk-SK" dirty="0"/>
              <a:t>CSP554</a:t>
            </a:r>
            <a:r>
              <a:rPr lang="en-US" dirty="0"/>
              <a:t> Module 05</a:t>
            </a:r>
          </a:p>
        </p:txBody>
      </p:sp>
      <p:sp>
        <p:nvSpPr>
          <p:cNvPr id="5" name="Slide Number Placeholder 4"/>
          <p:cNvSpPr>
            <a:spLocks noGrp="1"/>
          </p:cNvSpPr>
          <p:nvPr>
            <p:ph type="sldNum" sz="quarter" idx="12"/>
          </p:nvPr>
        </p:nvSpPr>
        <p:spPr/>
        <p:txBody>
          <a:bodyPr/>
          <a:lstStyle/>
          <a:p>
            <a:fld id="{9AA7C465-8597-4488-B68C-958448427716}" type="slidenum">
              <a:rPr lang="en-US" smtClean="0"/>
              <a:t>99</a:t>
            </a:fld>
            <a:endParaRPr lang="en-US" dirty="0"/>
          </a:p>
        </p:txBody>
      </p:sp>
    </p:spTree>
    <p:extLst>
      <p:ext uri="{BB962C8B-B14F-4D97-AF65-F5344CB8AC3E}">
        <p14:creationId xmlns:p14="http://schemas.microsoft.com/office/powerpoint/2010/main" val="99361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47974</TotalTime>
  <Words>11228</Words>
  <Application>Microsoft Macintosh PowerPoint</Application>
  <PresentationFormat>On-screen Show (4:3)</PresentationFormat>
  <Paragraphs>1557</Paragraphs>
  <Slides>122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122</vt:i4>
      </vt:variant>
    </vt:vector>
  </HeadingPairs>
  <TitlesOfParts>
    <vt:vector size="130" baseType="lpstr">
      <vt:lpstr>Arial</vt:lpstr>
      <vt:lpstr>Arial Black</vt:lpstr>
      <vt:lpstr>Calibri</vt:lpstr>
      <vt:lpstr>Lucida Console</vt:lpstr>
      <vt:lpstr>Monotype Corsiva</vt:lpstr>
      <vt:lpstr>Times New Roman</vt:lpstr>
      <vt:lpstr>Wingdings</vt:lpstr>
      <vt:lpstr>Clarity</vt:lpstr>
      <vt:lpstr>CSP554 Big Data Technologies</vt:lpstr>
      <vt:lpstr>Pig</vt:lpstr>
      <vt:lpstr>Good News, Bad News</vt:lpstr>
      <vt:lpstr>Concepts </vt:lpstr>
      <vt:lpstr>Concepts</vt:lpstr>
      <vt:lpstr>Choosing the Right Tool </vt:lpstr>
      <vt:lpstr>Pig Components</vt:lpstr>
      <vt:lpstr>Pig Commands </vt:lpstr>
      <vt:lpstr>Pig Commands </vt:lpstr>
      <vt:lpstr>Pig Commands </vt:lpstr>
      <vt:lpstr>What is Pig?</vt:lpstr>
      <vt:lpstr>Relations</vt:lpstr>
      <vt:lpstr>What is Pig?</vt:lpstr>
      <vt:lpstr>What is Pig Pig applies a sequence of transforms on input datasets to finally create one or more output datasets</vt:lpstr>
      <vt:lpstr>What is Pig?</vt:lpstr>
      <vt:lpstr>What is Pig?</vt:lpstr>
      <vt:lpstr>What is Pig Latin?</vt:lpstr>
      <vt:lpstr>What is Pig Latin?</vt:lpstr>
      <vt:lpstr>What is Pig Latin?</vt:lpstr>
      <vt:lpstr>What is Pig Latin?</vt:lpstr>
      <vt:lpstr>What is Pig Latin?</vt:lpstr>
      <vt:lpstr>What is Pig Latin? Example</vt:lpstr>
      <vt:lpstr>What is Pig Latin? Example: Equivalent Pig Latin Program</vt:lpstr>
      <vt:lpstr>What is Pig Latin? Example: Pig Latin Program Data Flow</vt:lpstr>
      <vt:lpstr>What is Pig Latin? Example: Compilation into MapReduce</vt:lpstr>
      <vt:lpstr>Pig Sweet Spot Between SQL and MapReduce</vt:lpstr>
      <vt:lpstr>Pig Sweet Spot Between SQL and MapReduce</vt:lpstr>
      <vt:lpstr>Pig Sweet Spot Between SQL and MapReduce</vt:lpstr>
      <vt:lpstr>Pig Sweet Spot Between SQL and MapReduce</vt:lpstr>
      <vt:lpstr>Pig Sweet Spot Between SQL and MapReduce</vt:lpstr>
      <vt:lpstr>Pig Script</vt:lpstr>
      <vt:lpstr>Pig Script</vt:lpstr>
      <vt:lpstr>Pig Script</vt:lpstr>
      <vt:lpstr>Pig Script</vt:lpstr>
      <vt:lpstr>Running Pig Interactively</vt:lpstr>
      <vt:lpstr>Running Pig Interactively: exec</vt:lpstr>
      <vt:lpstr>Running Pig Interactively: run</vt:lpstr>
      <vt:lpstr>Running Pig in Batch Mode</vt:lpstr>
      <vt:lpstr>Pig Scripts Best Practices</vt:lpstr>
      <vt:lpstr>Pig Data Types</vt:lpstr>
      <vt:lpstr>Pig Data Types</vt:lpstr>
      <vt:lpstr>Pig Data Types</vt:lpstr>
      <vt:lpstr>Pig Data Types</vt:lpstr>
      <vt:lpstr>Schemas </vt:lpstr>
      <vt:lpstr>Schemas </vt:lpstr>
      <vt:lpstr>Schemas</vt:lpstr>
      <vt:lpstr>Schemas</vt:lpstr>
      <vt:lpstr>Schemas </vt:lpstr>
      <vt:lpstr>Schemas </vt:lpstr>
      <vt:lpstr>Pig Scrips General Flow</vt:lpstr>
      <vt:lpstr>Pig Scrips General Flow</vt:lpstr>
      <vt:lpstr>Aliases, relations, and lazy evaluation</vt:lpstr>
      <vt:lpstr>Selective computation</vt:lpstr>
      <vt:lpstr>Input and Output</vt:lpstr>
      <vt:lpstr>Input and Output LOAD</vt:lpstr>
      <vt:lpstr>Input and Output LOAD: Example #1</vt:lpstr>
      <vt:lpstr>Input and Output LOAD: Example #1</vt:lpstr>
      <vt:lpstr>Input and Output LOAD: Example #2</vt:lpstr>
      <vt:lpstr>Input and Output STORE</vt:lpstr>
      <vt:lpstr>Input and Output STORE: Example</vt:lpstr>
      <vt:lpstr>Debugging</vt:lpstr>
      <vt:lpstr>Debugging DUMP</vt:lpstr>
      <vt:lpstr>Debugging DUMP: Example #1</vt:lpstr>
      <vt:lpstr>Debugging DUMP: Example #2</vt:lpstr>
      <vt:lpstr>Debugging DESCRIBE</vt:lpstr>
      <vt:lpstr>Debugging DESCRIBE</vt:lpstr>
      <vt:lpstr>Debugging DESCRIBE</vt:lpstr>
      <vt:lpstr>Debugging ILLUSTRATE</vt:lpstr>
      <vt:lpstr>Debugging ILLUSTRATE: Example #1</vt:lpstr>
      <vt:lpstr>Debugging ILLUSTRATE: Example #1</vt:lpstr>
      <vt:lpstr>Debugging ILLUSTRATE: Example #1</vt:lpstr>
      <vt:lpstr>Relational Operations Overview</vt:lpstr>
      <vt:lpstr>Data processing statements</vt:lpstr>
      <vt:lpstr>Relational Operations FILTER</vt:lpstr>
      <vt:lpstr>Relational Operations FILTER: Example #1</vt:lpstr>
      <vt:lpstr>Relational Operations FILTER: Example #1</vt:lpstr>
      <vt:lpstr>Relational Operations FILTER: Example #2</vt:lpstr>
      <vt:lpstr>Relational Operations FILTER: More Details</vt:lpstr>
      <vt:lpstr>Relational Operations FILTER: More Details</vt:lpstr>
      <vt:lpstr>Relational Operations FOREACH</vt:lpstr>
      <vt:lpstr>Relational Operations FOREACH: Example #1</vt:lpstr>
      <vt:lpstr>Relational Operations FOREACH: Example #2</vt:lpstr>
      <vt:lpstr>Relational Operations FOREACH: More Details</vt:lpstr>
      <vt:lpstr>Relational Operations FOREACH: More Details</vt:lpstr>
      <vt:lpstr>Relational Operations FOREACH: More Details</vt:lpstr>
      <vt:lpstr>Relational Operations FOREACH: : More Details</vt:lpstr>
      <vt:lpstr>Relational Operations FOREACH: More Details</vt:lpstr>
      <vt:lpstr>Relational Operations FOREACH: More Details</vt:lpstr>
      <vt:lpstr>Relational Operations FOREACH: More Details</vt:lpstr>
      <vt:lpstr>Relational Operations FOREACH: More Details</vt:lpstr>
      <vt:lpstr>Relational Operations FOREACH: More Details</vt:lpstr>
      <vt:lpstr>Relational Operations FOREACH: More Details</vt:lpstr>
      <vt:lpstr>Relational Operations FOREACH: More Details</vt:lpstr>
      <vt:lpstr>Relational Operations FOREACH: More Details</vt:lpstr>
      <vt:lpstr>Relational Operators GROUP</vt:lpstr>
      <vt:lpstr>Relational Operations GROUP: Example #1</vt:lpstr>
      <vt:lpstr>Relational Operations GROUP: Example #2</vt:lpstr>
      <vt:lpstr>Relational Operations GROUP: Example #2</vt:lpstr>
      <vt:lpstr>Relational Operations GROUP: More Details</vt:lpstr>
      <vt:lpstr>Relational Operations GROUP: More Details</vt:lpstr>
      <vt:lpstr>Relational Operations GROUP: More Details</vt:lpstr>
      <vt:lpstr>Relational Operations DISTINCT</vt:lpstr>
      <vt:lpstr>Relational Operations DISTINCT: Example</vt:lpstr>
      <vt:lpstr>Relational Operations JOIN (inner)</vt:lpstr>
      <vt:lpstr>Relational Operations JOIN (inner): Example #1</vt:lpstr>
      <vt:lpstr>Relational Operations JOIN (inner): Example #1</vt:lpstr>
      <vt:lpstr>Relational Operations JOIN (inner): Example #2</vt:lpstr>
      <vt:lpstr>Relational Operations JOIN (inner): Example #2</vt:lpstr>
      <vt:lpstr>Relational Operations JOIN (outer)</vt:lpstr>
      <vt:lpstr>Relational Operations JOIN (outer): Example</vt:lpstr>
      <vt:lpstr>Relational Operations LIMIT</vt:lpstr>
      <vt:lpstr>Relational Operations LIMIT: Example #1</vt:lpstr>
      <vt:lpstr>Relational Operations LIMIT: Example #1</vt:lpstr>
      <vt:lpstr>Relational Operations LIMIT: Example #2</vt:lpstr>
      <vt:lpstr>Relational Operations ORDER … BY</vt:lpstr>
      <vt:lpstr>Relational Operations ORDER … BY</vt:lpstr>
      <vt:lpstr>Relational Operations ORDER … BY: Example</vt:lpstr>
      <vt:lpstr>Relational Operations ORDER … BY: Example</vt:lpstr>
      <vt:lpstr>Relational Operations SAMPLE</vt:lpstr>
      <vt:lpstr>Relational Operations SAMPLE: Example</vt:lpstr>
      <vt:lpstr>Relational Operations SPLIT</vt:lpstr>
      <vt:lpstr>Relational Operations SPLIT</vt:lpstr>
    </vt:vector>
  </TitlesOfParts>
  <Company>BCBSA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Joseph Rosen</cp:lastModifiedBy>
  <cp:revision>535</cp:revision>
  <cp:lastPrinted>2017-02-16T14:24:37Z</cp:lastPrinted>
  <dcterms:created xsi:type="dcterms:W3CDTF">2016-12-18T19:56:54Z</dcterms:created>
  <dcterms:modified xsi:type="dcterms:W3CDTF">2020-09-24T01:45:57Z</dcterms:modified>
</cp:coreProperties>
</file>