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66"/>
  </p:notesMasterIdLst>
  <p:sldIdLst>
    <p:sldId id="256" r:id="rId2"/>
    <p:sldId id="303" r:id="rId3"/>
    <p:sldId id="352" r:id="rId4"/>
    <p:sldId id="373" r:id="rId5"/>
    <p:sldId id="374" r:id="rId6"/>
    <p:sldId id="375" r:id="rId7"/>
    <p:sldId id="376" r:id="rId8"/>
    <p:sldId id="273" r:id="rId9"/>
    <p:sldId id="274" r:id="rId10"/>
    <p:sldId id="281" r:id="rId11"/>
    <p:sldId id="275" r:id="rId12"/>
    <p:sldId id="305" r:id="rId13"/>
    <p:sldId id="292" r:id="rId14"/>
    <p:sldId id="276" r:id="rId15"/>
    <p:sldId id="296" r:id="rId16"/>
    <p:sldId id="349" r:id="rId17"/>
    <p:sldId id="363" r:id="rId18"/>
    <p:sldId id="294" r:id="rId19"/>
    <p:sldId id="289" r:id="rId20"/>
    <p:sldId id="290" r:id="rId21"/>
    <p:sldId id="291" r:id="rId22"/>
    <p:sldId id="320" r:id="rId23"/>
    <p:sldId id="326" r:id="rId24"/>
    <p:sldId id="325" r:id="rId25"/>
    <p:sldId id="378" r:id="rId26"/>
    <p:sldId id="283" r:id="rId27"/>
    <p:sldId id="284" r:id="rId28"/>
    <p:sldId id="377" r:id="rId29"/>
    <p:sldId id="339" r:id="rId30"/>
    <p:sldId id="338" r:id="rId31"/>
    <p:sldId id="337" r:id="rId32"/>
    <p:sldId id="380" r:id="rId33"/>
    <p:sldId id="319" r:id="rId34"/>
    <p:sldId id="322" r:id="rId35"/>
    <p:sldId id="316" r:id="rId36"/>
    <p:sldId id="317" r:id="rId37"/>
    <p:sldId id="318" r:id="rId38"/>
    <p:sldId id="364" r:id="rId39"/>
    <p:sldId id="365" r:id="rId40"/>
    <p:sldId id="366" r:id="rId41"/>
    <p:sldId id="367" r:id="rId42"/>
    <p:sldId id="368" r:id="rId43"/>
    <p:sldId id="332" r:id="rId44"/>
    <p:sldId id="342" r:id="rId45"/>
    <p:sldId id="343" r:id="rId46"/>
    <p:sldId id="331" r:id="rId47"/>
    <p:sldId id="344" r:id="rId48"/>
    <p:sldId id="330" r:id="rId49"/>
    <p:sldId id="334" r:id="rId50"/>
    <p:sldId id="336" r:id="rId51"/>
    <p:sldId id="335" r:id="rId52"/>
    <p:sldId id="340" r:id="rId53"/>
    <p:sldId id="341" r:id="rId54"/>
    <p:sldId id="379" r:id="rId55"/>
    <p:sldId id="309" r:id="rId56"/>
    <p:sldId id="310" r:id="rId57"/>
    <p:sldId id="311" r:id="rId58"/>
    <p:sldId id="312" r:id="rId59"/>
    <p:sldId id="313" r:id="rId60"/>
    <p:sldId id="314" r:id="rId61"/>
    <p:sldId id="315" r:id="rId62"/>
    <p:sldId id="327" r:id="rId63"/>
    <p:sldId id="372" r:id="rId64"/>
    <p:sldId id="381" r:id="rId65"/>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2" d="100"/>
          <a:sy n="62" d="100"/>
        </p:scale>
        <p:origin x="-2408" y="-536"/>
      </p:cViewPr>
      <p:guideLst>
        <p:guide orient="horz" pos="2160"/>
        <p:guide pos="2880"/>
      </p:guideLst>
    </p:cSldViewPr>
  </p:slideViewPr>
  <p:notesTextViewPr>
    <p:cViewPr>
      <p:scale>
        <a:sx n="1" d="1"/>
        <a:sy n="1" d="1"/>
      </p:scale>
      <p:origin x="0" y="0"/>
    </p:cViewPr>
  </p:notesTextViewPr>
  <p:sorterViewPr>
    <p:cViewPr>
      <p:scale>
        <a:sx n="100" d="100"/>
        <a:sy n="100" d="100"/>
      </p:scale>
      <p:origin x="0" y="135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notesMaster" Target="notesMasters/notesMaster1.xml"/><Relationship Id="rId67" Type="http://schemas.openxmlformats.org/officeDocument/2006/relationships/printerSettings" Target="printerSettings/printerSettings1.bin"/><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246D47-842B-471B-B0B7-1312A6DFAB3E}" type="doc">
      <dgm:prSet loTypeId="urn:microsoft.com/office/officeart/2009/layout/CircleArrowProcess" loCatId="process" qsTypeId="urn:microsoft.com/office/officeart/2005/8/quickstyle/simple3" qsCatId="simple" csTypeId="urn:microsoft.com/office/officeart/2005/8/colors/accent1_2" csCatId="accent1" phldr="1"/>
      <dgm:spPr/>
      <dgm:t>
        <a:bodyPr/>
        <a:lstStyle/>
        <a:p>
          <a:endParaRPr lang="en-US"/>
        </a:p>
      </dgm:t>
    </dgm:pt>
    <dgm:pt modelId="{795EEA24-1F0F-4CA5-8A10-88D00032C14D}">
      <dgm:prSet phldrT="[Text]"/>
      <dgm:spPr/>
      <dgm:t>
        <a:bodyPr/>
        <a:lstStyle/>
        <a:p>
          <a:r>
            <a:rPr lang="en-US" dirty="0" smtClean="0"/>
            <a:t>Capture</a:t>
          </a:r>
          <a:endParaRPr lang="en-US" dirty="0"/>
        </a:p>
      </dgm:t>
    </dgm:pt>
    <dgm:pt modelId="{018D86FF-193F-435D-B35E-9894208A78CF}" type="parTrans" cxnId="{0D0F73FC-45EC-42CB-A413-29B52A464D86}">
      <dgm:prSet/>
      <dgm:spPr/>
      <dgm:t>
        <a:bodyPr/>
        <a:lstStyle/>
        <a:p>
          <a:endParaRPr lang="en-US"/>
        </a:p>
      </dgm:t>
    </dgm:pt>
    <dgm:pt modelId="{FB57D222-599D-46C1-8BB4-C93F6D34C5C8}" type="sibTrans" cxnId="{0D0F73FC-45EC-42CB-A413-29B52A464D86}">
      <dgm:prSet/>
      <dgm:spPr/>
      <dgm:t>
        <a:bodyPr/>
        <a:lstStyle/>
        <a:p>
          <a:endParaRPr lang="en-US"/>
        </a:p>
      </dgm:t>
    </dgm:pt>
    <dgm:pt modelId="{CC8BD0A6-9058-4AE9-B1BE-BB02241AA80D}">
      <dgm:prSet phldrT="[Text]"/>
      <dgm:spPr/>
      <dgm:t>
        <a:bodyPr/>
        <a:lstStyle/>
        <a:p>
          <a:r>
            <a:rPr lang="en-US" dirty="0" smtClean="0"/>
            <a:t>Process</a:t>
          </a:r>
          <a:endParaRPr lang="en-US" dirty="0"/>
        </a:p>
      </dgm:t>
    </dgm:pt>
    <dgm:pt modelId="{E1BD0229-C480-4CAF-855A-33E9A497C033}" type="parTrans" cxnId="{39051D15-920A-44A2-8849-9FA5F445154F}">
      <dgm:prSet/>
      <dgm:spPr/>
      <dgm:t>
        <a:bodyPr/>
        <a:lstStyle/>
        <a:p>
          <a:endParaRPr lang="en-US"/>
        </a:p>
      </dgm:t>
    </dgm:pt>
    <dgm:pt modelId="{09E0D3CA-2AAC-4FCC-95F1-B2D5F88BF5CC}" type="sibTrans" cxnId="{39051D15-920A-44A2-8849-9FA5F445154F}">
      <dgm:prSet/>
      <dgm:spPr/>
      <dgm:t>
        <a:bodyPr/>
        <a:lstStyle/>
        <a:p>
          <a:endParaRPr lang="en-US"/>
        </a:p>
      </dgm:t>
    </dgm:pt>
    <dgm:pt modelId="{A90EED59-8E30-46B1-AF1D-3A22448ECF06}">
      <dgm:prSet phldrT="[Text]"/>
      <dgm:spPr/>
      <dgm:t>
        <a:bodyPr/>
        <a:lstStyle/>
        <a:p>
          <a:r>
            <a:rPr lang="en-US" dirty="0" smtClean="0"/>
            <a:t>Exchange</a:t>
          </a:r>
          <a:endParaRPr lang="en-US" dirty="0"/>
        </a:p>
      </dgm:t>
    </dgm:pt>
    <dgm:pt modelId="{2E732006-F10B-4F4C-B327-EA44C5A8B5CC}" type="parTrans" cxnId="{FD9FA64B-23B0-46B2-8C4C-F60E1FBE4090}">
      <dgm:prSet/>
      <dgm:spPr/>
      <dgm:t>
        <a:bodyPr/>
        <a:lstStyle/>
        <a:p>
          <a:endParaRPr lang="en-US"/>
        </a:p>
      </dgm:t>
    </dgm:pt>
    <dgm:pt modelId="{AD80076B-F1F1-457B-9CE7-D8AF384772F1}" type="sibTrans" cxnId="{FD9FA64B-23B0-46B2-8C4C-F60E1FBE4090}">
      <dgm:prSet/>
      <dgm:spPr/>
      <dgm:t>
        <a:bodyPr/>
        <a:lstStyle/>
        <a:p>
          <a:endParaRPr lang="en-US"/>
        </a:p>
      </dgm:t>
    </dgm:pt>
    <dgm:pt modelId="{037E8662-8375-40DF-B97D-95F0A725D66A}">
      <dgm:prSet phldrT="[Text]"/>
      <dgm:spPr/>
      <dgm:t>
        <a:bodyPr/>
        <a:lstStyle/>
        <a:p>
          <a:r>
            <a:rPr lang="en-US" dirty="0" smtClean="0"/>
            <a:t>Operate</a:t>
          </a:r>
          <a:endParaRPr lang="en-US" dirty="0"/>
        </a:p>
      </dgm:t>
    </dgm:pt>
    <dgm:pt modelId="{E0EA82F3-20E7-4DE7-AFC8-1906587BB951}" type="parTrans" cxnId="{B37D2B06-19DD-4230-9664-4D23F8CF16A9}">
      <dgm:prSet/>
      <dgm:spPr/>
      <dgm:t>
        <a:bodyPr/>
        <a:lstStyle/>
        <a:p>
          <a:endParaRPr lang="en-US"/>
        </a:p>
      </dgm:t>
    </dgm:pt>
    <dgm:pt modelId="{F73D16E4-682C-47A5-B0C7-9B238DC75930}" type="sibTrans" cxnId="{B37D2B06-19DD-4230-9664-4D23F8CF16A9}">
      <dgm:prSet/>
      <dgm:spPr/>
      <dgm:t>
        <a:bodyPr/>
        <a:lstStyle/>
        <a:p>
          <a:endParaRPr lang="en-US"/>
        </a:p>
      </dgm:t>
    </dgm:pt>
    <dgm:pt modelId="{1D16824D-30CB-4285-A23D-E09FEAF2FFB9}">
      <dgm:prSet phldrT="[Text]" custT="1"/>
      <dgm:spPr/>
      <dgm:t>
        <a:bodyPr/>
        <a:lstStyle/>
        <a:p>
          <a:r>
            <a:rPr lang="en-US" sz="1800" dirty="0" smtClean="0"/>
            <a:t>Store and integrate data sources in real time and batch</a:t>
          </a:r>
          <a:endParaRPr lang="en-US" sz="1800" dirty="0"/>
        </a:p>
      </dgm:t>
    </dgm:pt>
    <dgm:pt modelId="{2E8DC46A-C102-43FD-87F3-BA788DB1F80D}" type="parTrans" cxnId="{870AF7EF-A853-467D-9DF2-D8B63262724E}">
      <dgm:prSet/>
      <dgm:spPr/>
      <dgm:t>
        <a:bodyPr/>
        <a:lstStyle/>
        <a:p>
          <a:endParaRPr lang="en-US"/>
        </a:p>
      </dgm:t>
    </dgm:pt>
    <dgm:pt modelId="{B9944C58-21EC-42F9-9C64-1ADAE0A7B7B0}" type="sibTrans" cxnId="{870AF7EF-A853-467D-9DF2-D8B63262724E}">
      <dgm:prSet/>
      <dgm:spPr/>
      <dgm:t>
        <a:bodyPr/>
        <a:lstStyle/>
        <a:p>
          <a:endParaRPr lang="en-US"/>
        </a:p>
      </dgm:t>
    </dgm:pt>
    <dgm:pt modelId="{0528F540-F80B-4D7E-9D38-3F0B33730874}">
      <dgm:prSet phldrT="[Text]" custT="1"/>
      <dgm:spPr/>
      <dgm:t>
        <a:bodyPr/>
        <a:lstStyle/>
        <a:p>
          <a:r>
            <a:rPr lang="en-US" sz="1800" dirty="0" smtClean="0"/>
            <a:t>Process and manage data of any size and include tools to sort, filter summarize and apply functions to data</a:t>
          </a:r>
          <a:endParaRPr lang="en-US" sz="1800" dirty="0"/>
        </a:p>
      </dgm:t>
    </dgm:pt>
    <dgm:pt modelId="{94FF8759-9829-454C-8F66-3E0207208722}" type="parTrans" cxnId="{8F45EFB9-D34C-47F8-8A5A-358C56BF04FE}">
      <dgm:prSet/>
      <dgm:spPr/>
      <dgm:t>
        <a:bodyPr/>
        <a:lstStyle/>
        <a:p>
          <a:endParaRPr lang="en-US"/>
        </a:p>
      </dgm:t>
    </dgm:pt>
    <dgm:pt modelId="{71A0D0F4-CD5C-4D26-A32F-0D746702F12B}" type="sibTrans" cxnId="{8F45EFB9-D34C-47F8-8A5A-358C56BF04FE}">
      <dgm:prSet/>
      <dgm:spPr/>
      <dgm:t>
        <a:bodyPr/>
        <a:lstStyle/>
        <a:p>
          <a:endParaRPr lang="en-US"/>
        </a:p>
      </dgm:t>
    </dgm:pt>
    <dgm:pt modelId="{69F9C26D-341D-4DC0-B8A7-86CD1CAE251A}">
      <dgm:prSet phldrT="[Text]" custT="1"/>
      <dgm:spPr/>
      <dgm:t>
        <a:bodyPr/>
        <a:lstStyle/>
        <a:p>
          <a:r>
            <a:rPr lang="en-US" sz="1800" dirty="0" smtClean="0"/>
            <a:t>`Open and promote the exchange of data with new and existing external applications</a:t>
          </a:r>
          <a:endParaRPr lang="en-US" sz="1800" dirty="0"/>
        </a:p>
      </dgm:t>
    </dgm:pt>
    <dgm:pt modelId="{879DF2C8-34CE-487F-8239-1D05A1A47CF8}" type="parTrans" cxnId="{457A11D1-712B-4077-B0B4-5DDBE1D9C3B2}">
      <dgm:prSet/>
      <dgm:spPr/>
      <dgm:t>
        <a:bodyPr/>
        <a:lstStyle/>
        <a:p>
          <a:endParaRPr lang="en-US"/>
        </a:p>
      </dgm:t>
    </dgm:pt>
    <dgm:pt modelId="{A9B349FC-DAEA-4949-9BD4-C1D868E74775}" type="sibTrans" cxnId="{457A11D1-712B-4077-B0B4-5DDBE1D9C3B2}">
      <dgm:prSet/>
      <dgm:spPr/>
      <dgm:t>
        <a:bodyPr/>
        <a:lstStyle/>
        <a:p>
          <a:endParaRPr lang="en-US"/>
        </a:p>
      </dgm:t>
    </dgm:pt>
    <dgm:pt modelId="{CC5454ED-341C-4AEC-9012-6B423B0225A8}">
      <dgm:prSet phldrT="[Text]" custT="1"/>
      <dgm:spPr/>
      <dgm:t>
        <a:bodyPr/>
        <a:lstStyle/>
        <a:p>
          <a:r>
            <a:rPr lang="en-US" sz="1800" dirty="0" smtClean="0"/>
            <a:t>Include tools to manage and operate the platform</a:t>
          </a:r>
          <a:endParaRPr lang="en-US" sz="1800" dirty="0"/>
        </a:p>
      </dgm:t>
    </dgm:pt>
    <dgm:pt modelId="{8DB8B3AA-A703-46F6-A64C-1E75432DA6FC}" type="parTrans" cxnId="{F7FA78A8-CCED-460E-AF4E-A4C3042A1982}">
      <dgm:prSet/>
      <dgm:spPr/>
      <dgm:t>
        <a:bodyPr/>
        <a:lstStyle/>
        <a:p>
          <a:endParaRPr lang="en-US"/>
        </a:p>
      </dgm:t>
    </dgm:pt>
    <dgm:pt modelId="{051B68CE-71E9-4C70-AEA2-54F91D991B57}" type="sibTrans" cxnId="{F7FA78A8-CCED-460E-AF4E-A4C3042A1982}">
      <dgm:prSet/>
      <dgm:spPr/>
      <dgm:t>
        <a:bodyPr/>
        <a:lstStyle/>
        <a:p>
          <a:endParaRPr lang="en-US"/>
        </a:p>
      </dgm:t>
    </dgm:pt>
    <dgm:pt modelId="{9AAEC348-C9BB-40A1-8067-97F08366E3F7}" type="pres">
      <dgm:prSet presAssocID="{F1246D47-842B-471B-B0B7-1312A6DFAB3E}" presName="Name0" presStyleCnt="0">
        <dgm:presLayoutVars>
          <dgm:chMax val="7"/>
          <dgm:chPref val="7"/>
          <dgm:dir/>
          <dgm:animLvl val="lvl"/>
        </dgm:presLayoutVars>
      </dgm:prSet>
      <dgm:spPr/>
      <dgm:t>
        <a:bodyPr/>
        <a:lstStyle/>
        <a:p>
          <a:endParaRPr lang="en-US"/>
        </a:p>
      </dgm:t>
    </dgm:pt>
    <dgm:pt modelId="{8D5E122A-373E-44E7-B596-11FBCA7D80E6}" type="pres">
      <dgm:prSet presAssocID="{795EEA24-1F0F-4CA5-8A10-88D00032C14D}" presName="Accent1" presStyleCnt="0"/>
      <dgm:spPr/>
    </dgm:pt>
    <dgm:pt modelId="{F3C0E31F-2785-410D-A557-D2484A55F401}" type="pres">
      <dgm:prSet presAssocID="{795EEA24-1F0F-4CA5-8A10-88D00032C14D}" presName="Accent" presStyleLbl="node1" presStyleIdx="0" presStyleCnt="4"/>
      <dgm:spPr/>
    </dgm:pt>
    <dgm:pt modelId="{3D769EFA-9F16-48D6-823E-FA828DE77B24}" type="pres">
      <dgm:prSet presAssocID="{795EEA24-1F0F-4CA5-8A10-88D00032C14D}" presName="Child1" presStyleLbl="revTx" presStyleIdx="0" presStyleCnt="8" custScaleX="367725" custLinFactX="75631" custLinFactNeighborX="100000">
        <dgm:presLayoutVars>
          <dgm:chMax val="0"/>
          <dgm:chPref val="0"/>
          <dgm:bulletEnabled val="1"/>
        </dgm:presLayoutVars>
      </dgm:prSet>
      <dgm:spPr/>
      <dgm:t>
        <a:bodyPr/>
        <a:lstStyle/>
        <a:p>
          <a:endParaRPr lang="en-US"/>
        </a:p>
      </dgm:t>
    </dgm:pt>
    <dgm:pt modelId="{8C61FBF1-FEDE-4B27-94BC-5D314559563D}" type="pres">
      <dgm:prSet presAssocID="{795EEA24-1F0F-4CA5-8A10-88D00032C14D}" presName="Parent1" presStyleLbl="revTx" presStyleIdx="1" presStyleCnt="8">
        <dgm:presLayoutVars>
          <dgm:chMax val="1"/>
          <dgm:chPref val="1"/>
          <dgm:bulletEnabled val="1"/>
        </dgm:presLayoutVars>
      </dgm:prSet>
      <dgm:spPr/>
      <dgm:t>
        <a:bodyPr/>
        <a:lstStyle/>
        <a:p>
          <a:endParaRPr lang="en-US"/>
        </a:p>
      </dgm:t>
    </dgm:pt>
    <dgm:pt modelId="{408362B9-C362-45FA-A76E-6E6A4D9CD5CC}" type="pres">
      <dgm:prSet presAssocID="{CC8BD0A6-9058-4AE9-B1BE-BB02241AA80D}" presName="Accent2" presStyleCnt="0"/>
      <dgm:spPr/>
    </dgm:pt>
    <dgm:pt modelId="{B69DD323-AAE3-4E95-8702-A06CAFEFCC91}" type="pres">
      <dgm:prSet presAssocID="{CC8BD0A6-9058-4AE9-B1BE-BB02241AA80D}" presName="Accent" presStyleLbl="node1" presStyleIdx="1" presStyleCnt="4"/>
      <dgm:spPr/>
    </dgm:pt>
    <dgm:pt modelId="{B71DB0F4-C375-432C-B5FB-E404AB036C78}" type="pres">
      <dgm:prSet presAssocID="{CC8BD0A6-9058-4AE9-B1BE-BB02241AA80D}" presName="Child2" presStyleLbl="revTx" presStyleIdx="2" presStyleCnt="8" custScaleX="476578" custLinFactX="100000" custLinFactNeighborX="175614">
        <dgm:presLayoutVars>
          <dgm:chMax val="0"/>
          <dgm:chPref val="0"/>
          <dgm:bulletEnabled val="1"/>
        </dgm:presLayoutVars>
      </dgm:prSet>
      <dgm:spPr/>
      <dgm:t>
        <a:bodyPr/>
        <a:lstStyle/>
        <a:p>
          <a:endParaRPr lang="en-US"/>
        </a:p>
      </dgm:t>
    </dgm:pt>
    <dgm:pt modelId="{6709B305-673E-4EBD-BB68-956EAAF60B26}" type="pres">
      <dgm:prSet presAssocID="{CC8BD0A6-9058-4AE9-B1BE-BB02241AA80D}" presName="Parent2" presStyleLbl="revTx" presStyleIdx="3" presStyleCnt="8">
        <dgm:presLayoutVars>
          <dgm:chMax val="1"/>
          <dgm:chPref val="1"/>
          <dgm:bulletEnabled val="1"/>
        </dgm:presLayoutVars>
      </dgm:prSet>
      <dgm:spPr/>
      <dgm:t>
        <a:bodyPr/>
        <a:lstStyle/>
        <a:p>
          <a:endParaRPr lang="en-US"/>
        </a:p>
      </dgm:t>
    </dgm:pt>
    <dgm:pt modelId="{7ABD2D47-ECCC-492A-A45D-AE7178DD2ED8}" type="pres">
      <dgm:prSet presAssocID="{A90EED59-8E30-46B1-AF1D-3A22448ECF06}" presName="Accent3" presStyleCnt="0"/>
      <dgm:spPr/>
    </dgm:pt>
    <dgm:pt modelId="{9806973B-1778-45BF-8234-A2187C46A832}" type="pres">
      <dgm:prSet presAssocID="{A90EED59-8E30-46B1-AF1D-3A22448ECF06}" presName="Accent" presStyleLbl="node1" presStyleIdx="2" presStyleCnt="4"/>
      <dgm:spPr/>
    </dgm:pt>
    <dgm:pt modelId="{B946CEEB-A5C9-4B7F-896E-BD092B73990B}" type="pres">
      <dgm:prSet presAssocID="{A90EED59-8E30-46B1-AF1D-3A22448ECF06}" presName="Child3" presStyleLbl="revTx" presStyleIdx="4" presStyleCnt="8" custScaleX="501923" custLinFactX="100000" custLinFactNeighborX="146961">
        <dgm:presLayoutVars>
          <dgm:chMax val="0"/>
          <dgm:chPref val="0"/>
          <dgm:bulletEnabled val="1"/>
        </dgm:presLayoutVars>
      </dgm:prSet>
      <dgm:spPr/>
      <dgm:t>
        <a:bodyPr/>
        <a:lstStyle/>
        <a:p>
          <a:endParaRPr lang="en-US"/>
        </a:p>
      </dgm:t>
    </dgm:pt>
    <dgm:pt modelId="{C3EC1414-4D44-4312-8696-FD5D9ED3B589}" type="pres">
      <dgm:prSet presAssocID="{A90EED59-8E30-46B1-AF1D-3A22448ECF06}" presName="Parent3" presStyleLbl="revTx" presStyleIdx="5" presStyleCnt="8">
        <dgm:presLayoutVars>
          <dgm:chMax val="1"/>
          <dgm:chPref val="1"/>
          <dgm:bulletEnabled val="1"/>
        </dgm:presLayoutVars>
      </dgm:prSet>
      <dgm:spPr/>
      <dgm:t>
        <a:bodyPr/>
        <a:lstStyle/>
        <a:p>
          <a:endParaRPr lang="en-US"/>
        </a:p>
      </dgm:t>
    </dgm:pt>
    <dgm:pt modelId="{AC84C1C1-E9DE-470B-A95C-044499FEEDFE}" type="pres">
      <dgm:prSet presAssocID="{037E8662-8375-40DF-B97D-95F0A725D66A}" presName="Accent4" presStyleCnt="0"/>
      <dgm:spPr/>
    </dgm:pt>
    <dgm:pt modelId="{293F760E-C63C-4E12-892F-574AA885498E}" type="pres">
      <dgm:prSet presAssocID="{037E8662-8375-40DF-B97D-95F0A725D66A}" presName="Accent" presStyleLbl="node1" presStyleIdx="3" presStyleCnt="4"/>
      <dgm:spPr/>
    </dgm:pt>
    <dgm:pt modelId="{CD5EF3AB-35EE-4C96-B4B0-92660E4B0C87}" type="pres">
      <dgm:prSet presAssocID="{037E8662-8375-40DF-B97D-95F0A725D66A}" presName="Child4" presStyleLbl="revTx" presStyleIdx="6" presStyleCnt="8" custScaleX="360455" custLinFactX="100000" custLinFactNeighborX="121784">
        <dgm:presLayoutVars>
          <dgm:chMax val="0"/>
          <dgm:chPref val="0"/>
          <dgm:bulletEnabled val="1"/>
        </dgm:presLayoutVars>
      </dgm:prSet>
      <dgm:spPr/>
      <dgm:t>
        <a:bodyPr/>
        <a:lstStyle/>
        <a:p>
          <a:endParaRPr lang="en-US"/>
        </a:p>
      </dgm:t>
    </dgm:pt>
    <dgm:pt modelId="{AC5D32D8-243D-4DAD-8053-27384A543FAF}" type="pres">
      <dgm:prSet presAssocID="{037E8662-8375-40DF-B97D-95F0A725D66A}" presName="Parent4" presStyleLbl="revTx" presStyleIdx="7" presStyleCnt="8">
        <dgm:presLayoutVars>
          <dgm:chMax val="1"/>
          <dgm:chPref val="1"/>
          <dgm:bulletEnabled val="1"/>
        </dgm:presLayoutVars>
      </dgm:prSet>
      <dgm:spPr/>
      <dgm:t>
        <a:bodyPr/>
        <a:lstStyle/>
        <a:p>
          <a:endParaRPr lang="en-US"/>
        </a:p>
      </dgm:t>
    </dgm:pt>
  </dgm:ptLst>
  <dgm:cxnLst>
    <dgm:cxn modelId="{39051D15-920A-44A2-8849-9FA5F445154F}" srcId="{F1246D47-842B-471B-B0B7-1312A6DFAB3E}" destId="{CC8BD0A6-9058-4AE9-B1BE-BB02241AA80D}" srcOrd="1" destOrd="0" parTransId="{E1BD0229-C480-4CAF-855A-33E9A497C033}" sibTransId="{09E0D3CA-2AAC-4FCC-95F1-B2D5F88BF5CC}"/>
    <dgm:cxn modelId="{0786B0BA-7890-438C-8B30-7CFC9710E382}" type="presOf" srcId="{69F9C26D-341D-4DC0-B8A7-86CD1CAE251A}" destId="{B946CEEB-A5C9-4B7F-896E-BD092B73990B}" srcOrd="0" destOrd="0" presId="urn:microsoft.com/office/officeart/2009/layout/CircleArrowProcess"/>
    <dgm:cxn modelId="{FD9FA64B-23B0-46B2-8C4C-F60E1FBE4090}" srcId="{F1246D47-842B-471B-B0B7-1312A6DFAB3E}" destId="{A90EED59-8E30-46B1-AF1D-3A22448ECF06}" srcOrd="2" destOrd="0" parTransId="{2E732006-F10B-4F4C-B327-EA44C5A8B5CC}" sibTransId="{AD80076B-F1F1-457B-9CE7-D8AF384772F1}"/>
    <dgm:cxn modelId="{0D0F73FC-45EC-42CB-A413-29B52A464D86}" srcId="{F1246D47-842B-471B-B0B7-1312A6DFAB3E}" destId="{795EEA24-1F0F-4CA5-8A10-88D00032C14D}" srcOrd="0" destOrd="0" parTransId="{018D86FF-193F-435D-B35E-9894208A78CF}" sibTransId="{FB57D222-599D-46C1-8BB4-C93F6D34C5C8}"/>
    <dgm:cxn modelId="{457A11D1-712B-4077-B0B4-5DDBE1D9C3B2}" srcId="{A90EED59-8E30-46B1-AF1D-3A22448ECF06}" destId="{69F9C26D-341D-4DC0-B8A7-86CD1CAE251A}" srcOrd="0" destOrd="0" parTransId="{879DF2C8-34CE-487F-8239-1D05A1A47CF8}" sibTransId="{A9B349FC-DAEA-4949-9BD4-C1D868E74775}"/>
    <dgm:cxn modelId="{FE910A0C-AD6F-4776-BAD7-88F7C7FB9CAA}" type="presOf" srcId="{CC5454ED-341C-4AEC-9012-6B423B0225A8}" destId="{CD5EF3AB-35EE-4C96-B4B0-92660E4B0C87}" srcOrd="0" destOrd="0" presId="urn:microsoft.com/office/officeart/2009/layout/CircleArrowProcess"/>
    <dgm:cxn modelId="{8F45EFB9-D34C-47F8-8A5A-358C56BF04FE}" srcId="{CC8BD0A6-9058-4AE9-B1BE-BB02241AA80D}" destId="{0528F540-F80B-4D7E-9D38-3F0B33730874}" srcOrd="0" destOrd="0" parTransId="{94FF8759-9829-454C-8F66-3E0207208722}" sibTransId="{71A0D0F4-CD5C-4D26-A32F-0D746702F12B}"/>
    <dgm:cxn modelId="{F7FA78A8-CCED-460E-AF4E-A4C3042A1982}" srcId="{037E8662-8375-40DF-B97D-95F0A725D66A}" destId="{CC5454ED-341C-4AEC-9012-6B423B0225A8}" srcOrd="0" destOrd="0" parTransId="{8DB8B3AA-A703-46F6-A64C-1E75432DA6FC}" sibTransId="{051B68CE-71E9-4C70-AEA2-54F91D991B57}"/>
    <dgm:cxn modelId="{57437168-3925-47DF-B045-86DBDB1CDA34}" type="presOf" srcId="{A90EED59-8E30-46B1-AF1D-3A22448ECF06}" destId="{C3EC1414-4D44-4312-8696-FD5D9ED3B589}" srcOrd="0" destOrd="0" presId="urn:microsoft.com/office/officeart/2009/layout/CircleArrowProcess"/>
    <dgm:cxn modelId="{19962AE3-A097-438C-8F87-37ABD0252C1B}" type="presOf" srcId="{795EEA24-1F0F-4CA5-8A10-88D00032C14D}" destId="{8C61FBF1-FEDE-4B27-94BC-5D314559563D}" srcOrd="0" destOrd="0" presId="urn:microsoft.com/office/officeart/2009/layout/CircleArrowProcess"/>
    <dgm:cxn modelId="{39235195-8720-4C05-A51B-A9D597BE9851}" type="presOf" srcId="{F1246D47-842B-471B-B0B7-1312A6DFAB3E}" destId="{9AAEC348-C9BB-40A1-8067-97F08366E3F7}" srcOrd="0" destOrd="0" presId="urn:microsoft.com/office/officeart/2009/layout/CircleArrowProcess"/>
    <dgm:cxn modelId="{6CC60686-618C-4166-BF76-34FFB7ADB0AC}" type="presOf" srcId="{1D16824D-30CB-4285-A23D-E09FEAF2FFB9}" destId="{3D769EFA-9F16-48D6-823E-FA828DE77B24}" srcOrd="0" destOrd="0" presId="urn:microsoft.com/office/officeart/2009/layout/CircleArrowProcess"/>
    <dgm:cxn modelId="{4EBCDA3F-FBB6-43A0-9EAF-ABA6A2EFFA30}" type="presOf" srcId="{037E8662-8375-40DF-B97D-95F0A725D66A}" destId="{AC5D32D8-243D-4DAD-8053-27384A543FAF}" srcOrd="0" destOrd="0" presId="urn:microsoft.com/office/officeart/2009/layout/CircleArrowProcess"/>
    <dgm:cxn modelId="{B37D2B06-19DD-4230-9664-4D23F8CF16A9}" srcId="{F1246D47-842B-471B-B0B7-1312A6DFAB3E}" destId="{037E8662-8375-40DF-B97D-95F0A725D66A}" srcOrd="3" destOrd="0" parTransId="{E0EA82F3-20E7-4DE7-AFC8-1906587BB951}" sibTransId="{F73D16E4-682C-47A5-B0C7-9B238DC75930}"/>
    <dgm:cxn modelId="{89B44004-2A71-411A-B3C9-BE3AE41472D2}" type="presOf" srcId="{CC8BD0A6-9058-4AE9-B1BE-BB02241AA80D}" destId="{6709B305-673E-4EBD-BB68-956EAAF60B26}" srcOrd="0" destOrd="0" presId="urn:microsoft.com/office/officeart/2009/layout/CircleArrowProcess"/>
    <dgm:cxn modelId="{870AF7EF-A853-467D-9DF2-D8B63262724E}" srcId="{795EEA24-1F0F-4CA5-8A10-88D00032C14D}" destId="{1D16824D-30CB-4285-A23D-E09FEAF2FFB9}" srcOrd="0" destOrd="0" parTransId="{2E8DC46A-C102-43FD-87F3-BA788DB1F80D}" sibTransId="{B9944C58-21EC-42F9-9C64-1ADAE0A7B7B0}"/>
    <dgm:cxn modelId="{167F5EB7-CECF-4BFE-A0C1-8E9056A09B99}" type="presOf" srcId="{0528F540-F80B-4D7E-9D38-3F0B33730874}" destId="{B71DB0F4-C375-432C-B5FB-E404AB036C78}" srcOrd="0" destOrd="0" presId="urn:microsoft.com/office/officeart/2009/layout/CircleArrowProcess"/>
    <dgm:cxn modelId="{CB8BDB14-BF02-456E-8143-C8070A4D207E}" type="presParOf" srcId="{9AAEC348-C9BB-40A1-8067-97F08366E3F7}" destId="{8D5E122A-373E-44E7-B596-11FBCA7D80E6}" srcOrd="0" destOrd="0" presId="urn:microsoft.com/office/officeart/2009/layout/CircleArrowProcess"/>
    <dgm:cxn modelId="{54E2FCF2-722F-4FE8-B411-00C9952D49B8}" type="presParOf" srcId="{8D5E122A-373E-44E7-B596-11FBCA7D80E6}" destId="{F3C0E31F-2785-410D-A557-D2484A55F401}" srcOrd="0" destOrd="0" presId="urn:microsoft.com/office/officeart/2009/layout/CircleArrowProcess"/>
    <dgm:cxn modelId="{039F1B08-225D-4C90-8F40-3FC947263DB8}" type="presParOf" srcId="{9AAEC348-C9BB-40A1-8067-97F08366E3F7}" destId="{3D769EFA-9F16-48D6-823E-FA828DE77B24}" srcOrd="1" destOrd="0" presId="urn:microsoft.com/office/officeart/2009/layout/CircleArrowProcess"/>
    <dgm:cxn modelId="{ED0A78F3-F5D4-46F2-813D-A3D7BA4F002F}" type="presParOf" srcId="{9AAEC348-C9BB-40A1-8067-97F08366E3F7}" destId="{8C61FBF1-FEDE-4B27-94BC-5D314559563D}" srcOrd="2" destOrd="0" presId="urn:microsoft.com/office/officeart/2009/layout/CircleArrowProcess"/>
    <dgm:cxn modelId="{F7485C7B-1783-493F-B571-A971EB6DE977}" type="presParOf" srcId="{9AAEC348-C9BB-40A1-8067-97F08366E3F7}" destId="{408362B9-C362-45FA-A76E-6E6A4D9CD5CC}" srcOrd="3" destOrd="0" presId="urn:microsoft.com/office/officeart/2009/layout/CircleArrowProcess"/>
    <dgm:cxn modelId="{38B64146-D545-4991-84BD-4BD44A371763}" type="presParOf" srcId="{408362B9-C362-45FA-A76E-6E6A4D9CD5CC}" destId="{B69DD323-AAE3-4E95-8702-A06CAFEFCC91}" srcOrd="0" destOrd="0" presId="urn:microsoft.com/office/officeart/2009/layout/CircleArrowProcess"/>
    <dgm:cxn modelId="{F3C43F4F-1BB8-48D6-B102-55FFC668DACF}" type="presParOf" srcId="{9AAEC348-C9BB-40A1-8067-97F08366E3F7}" destId="{B71DB0F4-C375-432C-B5FB-E404AB036C78}" srcOrd="4" destOrd="0" presId="urn:microsoft.com/office/officeart/2009/layout/CircleArrowProcess"/>
    <dgm:cxn modelId="{5A02FF1B-D2FA-48F6-BBEE-88AD05561075}" type="presParOf" srcId="{9AAEC348-C9BB-40A1-8067-97F08366E3F7}" destId="{6709B305-673E-4EBD-BB68-956EAAF60B26}" srcOrd="5" destOrd="0" presId="urn:microsoft.com/office/officeart/2009/layout/CircleArrowProcess"/>
    <dgm:cxn modelId="{0BF4F64A-1CDA-4B6E-9CC5-1A763A9FE987}" type="presParOf" srcId="{9AAEC348-C9BB-40A1-8067-97F08366E3F7}" destId="{7ABD2D47-ECCC-492A-A45D-AE7178DD2ED8}" srcOrd="6" destOrd="0" presId="urn:microsoft.com/office/officeart/2009/layout/CircleArrowProcess"/>
    <dgm:cxn modelId="{51E61E39-8CC7-4A6D-998C-3BD9714A7293}" type="presParOf" srcId="{7ABD2D47-ECCC-492A-A45D-AE7178DD2ED8}" destId="{9806973B-1778-45BF-8234-A2187C46A832}" srcOrd="0" destOrd="0" presId="urn:microsoft.com/office/officeart/2009/layout/CircleArrowProcess"/>
    <dgm:cxn modelId="{F67E82A1-7A3E-456F-93B2-98ED554BD80E}" type="presParOf" srcId="{9AAEC348-C9BB-40A1-8067-97F08366E3F7}" destId="{B946CEEB-A5C9-4B7F-896E-BD092B73990B}" srcOrd="7" destOrd="0" presId="urn:microsoft.com/office/officeart/2009/layout/CircleArrowProcess"/>
    <dgm:cxn modelId="{4DF0E4FD-65D3-4B52-84D8-EEEAB210ADAF}" type="presParOf" srcId="{9AAEC348-C9BB-40A1-8067-97F08366E3F7}" destId="{C3EC1414-4D44-4312-8696-FD5D9ED3B589}" srcOrd="8" destOrd="0" presId="urn:microsoft.com/office/officeart/2009/layout/CircleArrowProcess"/>
    <dgm:cxn modelId="{E04E0B6E-A17A-4D99-B122-C05685E00368}" type="presParOf" srcId="{9AAEC348-C9BB-40A1-8067-97F08366E3F7}" destId="{AC84C1C1-E9DE-470B-A95C-044499FEEDFE}" srcOrd="9" destOrd="0" presId="urn:microsoft.com/office/officeart/2009/layout/CircleArrowProcess"/>
    <dgm:cxn modelId="{28ADD450-290F-497B-BE0C-2BECE9B7572C}" type="presParOf" srcId="{AC84C1C1-E9DE-470B-A95C-044499FEEDFE}" destId="{293F760E-C63C-4E12-892F-574AA885498E}" srcOrd="0" destOrd="0" presId="urn:microsoft.com/office/officeart/2009/layout/CircleArrowProcess"/>
    <dgm:cxn modelId="{28394B5B-900B-4311-9209-D3A3D3D611B0}" type="presParOf" srcId="{9AAEC348-C9BB-40A1-8067-97F08366E3F7}" destId="{CD5EF3AB-35EE-4C96-B4B0-92660E4B0C87}" srcOrd="10" destOrd="0" presId="urn:microsoft.com/office/officeart/2009/layout/CircleArrowProcess"/>
    <dgm:cxn modelId="{02349E63-3539-4584-9939-10138224646E}" type="presParOf" srcId="{9AAEC348-C9BB-40A1-8067-97F08366E3F7}" destId="{AC5D32D8-243D-4DAD-8053-27384A543FAF}" srcOrd="11"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52877A-78C7-4868-960C-B85745DD87B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F63973F5-6364-4BA2-AE02-B86F9B9374FB}">
      <dgm:prSet phldrT="[Text]"/>
      <dgm:spPr/>
      <dgm:t>
        <a:bodyPr/>
        <a:lstStyle/>
        <a:p>
          <a:r>
            <a:rPr lang="en-US" dirty="0" smtClean="0"/>
            <a:t>Expandable Storage</a:t>
          </a:r>
          <a:endParaRPr lang="en-US" dirty="0"/>
        </a:p>
      </dgm:t>
    </dgm:pt>
    <dgm:pt modelId="{D8D6229C-0C4F-4D7E-91B5-8DADE50D1C7F}" type="parTrans" cxnId="{C82D0F9D-23CA-4D30-BE40-453288E6CAAC}">
      <dgm:prSet/>
      <dgm:spPr/>
      <dgm:t>
        <a:bodyPr/>
        <a:lstStyle/>
        <a:p>
          <a:endParaRPr lang="en-US"/>
        </a:p>
      </dgm:t>
    </dgm:pt>
    <dgm:pt modelId="{F62195FE-AC8E-4F7A-A56C-997BB9842139}" type="sibTrans" cxnId="{C82D0F9D-23CA-4D30-BE40-453288E6CAAC}">
      <dgm:prSet/>
      <dgm:spPr/>
      <dgm:t>
        <a:bodyPr/>
        <a:lstStyle/>
        <a:p>
          <a:endParaRPr lang="en-US"/>
        </a:p>
      </dgm:t>
    </dgm:pt>
    <dgm:pt modelId="{A6CC467C-4E31-4F14-9C63-A35F5D111D48}">
      <dgm:prSet phldrT="[Text]"/>
      <dgm:spPr/>
      <dgm:t>
        <a:bodyPr/>
        <a:lstStyle/>
        <a:p>
          <a:r>
            <a:rPr lang="en-US" dirty="0" smtClean="0"/>
            <a:t>ETL</a:t>
          </a:r>
        </a:p>
        <a:p>
          <a:r>
            <a:rPr lang="en-US" dirty="0" smtClean="0"/>
            <a:t>Acceleration</a:t>
          </a:r>
          <a:endParaRPr lang="en-US" dirty="0"/>
        </a:p>
      </dgm:t>
    </dgm:pt>
    <dgm:pt modelId="{9CE718A9-1163-4106-B898-6F9F23D726DD}" type="parTrans" cxnId="{90E33755-D3DC-4788-B378-DEC66EF3DFFF}">
      <dgm:prSet/>
      <dgm:spPr/>
      <dgm:t>
        <a:bodyPr/>
        <a:lstStyle/>
        <a:p>
          <a:endParaRPr lang="en-US"/>
        </a:p>
      </dgm:t>
    </dgm:pt>
    <dgm:pt modelId="{19EDAB82-83C7-422A-A586-090C3FC713C7}" type="sibTrans" cxnId="{90E33755-D3DC-4788-B378-DEC66EF3DFFF}">
      <dgm:prSet/>
      <dgm:spPr/>
      <dgm:t>
        <a:bodyPr/>
        <a:lstStyle/>
        <a:p>
          <a:endParaRPr lang="en-US"/>
        </a:p>
      </dgm:t>
    </dgm:pt>
    <dgm:pt modelId="{6125693F-E5E0-4FD0-B2C3-718B32CCD6AF}">
      <dgm:prSet phldrT="[Text]"/>
      <dgm:spPr/>
      <dgm:t>
        <a:bodyPr/>
        <a:lstStyle/>
        <a:p>
          <a:r>
            <a:rPr lang="en-US" dirty="0" smtClean="0"/>
            <a:t>EDW Optimization</a:t>
          </a:r>
          <a:endParaRPr lang="en-US" dirty="0"/>
        </a:p>
      </dgm:t>
    </dgm:pt>
    <dgm:pt modelId="{507BF499-4AFB-42EA-BACC-62507DA41D74}" type="parTrans" cxnId="{E31D2D99-988D-4B4C-A585-92A3EC05DEF1}">
      <dgm:prSet/>
      <dgm:spPr/>
      <dgm:t>
        <a:bodyPr/>
        <a:lstStyle/>
        <a:p>
          <a:endParaRPr lang="en-US"/>
        </a:p>
      </dgm:t>
    </dgm:pt>
    <dgm:pt modelId="{0501A499-1E33-4CE6-BCF8-B3439A0B0E25}" type="sibTrans" cxnId="{E31D2D99-988D-4B4C-A585-92A3EC05DEF1}">
      <dgm:prSet/>
      <dgm:spPr/>
      <dgm:t>
        <a:bodyPr/>
        <a:lstStyle/>
        <a:p>
          <a:endParaRPr lang="en-US"/>
        </a:p>
      </dgm:t>
    </dgm:pt>
    <dgm:pt modelId="{7FE55B94-95BB-463D-9A0F-A76CB81D67AE}">
      <dgm:prSet phldrT="[Text]"/>
      <dgm:spPr/>
      <dgm:t>
        <a:bodyPr/>
        <a:lstStyle/>
        <a:p>
          <a:r>
            <a:rPr lang="en-US" dirty="0" smtClean="0"/>
            <a:t>Active Archive</a:t>
          </a:r>
          <a:endParaRPr lang="en-US" dirty="0"/>
        </a:p>
      </dgm:t>
    </dgm:pt>
    <dgm:pt modelId="{03C01B00-3414-497E-8E51-8AA72E15AA2C}" type="parTrans" cxnId="{CE888450-D1C5-4FA8-8216-F6EAE9AE813B}">
      <dgm:prSet/>
      <dgm:spPr/>
    </dgm:pt>
    <dgm:pt modelId="{B6D3B82E-E629-431B-9B91-DA4D32A09971}" type="sibTrans" cxnId="{CE888450-D1C5-4FA8-8216-F6EAE9AE813B}">
      <dgm:prSet/>
      <dgm:spPr/>
    </dgm:pt>
    <dgm:pt modelId="{E7186F5F-6B71-4E53-A425-8D5312E46DF0}" type="pres">
      <dgm:prSet presAssocID="{F552877A-78C7-4868-960C-B85745DD87B8}" presName="diagram" presStyleCnt="0">
        <dgm:presLayoutVars>
          <dgm:dir/>
          <dgm:resizeHandles val="exact"/>
        </dgm:presLayoutVars>
      </dgm:prSet>
      <dgm:spPr/>
      <dgm:t>
        <a:bodyPr/>
        <a:lstStyle/>
        <a:p>
          <a:endParaRPr lang="en-US"/>
        </a:p>
      </dgm:t>
    </dgm:pt>
    <dgm:pt modelId="{97F99185-CB32-4702-BDBA-66343864ED0E}" type="pres">
      <dgm:prSet presAssocID="{F63973F5-6364-4BA2-AE02-B86F9B9374FB}" presName="node" presStyleLbl="node1" presStyleIdx="0" presStyleCnt="4">
        <dgm:presLayoutVars>
          <dgm:bulletEnabled val="1"/>
        </dgm:presLayoutVars>
      </dgm:prSet>
      <dgm:spPr/>
      <dgm:t>
        <a:bodyPr/>
        <a:lstStyle/>
        <a:p>
          <a:endParaRPr lang="en-US"/>
        </a:p>
      </dgm:t>
    </dgm:pt>
    <dgm:pt modelId="{657B1E55-4D1E-4F11-883E-AEFFB5217CF4}" type="pres">
      <dgm:prSet presAssocID="{F62195FE-AC8E-4F7A-A56C-997BB9842139}" presName="sibTrans" presStyleCnt="0"/>
      <dgm:spPr/>
    </dgm:pt>
    <dgm:pt modelId="{C2CDBFBC-819B-440E-9B3F-0E7616F7ECD4}" type="pres">
      <dgm:prSet presAssocID="{A6CC467C-4E31-4F14-9C63-A35F5D111D48}" presName="node" presStyleLbl="node1" presStyleIdx="1" presStyleCnt="4">
        <dgm:presLayoutVars>
          <dgm:bulletEnabled val="1"/>
        </dgm:presLayoutVars>
      </dgm:prSet>
      <dgm:spPr/>
      <dgm:t>
        <a:bodyPr/>
        <a:lstStyle/>
        <a:p>
          <a:endParaRPr lang="en-US"/>
        </a:p>
      </dgm:t>
    </dgm:pt>
    <dgm:pt modelId="{DE4909F9-0434-42E6-8A21-D7550074CBA6}" type="pres">
      <dgm:prSet presAssocID="{19EDAB82-83C7-422A-A586-090C3FC713C7}" presName="sibTrans" presStyleCnt="0"/>
      <dgm:spPr/>
    </dgm:pt>
    <dgm:pt modelId="{E0B0EA5A-2C8A-48B6-9A35-E683E5C50A9F}" type="pres">
      <dgm:prSet presAssocID="{6125693F-E5E0-4FD0-B2C3-718B32CCD6AF}" presName="node" presStyleLbl="node1" presStyleIdx="2" presStyleCnt="4">
        <dgm:presLayoutVars>
          <dgm:bulletEnabled val="1"/>
        </dgm:presLayoutVars>
      </dgm:prSet>
      <dgm:spPr/>
      <dgm:t>
        <a:bodyPr/>
        <a:lstStyle/>
        <a:p>
          <a:endParaRPr lang="en-US"/>
        </a:p>
      </dgm:t>
    </dgm:pt>
    <dgm:pt modelId="{B22B84EC-05C3-48BC-B021-A244839FC556}" type="pres">
      <dgm:prSet presAssocID="{0501A499-1E33-4CE6-BCF8-B3439A0B0E25}" presName="sibTrans" presStyleCnt="0"/>
      <dgm:spPr/>
    </dgm:pt>
    <dgm:pt modelId="{8060E1F4-93A2-4043-9443-8DDF9771FD27}" type="pres">
      <dgm:prSet presAssocID="{7FE55B94-95BB-463D-9A0F-A76CB81D67AE}" presName="node" presStyleLbl="node1" presStyleIdx="3" presStyleCnt="4">
        <dgm:presLayoutVars>
          <dgm:bulletEnabled val="1"/>
        </dgm:presLayoutVars>
      </dgm:prSet>
      <dgm:spPr/>
      <dgm:t>
        <a:bodyPr/>
        <a:lstStyle/>
        <a:p>
          <a:endParaRPr lang="en-US"/>
        </a:p>
      </dgm:t>
    </dgm:pt>
  </dgm:ptLst>
  <dgm:cxnLst>
    <dgm:cxn modelId="{E31D2D99-988D-4B4C-A585-92A3EC05DEF1}" srcId="{F552877A-78C7-4868-960C-B85745DD87B8}" destId="{6125693F-E5E0-4FD0-B2C3-718B32CCD6AF}" srcOrd="2" destOrd="0" parTransId="{507BF499-4AFB-42EA-BACC-62507DA41D74}" sibTransId="{0501A499-1E33-4CE6-BCF8-B3439A0B0E25}"/>
    <dgm:cxn modelId="{3871D706-5AE4-472E-A83E-AA98AAD608A0}" type="presOf" srcId="{7FE55B94-95BB-463D-9A0F-A76CB81D67AE}" destId="{8060E1F4-93A2-4043-9443-8DDF9771FD27}" srcOrd="0" destOrd="0" presId="urn:microsoft.com/office/officeart/2005/8/layout/default"/>
    <dgm:cxn modelId="{CE888450-D1C5-4FA8-8216-F6EAE9AE813B}" srcId="{F552877A-78C7-4868-960C-B85745DD87B8}" destId="{7FE55B94-95BB-463D-9A0F-A76CB81D67AE}" srcOrd="3" destOrd="0" parTransId="{03C01B00-3414-497E-8E51-8AA72E15AA2C}" sibTransId="{B6D3B82E-E629-431B-9B91-DA4D32A09971}"/>
    <dgm:cxn modelId="{90E33755-D3DC-4788-B378-DEC66EF3DFFF}" srcId="{F552877A-78C7-4868-960C-B85745DD87B8}" destId="{A6CC467C-4E31-4F14-9C63-A35F5D111D48}" srcOrd="1" destOrd="0" parTransId="{9CE718A9-1163-4106-B898-6F9F23D726DD}" sibTransId="{19EDAB82-83C7-422A-A586-090C3FC713C7}"/>
    <dgm:cxn modelId="{20A1C088-B2B1-4960-975E-3782D8D00AF1}" type="presOf" srcId="{6125693F-E5E0-4FD0-B2C3-718B32CCD6AF}" destId="{E0B0EA5A-2C8A-48B6-9A35-E683E5C50A9F}" srcOrd="0" destOrd="0" presId="urn:microsoft.com/office/officeart/2005/8/layout/default"/>
    <dgm:cxn modelId="{DBB8B79E-28A0-4EB9-9223-124695F357C5}" type="presOf" srcId="{F552877A-78C7-4868-960C-B85745DD87B8}" destId="{E7186F5F-6B71-4E53-A425-8D5312E46DF0}" srcOrd="0" destOrd="0" presId="urn:microsoft.com/office/officeart/2005/8/layout/default"/>
    <dgm:cxn modelId="{C82D0F9D-23CA-4D30-BE40-453288E6CAAC}" srcId="{F552877A-78C7-4868-960C-B85745DD87B8}" destId="{F63973F5-6364-4BA2-AE02-B86F9B9374FB}" srcOrd="0" destOrd="0" parTransId="{D8D6229C-0C4F-4D7E-91B5-8DADE50D1C7F}" sibTransId="{F62195FE-AC8E-4F7A-A56C-997BB9842139}"/>
    <dgm:cxn modelId="{9E585325-3A56-4C61-AB9D-BF66371E68F6}" type="presOf" srcId="{A6CC467C-4E31-4F14-9C63-A35F5D111D48}" destId="{C2CDBFBC-819B-440E-9B3F-0E7616F7ECD4}" srcOrd="0" destOrd="0" presId="urn:microsoft.com/office/officeart/2005/8/layout/default"/>
    <dgm:cxn modelId="{9AE41B89-0C45-43FE-936F-3AF17D9226F3}" type="presOf" srcId="{F63973F5-6364-4BA2-AE02-B86F9B9374FB}" destId="{97F99185-CB32-4702-BDBA-66343864ED0E}" srcOrd="0" destOrd="0" presId="urn:microsoft.com/office/officeart/2005/8/layout/default"/>
    <dgm:cxn modelId="{AFA23E10-6452-4D5D-9B4F-35A183C20011}" type="presParOf" srcId="{E7186F5F-6B71-4E53-A425-8D5312E46DF0}" destId="{97F99185-CB32-4702-BDBA-66343864ED0E}" srcOrd="0" destOrd="0" presId="urn:microsoft.com/office/officeart/2005/8/layout/default"/>
    <dgm:cxn modelId="{23A71352-EAB7-4E90-B625-1694CE60992F}" type="presParOf" srcId="{E7186F5F-6B71-4E53-A425-8D5312E46DF0}" destId="{657B1E55-4D1E-4F11-883E-AEFFB5217CF4}" srcOrd="1" destOrd="0" presId="urn:microsoft.com/office/officeart/2005/8/layout/default"/>
    <dgm:cxn modelId="{C71398EE-C26C-4FCA-A9E1-D2992FEB8259}" type="presParOf" srcId="{E7186F5F-6B71-4E53-A425-8D5312E46DF0}" destId="{C2CDBFBC-819B-440E-9B3F-0E7616F7ECD4}" srcOrd="2" destOrd="0" presId="urn:microsoft.com/office/officeart/2005/8/layout/default"/>
    <dgm:cxn modelId="{880B9D81-09E4-4542-B9CC-37FF455E222A}" type="presParOf" srcId="{E7186F5F-6B71-4E53-A425-8D5312E46DF0}" destId="{DE4909F9-0434-42E6-8A21-D7550074CBA6}" srcOrd="3" destOrd="0" presId="urn:microsoft.com/office/officeart/2005/8/layout/default"/>
    <dgm:cxn modelId="{ACE3AD30-FFA3-4BE3-9FC1-EDC27D8B083A}" type="presParOf" srcId="{E7186F5F-6B71-4E53-A425-8D5312E46DF0}" destId="{E0B0EA5A-2C8A-48B6-9A35-E683E5C50A9F}" srcOrd="4" destOrd="0" presId="urn:microsoft.com/office/officeart/2005/8/layout/default"/>
    <dgm:cxn modelId="{CBF953E9-EFA4-4E4A-8F00-F07F668FF945}" type="presParOf" srcId="{E7186F5F-6B71-4E53-A425-8D5312E46DF0}" destId="{B22B84EC-05C3-48BC-B021-A244839FC556}" srcOrd="5" destOrd="0" presId="urn:microsoft.com/office/officeart/2005/8/layout/default"/>
    <dgm:cxn modelId="{B0428B01-6768-449E-A9B4-422D831AED68}" type="presParOf" srcId="{E7186F5F-6B71-4E53-A425-8D5312E46DF0}" destId="{8060E1F4-93A2-4043-9443-8DDF9771FD27}"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52877A-78C7-4868-960C-B85745DD87B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F63973F5-6364-4BA2-AE02-B86F9B9374FB}">
      <dgm:prSet phldrT="[Text]" custT="1"/>
      <dgm:spPr/>
      <dgm:t>
        <a:bodyPr/>
        <a:lstStyle/>
        <a:p>
          <a:r>
            <a:rPr lang="en-US" sz="2200" dirty="0" smtClean="0"/>
            <a:t>Data Exploration</a:t>
          </a:r>
          <a:endParaRPr lang="en-US" sz="2200" dirty="0"/>
        </a:p>
      </dgm:t>
    </dgm:pt>
    <dgm:pt modelId="{D8D6229C-0C4F-4D7E-91B5-8DADE50D1C7F}" type="parTrans" cxnId="{C82D0F9D-23CA-4D30-BE40-453288E6CAAC}">
      <dgm:prSet/>
      <dgm:spPr/>
      <dgm:t>
        <a:bodyPr/>
        <a:lstStyle/>
        <a:p>
          <a:endParaRPr lang="en-US"/>
        </a:p>
      </dgm:t>
    </dgm:pt>
    <dgm:pt modelId="{F62195FE-AC8E-4F7A-A56C-997BB9842139}" type="sibTrans" cxnId="{C82D0F9D-23CA-4D30-BE40-453288E6CAAC}">
      <dgm:prSet/>
      <dgm:spPr/>
      <dgm:t>
        <a:bodyPr/>
        <a:lstStyle/>
        <a:p>
          <a:endParaRPr lang="en-US"/>
        </a:p>
      </dgm:t>
    </dgm:pt>
    <dgm:pt modelId="{A092D986-5022-4226-8C54-EF8D8861B3CC}">
      <dgm:prSet phldrT="[Text]" custT="1"/>
      <dgm:spPr/>
      <dgm:t>
        <a:bodyPr/>
        <a:lstStyle/>
        <a:p>
          <a:r>
            <a:rPr lang="en-US" sz="2200" dirty="0" smtClean="0"/>
            <a:t>Data Science</a:t>
          </a:r>
          <a:endParaRPr lang="en-US" sz="2200" dirty="0"/>
        </a:p>
      </dgm:t>
    </dgm:pt>
    <dgm:pt modelId="{24674050-CA1C-4CD0-A3F5-CEF6549DCDDA}" type="parTrans" cxnId="{232CB3BA-0B8D-4F44-868A-896E15F58024}">
      <dgm:prSet/>
      <dgm:spPr/>
      <dgm:t>
        <a:bodyPr/>
        <a:lstStyle/>
        <a:p>
          <a:endParaRPr lang="en-US"/>
        </a:p>
      </dgm:t>
    </dgm:pt>
    <dgm:pt modelId="{AA132986-6D59-49A2-B82A-04AE2D6F6B14}" type="sibTrans" cxnId="{232CB3BA-0B8D-4F44-868A-896E15F58024}">
      <dgm:prSet/>
      <dgm:spPr/>
      <dgm:t>
        <a:bodyPr/>
        <a:lstStyle/>
        <a:p>
          <a:endParaRPr lang="en-US"/>
        </a:p>
      </dgm:t>
    </dgm:pt>
    <dgm:pt modelId="{72C07D4C-DC37-483C-846E-D7C12FF81B14}">
      <dgm:prSet phldrT="[Text]"/>
      <dgm:spPr/>
      <dgm:t>
        <a:bodyPr/>
        <a:lstStyle/>
        <a:p>
          <a:r>
            <a:rPr lang="en-US" dirty="0" smtClean="0"/>
            <a:t>Business Transformation</a:t>
          </a:r>
          <a:endParaRPr lang="en-US" dirty="0"/>
        </a:p>
      </dgm:t>
    </dgm:pt>
    <dgm:pt modelId="{49351BC7-6B10-4C77-9E3A-741CC4004DE7}" type="parTrans" cxnId="{FDC9CB0D-51A9-4C8F-82D4-4B79A8E8F894}">
      <dgm:prSet/>
      <dgm:spPr/>
      <dgm:t>
        <a:bodyPr/>
        <a:lstStyle/>
        <a:p>
          <a:endParaRPr lang="en-US"/>
        </a:p>
      </dgm:t>
    </dgm:pt>
    <dgm:pt modelId="{95D1BACF-70F4-4637-8F31-0AF1F56CD16F}" type="sibTrans" cxnId="{FDC9CB0D-51A9-4C8F-82D4-4B79A8E8F894}">
      <dgm:prSet/>
      <dgm:spPr/>
      <dgm:t>
        <a:bodyPr/>
        <a:lstStyle/>
        <a:p>
          <a:endParaRPr lang="en-US"/>
        </a:p>
      </dgm:t>
    </dgm:pt>
    <dgm:pt modelId="{E7186F5F-6B71-4E53-A425-8D5312E46DF0}" type="pres">
      <dgm:prSet presAssocID="{F552877A-78C7-4868-960C-B85745DD87B8}" presName="diagram" presStyleCnt="0">
        <dgm:presLayoutVars>
          <dgm:dir/>
          <dgm:resizeHandles val="exact"/>
        </dgm:presLayoutVars>
      </dgm:prSet>
      <dgm:spPr/>
      <dgm:t>
        <a:bodyPr/>
        <a:lstStyle/>
        <a:p>
          <a:endParaRPr lang="en-US"/>
        </a:p>
      </dgm:t>
    </dgm:pt>
    <dgm:pt modelId="{97F99185-CB32-4702-BDBA-66343864ED0E}" type="pres">
      <dgm:prSet presAssocID="{F63973F5-6364-4BA2-AE02-B86F9B9374FB}" presName="node" presStyleLbl="node1" presStyleIdx="0" presStyleCnt="3">
        <dgm:presLayoutVars>
          <dgm:bulletEnabled val="1"/>
        </dgm:presLayoutVars>
      </dgm:prSet>
      <dgm:spPr/>
      <dgm:t>
        <a:bodyPr/>
        <a:lstStyle/>
        <a:p>
          <a:endParaRPr lang="en-US"/>
        </a:p>
      </dgm:t>
    </dgm:pt>
    <dgm:pt modelId="{657B1E55-4D1E-4F11-883E-AEFFB5217CF4}" type="pres">
      <dgm:prSet presAssocID="{F62195FE-AC8E-4F7A-A56C-997BB9842139}" presName="sibTrans" presStyleCnt="0"/>
      <dgm:spPr/>
    </dgm:pt>
    <dgm:pt modelId="{78433B08-84D2-4AED-9070-D1C02CFACE92}" type="pres">
      <dgm:prSet presAssocID="{A092D986-5022-4226-8C54-EF8D8861B3CC}" presName="node" presStyleLbl="node1" presStyleIdx="1" presStyleCnt="3">
        <dgm:presLayoutVars>
          <dgm:bulletEnabled val="1"/>
        </dgm:presLayoutVars>
      </dgm:prSet>
      <dgm:spPr/>
      <dgm:t>
        <a:bodyPr/>
        <a:lstStyle/>
        <a:p>
          <a:endParaRPr lang="en-US"/>
        </a:p>
      </dgm:t>
    </dgm:pt>
    <dgm:pt modelId="{52E93BD7-F266-40CC-B9AD-AAD95747F7B8}" type="pres">
      <dgm:prSet presAssocID="{AA132986-6D59-49A2-B82A-04AE2D6F6B14}" presName="sibTrans" presStyleCnt="0"/>
      <dgm:spPr/>
    </dgm:pt>
    <dgm:pt modelId="{83169B57-942A-4ABD-965B-F79B6117BFFD}" type="pres">
      <dgm:prSet presAssocID="{72C07D4C-DC37-483C-846E-D7C12FF81B14}" presName="node" presStyleLbl="node1" presStyleIdx="2" presStyleCnt="3">
        <dgm:presLayoutVars>
          <dgm:bulletEnabled val="1"/>
        </dgm:presLayoutVars>
      </dgm:prSet>
      <dgm:spPr/>
      <dgm:t>
        <a:bodyPr/>
        <a:lstStyle/>
        <a:p>
          <a:endParaRPr lang="en-US"/>
        </a:p>
      </dgm:t>
    </dgm:pt>
  </dgm:ptLst>
  <dgm:cxnLst>
    <dgm:cxn modelId="{FDC9CB0D-51A9-4C8F-82D4-4B79A8E8F894}" srcId="{F552877A-78C7-4868-960C-B85745DD87B8}" destId="{72C07D4C-DC37-483C-846E-D7C12FF81B14}" srcOrd="2" destOrd="0" parTransId="{49351BC7-6B10-4C77-9E3A-741CC4004DE7}" sibTransId="{95D1BACF-70F4-4637-8F31-0AF1F56CD16F}"/>
    <dgm:cxn modelId="{83129C46-4F71-4030-B22E-80F82986EB40}" type="presOf" srcId="{F63973F5-6364-4BA2-AE02-B86F9B9374FB}" destId="{97F99185-CB32-4702-BDBA-66343864ED0E}" srcOrd="0" destOrd="0" presId="urn:microsoft.com/office/officeart/2005/8/layout/default"/>
    <dgm:cxn modelId="{C82D0F9D-23CA-4D30-BE40-453288E6CAAC}" srcId="{F552877A-78C7-4868-960C-B85745DD87B8}" destId="{F63973F5-6364-4BA2-AE02-B86F9B9374FB}" srcOrd="0" destOrd="0" parTransId="{D8D6229C-0C4F-4D7E-91B5-8DADE50D1C7F}" sibTransId="{F62195FE-AC8E-4F7A-A56C-997BB9842139}"/>
    <dgm:cxn modelId="{232CB3BA-0B8D-4F44-868A-896E15F58024}" srcId="{F552877A-78C7-4868-960C-B85745DD87B8}" destId="{A092D986-5022-4226-8C54-EF8D8861B3CC}" srcOrd="1" destOrd="0" parTransId="{24674050-CA1C-4CD0-A3F5-CEF6549DCDDA}" sibTransId="{AA132986-6D59-49A2-B82A-04AE2D6F6B14}"/>
    <dgm:cxn modelId="{23EEC1E5-51D4-4EB8-B4D0-71DBCDF292B9}" type="presOf" srcId="{72C07D4C-DC37-483C-846E-D7C12FF81B14}" destId="{83169B57-942A-4ABD-965B-F79B6117BFFD}" srcOrd="0" destOrd="0" presId="urn:microsoft.com/office/officeart/2005/8/layout/default"/>
    <dgm:cxn modelId="{949338E2-5811-4D99-9A4B-D9D4D19DC166}" type="presOf" srcId="{A092D986-5022-4226-8C54-EF8D8861B3CC}" destId="{78433B08-84D2-4AED-9070-D1C02CFACE92}" srcOrd="0" destOrd="0" presId="urn:microsoft.com/office/officeart/2005/8/layout/default"/>
    <dgm:cxn modelId="{64EACBD3-796D-45C1-912D-7A8FBAEC2EAF}" type="presOf" srcId="{F552877A-78C7-4868-960C-B85745DD87B8}" destId="{E7186F5F-6B71-4E53-A425-8D5312E46DF0}" srcOrd="0" destOrd="0" presId="urn:microsoft.com/office/officeart/2005/8/layout/default"/>
    <dgm:cxn modelId="{7FDD3634-F177-4961-84C4-C4BF247E8498}" type="presParOf" srcId="{E7186F5F-6B71-4E53-A425-8D5312E46DF0}" destId="{97F99185-CB32-4702-BDBA-66343864ED0E}" srcOrd="0" destOrd="0" presId="urn:microsoft.com/office/officeart/2005/8/layout/default"/>
    <dgm:cxn modelId="{BA364272-C7F7-40B4-85C6-C00B656CC7D6}" type="presParOf" srcId="{E7186F5F-6B71-4E53-A425-8D5312E46DF0}" destId="{657B1E55-4D1E-4F11-883E-AEFFB5217CF4}" srcOrd="1" destOrd="0" presId="urn:microsoft.com/office/officeart/2005/8/layout/default"/>
    <dgm:cxn modelId="{BA281DFF-C5D8-4385-83DE-3308E52EB081}" type="presParOf" srcId="{E7186F5F-6B71-4E53-A425-8D5312E46DF0}" destId="{78433B08-84D2-4AED-9070-D1C02CFACE92}" srcOrd="2" destOrd="0" presId="urn:microsoft.com/office/officeart/2005/8/layout/default"/>
    <dgm:cxn modelId="{A1CB31A7-F1A2-46EF-84C2-9F495C593193}" type="presParOf" srcId="{E7186F5F-6B71-4E53-A425-8D5312E46DF0}" destId="{52E93BD7-F266-40CC-B9AD-AAD95747F7B8}" srcOrd="3" destOrd="0" presId="urn:microsoft.com/office/officeart/2005/8/layout/default"/>
    <dgm:cxn modelId="{8A94D029-20E9-40FD-8CA5-3AE514422A58}" type="presParOf" srcId="{E7186F5F-6B71-4E53-A425-8D5312E46DF0}" destId="{83169B57-942A-4ABD-965B-F79B6117BFFD}" srcOrd="4"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C0E31F-2785-410D-A557-D2484A55F401}">
      <dsp:nvSpPr>
        <dsp:cNvPr id="0" name=""/>
        <dsp:cNvSpPr/>
      </dsp:nvSpPr>
      <dsp:spPr>
        <a:xfrm>
          <a:off x="3533732" y="0"/>
          <a:ext cx="1532378" cy="1532534"/>
        </a:xfrm>
        <a:prstGeom prst="circularArrow">
          <a:avLst>
            <a:gd name="adj1" fmla="val 10980"/>
            <a:gd name="adj2" fmla="val 1142322"/>
            <a:gd name="adj3" fmla="val 4500000"/>
            <a:gd name="adj4" fmla="val 10800000"/>
            <a:gd name="adj5" fmla="val 12500"/>
          </a:avLst>
        </a:prstGeom>
        <a:gradFill rotWithShape="0">
          <a:gsLst>
            <a:gs pos="0">
              <a:schemeClr val="accent1">
                <a:hueOff val="0"/>
                <a:satOff val="0"/>
                <a:lumOff val="0"/>
                <a:alphaOff val="0"/>
                <a:tint val="50000"/>
                <a:shade val="86000"/>
                <a:satMod val="140000"/>
              </a:schemeClr>
            </a:gs>
            <a:gs pos="45000">
              <a:schemeClr val="accent1">
                <a:hueOff val="0"/>
                <a:satOff val="0"/>
                <a:lumOff val="0"/>
                <a:alphaOff val="0"/>
                <a:tint val="48000"/>
                <a:satMod val="150000"/>
              </a:schemeClr>
            </a:gs>
            <a:gs pos="100000">
              <a:schemeClr val="accent1">
                <a:hueOff val="0"/>
                <a:satOff val="0"/>
                <a:lumOff val="0"/>
                <a:alphaOff val="0"/>
                <a:tint val="28000"/>
                <a:satMod val="16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D769EFA-9F16-48D6-823E-FA828DE77B24}">
      <dsp:nvSpPr>
        <dsp:cNvPr id="0" name=""/>
        <dsp:cNvSpPr/>
      </dsp:nvSpPr>
      <dsp:spPr>
        <a:xfrm>
          <a:off x="5447530" y="454761"/>
          <a:ext cx="3378214" cy="60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Store and integrate data sources in real time and batch</a:t>
          </a:r>
          <a:endParaRPr lang="en-US" sz="1800" kern="1200" dirty="0"/>
        </a:p>
      </dsp:txBody>
      <dsp:txXfrm>
        <a:off x="5447530" y="454761"/>
        <a:ext cx="3378214" cy="609600"/>
      </dsp:txXfrm>
    </dsp:sp>
    <dsp:sp modelId="{8C61FBF1-FEDE-4B27-94BC-5D314559563D}">
      <dsp:nvSpPr>
        <dsp:cNvPr id="0" name=""/>
        <dsp:cNvSpPr/>
      </dsp:nvSpPr>
      <dsp:spPr>
        <a:xfrm>
          <a:off x="3872057" y="554735"/>
          <a:ext cx="855153" cy="427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Capture</a:t>
          </a:r>
          <a:endParaRPr lang="en-US" sz="1400" kern="1200" dirty="0"/>
        </a:p>
      </dsp:txBody>
      <dsp:txXfrm>
        <a:off x="3872057" y="554735"/>
        <a:ext cx="855153" cy="427532"/>
      </dsp:txXfrm>
    </dsp:sp>
    <dsp:sp modelId="{B69DD323-AAE3-4E95-8702-A06CAFEFCC91}">
      <dsp:nvSpPr>
        <dsp:cNvPr id="0" name=""/>
        <dsp:cNvSpPr/>
      </dsp:nvSpPr>
      <dsp:spPr>
        <a:xfrm>
          <a:off x="3108024" y="880668"/>
          <a:ext cx="1532378" cy="1532534"/>
        </a:xfrm>
        <a:prstGeom prst="leftCircularArrow">
          <a:avLst>
            <a:gd name="adj1" fmla="val 10980"/>
            <a:gd name="adj2" fmla="val 1142322"/>
            <a:gd name="adj3" fmla="val 6300000"/>
            <a:gd name="adj4" fmla="val 18900000"/>
            <a:gd name="adj5" fmla="val 12500"/>
          </a:avLst>
        </a:prstGeom>
        <a:gradFill rotWithShape="0">
          <a:gsLst>
            <a:gs pos="0">
              <a:schemeClr val="accent1">
                <a:hueOff val="0"/>
                <a:satOff val="0"/>
                <a:lumOff val="0"/>
                <a:alphaOff val="0"/>
                <a:tint val="50000"/>
                <a:shade val="86000"/>
                <a:satMod val="140000"/>
              </a:schemeClr>
            </a:gs>
            <a:gs pos="45000">
              <a:schemeClr val="accent1">
                <a:hueOff val="0"/>
                <a:satOff val="0"/>
                <a:lumOff val="0"/>
                <a:alphaOff val="0"/>
                <a:tint val="48000"/>
                <a:satMod val="150000"/>
              </a:schemeClr>
            </a:gs>
            <a:gs pos="100000">
              <a:schemeClr val="accent1">
                <a:hueOff val="0"/>
                <a:satOff val="0"/>
                <a:lumOff val="0"/>
                <a:alphaOff val="0"/>
                <a:tint val="28000"/>
                <a:satMod val="16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71DB0F4-C375-432C-B5FB-E404AB036C78}">
      <dsp:nvSpPr>
        <dsp:cNvPr id="0" name=""/>
        <dsp:cNvSpPr/>
      </dsp:nvSpPr>
      <dsp:spPr>
        <a:xfrm>
          <a:off x="5447526" y="1345996"/>
          <a:ext cx="4378225" cy="60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Process and manage data of any size and include tools to sort, filter summarize and apply functions to data</a:t>
          </a:r>
          <a:endParaRPr lang="en-US" sz="1800" kern="1200" dirty="0"/>
        </a:p>
      </dsp:txBody>
      <dsp:txXfrm>
        <a:off x="5447526" y="1345996"/>
        <a:ext cx="4378225" cy="609600"/>
      </dsp:txXfrm>
    </dsp:sp>
    <dsp:sp modelId="{6709B305-673E-4EBD-BB68-956EAAF60B26}">
      <dsp:nvSpPr>
        <dsp:cNvPr id="0" name=""/>
        <dsp:cNvSpPr/>
      </dsp:nvSpPr>
      <dsp:spPr>
        <a:xfrm>
          <a:off x="3444624" y="1437030"/>
          <a:ext cx="855153" cy="427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Process</a:t>
          </a:r>
          <a:endParaRPr lang="en-US" sz="1400" kern="1200" dirty="0"/>
        </a:p>
      </dsp:txBody>
      <dsp:txXfrm>
        <a:off x="3444624" y="1437030"/>
        <a:ext cx="855153" cy="427532"/>
      </dsp:txXfrm>
    </dsp:sp>
    <dsp:sp modelId="{9806973B-1778-45BF-8234-A2187C46A832}">
      <dsp:nvSpPr>
        <dsp:cNvPr id="0" name=""/>
        <dsp:cNvSpPr/>
      </dsp:nvSpPr>
      <dsp:spPr>
        <a:xfrm>
          <a:off x="3533732" y="1764588"/>
          <a:ext cx="1532378" cy="1532534"/>
        </a:xfrm>
        <a:prstGeom prst="circularArrow">
          <a:avLst>
            <a:gd name="adj1" fmla="val 10980"/>
            <a:gd name="adj2" fmla="val 1142322"/>
            <a:gd name="adj3" fmla="val 4500000"/>
            <a:gd name="adj4" fmla="val 13500000"/>
            <a:gd name="adj5" fmla="val 12500"/>
          </a:avLst>
        </a:prstGeom>
        <a:gradFill rotWithShape="0">
          <a:gsLst>
            <a:gs pos="0">
              <a:schemeClr val="accent1">
                <a:hueOff val="0"/>
                <a:satOff val="0"/>
                <a:lumOff val="0"/>
                <a:alphaOff val="0"/>
                <a:tint val="50000"/>
                <a:shade val="86000"/>
                <a:satMod val="140000"/>
              </a:schemeClr>
            </a:gs>
            <a:gs pos="45000">
              <a:schemeClr val="accent1">
                <a:hueOff val="0"/>
                <a:satOff val="0"/>
                <a:lumOff val="0"/>
                <a:alphaOff val="0"/>
                <a:tint val="48000"/>
                <a:satMod val="150000"/>
              </a:schemeClr>
            </a:gs>
            <a:gs pos="100000">
              <a:schemeClr val="accent1">
                <a:hueOff val="0"/>
                <a:satOff val="0"/>
                <a:lumOff val="0"/>
                <a:alphaOff val="0"/>
                <a:tint val="28000"/>
                <a:satMod val="16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946CEEB-A5C9-4B7F-896E-BD092B73990B}">
      <dsp:nvSpPr>
        <dsp:cNvPr id="0" name=""/>
        <dsp:cNvSpPr/>
      </dsp:nvSpPr>
      <dsp:spPr>
        <a:xfrm>
          <a:off x="5486399" y="2219350"/>
          <a:ext cx="4611064" cy="60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`Open and promote the exchange of data with new and existing external applications</a:t>
          </a:r>
          <a:endParaRPr lang="en-US" sz="1800" kern="1200" dirty="0"/>
        </a:p>
      </dsp:txBody>
      <dsp:txXfrm>
        <a:off x="5486399" y="2219350"/>
        <a:ext cx="4611064" cy="609600"/>
      </dsp:txXfrm>
    </dsp:sp>
    <dsp:sp modelId="{C3EC1414-4D44-4312-8696-FD5D9ED3B589}">
      <dsp:nvSpPr>
        <dsp:cNvPr id="0" name=""/>
        <dsp:cNvSpPr/>
      </dsp:nvSpPr>
      <dsp:spPr>
        <a:xfrm>
          <a:off x="3872057" y="2319324"/>
          <a:ext cx="855153" cy="427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Exchange</a:t>
          </a:r>
          <a:endParaRPr lang="en-US" sz="1400" kern="1200" dirty="0"/>
        </a:p>
      </dsp:txBody>
      <dsp:txXfrm>
        <a:off x="3872057" y="2319324"/>
        <a:ext cx="855153" cy="427532"/>
      </dsp:txXfrm>
    </dsp:sp>
    <dsp:sp modelId="{293F760E-C63C-4E12-892F-574AA885498E}">
      <dsp:nvSpPr>
        <dsp:cNvPr id="0" name=""/>
        <dsp:cNvSpPr/>
      </dsp:nvSpPr>
      <dsp:spPr>
        <a:xfrm>
          <a:off x="3217253" y="2746857"/>
          <a:ext cx="1316505" cy="1317142"/>
        </a:xfrm>
        <a:prstGeom prst="blockArc">
          <a:avLst>
            <a:gd name="adj1" fmla="val 0"/>
            <a:gd name="adj2" fmla="val 18900000"/>
            <a:gd name="adj3" fmla="val 12740"/>
          </a:avLst>
        </a:prstGeom>
        <a:gradFill rotWithShape="0">
          <a:gsLst>
            <a:gs pos="0">
              <a:schemeClr val="accent1">
                <a:hueOff val="0"/>
                <a:satOff val="0"/>
                <a:lumOff val="0"/>
                <a:alphaOff val="0"/>
                <a:tint val="50000"/>
                <a:shade val="86000"/>
                <a:satMod val="140000"/>
              </a:schemeClr>
            </a:gs>
            <a:gs pos="45000">
              <a:schemeClr val="accent1">
                <a:hueOff val="0"/>
                <a:satOff val="0"/>
                <a:lumOff val="0"/>
                <a:alphaOff val="0"/>
                <a:tint val="48000"/>
                <a:satMod val="150000"/>
              </a:schemeClr>
            </a:gs>
            <a:gs pos="100000">
              <a:schemeClr val="accent1">
                <a:hueOff val="0"/>
                <a:satOff val="0"/>
                <a:lumOff val="0"/>
                <a:alphaOff val="0"/>
                <a:tint val="28000"/>
                <a:satMod val="16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D5EF3AB-35EE-4C96-B4B0-92660E4B0C87}">
      <dsp:nvSpPr>
        <dsp:cNvPr id="0" name=""/>
        <dsp:cNvSpPr/>
      </dsp:nvSpPr>
      <dsp:spPr>
        <a:xfrm>
          <a:off x="5486400" y="3101644"/>
          <a:ext cx="3311426" cy="60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Include tools to manage and operate the platform</a:t>
          </a:r>
          <a:endParaRPr lang="en-US" sz="1800" kern="1200" dirty="0"/>
        </a:p>
      </dsp:txBody>
      <dsp:txXfrm>
        <a:off x="5486400" y="3101644"/>
        <a:ext cx="3311426" cy="609600"/>
      </dsp:txXfrm>
    </dsp:sp>
    <dsp:sp modelId="{AC5D32D8-243D-4DAD-8053-27384A543FAF}">
      <dsp:nvSpPr>
        <dsp:cNvPr id="0" name=""/>
        <dsp:cNvSpPr/>
      </dsp:nvSpPr>
      <dsp:spPr>
        <a:xfrm>
          <a:off x="3444624" y="3201619"/>
          <a:ext cx="855153" cy="427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Operate</a:t>
          </a:r>
          <a:endParaRPr lang="en-US" sz="1400" kern="1200" dirty="0"/>
        </a:p>
      </dsp:txBody>
      <dsp:txXfrm>
        <a:off x="3444624" y="3201619"/>
        <a:ext cx="855153" cy="4275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F99185-CB32-4702-BDBA-66343864ED0E}">
      <dsp:nvSpPr>
        <dsp:cNvPr id="0" name=""/>
        <dsp:cNvSpPr/>
      </dsp:nvSpPr>
      <dsp:spPr>
        <a:xfrm>
          <a:off x="455" y="32032"/>
          <a:ext cx="1777565" cy="1066539"/>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Expandable Storage</a:t>
          </a:r>
          <a:endParaRPr lang="en-US" sz="2200" kern="1200" dirty="0"/>
        </a:p>
      </dsp:txBody>
      <dsp:txXfrm>
        <a:off x="455" y="32032"/>
        <a:ext cx="1777565" cy="1066539"/>
      </dsp:txXfrm>
    </dsp:sp>
    <dsp:sp modelId="{C2CDBFBC-819B-440E-9B3F-0E7616F7ECD4}">
      <dsp:nvSpPr>
        <dsp:cNvPr id="0" name=""/>
        <dsp:cNvSpPr/>
      </dsp:nvSpPr>
      <dsp:spPr>
        <a:xfrm>
          <a:off x="1955778" y="32032"/>
          <a:ext cx="1777565" cy="1066539"/>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ETL</a:t>
          </a:r>
        </a:p>
        <a:p>
          <a:pPr lvl="0" algn="ctr" defTabSz="977900">
            <a:lnSpc>
              <a:spcPct val="90000"/>
            </a:lnSpc>
            <a:spcBef>
              <a:spcPct val="0"/>
            </a:spcBef>
            <a:spcAft>
              <a:spcPct val="35000"/>
            </a:spcAft>
          </a:pPr>
          <a:r>
            <a:rPr lang="en-US" sz="2200" kern="1200" dirty="0" smtClean="0"/>
            <a:t>Acceleration</a:t>
          </a:r>
          <a:endParaRPr lang="en-US" sz="2200" kern="1200" dirty="0"/>
        </a:p>
      </dsp:txBody>
      <dsp:txXfrm>
        <a:off x="1955778" y="32032"/>
        <a:ext cx="1777565" cy="1066539"/>
      </dsp:txXfrm>
    </dsp:sp>
    <dsp:sp modelId="{E0B0EA5A-2C8A-48B6-9A35-E683E5C50A9F}">
      <dsp:nvSpPr>
        <dsp:cNvPr id="0" name=""/>
        <dsp:cNvSpPr/>
      </dsp:nvSpPr>
      <dsp:spPr>
        <a:xfrm>
          <a:off x="455" y="1276328"/>
          <a:ext cx="1777565" cy="1066539"/>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EDW Optimization</a:t>
          </a:r>
          <a:endParaRPr lang="en-US" sz="2200" kern="1200" dirty="0"/>
        </a:p>
      </dsp:txBody>
      <dsp:txXfrm>
        <a:off x="455" y="1276328"/>
        <a:ext cx="1777565" cy="1066539"/>
      </dsp:txXfrm>
    </dsp:sp>
    <dsp:sp modelId="{8060E1F4-93A2-4043-9443-8DDF9771FD27}">
      <dsp:nvSpPr>
        <dsp:cNvPr id="0" name=""/>
        <dsp:cNvSpPr/>
      </dsp:nvSpPr>
      <dsp:spPr>
        <a:xfrm>
          <a:off x="1955778" y="1276328"/>
          <a:ext cx="1777565" cy="1066539"/>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Active Archive</a:t>
          </a:r>
          <a:endParaRPr lang="en-US" sz="2200" kern="1200" dirty="0"/>
        </a:p>
      </dsp:txBody>
      <dsp:txXfrm>
        <a:off x="1955778" y="1276328"/>
        <a:ext cx="1777565" cy="10665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F99185-CB32-4702-BDBA-66343864ED0E}">
      <dsp:nvSpPr>
        <dsp:cNvPr id="0" name=""/>
        <dsp:cNvSpPr/>
      </dsp:nvSpPr>
      <dsp:spPr>
        <a:xfrm>
          <a:off x="455" y="32032"/>
          <a:ext cx="1777565" cy="1066539"/>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Data Exploration</a:t>
          </a:r>
          <a:endParaRPr lang="en-US" sz="2200" kern="1200" dirty="0"/>
        </a:p>
      </dsp:txBody>
      <dsp:txXfrm>
        <a:off x="455" y="32032"/>
        <a:ext cx="1777565" cy="1066539"/>
      </dsp:txXfrm>
    </dsp:sp>
    <dsp:sp modelId="{78433B08-84D2-4AED-9070-D1C02CFACE92}">
      <dsp:nvSpPr>
        <dsp:cNvPr id="0" name=""/>
        <dsp:cNvSpPr/>
      </dsp:nvSpPr>
      <dsp:spPr>
        <a:xfrm>
          <a:off x="1955778" y="32032"/>
          <a:ext cx="1777565" cy="1066539"/>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Data Science</a:t>
          </a:r>
          <a:endParaRPr lang="en-US" sz="2200" kern="1200" dirty="0"/>
        </a:p>
      </dsp:txBody>
      <dsp:txXfrm>
        <a:off x="1955778" y="32032"/>
        <a:ext cx="1777565" cy="1066539"/>
      </dsp:txXfrm>
    </dsp:sp>
    <dsp:sp modelId="{83169B57-942A-4ABD-965B-F79B6117BFFD}">
      <dsp:nvSpPr>
        <dsp:cNvPr id="0" name=""/>
        <dsp:cNvSpPr/>
      </dsp:nvSpPr>
      <dsp:spPr>
        <a:xfrm>
          <a:off x="978117" y="1276328"/>
          <a:ext cx="1777565" cy="1066539"/>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Business Transformation</a:t>
          </a:r>
          <a:endParaRPr lang="en-US" sz="1900" kern="1200" dirty="0"/>
        </a:p>
      </dsp:txBody>
      <dsp:txXfrm>
        <a:off x="978117" y="1276328"/>
        <a:ext cx="1777565" cy="1066539"/>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37000" y="0"/>
            <a:ext cx="3011488" cy="461963"/>
          </a:xfrm>
          <a:prstGeom prst="rect">
            <a:avLst/>
          </a:prstGeom>
        </p:spPr>
        <p:txBody>
          <a:bodyPr vert="horz" lIns="91440" tIns="45720" rIns="91440" bIns="45720" rtlCol="0"/>
          <a:lstStyle>
            <a:lvl1pPr algn="r">
              <a:defRPr sz="1200"/>
            </a:lvl1pPr>
          </a:lstStyle>
          <a:p>
            <a:fld id="{B2BAFD25-770F-4100-B955-0FA7227EB24E}" type="datetimeFigureOut">
              <a:rPr lang="en-US" smtClean="0"/>
              <a:t>8/30/18</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95325" y="4387850"/>
            <a:ext cx="5559425" cy="41560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525"/>
            <a:ext cx="3011488" cy="46196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7000" y="8772525"/>
            <a:ext cx="3011488" cy="461963"/>
          </a:xfrm>
          <a:prstGeom prst="rect">
            <a:avLst/>
          </a:prstGeom>
        </p:spPr>
        <p:txBody>
          <a:bodyPr vert="horz" lIns="91440" tIns="45720" rIns="91440" bIns="45720" rtlCol="0" anchor="b"/>
          <a:lstStyle>
            <a:lvl1pPr algn="r">
              <a:defRPr sz="1200"/>
            </a:lvl1pPr>
          </a:lstStyle>
          <a:p>
            <a:fld id="{A2261B69-B60C-4C28-9B4D-2FDE71D22B23}" type="slidenum">
              <a:rPr lang="en-US" smtClean="0"/>
              <a:t>‹#›</a:t>
            </a:fld>
            <a:endParaRPr lang="en-US" dirty="0"/>
          </a:p>
        </p:txBody>
      </p:sp>
    </p:spTree>
    <p:extLst>
      <p:ext uri="{BB962C8B-B14F-4D97-AF65-F5344CB8AC3E}">
        <p14:creationId xmlns:p14="http://schemas.microsoft.com/office/powerpoint/2010/main" val="2706982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261B69-B60C-4C28-9B4D-2FDE71D22B23}" type="slidenum">
              <a:rPr lang="en-US" smtClean="0"/>
              <a:t>37</a:t>
            </a:fld>
            <a:endParaRPr lang="en-US" dirty="0"/>
          </a:p>
        </p:txBody>
      </p:sp>
    </p:spTree>
    <p:extLst>
      <p:ext uri="{BB962C8B-B14F-4D97-AF65-F5344CB8AC3E}">
        <p14:creationId xmlns:p14="http://schemas.microsoft.com/office/powerpoint/2010/main" val="2741898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7F8A17-2A06-42E1-847B-FBCE995F466C}" type="datetime1">
              <a:rPr lang="en-US" smtClean="0"/>
              <a:t>8/30/18</a:t>
            </a:fld>
            <a:endParaRPr lang="en-US" dirty="0"/>
          </a:p>
        </p:txBody>
      </p:sp>
      <p:sp>
        <p:nvSpPr>
          <p:cNvPr id="5" name="Footer Placeholder 4"/>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AEF00B-EFC9-447C-B10D-B577FF09F086}" type="datetime1">
              <a:rPr lang="en-US" smtClean="0"/>
              <a:t>8/30/18</a:t>
            </a:fld>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5AD1C0-2E1B-45F9-86A8-97A10F3DFB77}" type="datetime1">
              <a:rPr lang="en-US" smtClean="0"/>
              <a:t>8/30/18</a:t>
            </a:fld>
            <a:endParaRPr lang="en-US" dirty="0"/>
          </a:p>
        </p:txBody>
      </p:sp>
      <p:sp>
        <p:nvSpPr>
          <p:cNvPr id="5" name="Footer Placeholder 4"/>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1768B2-EBEB-471E-AF5D-329AE590D875}" type="datetime1">
              <a:rPr lang="en-US" smtClean="0"/>
              <a:t>8/30/18</a:t>
            </a:fld>
            <a:endParaRPr lang="en-US" dirty="0"/>
          </a:p>
        </p:txBody>
      </p:sp>
      <p:sp>
        <p:nvSpPr>
          <p:cNvPr id="5" name="Footer Placeholder 4"/>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991202-D3FA-4C26-B095-92A76A5558F3}" type="datetime1">
              <a:rPr lang="en-US" smtClean="0"/>
              <a:t>8/30/18</a:t>
            </a:fld>
            <a:endParaRPr lang="en-US" dirty="0"/>
          </a:p>
        </p:txBody>
      </p:sp>
      <p:sp>
        <p:nvSpPr>
          <p:cNvPr id="5" name="Footer Placeholder 4"/>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5D7143-E3C8-47BD-84C2-5E55D655BE3D}" type="datetime1">
              <a:rPr lang="en-US" smtClean="0"/>
              <a:t>8/30/18</a:t>
            </a:fld>
            <a:endParaRPr lang="en-US" dirty="0"/>
          </a:p>
        </p:txBody>
      </p:sp>
      <p:sp>
        <p:nvSpPr>
          <p:cNvPr id="5" name="Footer Placeholder 4"/>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6BAE5F3-F4E0-49B0-95C4-42A677713E43}" type="datetime1">
              <a:rPr lang="en-US" smtClean="0"/>
              <a:t>8/30/18</a:t>
            </a:fld>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D36F634-9C0D-40F7-A9EA-157A926B66ED}" type="datetime1">
              <a:rPr lang="en-US" smtClean="0"/>
              <a:t>8/30/18</a:t>
            </a:fld>
            <a:endParaRPr lang="en-US" dirty="0"/>
          </a:p>
        </p:txBody>
      </p:sp>
      <p:sp>
        <p:nvSpPr>
          <p:cNvPr id="8" name="Footer Placeholder 7"/>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9" name="Slide Number Placeholder 8"/>
          <p:cNvSpPr>
            <a:spLocks noGrp="1"/>
          </p:cNvSpPr>
          <p:nvPr>
            <p:ph type="sldNum" sz="quarter" idx="12"/>
          </p:nvPr>
        </p:nvSpPr>
        <p:spPr/>
        <p:txBody>
          <a:bodyPr/>
          <a:lstStyle/>
          <a:p>
            <a:fld id="{9AA7C465-8597-4488-B68C-958448427716}"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A536A5-2511-45D9-8AD9-23F11C951D17}" type="datetime1">
              <a:rPr lang="en-US" smtClean="0"/>
              <a:t>8/30/18</a:t>
            </a:fld>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933700"/>
            <a:ext cx="8229600" cy="990600"/>
          </a:xfrm>
        </p:spPr>
        <p:txBody>
          <a:bodyPr/>
          <a:lstStyle>
            <a:lvl1pPr algn="ctr">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8A536A5-2511-45D9-8AD9-23F11C951D17}" type="datetime1">
              <a:rPr lang="en-US" smtClean="0"/>
              <a:t>8/30/18</a:t>
            </a:fld>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extLst>
      <p:ext uri="{BB962C8B-B14F-4D97-AF65-F5344CB8AC3E}">
        <p14:creationId xmlns:p14="http://schemas.microsoft.com/office/powerpoint/2010/main" val="307122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BCB7D9-BB6A-4F88-B631-AABE5B2062BA}" type="datetime1">
              <a:rPr lang="en-US" smtClean="0"/>
              <a:t>8/30/18</a:t>
            </a:fld>
            <a:endParaRPr lang="en-US" dirty="0"/>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1DDBC0-24C9-489D-AF74-C08A438CC0DE}" type="datetime1">
              <a:rPr lang="en-US" smtClean="0"/>
              <a:t>8/30/18</a:t>
            </a:fld>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C4BB2026-D0E7-44BE-B546-AF074591B906}" type="datetime1">
              <a:rPr lang="en-US" smtClean="0"/>
              <a:t>8/30/18</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sk-SK" dirty="0" smtClean="0"/>
              <a:t>CSP554</a:t>
            </a:r>
            <a:r>
              <a:rPr lang="en-US" dirty="0" smtClean="0"/>
              <a:t> </a:t>
            </a:r>
            <a:r>
              <a:rPr lang="en-US" dirty="0" smtClean="0"/>
              <a:t>Module 02a</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AA7C465-8597-4488-B68C-95844842771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9" r:id="rId7"/>
    <p:sldLayoutId id="2147483763" r:id="rId8"/>
    <p:sldLayoutId id="2147483764" r:id="rId9"/>
    <p:sldLayoutId id="2147483765" r:id="rId10"/>
    <p:sldLayoutId id="2147483766" r:id="rId11"/>
    <p:sldLayoutId id="2147483767" r:id="rId12"/>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7" Type="http://schemas.openxmlformats.org/officeDocument/2006/relationships/diagramData" Target="../diagrams/data3.xml"/><Relationship Id="rId8" Type="http://schemas.openxmlformats.org/officeDocument/2006/relationships/diagramLayout" Target="../diagrams/layout3.xml"/><Relationship Id="rId9" Type="http://schemas.openxmlformats.org/officeDocument/2006/relationships/diagramQuickStyle" Target="../diagrams/quickStyle3.xml"/><Relationship Id="rId10" Type="http://schemas.openxmlformats.org/officeDocument/2006/relationships/diagramColors" Target="../diagrams/colors3.xml"/><Relationship Id="rId11" Type="http://schemas.microsoft.com/office/2007/relationships/diagramDrawing" Target="../diagrams/drawing3.xml"/><Relationship Id="rId1" Type="http://schemas.openxmlformats.org/officeDocument/2006/relationships/slideLayout" Target="../slideLayouts/slideLayout6.xml"/><Relationship Id="rId2" Type="http://schemas.openxmlformats.org/officeDocument/2006/relationships/diagramData" Target="../diagrams/data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6.xml"/><Relationship Id="rId2"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microsoft.com/office/2007/relationships/hdphoto" Target="../media/hdphoto1.wdp"/></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CSP554</a:t>
            </a:r>
            <a:br>
              <a:rPr lang="en-US" sz="4800" dirty="0" smtClean="0"/>
            </a:br>
            <a:r>
              <a:rPr lang="en-US" sz="4800" dirty="0" smtClean="0"/>
              <a:t>Big </a:t>
            </a:r>
            <a:r>
              <a:rPr lang="en-US" sz="4800" dirty="0" smtClean="0"/>
              <a:t>Data Technologies</a:t>
            </a:r>
            <a:endParaRPr lang="en-US" sz="4800" dirty="0"/>
          </a:p>
        </p:txBody>
      </p:sp>
      <p:sp>
        <p:nvSpPr>
          <p:cNvPr id="3" name="Subtitle 2"/>
          <p:cNvSpPr>
            <a:spLocks noGrp="1"/>
          </p:cNvSpPr>
          <p:nvPr>
            <p:ph type="subTitle" idx="1"/>
          </p:nvPr>
        </p:nvSpPr>
        <p:spPr/>
        <p:txBody>
          <a:bodyPr/>
          <a:lstStyle/>
          <a:p>
            <a:r>
              <a:rPr lang="en-US" dirty="0" smtClean="0"/>
              <a:t>Module 2a</a:t>
            </a:r>
          </a:p>
          <a:p>
            <a:r>
              <a:rPr lang="en-US" dirty="0" smtClean="0"/>
              <a:t>Hadoop Overview</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a:t>
            </a:fld>
            <a:endParaRPr lang="en-US" dirty="0"/>
          </a:p>
        </p:txBody>
      </p:sp>
    </p:spTree>
    <p:extLst>
      <p:ext uri="{BB962C8B-B14F-4D97-AF65-F5344CB8AC3E}">
        <p14:creationId xmlns:p14="http://schemas.microsoft.com/office/powerpoint/2010/main" val="2676558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Concepts</a:t>
            </a:r>
            <a:endParaRPr lang="en-US" dirty="0"/>
          </a:p>
        </p:txBody>
      </p:sp>
      <p:sp>
        <p:nvSpPr>
          <p:cNvPr id="3" name="Content Placeholder 2"/>
          <p:cNvSpPr>
            <a:spLocks noGrp="1"/>
          </p:cNvSpPr>
          <p:nvPr>
            <p:ph idx="1"/>
          </p:nvPr>
        </p:nvSpPr>
        <p:spPr/>
        <p:txBody>
          <a:bodyPr>
            <a:normAutofit/>
          </a:bodyPr>
          <a:lstStyle/>
          <a:p>
            <a:r>
              <a:rPr lang="en-US" dirty="0"/>
              <a:t>Hadoop takes a different approach to distributed computing compared </a:t>
            </a:r>
            <a:r>
              <a:rPr lang="en-US" dirty="0" smtClean="0"/>
              <a:t>to traditional systems</a:t>
            </a:r>
          </a:p>
          <a:p>
            <a:r>
              <a:rPr lang="en-US" dirty="0" smtClean="0"/>
              <a:t>There </a:t>
            </a:r>
            <a:r>
              <a:rPr lang="en-US" dirty="0"/>
              <a:t>are two key </a:t>
            </a:r>
            <a:r>
              <a:rPr lang="en-US" dirty="0" smtClean="0"/>
              <a:t>notions</a:t>
            </a:r>
          </a:p>
          <a:p>
            <a:pPr lvl="1"/>
            <a:r>
              <a:rPr lang="en-US" dirty="0" smtClean="0"/>
              <a:t>Distribute </a:t>
            </a:r>
            <a:r>
              <a:rPr lang="en-US" dirty="0"/>
              <a:t>data </a:t>
            </a:r>
            <a:r>
              <a:rPr lang="en-US" dirty="0" smtClean="0"/>
              <a:t>across cluster when </a:t>
            </a:r>
            <a:r>
              <a:rPr lang="en-US" dirty="0"/>
              <a:t>it is loaded into the </a:t>
            </a:r>
            <a:r>
              <a:rPr lang="en-US" dirty="0" smtClean="0"/>
              <a:t>system</a:t>
            </a:r>
          </a:p>
          <a:p>
            <a:pPr lvl="1"/>
            <a:r>
              <a:rPr lang="en-US" dirty="0" smtClean="0"/>
              <a:t>Run computations across the cluster where this </a:t>
            </a:r>
            <a:r>
              <a:rPr lang="en-US" dirty="0"/>
              <a:t>data is </a:t>
            </a:r>
            <a:r>
              <a:rPr lang="en-US" dirty="0" smtClean="0"/>
              <a:t>stored</a:t>
            </a:r>
          </a:p>
          <a:p>
            <a:r>
              <a:rPr lang="en-US" dirty="0" smtClean="0"/>
              <a:t>Data </a:t>
            </a:r>
            <a:r>
              <a:rPr lang="en-US" dirty="0"/>
              <a:t>is stored on industry-standard </a:t>
            </a:r>
            <a:r>
              <a:rPr lang="en-US" dirty="0" smtClean="0"/>
              <a:t>commodity hardware</a:t>
            </a:r>
          </a:p>
          <a:p>
            <a:r>
              <a:rPr lang="en-US" dirty="0" smtClean="0"/>
              <a:t>Add </a:t>
            </a:r>
            <a:r>
              <a:rPr lang="en-US" dirty="0"/>
              <a:t>capacity by scaling </a:t>
            </a:r>
            <a:r>
              <a:rPr lang="en-US" i="1" dirty="0"/>
              <a:t>out </a:t>
            </a:r>
            <a:r>
              <a:rPr lang="en-US" dirty="0"/>
              <a:t>(</a:t>
            </a:r>
            <a:r>
              <a:rPr lang="en-US" dirty="0" smtClean="0"/>
              <a:t>more nodes), </a:t>
            </a:r>
            <a:r>
              <a:rPr lang="en-US" dirty="0"/>
              <a:t>not scaling </a:t>
            </a:r>
            <a:r>
              <a:rPr lang="en-US" i="1" dirty="0"/>
              <a:t>up </a:t>
            </a:r>
            <a:r>
              <a:rPr lang="en-US" dirty="0" smtClean="0"/>
              <a:t>(more powerful nodes)</a:t>
            </a:r>
          </a:p>
          <a:p>
            <a:r>
              <a:rPr lang="en-US" dirty="0" smtClean="0"/>
              <a:t>The </a:t>
            </a:r>
            <a:r>
              <a:rPr lang="en-US" dirty="0"/>
              <a:t>Hadoop ecosystem simplifies distributed computing so </a:t>
            </a:r>
            <a:r>
              <a:rPr lang="en-US" dirty="0" smtClean="0"/>
              <a:t>programmers can </a:t>
            </a:r>
            <a:r>
              <a:rPr lang="en-US" dirty="0"/>
              <a:t>focus on the application</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10</a:t>
            </a:fld>
            <a:endParaRPr lang="en-US" dirty="0"/>
          </a:p>
        </p:txBody>
      </p:sp>
    </p:spTree>
    <p:extLst>
      <p:ext uri="{BB962C8B-B14F-4D97-AF65-F5344CB8AC3E}">
        <p14:creationId xmlns:p14="http://schemas.microsoft.com/office/powerpoint/2010/main" val="3400960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Apache Hadoop?</a:t>
            </a:r>
          </a:p>
        </p:txBody>
      </p:sp>
      <p:sp>
        <p:nvSpPr>
          <p:cNvPr id="3" name="Content Placeholder 2"/>
          <p:cNvSpPr>
            <a:spLocks noGrp="1"/>
          </p:cNvSpPr>
          <p:nvPr>
            <p:ph idx="1"/>
          </p:nvPr>
        </p:nvSpPr>
        <p:spPr/>
        <p:txBody>
          <a:bodyPr/>
          <a:lstStyle/>
          <a:p>
            <a:pPr marL="0" indent="0" algn="ctr">
              <a:buNone/>
            </a:pPr>
            <a:r>
              <a:rPr lang="en-US" dirty="0"/>
              <a:t>The name Apache Hadoop, sometimes, is also used for the family of projects related to distributed computing and Big Data processing, most of which are hosted by Apache Software Foundation. </a:t>
            </a:r>
            <a:endParaRPr lang="en-US" dirty="0" smtClean="0"/>
          </a:p>
          <a:p>
            <a:pPr marL="0" indent="0" algn="ctr">
              <a:buNone/>
            </a:pPr>
            <a:endParaRPr lang="en-US" dirty="0"/>
          </a:p>
          <a:p>
            <a:pPr marL="0" indent="0" algn="ctr">
              <a:buNone/>
            </a:pPr>
            <a:r>
              <a:rPr lang="en-US" dirty="0" smtClean="0"/>
              <a:t>The</a:t>
            </a:r>
            <a:r>
              <a:rPr lang="en-US" dirty="0"/>
              <a:t> Hadoop ecosystem, as it has come to be called, is growing with many projects coming up that complement Hadoop or use Hadoop.</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11</a:t>
            </a:fld>
            <a:endParaRPr lang="en-US" dirty="0"/>
          </a:p>
        </p:txBody>
      </p:sp>
    </p:spTree>
    <p:extLst>
      <p:ext uri="{BB962C8B-B14F-4D97-AF65-F5344CB8AC3E}">
        <p14:creationId xmlns:p14="http://schemas.microsoft.com/office/powerpoint/2010/main" val="861165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Hadoop Characteristics</a:t>
            </a:r>
          </a:p>
        </p:txBody>
      </p:sp>
      <p:sp>
        <p:nvSpPr>
          <p:cNvPr id="3" name="Content Placeholder 2"/>
          <p:cNvSpPr>
            <a:spLocks noGrp="1"/>
          </p:cNvSpPr>
          <p:nvPr>
            <p:ph idx="1"/>
          </p:nvPr>
        </p:nvSpPr>
        <p:spPr/>
        <p:txBody>
          <a:bodyPr>
            <a:normAutofit/>
          </a:bodyPr>
          <a:lstStyle/>
          <a:p>
            <a:r>
              <a:rPr lang="en-US" b="1" dirty="0"/>
              <a:t>Scalable</a:t>
            </a:r>
          </a:p>
          <a:p>
            <a:pPr lvl="1"/>
            <a:r>
              <a:rPr lang="en-US" dirty="0" smtClean="0"/>
              <a:t>Efficiently </a:t>
            </a:r>
            <a:r>
              <a:rPr lang="en-US" dirty="0"/>
              <a:t>store and process petabytes of data</a:t>
            </a:r>
          </a:p>
          <a:p>
            <a:pPr lvl="1"/>
            <a:r>
              <a:rPr lang="en-US" dirty="0" smtClean="0"/>
              <a:t>Linear </a:t>
            </a:r>
            <a:r>
              <a:rPr lang="en-US" dirty="0"/>
              <a:t>scale driven by additional processing and storage</a:t>
            </a:r>
          </a:p>
          <a:p>
            <a:r>
              <a:rPr lang="en-US" b="1" dirty="0" smtClean="0"/>
              <a:t>Reliable</a:t>
            </a:r>
            <a:endParaRPr lang="en-US" b="1" dirty="0"/>
          </a:p>
          <a:p>
            <a:pPr lvl="1"/>
            <a:r>
              <a:rPr lang="en-US" dirty="0" smtClean="0"/>
              <a:t>Redundant </a:t>
            </a:r>
            <a:r>
              <a:rPr lang="en-US" dirty="0"/>
              <a:t>storage</a:t>
            </a:r>
          </a:p>
          <a:p>
            <a:pPr lvl="1"/>
            <a:r>
              <a:rPr lang="en-US" dirty="0" smtClean="0"/>
              <a:t>Failover </a:t>
            </a:r>
            <a:r>
              <a:rPr lang="en-US" dirty="0"/>
              <a:t>across nodes and racks</a:t>
            </a:r>
          </a:p>
          <a:p>
            <a:r>
              <a:rPr lang="en-US" b="1" dirty="0" smtClean="0"/>
              <a:t>Flexible</a:t>
            </a:r>
            <a:endParaRPr lang="en-US" b="1" dirty="0"/>
          </a:p>
          <a:p>
            <a:pPr lvl="1"/>
            <a:r>
              <a:rPr lang="en-US" dirty="0" smtClean="0"/>
              <a:t>Store </a:t>
            </a:r>
            <a:r>
              <a:rPr lang="en-US" dirty="0"/>
              <a:t>all types of data in any format</a:t>
            </a:r>
          </a:p>
          <a:p>
            <a:pPr lvl="1"/>
            <a:r>
              <a:rPr lang="en-US" dirty="0" smtClean="0"/>
              <a:t>Apply </a:t>
            </a:r>
            <a:r>
              <a:rPr lang="en-US" dirty="0"/>
              <a:t>schema on analysis and sharing of the data</a:t>
            </a:r>
          </a:p>
          <a:p>
            <a:r>
              <a:rPr lang="en-US" b="1" dirty="0" smtClean="0"/>
              <a:t>Economical</a:t>
            </a:r>
            <a:endParaRPr lang="en-US" b="1" dirty="0"/>
          </a:p>
          <a:p>
            <a:pPr lvl="1"/>
            <a:r>
              <a:rPr lang="en-US" dirty="0" smtClean="0"/>
              <a:t>Use </a:t>
            </a:r>
            <a:r>
              <a:rPr lang="en-US" dirty="0"/>
              <a:t>commodity hardware</a:t>
            </a:r>
          </a:p>
          <a:p>
            <a:pPr lvl="1"/>
            <a:r>
              <a:rPr lang="en-US" dirty="0" smtClean="0"/>
              <a:t>Open </a:t>
            </a:r>
            <a:r>
              <a:rPr lang="en-US" dirty="0"/>
              <a:t>source software guards against vendor lock-in</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12</a:t>
            </a:fld>
            <a:endParaRPr lang="en-US" dirty="0"/>
          </a:p>
        </p:txBody>
      </p:sp>
    </p:spTree>
    <p:extLst>
      <p:ext uri="{BB962C8B-B14F-4D97-AF65-F5344CB8AC3E}">
        <p14:creationId xmlns:p14="http://schemas.microsoft.com/office/powerpoint/2010/main" val="224712920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Origins of Hadoop</a:t>
            </a:r>
          </a:p>
        </p:txBody>
      </p:sp>
      <p:sp>
        <p:nvSpPr>
          <p:cNvPr id="3" name="Content Placeholder 2"/>
          <p:cNvSpPr>
            <a:spLocks noGrp="1"/>
          </p:cNvSpPr>
          <p:nvPr>
            <p:ph idx="1"/>
          </p:nvPr>
        </p:nvSpPr>
        <p:spPr/>
        <p:txBody>
          <a:bodyPr>
            <a:normAutofit/>
          </a:bodyPr>
          <a:lstStyle/>
          <a:p>
            <a:r>
              <a:rPr lang="en-US" dirty="0"/>
              <a:t>Hadoop is based on work done at Google in the late 1990s/early </a:t>
            </a:r>
            <a:r>
              <a:rPr lang="en-US" dirty="0" smtClean="0"/>
              <a:t>2000s</a:t>
            </a:r>
          </a:p>
          <a:p>
            <a:r>
              <a:rPr lang="en-US" dirty="0" smtClean="0"/>
              <a:t>Google’s </a:t>
            </a:r>
            <a:r>
              <a:rPr lang="en-US" dirty="0"/>
              <a:t>problem:</a:t>
            </a:r>
          </a:p>
          <a:p>
            <a:pPr lvl="1"/>
            <a:r>
              <a:rPr lang="en-US" dirty="0" smtClean="0"/>
              <a:t>Indexing </a:t>
            </a:r>
            <a:r>
              <a:rPr lang="en-US" dirty="0"/>
              <a:t>the entire web requires massive amounts of storage</a:t>
            </a:r>
          </a:p>
          <a:p>
            <a:pPr lvl="1"/>
            <a:r>
              <a:rPr lang="en-US" dirty="0" smtClean="0"/>
              <a:t>A </a:t>
            </a:r>
            <a:r>
              <a:rPr lang="en-US" dirty="0"/>
              <a:t>new approach was required to process </a:t>
            </a:r>
            <a:r>
              <a:rPr lang="en-US" dirty="0" smtClean="0"/>
              <a:t>such large </a:t>
            </a:r>
            <a:r>
              <a:rPr lang="en-US" dirty="0"/>
              <a:t>amounts of data</a:t>
            </a:r>
          </a:p>
          <a:p>
            <a:r>
              <a:rPr lang="en-US" dirty="0" smtClean="0"/>
              <a:t>Google’s solution:</a:t>
            </a:r>
          </a:p>
          <a:p>
            <a:pPr lvl="1"/>
            <a:r>
              <a:rPr lang="en-US" dirty="0" smtClean="0"/>
              <a:t>GFS</a:t>
            </a:r>
            <a:r>
              <a:rPr lang="en-US" dirty="0"/>
              <a:t>, the Google File </a:t>
            </a:r>
            <a:r>
              <a:rPr lang="en-US" dirty="0" smtClean="0"/>
              <a:t>System</a:t>
            </a:r>
          </a:p>
          <a:p>
            <a:pPr lvl="1"/>
            <a:r>
              <a:rPr lang="en-US" dirty="0" smtClean="0"/>
              <a:t>Distributed MapReduce</a:t>
            </a:r>
          </a:p>
          <a:p>
            <a:pPr marL="0" indent="0">
              <a:buNone/>
            </a:pP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13</a:t>
            </a:fld>
            <a:endParaRPr lang="en-US" dirty="0"/>
          </a:p>
        </p:txBody>
      </p:sp>
    </p:spTree>
    <p:extLst>
      <p:ext uri="{BB962C8B-B14F-4D97-AF65-F5344CB8AC3E}">
        <p14:creationId xmlns:p14="http://schemas.microsoft.com/office/powerpoint/2010/main" val="3290860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Origins of Hadoop</a:t>
            </a:r>
          </a:p>
        </p:txBody>
      </p:sp>
      <p:sp>
        <p:nvSpPr>
          <p:cNvPr id="3" name="Content Placeholder 2"/>
          <p:cNvSpPr>
            <a:spLocks noGrp="1"/>
          </p:cNvSpPr>
          <p:nvPr>
            <p:ph idx="1"/>
          </p:nvPr>
        </p:nvSpPr>
        <p:spPr/>
        <p:txBody>
          <a:bodyPr>
            <a:normAutofit lnSpcReduction="10000"/>
          </a:bodyPr>
          <a:lstStyle/>
          <a:p>
            <a:r>
              <a:rPr lang="en-US" dirty="0" smtClean="0"/>
              <a:t>Work described in two papers </a:t>
            </a:r>
            <a:r>
              <a:rPr lang="en-US" dirty="0"/>
              <a:t>from </a:t>
            </a:r>
            <a:r>
              <a:rPr lang="en-US" dirty="0" smtClean="0"/>
              <a:t>Google</a:t>
            </a:r>
          </a:p>
          <a:p>
            <a:pPr lvl="1"/>
            <a:r>
              <a:rPr lang="en-US" dirty="0" smtClean="0"/>
              <a:t>Sanjay </a:t>
            </a:r>
            <a:r>
              <a:rPr lang="en-US" dirty="0"/>
              <a:t>Ghemawat, Howard Gobioff, and Shun-Tak Leung. 2003. The Google file system. In </a:t>
            </a:r>
            <a:r>
              <a:rPr lang="en-US" i="1" dirty="0"/>
              <a:t>Proceedings of the nineteenth ACM symposium on Operating systems principles</a:t>
            </a:r>
            <a:r>
              <a:rPr lang="en-US" dirty="0"/>
              <a:t> (SOSP '03). ACM, New York, NY, USA, 29-43.</a:t>
            </a:r>
            <a:endParaRPr lang="en-US" dirty="0" smtClean="0"/>
          </a:p>
          <a:p>
            <a:pPr lvl="1"/>
            <a:r>
              <a:rPr lang="en-US" dirty="0"/>
              <a:t>Jeffrey Dean and Sanjay Ghemawat. 2008. MapReduce: simplified data processing on large clusters. </a:t>
            </a:r>
            <a:r>
              <a:rPr lang="en-US" i="1" dirty="0"/>
              <a:t>Commun. ACM</a:t>
            </a:r>
            <a:r>
              <a:rPr lang="en-US" dirty="0"/>
              <a:t> 51, 1 (January 2008), 107-113. </a:t>
            </a:r>
          </a:p>
          <a:p>
            <a:r>
              <a:rPr lang="en-US" dirty="0"/>
              <a:t>Doug Cutting </a:t>
            </a:r>
            <a:r>
              <a:rPr lang="en-US" dirty="0" smtClean="0"/>
              <a:t>read </a:t>
            </a:r>
            <a:r>
              <a:rPr lang="en-US" dirty="0"/>
              <a:t>these papers and implemented a similar, open-source </a:t>
            </a:r>
            <a:r>
              <a:rPr lang="en-US" dirty="0" smtClean="0"/>
              <a:t>solution</a:t>
            </a:r>
          </a:p>
          <a:p>
            <a:pPr lvl="1"/>
            <a:r>
              <a:rPr lang="en-US" dirty="0" smtClean="0"/>
              <a:t>Initially </a:t>
            </a:r>
            <a:r>
              <a:rPr lang="en-US" dirty="0"/>
              <a:t>designed </a:t>
            </a:r>
            <a:r>
              <a:rPr lang="en-US" dirty="0" smtClean="0"/>
              <a:t>to </a:t>
            </a:r>
            <a:r>
              <a:rPr lang="en-US" dirty="0"/>
              <a:t>solve the need to store and compute large numbers of files generated from </a:t>
            </a:r>
            <a:r>
              <a:rPr lang="en-US" dirty="0" smtClean="0"/>
              <a:t>an open </a:t>
            </a:r>
            <a:r>
              <a:rPr lang="en-US" dirty="0"/>
              <a:t>source </a:t>
            </a:r>
            <a:r>
              <a:rPr lang="en-US" dirty="0" smtClean="0"/>
              <a:t>search </a:t>
            </a:r>
            <a:r>
              <a:rPr lang="en-US" dirty="0"/>
              <a:t>engine </a:t>
            </a:r>
          </a:p>
          <a:p>
            <a:r>
              <a:rPr lang="en-US" dirty="0"/>
              <a:t>This is what would become </a:t>
            </a:r>
            <a:r>
              <a:rPr lang="en-US" dirty="0" smtClean="0"/>
              <a:t>Hadoop</a:t>
            </a:r>
          </a:p>
          <a:p>
            <a:pPr lvl="1"/>
            <a:r>
              <a:rPr lang="en-US" dirty="0" smtClean="0"/>
              <a:t>So Hadoop </a:t>
            </a:r>
            <a:r>
              <a:rPr lang="en-US" dirty="0"/>
              <a:t>arose from a need to store and process massive amounts of data in </a:t>
            </a:r>
            <a:r>
              <a:rPr lang="en-US" dirty="0" smtClean="0"/>
              <a:t>an efficient and cost-effective way</a:t>
            </a:r>
            <a:endParaRPr lang="en-US" dirty="0"/>
          </a:p>
          <a:p>
            <a:pPr lvl="1"/>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14</a:t>
            </a:fld>
            <a:endParaRPr lang="en-US" dirty="0"/>
          </a:p>
        </p:txBody>
      </p:sp>
    </p:spTree>
    <p:extLst>
      <p:ext uri="{BB962C8B-B14F-4D97-AF65-F5344CB8AC3E}">
        <p14:creationId xmlns:p14="http://schemas.microsoft.com/office/powerpoint/2010/main" val="2284521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You Need Hadoop?</a:t>
            </a:r>
          </a:p>
        </p:txBody>
      </p:sp>
      <p:sp>
        <p:nvSpPr>
          <p:cNvPr id="3" name="Content Placeholder 2"/>
          <p:cNvSpPr>
            <a:spLocks noGrp="1"/>
          </p:cNvSpPr>
          <p:nvPr>
            <p:ph idx="1"/>
          </p:nvPr>
        </p:nvSpPr>
        <p:spPr/>
        <p:txBody>
          <a:bodyPr>
            <a:normAutofit lnSpcReduction="10000"/>
          </a:bodyPr>
          <a:lstStyle/>
          <a:p>
            <a:r>
              <a:rPr lang="en-US" dirty="0"/>
              <a:t>More data is coming</a:t>
            </a:r>
          </a:p>
          <a:p>
            <a:pPr lvl="1"/>
            <a:r>
              <a:rPr lang="en-US" dirty="0" smtClean="0"/>
              <a:t>Internet </a:t>
            </a:r>
            <a:r>
              <a:rPr lang="en-US" dirty="0"/>
              <a:t>of things</a:t>
            </a:r>
          </a:p>
          <a:p>
            <a:pPr lvl="1"/>
            <a:r>
              <a:rPr lang="en-US" dirty="0" smtClean="0"/>
              <a:t>Sensor </a:t>
            </a:r>
            <a:r>
              <a:rPr lang="en-US" dirty="0"/>
              <a:t>data</a:t>
            </a:r>
          </a:p>
          <a:p>
            <a:pPr lvl="1"/>
            <a:r>
              <a:rPr lang="en-US" dirty="0" smtClean="0"/>
              <a:t>Streaming</a:t>
            </a:r>
            <a:endParaRPr lang="en-US" dirty="0"/>
          </a:p>
          <a:p>
            <a:r>
              <a:rPr lang="en-US" dirty="0" smtClean="0"/>
              <a:t>More </a:t>
            </a:r>
            <a:r>
              <a:rPr lang="en-US" dirty="0"/>
              <a:t>data means </a:t>
            </a:r>
            <a:r>
              <a:rPr lang="en-US" dirty="0" smtClean="0"/>
              <a:t>we can ask bigger questions</a:t>
            </a:r>
          </a:p>
          <a:p>
            <a:pPr lvl="1"/>
            <a:r>
              <a:rPr lang="en-US" dirty="0"/>
              <a:t>Answer questions that you previously could not ask</a:t>
            </a:r>
          </a:p>
          <a:p>
            <a:r>
              <a:rPr lang="en-US" dirty="0" smtClean="0"/>
              <a:t>More </a:t>
            </a:r>
            <a:r>
              <a:rPr lang="en-US" dirty="0"/>
              <a:t>data means </a:t>
            </a:r>
            <a:r>
              <a:rPr lang="en-US" dirty="0" smtClean="0"/>
              <a:t>pursue even better </a:t>
            </a:r>
            <a:r>
              <a:rPr lang="en-US" dirty="0"/>
              <a:t>answers</a:t>
            </a:r>
          </a:p>
          <a:p>
            <a:r>
              <a:rPr lang="en-US" dirty="0" smtClean="0"/>
              <a:t>Hadoop scales </a:t>
            </a:r>
            <a:r>
              <a:rPr lang="en-US" dirty="0"/>
              <a:t>to store and handle all </a:t>
            </a:r>
            <a:r>
              <a:rPr lang="en-US" dirty="0" smtClean="0"/>
              <a:t>available data</a:t>
            </a:r>
          </a:p>
          <a:p>
            <a:pPr lvl="1"/>
            <a:r>
              <a:rPr lang="en-US" dirty="0" smtClean="0"/>
              <a:t>Hadoop </a:t>
            </a:r>
            <a:r>
              <a:rPr lang="en-US" dirty="0"/>
              <a:t>is </a:t>
            </a:r>
            <a:r>
              <a:rPr lang="en-US" dirty="0" smtClean="0"/>
              <a:t>cost-effective</a:t>
            </a:r>
          </a:p>
          <a:p>
            <a:pPr lvl="1"/>
            <a:r>
              <a:rPr lang="en-US" dirty="0" smtClean="0"/>
              <a:t>Typically </a:t>
            </a:r>
            <a:r>
              <a:rPr lang="en-US" dirty="0"/>
              <a:t>provides a significant cost-per-terabyte saving over </a:t>
            </a:r>
            <a:r>
              <a:rPr lang="en-US" dirty="0" smtClean="0"/>
              <a:t>traditional systems</a:t>
            </a:r>
          </a:p>
          <a:p>
            <a:pPr lvl="1"/>
            <a:r>
              <a:rPr lang="en-US" dirty="0"/>
              <a:t>L</a:t>
            </a:r>
            <a:r>
              <a:rPr lang="en-US" dirty="0" smtClean="0"/>
              <a:t>ets </a:t>
            </a:r>
            <a:r>
              <a:rPr lang="en-US" dirty="0"/>
              <a:t>you exploit data you have been throwing away</a:t>
            </a:r>
          </a:p>
          <a:p>
            <a:r>
              <a:rPr lang="en-US" dirty="0" smtClean="0"/>
              <a:t>Hadoop </a:t>
            </a:r>
            <a:r>
              <a:rPr lang="en-US" dirty="0"/>
              <a:t>integrates with </a:t>
            </a:r>
            <a:r>
              <a:rPr lang="en-US" dirty="0" smtClean="0"/>
              <a:t>existing </a:t>
            </a:r>
            <a:r>
              <a:rPr lang="en-US" dirty="0"/>
              <a:t>datacenter components</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15</a:t>
            </a:fld>
            <a:endParaRPr lang="en-US" dirty="0"/>
          </a:p>
        </p:txBody>
      </p:sp>
    </p:spTree>
    <p:extLst>
      <p:ext uri="{BB962C8B-B14F-4D97-AF65-F5344CB8AC3E}">
        <p14:creationId xmlns:p14="http://schemas.microsoft.com/office/powerpoint/2010/main" val="390679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Integrated Information Architecture</a:t>
            </a:r>
            <a:endParaRPr lang="en-US" dirty="0"/>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16</a:t>
            </a:fld>
            <a:endParaRPr lang="en-US" dirty="0"/>
          </a:p>
        </p:txBody>
      </p:sp>
      <p:sp>
        <p:nvSpPr>
          <p:cNvPr id="5" name="Rectangle 4"/>
          <p:cNvSpPr/>
          <p:nvPr/>
        </p:nvSpPr>
        <p:spPr>
          <a:xfrm>
            <a:off x="381000" y="1676400"/>
            <a:ext cx="12954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Meta-Data &amp; ETL Tools</a:t>
            </a:r>
            <a:endParaRPr lang="en-US" sz="1600" dirty="0"/>
          </a:p>
        </p:txBody>
      </p:sp>
      <p:sp>
        <p:nvSpPr>
          <p:cNvPr id="6" name="Rectangle 5"/>
          <p:cNvSpPr/>
          <p:nvPr/>
        </p:nvSpPr>
        <p:spPr>
          <a:xfrm>
            <a:off x="1746584" y="1676400"/>
            <a:ext cx="12954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Cluster Manager</a:t>
            </a:r>
            <a:endParaRPr lang="en-US" dirty="0"/>
          </a:p>
        </p:txBody>
      </p:sp>
      <p:sp>
        <p:nvSpPr>
          <p:cNvPr id="7" name="Rectangle 6"/>
          <p:cNvSpPr/>
          <p:nvPr/>
        </p:nvSpPr>
        <p:spPr>
          <a:xfrm>
            <a:off x="3124200" y="1676400"/>
            <a:ext cx="12954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Developer Tools</a:t>
            </a:r>
            <a:endParaRPr lang="en-US" dirty="0"/>
          </a:p>
        </p:txBody>
      </p:sp>
      <p:sp>
        <p:nvSpPr>
          <p:cNvPr id="8" name="Rectangle 7"/>
          <p:cNvSpPr/>
          <p:nvPr/>
        </p:nvSpPr>
        <p:spPr>
          <a:xfrm>
            <a:off x="4495800" y="1676400"/>
            <a:ext cx="12954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Data Modeling</a:t>
            </a:r>
            <a:endParaRPr lang="en-US" dirty="0"/>
          </a:p>
        </p:txBody>
      </p:sp>
      <p:sp>
        <p:nvSpPr>
          <p:cNvPr id="9" name="Rectangle 8"/>
          <p:cNvSpPr/>
          <p:nvPr/>
        </p:nvSpPr>
        <p:spPr>
          <a:xfrm>
            <a:off x="5867400" y="1676400"/>
            <a:ext cx="12954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BI &amp; Analytics</a:t>
            </a:r>
            <a:endParaRPr lang="en-US" dirty="0"/>
          </a:p>
        </p:txBody>
      </p:sp>
      <p:sp>
        <p:nvSpPr>
          <p:cNvPr id="10" name="Rectangle 9"/>
          <p:cNvSpPr/>
          <p:nvPr/>
        </p:nvSpPr>
        <p:spPr>
          <a:xfrm>
            <a:off x="7239000" y="1676400"/>
            <a:ext cx="12954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Reporting &amp; Visualization</a:t>
            </a:r>
            <a:endParaRPr lang="en-US" sz="1400" dirty="0"/>
          </a:p>
        </p:txBody>
      </p:sp>
      <p:sp>
        <p:nvSpPr>
          <p:cNvPr id="11" name="Rectangle 10"/>
          <p:cNvSpPr/>
          <p:nvPr/>
        </p:nvSpPr>
        <p:spPr>
          <a:xfrm>
            <a:off x="381000" y="5334000"/>
            <a:ext cx="12954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Sys Logs</a:t>
            </a:r>
            <a:endParaRPr lang="en-US" dirty="0"/>
          </a:p>
        </p:txBody>
      </p:sp>
      <p:sp>
        <p:nvSpPr>
          <p:cNvPr id="12" name="Rectangle 11"/>
          <p:cNvSpPr/>
          <p:nvPr/>
        </p:nvSpPr>
        <p:spPr>
          <a:xfrm>
            <a:off x="1752600" y="5334000"/>
            <a:ext cx="12954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Web Logs</a:t>
            </a:r>
            <a:endParaRPr lang="en-US" dirty="0"/>
          </a:p>
        </p:txBody>
      </p:sp>
      <p:sp>
        <p:nvSpPr>
          <p:cNvPr id="13" name="Rectangle 12"/>
          <p:cNvSpPr/>
          <p:nvPr/>
        </p:nvSpPr>
        <p:spPr>
          <a:xfrm>
            <a:off x="3124200" y="5334000"/>
            <a:ext cx="12954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Files</a:t>
            </a:r>
            <a:endParaRPr lang="en-US" dirty="0"/>
          </a:p>
        </p:txBody>
      </p:sp>
      <p:sp>
        <p:nvSpPr>
          <p:cNvPr id="14" name="Rectangle 13"/>
          <p:cNvSpPr/>
          <p:nvPr/>
        </p:nvSpPr>
        <p:spPr>
          <a:xfrm>
            <a:off x="4495800" y="5334000"/>
            <a:ext cx="12954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RDBMS</a:t>
            </a:r>
            <a:endParaRPr lang="en-US" dirty="0"/>
          </a:p>
        </p:txBody>
      </p:sp>
      <p:sp>
        <p:nvSpPr>
          <p:cNvPr id="15" name="Rectangle 14"/>
          <p:cNvSpPr/>
          <p:nvPr/>
        </p:nvSpPr>
        <p:spPr>
          <a:xfrm>
            <a:off x="381000" y="3810000"/>
            <a:ext cx="5486400" cy="6858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Enteprise Data Hub</a:t>
            </a:r>
          </a:p>
          <a:p>
            <a:pPr algn="ctr"/>
            <a:r>
              <a:rPr lang="en-US" dirty="0" smtClean="0"/>
              <a:t>(Hadoop Cluster)</a:t>
            </a:r>
            <a:endParaRPr lang="en-US" dirty="0"/>
          </a:p>
        </p:txBody>
      </p:sp>
      <p:sp>
        <p:nvSpPr>
          <p:cNvPr id="16" name="Rectangle 15"/>
          <p:cNvSpPr/>
          <p:nvPr/>
        </p:nvSpPr>
        <p:spPr>
          <a:xfrm>
            <a:off x="6539163" y="3352800"/>
            <a:ext cx="1766637" cy="6858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Enteprise Data Warehouse</a:t>
            </a:r>
            <a:endParaRPr lang="en-US" dirty="0"/>
          </a:p>
        </p:txBody>
      </p:sp>
      <p:sp>
        <p:nvSpPr>
          <p:cNvPr id="17" name="Rectangle 16"/>
          <p:cNvSpPr/>
          <p:nvPr/>
        </p:nvSpPr>
        <p:spPr>
          <a:xfrm>
            <a:off x="6539163" y="4191000"/>
            <a:ext cx="1766637" cy="6858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Online Serving System</a:t>
            </a:r>
            <a:endParaRPr lang="en-US" dirty="0"/>
          </a:p>
        </p:txBody>
      </p:sp>
      <p:sp>
        <p:nvSpPr>
          <p:cNvPr id="18" name="Up-Down Arrow 17"/>
          <p:cNvSpPr/>
          <p:nvPr/>
        </p:nvSpPr>
        <p:spPr>
          <a:xfrm>
            <a:off x="914400" y="2367516"/>
            <a:ext cx="304800" cy="144248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Up-Down Arrow 18"/>
          <p:cNvSpPr/>
          <p:nvPr/>
        </p:nvSpPr>
        <p:spPr>
          <a:xfrm>
            <a:off x="2241884" y="2367516"/>
            <a:ext cx="304800" cy="14485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Up-Down Arrow 19"/>
          <p:cNvSpPr/>
          <p:nvPr/>
        </p:nvSpPr>
        <p:spPr>
          <a:xfrm>
            <a:off x="7270081" y="2819400"/>
            <a:ext cx="304800" cy="52985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Up-Down Arrow 20"/>
          <p:cNvSpPr/>
          <p:nvPr/>
        </p:nvSpPr>
        <p:spPr>
          <a:xfrm>
            <a:off x="11125200" y="3527258"/>
            <a:ext cx="304800" cy="8382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Up Arrow 22"/>
          <p:cNvSpPr/>
          <p:nvPr/>
        </p:nvSpPr>
        <p:spPr>
          <a:xfrm>
            <a:off x="914400" y="4495800"/>
            <a:ext cx="304800" cy="838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Up Arrow 23"/>
          <p:cNvSpPr/>
          <p:nvPr/>
        </p:nvSpPr>
        <p:spPr>
          <a:xfrm>
            <a:off x="2241884" y="4495800"/>
            <a:ext cx="304800" cy="838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Up Arrow 24"/>
          <p:cNvSpPr/>
          <p:nvPr/>
        </p:nvSpPr>
        <p:spPr>
          <a:xfrm>
            <a:off x="3647573" y="4495800"/>
            <a:ext cx="304800" cy="838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Up Arrow 25"/>
          <p:cNvSpPr/>
          <p:nvPr/>
        </p:nvSpPr>
        <p:spPr>
          <a:xfrm>
            <a:off x="4991100" y="4495800"/>
            <a:ext cx="304800" cy="838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6539163" y="5334000"/>
            <a:ext cx="1766637"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Web/Mobile</a:t>
            </a:r>
          </a:p>
          <a:p>
            <a:pPr algn="ctr"/>
            <a:r>
              <a:rPr lang="en-US" dirty="0" smtClean="0"/>
              <a:t>App</a:t>
            </a:r>
            <a:endParaRPr lang="en-US" dirty="0"/>
          </a:p>
        </p:txBody>
      </p:sp>
      <p:sp>
        <p:nvSpPr>
          <p:cNvPr id="28" name="Left-Right Arrow 27"/>
          <p:cNvSpPr/>
          <p:nvPr/>
        </p:nvSpPr>
        <p:spPr>
          <a:xfrm>
            <a:off x="5867400" y="3793958"/>
            <a:ext cx="671763"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Left-Right Arrow 28"/>
          <p:cNvSpPr/>
          <p:nvPr/>
        </p:nvSpPr>
        <p:spPr>
          <a:xfrm>
            <a:off x="5867400" y="4191000"/>
            <a:ext cx="671763"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p:cNvCxnSpPr/>
          <p:nvPr/>
        </p:nvCxnSpPr>
        <p:spPr>
          <a:xfrm>
            <a:off x="3429000" y="2819400"/>
            <a:ext cx="4953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5" name="Up-Down Arrow 34"/>
          <p:cNvSpPr/>
          <p:nvPr/>
        </p:nvSpPr>
        <p:spPr>
          <a:xfrm>
            <a:off x="4038600" y="2819400"/>
            <a:ext cx="304800" cy="99661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Up-Down Arrow 35"/>
          <p:cNvSpPr/>
          <p:nvPr/>
        </p:nvSpPr>
        <p:spPr>
          <a:xfrm>
            <a:off x="7270081" y="4876800"/>
            <a:ext cx="304800" cy="4572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Down Arrow 36"/>
          <p:cNvSpPr/>
          <p:nvPr/>
        </p:nvSpPr>
        <p:spPr>
          <a:xfrm>
            <a:off x="3733800" y="2362200"/>
            <a:ext cx="2286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Down Arrow 37"/>
          <p:cNvSpPr/>
          <p:nvPr/>
        </p:nvSpPr>
        <p:spPr>
          <a:xfrm>
            <a:off x="5029200" y="2362200"/>
            <a:ext cx="2286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Down Arrow 38"/>
          <p:cNvSpPr/>
          <p:nvPr/>
        </p:nvSpPr>
        <p:spPr>
          <a:xfrm>
            <a:off x="6424863" y="2362200"/>
            <a:ext cx="2286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Down Arrow 39"/>
          <p:cNvSpPr/>
          <p:nvPr/>
        </p:nvSpPr>
        <p:spPr>
          <a:xfrm>
            <a:off x="7772400" y="2367516"/>
            <a:ext cx="2286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p:cNvSpPr txBox="1"/>
          <p:nvPr/>
        </p:nvSpPr>
        <p:spPr>
          <a:xfrm>
            <a:off x="495300" y="1368623"/>
            <a:ext cx="8039100" cy="276999"/>
          </a:xfrm>
          <a:prstGeom prst="rect">
            <a:avLst/>
          </a:prstGeom>
          <a:noFill/>
        </p:spPr>
        <p:txBody>
          <a:bodyPr wrap="square" rtlCol="0">
            <a:spAutoFit/>
          </a:bodyPr>
          <a:lstStyle/>
          <a:p>
            <a:r>
              <a:rPr lang="en-US" sz="1200" dirty="0" smtClean="0"/>
              <a:t>Data Architects     System Operators     SW Engineers          Data Modelers        Data Scientists       Business Users           </a:t>
            </a:r>
            <a:endParaRPr lang="en-US" sz="1200" dirty="0"/>
          </a:p>
        </p:txBody>
      </p:sp>
    </p:spTree>
    <p:extLst>
      <p:ext uri="{BB962C8B-B14F-4D97-AF65-F5344CB8AC3E}">
        <p14:creationId xmlns:p14="http://schemas.microsoft.com/office/powerpoint/2010/main" val="279241141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Hadoop Use</a:t>
            </a:r>
            <a:endParaRPr lang="en-US" dirty="0"/>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17</a:t>
            </a:fld>
            <a:endParaRPr lang="en-US" dirty="0"/>
          </a:p>
        </p:txBody>
      </p:sp>
      <p:sp>
        <p:nvSpPr>
          <p:cNvPr id="5" name="Right Arrow 4"/>
          <p:cNvSpPr/>
          <p:nvPr/>
        </p:nvSpPr>
        <p:spPr>
          <a:xfrm>
            <a:off x="609600" y="5257800"/>
            <a:ext cx="7772400" cy="762000"/>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IT Focus                                                                            Business Focus</a:t>
            </a:r>
            <a:endParaRPr lang="en-US" dirty="0">
              <a:solidFill>
                <a:schemeClr val="tx1"/>
              </a:solidFill>
            </a:endParaRPr>
          </a:p>
        </p:txBody>
      </p:sp>
      <p:cxnSp>
        <p:nvCxnSpPr>
          <p:cNvPr id="8" name="Straight Connector 7"/>
          <p:cNvCxnSpPr/>
          <p:nvPr/>
        </p:nvCxnSpPr>
        <p:spPr>
          <a:xfrm>
            <a:off x="4572000" y="2438400"/>
            <a:ext cx="0" cy="2667000"/>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66800" y="1840468"/>
            <a:ext cx="2674322" cy="400110"/>
          </a:xfrm>
          <a:prstGeom prst="rect">
            <a:avLst/>
          </a:prstGeom>
          <a:noFill/>
        </p:spPr>
        <p:txBody>
          <a:bodyPr wrap="none" rtlCol="0">
            <a:spAutoFit/>
          </a:bodyPr>
          <a:lstStyle/>
          <a:p>
            <a:r>
              <a:rPr lang="en-US" sz="2000" dirty="0" smtClean="0"/>
              <a:t>Operational Efficiency</a:t>
            </a:r>
            <a:endParaRPr lang="en-US" sz="2000" dirty="0"/>
          </a:p>
        </p:txBody>
      </p:sp>
      <p:sp>
        <p:nvSpPr>
          <p:cNvPr id="12" name="TextBox 11"/>
          <p:cNvSpPr txBox="1"/>
          <p:nvPr/>
        </p:nvSpPr>
        <p:spPr>
          <a:xfrm>
            <a:off x="5486400" y="1840468"/>
            <a:ext cx="2748125" cy="400110"/>
          </a:xfrm>
          <a:prstGeom prst="rect">
            <a:avLst/>
          </a:prstGeom>
          <a:noFill/>
        </p:spPr>
        <p:txBody>
          <a:bodyPr wrap="none" rtlCol="0">
            <a:spAutoFit/>
          </a:bodyPr>
          <a:lstStyle/>
          <a:p>
            <a:r>
              <a:rPr lang="en-US" sz="2000" dirty="0" smtClean="0"/>
              <a:t>Information Advantage</a:t>
            </a:r>
            <a:endParaRPr lang="en-US" sz="2000" dirty="0"/>
          </a:p>
        </p:txBody>
      </p:sp>
      <p:graphicFrame>
        <p:nvGraphicFramePr>
          <p:cNvPr id="7" name="Diagram 6"/>
          <p:cNvGraphicFramePr/>
          <p:nvPr>
            <p:extLst>
              <p:ext uri="{D42A27DB-BD31-4B8C-83A1-F6EECF244321}">
                <p14:modId xmlns:p14="http://schemas.microsoft.com/office/powerpoint/2010/main" val="4186189077"/>
              </p:ext>
            </p:extLst>
          </p:nvPr>
        </p:nvGraphicFramePr>
        <p:xfrm>
          <a:off x="488451" y="2514600"/>
          <a:ext cx="3733800" cy="2374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extLst>
              <p:ext uri="{D42A27DB-BD31-4B8C-83A1-F6EECF244321}">
                <p14:modId xmlns:p14="http://schemas.microsoft.com/office/powerpoint/2010/main" val="3051370120"/>
              </p:ext>
            </p:extLst>
          </p:nvPr>
        </p:nvGraphicFramePr>
        <p:xfrm>
          <a:off x="4953000" y="2514600"/>
          <a:ext cx="3733800" cy="23749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7846987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Hadoop Ecosystem</a:t>
            </a:r>
          </a:p>
        </p:txBody>
      </p:sp>
      <p:sp>
        <p:nvSpPr>
          <p:cNvPr id="3" name="Content Placeholder 2"/>
          <p:cNvSpPr>
            <a:spLocks noGrp="1"/>
          </p:cNvSpPr>
          <p:nvPr>
            <p:ph idx="1"/>
          </p:nvPr>
        </p:nvSpPr>
        <p:spPr/>
        <p:txBody>
          <a:bodyPr/>
          <a:lstStyle/>
          <a:p>
            <a:r>
              <a:rPr lang="en-US" dirty="0"/>
              <a:t>Many tools have been developed around “Core </a:t>
            </a:r>
            <a:r>
              <a:rPr lang="en-US" dirty="0" smtClean="0"/>
              <a:t>Hadoop”</a:t>
            </a:r>
          </a:p>
          <a:p>
            <a:pPr lvl="1"/>
            <a:r>
              <a:rPr lang="en-US" dirty="0" smtClean="0"/>
              <a:t>Known </a:t>
            </a:r>
            <a:r>
              <a:rPr lang="en-US" dirty="0"/>
              <a:t>as the Hadoop </a:t>
            </a:r>
            <a:r>
              <a:rPr lang="en-US" dirty="0" smtClean="0"/>
              <a:t>ecosystem</a:t>
            </a:r>
          </a:p>
          <a:p>
            <a:r>
              <a:rPr lang="en-US" dirty="0" smtClean="0"/>
              <a:t>Designed </a:t>
            </a:r>
            <a:r>
              <a:rPr lang="en-US" dirty="0"/>
              <a:t>to make Hadoop easier to use or to extend its </a:t>
            </a:r>
            <a:r>
              <a:rPr lang="en-US" dirty="0" smtClean="0"/>
              <a:t>functionality</a:t>
            </a:r>
          </a:p>
          <a:p>
            <a:r>
              <a:rPr lang="en-US" dirty="0" smtClean="0"/>
              <a:t>The majority are </a:t>
            </a:r>
            <a:r>
              <a:rPr lang="en-US" dirty="0"/>
              <a:t>open </a:t>
            </a:r>
            <a:r>
              <a:rPr lang="en-US" dirty="0" smtClean="0"/>
              <a:t>source but supported by various vendors</a:t>
            </a:r>
            <a:endParaRPr lang="en-US" dirty="0"/>
          </a:p>
          <a:p>
            <a:r>
              <a:rPr lang="en-US" dirty="0" smtClean="0"/>
              <a:t>The </a:t>
            </a:r>
            <a:r>
              <a:rPr lang="en-US" dirty="0"/>
              <a:t>ecosystem is growing all the </a:t>
            </a:r>
            <a:r>
              <a:rPr lang="en-US" dirty="0" smtClean="0"/>
              <a:t>time, adding extended capabilities</a:t>
            </a:r>
          </a:p>
          <a:p>
            <a:pPr lvl="1"/>
            <a:r>
              <a:rPr lang="en-US" dirty="0"/>
              <a:t>Processing frameworks</a:t>
            </a:r>
          </a:p>
          <a:p>
            <a:pPr lvl="1"/>
            <a:r>
              <a:rPr lang="en-US" dirty="0"/>
              <a:t>Support for new file types</a:t>
            </a:r>
          </a:p>
          <a:p>
            <a:pPr lvl="1"/>
            <a:r>
              <a:rPr lang="en-US" dirty="0"/>
              <a:t>Performance </a:t>
            </a:r>
            <a:r>
              <a:rPr lang="en-US" dirty="0" smtClean="0"/>
              <a:t>enhancements</a:t>
            </a:r>
          </a:p>
          <a:p>
            <a:pPr lvl="1"/>
            <a:r>
              <a:rPr lang="en-US" dirty="0" smtClean="0"/>
              <a:t>Self-service visualization, reporting and analytics tools</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18</a:t>
            </a:fld>
            <a:endParaRPr lang="en-US" dirty="0"/>
          </a:p>
        </p:txBody>
      </p:sp>
    </p:spTree>
    <p:extLst>
      <p:ext uri="{BB962C8B-B14F-4D97-AF65-F5344CB8AC3E}">
        <p14:creationId xmlns:p14="http://schemas.microsoft.com/office/powerpoint/2010/main" val="4168469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smtClean="0"/>
              <a:t>General Use Cases Supported by Hadoop </a:t>
            </a:r>
            <a:endParaRPr lang="en-US" sz="3200" dirty="0"/>
          </a:p>
        </p:txBody>
      </p:sp>
      <p:sp>
        <p:nvSpPr>
          <p:cNvPr id="2" name="Content Placeholder 1"/>
          <p:cNvSpPr>
            <a:spLocks noGrp="1"/>
          </p:cNvSpPr>
          <p:nvPr>
            <p:ph idx="1"/>
          </p:nvPr>
        </p:nvSpPr>
        <p:spPr/>
        <p:txBody>
          <a:bodyPr>
            <a:normAutofit/>
          </a:bodyPr>
          <a:lstStyle/>
          <a:p>
            <a:r>
              <a:rPr lang="en-US" dirty="0" smtClean="0"/>
              <a:t>Iterative Exploration</a:t>
            </a:r>
            <a:endParaRPr lang="en-US" dirty="0"/>
          </a:p>
          <a:p>
            <a:pPr lvl="1"/>
            <a:r>
              <a:rPr lang="en-US" dirty="0"/>
              <a:t>Traditional data storage and management systems such as data warehouses, data models, and reporting and analytical </a:t>
            </a:r>
            <a:r>
              <a:rPr lang="en-US" dirty="0" smtClean="0"/>
              <a:t>tools</a:t>
            </a:r>
          </a:p>
          <a:p>
            <a:pPr lvl="1"/>
            <a:r>
              <a:rPr lang="en-US" dirty="0" smtClean="0"/>
              <a:t>However</a:t>
            </a:r>
            <a:r>
              <a:rPr lang="en-US" dirty="0"/>
              <a:t>, </a:t>
            </a:r>
            <a:r>
              <a:rPr lang="en-US" dirty="0" smtClean="0"/>
              <a:t>this works </a:t>
            </a:r>
            <a:r>
              <a:rPr lang="en-US" dirty="0"/>
              <a:t>well </a:t>
            </a:r>
            <a:r>
              <a:rPr lang="en-US" dirty="0" smtClean="0"/>
              <a:t>only for </a:t>
            </a:r>
            <a:r>
              <a:rPr lang="en-US" dirty="0"/>
              <a:t>business data that </a:t>
            </a:r>
            <a:r>
              <a:rPr lang="en-US" dirty="0" smtClean="0"/>
              <a:t>be </a:t>
            </a:r>
            <a:r>
              <a:rPr lang="en-US" dirty="0"/>
              <a:t>structured, managed, and processed in a </a:t>
            </a:r>
            <a:r>
              <a:rPr lang="en-US" dirty="0" smtClean="0"/>
              <a:t>relational database </a:t>
            </a:r>
          </a:p>
          <a:p>
            <a:pPr lvl="1"/>
            <a:r>
              <a:rPr lang="en-US" dirty="0" smtClean="0"/>
              <a:t>Data </a:t>
            </a:r>
            <a:r>
              <a:rPr lang="en-US" dirty="0"/>
              <a:t>files are loaded into Hadoop, processed by one or more queries and the output is consumed by the chosen reporting and visualization tools. </a:t>
            </a:r>
            <a:endParaRPr lang="en-US" dirty="0" smtClean="0"/>
          </a:p>
          <a:p>
            <a:pPr lvl="1"/>
            <a:r>
              <a:rPr lang="en-US" dirty="0" smtClean="0"/>
              <a:t>The </a:t>
            </a:r>
            <a:r>
              <a:rPr lang="en-US" dirty="0"/>
              <a:t>cycle repeats using the same data until useful insights have been found, or it becomes clear that there is no useful information available from the data—in which case you might choose to restart the process with a different source dataset</a:t>
            </a:r>
            <a:r>
              <a:rPr lang="en-US" dirty="0" smtClean="0"/>
              <a:t>.</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19</a:t>
            </a:fld>
            <a:endParaRPr lang="en-US" dirty="0"/>
          </a:p>
        </p:txBody>
      </p:sp>
    </p:spTree>
    <p:extLst>
      <p:ext uri="{BB962C8B-B14F-4D97-AF65-F5344CB8AC3E}">
        <p14:creationId xmlns:p14="http://schemas.microsoft.com/office/powerpoint/2010/main" val="760667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a:t>Big Data </a:t>
            </a:r>
            <a:r>
              <a:rPr lang="en-US" sz="3200" dirty="0" smtClean="0"/>
              <a:t>Usage is Enabled via New Data Platforms</a:t>
            </a:r>
            <a:endParaRPr lang="en-US" sz="3200" dirty="0"/>
          </a:p>
        </p:txBody>
      </p:sp>
      <p:sp>
        <p:nvSpPr>
          <p:cNvPr id="3" name="Content Placeholder 2"/>
          <p:cNvSpPr>
            <a:spLocks noGrp="1"/>
          </p:cNvSpPr>
          <p:nvPr>
            <p:ph idx="1"/>
          </p:nvPr>
        </p:nvSpPr>
        <p:spPr/>
        <p:txBody>
          <a:bodyPr>
            <a:normAutofit/>
          </a:bodyPr>
          <a:lstStyle/>
          <a:p>
            <a:r>
              <a:rPr lang="en-US" dirty="0"/>
              <a:t>Facilitate data </a:t>
            </a:r>
            <a:r>
              <a:rPr lang="en-US" dirty="0" smtClean="0"/>
              <a:t>capture</a:t>
            </a:r>
          </a:p>
          <a:p>
            <a:pPr lvl="1"/>
            <a:r>
              <a:rPr lang="en-US" dirty="0" smtClean="0"/>
              <a:t>Collect </a:t>
            </a:r>
            <a:r>
              <a:rPr lang="en-US" dirty="0"/>
              <a:t>data from all sources - structured and unstructured </a:t>
            </a:r>
            <a:r>
              <a:rPr lang="en-US" dirty="0" smtClean="0"/>
              <a:t>data</a:t>
            </a:r>
          </a:p>
          <a:p>
            <a:pPr lvl="1"/>
            <a:r>
              <a:rPr lang="en-US" dirty="0" smtClean="0"/>
              <a:t>At </a:t>
            </a:r>
            <a:r>
              <a:rPr lang="en-US" dirty="0"/>
              <a:t>all speeds batch, asynchronous, streaming, </a:t>
            </a:r>
            <a:r>
              <a:rPr lang="en-US" dirty="0" smtClean="0"/>
              <a:t>real-time</a:t>
            </a:r>
          </a:p>
          <a:p>
            <a:r>
              <a:rPr lang="en-US" dirty="0" smtClean="0"/>
              <a:t>Comprehensive </a:t>
            </a:r>
            <a:r>
              <a:rPr lang="en-US" dirty="0"/>
              <a:t>data processing</a:t>
            </a:r>
          </a:p>
          <a:p>
            <a:pPr lvl="1"/>
            <a:r>
              <a:rPr lang="en-US" dirty="0" smtClean="0"/>
              <a:t>Transform</a:t>
            </a:r>
            <a:r>
              <a:rPr lang="en-US" dirty="0"/>
              <a:t>, refine, aggregate, analyze, report</a:t>
            </a:r>
          </a:p>
          <a:p>
            <a:r>
              <a:rPr lang="en-US" dirty="0" smtClean="0"/>
              <a:t>Simplified </a:t>
            </a:r>
            <a:r>
              <a:rPr lang="en-US" dirty="0"/>
              <a:t>data exchange</a:t>
            </a:r>
          </a:p>
          <a:p>
            <a:pPr lvl="1"/>
            <a:r>
              <a:rPr lang="en-US" dirty="0"/>
              <a:t>I</a:t>
            </a:r>
            <a:r>
              <a:rPr lang="en-US" dirty="0" smtClean="0"/>
              <a:t>nteroperate </a:t>
            </a:r>
            <a:r>
              <a:rPr lang="en-US" dirty="0"/>
              <a:t>with enterprise data </a:t>
            </a:r>
            <a:r>
              <a:rPr lang="en-US" dirty="0" smtClean="0"/>
              <a:t>systems</a:t>
            </a:r>
            <a:endParaRPr lang="en-US" dirty="0"/>
          </a:p>
          <a:p>
            <a:pPr lvl="1"/>
            <a:r>
              <a:rPr lang="en-US" dirty="0" smtClean="0"/>
              <a:t>Share </a:t>
            </a:r>
            <a:r>
              <a:rPr lang="en-US" dirty="0"/>
              <a:t>data with </a:t>
            </a:r>
            <a:r>
              <a:rPr lang="en-US" dirty="0" smtClean="0"/>
              <a:t>enterprise analytic applications</a:t>
            </a:r>
            <a:endParaRPr lang="en-US" dirty="0"/>
          </a:p>
          <a:p>
            <a:r>
              <a:rPr lang="en-US" dirty="0" smtClean="0"/>
              <a:t>Easy </a:t>
            </a:r>
            <a:r>
              <a:rPr lang="en-US" dirty="0"/>
              <a:t>to operate platform</a:t>
            </a:r>
          </a:p>
          <a:p>
            <a:pPr lvl="1"/>
            <a:r>
              <a:rPr lang="it-IT" dirty="0" smtClean="0"/>
              <a:t>Provision</a:t>
            </a:r>
            <a:r>
              <a:rPr lang="it-IT" dirty="0"/>
              <a:t>, monitor, diagnose, manage at scale</a:t>
            </a:r>
          </a:p>
          <a:p>
            <a:pPr lvl="1"/>
            <a:r>
              <a:rPr lang="en-US" dirty="0" smtClean="0"/>
              <a:t>Reliability</a:t>
            </a:r>
            <a:r>
              <a:rPr lang="en-US" dirty="0"/>
              <a:t>, availability, affordability, scalability, interoperability</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a:t>
            </a:fld>
            <a:endParaRPr lang="en-US" dirty="0"/>
          </a:p>
        </p:txBody>
      </p:sp>
    </p:spTree>
    <p:extLst>
      <p:ext uri="{BB962C8B-B14F-4D97-AF65-F5344CB8AC3E}">
        <p14:creationId xmlns:p14="http://schemas.microsoft.com/office/powerpoint/2010/main" val="1514540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smtClean="0"/>
              <a:t>General Use Cases Supported by Hadoop</a:t>
            </a:r>
            <a:endParaRPr lang="en-US" sz="3200" dirty="0"/>
          </a:p>
        </p:txBody>
      </p:sp>
      <p:sp>
        <p:nvSpPr>
          <p:cNvPr id="2" name="Content Placeholder 1"/>
          <p:cNvSpPr>
            <a:spLocks noGrp="1"/>
          </p:cNvSpPr>
          <p:nvPr>
            <p:ph idx="1"/>
          </p:nvPr>
        </p:nvSpPr>
        <p:spPr/>
        <p:txBody>
          <a:bodyPr>
            <a:normAutofit fontScale="92500" lnSpcReduction="10000"/>
          </a:bodyPr>
          <a:lstStyle/>
          <a:p>
            <a:r>
              <a:rPr lang="en-US" dirty="0" smtClean="0"/>
              <a:t>Data </a:t>
            </a:r>
            <a:r>
              <a:rPr lang="en-US" dirty="0"/>
              <a:t>warehouse or data mart on demand</a:t>
            </a:r>
          </a:p>
          <a:p>
            <a:pPr lvl="1"/>
            <a:r>
              <a:rPr lang="en-US" dirty="0"/>
              <a:t>U</a:t>
            </a:r>
            <a:r>
              <a:rPr lang="en-US" dirty="0" smtClean="0"/>
              <a:t>se </a:t>
            </a:r>
            <a:r>
              <a:rPr lang="en-US" dirty="0"/>
              <a:t>Hadoop to quickly create a </a:t>
            </a:r>
            <a:r>
              <a:rPr lang="en-US" dirty="0" smtClean="0"/>
              <a:t>basic or ad-hoc </a:t>
            </a:r>
            <a:r>
              <a:rPr lang="en-US" dirty="0"/>
              <a:t>data warehouse or </a:t>
            </a:r>
            <a:r>
              <a:rPr lang="en-US" dirty="0" smtClean="0"/>
              <a:t>mart</a:t>
            </a:r>
          </a:p>
          <a:p>
            <a:pPr lvl="1"/>
            <a:r>
              <a:rPr lang="en-US" dirty="0"/>
              <a:t>Create a data repository for very large quantities of data that is relatively low cost to maintain compared to traditional relational database systems, where you do not need the additional capabilities of these types of systems.</a:t>
            </a:r>
          </a:p>
          <a:p>
            <a:pPr lvl="1"/>
            <a:r>
              <a:rPr lang="en-US" dirty="0" smtClean="0"/>
              <a:t>Consume the </a:t>
            </a:r>
            <a:r>
              <a:rPr lang="en-US" dirty="0"/>
              <a:t>results directly in business applications through interactive analytical tools such as Excel or Tableau, or in reporting platforms such as </a:t>
            </a:r>
            <a:r>
              <a:rPr lang="en-US" dirty="0" smtClean="0"/>
              <a:t>COGNOS</a:t>
            </a:r>
          </a:p>
          <a:p>
            <a:pPr lvl="1"/>
            <a:r>
              <a:rPr lang="en-US" dirty="0" smtClean="0"/>
              <a:t>Use the Hive tools to support SQL queries on a row and column view of stored data</a:t>
            </a:r>
          </a:p>
          <a:p>
            <a:pPr lvl="1"/>
            <a:r>
              <a:rPr lang="en-US" dirty="0" smtClean="0"/>
              <a:t>Use HBase to organize data for efficient reading, writing and updating of stored data</a:t>
            </a:r>
          </a:p>
          <a:p>
            <a:pPr lvl="1"/>
            <a:r>
              <a:rPr lang="en-US" dirty="0" smtClean="0"/>
              <a:t>Use Pig (scripting tool) and Oozie (workflow tool) to organize data transformations</a:t>
            </a:r>
          </a:p>
          <a:p>
            <a:pPr lvl="1"/>
            <a:endParaRPr lang="en-US" dirty="0" smtClean="0"/>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20</a:t>
            </a:fld>
            <a:endParaRPr lang="en-US" dirty="0"/>
          </a:p>
        </p:txBody>
      </p:sp>
    </p:spTree>
    <p:extLst>
      <p:ext uri="{BB962C8B-B14F-4D97-AF65-F5344CB8AC3E}">
        <p14:creationId xmlns:p14="http://schemas.microsoft.com/office/powerpoint/2010/main" val="2913782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smtClean="0"/>
              <a:t>General Use Cases Supported by Hadoop </a:t>
            </a:r>
            <a:endParaRPr lang="en-US" sz="3200" dirty="0"/>
          </a:p>
        </p:txBody>
      </p:sp>
      <p:sp>
        <p:nvSpPr>
          <p:cNvPr id="2" name="Content Placeholder 1"/>
          <p:cNvSpPr>
            <a:spLocks noGrp="1"/>
          </p:cNvSpPr>
          <p:nvPr>
            <p:ph idx="1"/>
          </p:nvPr>
        </p:nvSpPr>
        <p:spPr/>
        <p:txBody>
          <a:bodyPr>
            <a:normAutofit fontScale="92500" lnSpcReduction="10000"/>
          </a:bodyPr>
          <a:lstStyle/>
          <a:p>
            <a:r>
              <a:rPr lang="en-US" dirty="0" smtClean="0"/>
              <a:t>ETL </a:t>
            </a:r>
            <a:r>
              <a:rPr lang="en-US" dirty="0"/>
              <a:t>Acceleration</a:t>
            </a:r>
          </a:p>
          <a:p>
            <a:pPr lvl="1"/>
            <a:r>
              <a:rPr lang="en-US" dirty="0"/>
              <a:t>Use parallel processing to speed up ETL of input data into a relational or </a:t>
            </a:r>
            <a:r>
              <a:rPr lang="en-US" dirty="0" smtClean="0"/>
              <a:t>NoSQL (Hbase) database</a:t>
            </a:r>
          </a:p>
          <a:p>
            <a:pPr lvl="1"/>
            <a:r>
              <a:rPr lang="en-US" dirty="0" smtClean="0"/>
              <a:t>Use less costly storage and processing for transforming staging and pre-staging data such as NDW DCV rather than require expensive DB2 licenses </a:t>
            </a:r>
            <a:endParaRPr lang="en-US" dirty="0"/>
          </a:p>
          <a:p>
            <a:pPr lvl="0"/>
            <a:r>
              <a:rPr lang="en-US" dirty="0" smtClean="0"/>
              <a:t>Flexible Business </a:t>
            </a:r>
            <a:r>
              <a:rPr lang="en-US" dirty="0"/>
              <a:t>Intelligence (Reporting/Visualization) </a:t>
            </a:r>
          </a:p>
          <a:p>
            <a:pPr lvl="1"/>
            <a:r>
              <a:rPr lang="en-US" dirty="0"/>
              <a:t>Enable analysis and reporting directly from </a:t>
            </a:r>
            <a:r>
              <a:rPr lang="en-US" dirty="0" smtClean="0"/>
              <a:t>Hadoop supporting </a:t>
            </a:r>
            <a:r>
              <a:rPr lang="en-US" dirty="0"/>
              <a:t>advanced users such as business analysts and data scientists to create their own personal analytical data models and </a:t>
            </a:r>
            <a:r>
              <a:rPr lang="en-US" dirty="0" smtClean="0"/>
              <a:t>reports</a:t>
            </a:r>
          </a:p>
          <a:p>
            <a:r>
              <a:rPr lang="en-US" dirty="0" smtClean="0"/>
              <a:t>Active Historical Data Archiving</a:t>
            </a:r>
          </a:p>
          <a:p>
            <a:pPr lvl="1"/>
            <a:r>
              <a:rPr lang="en-US" dirty="0" smtClean="0"/>
              <a:t>Place historical data into HDFS</a:t>
            </a:r>
          </a:p>
          <a:p>
            <a:pPr lvl="1"/>
            <a:r>
              <a:rPr lang="en-US" dirty="0" smtClean="0"/>
              <a:t>Use compression to reduce space requirements</a:t>
            </a:r>
          </a:p>
          <a:p>
            <a:pPr lvl="1"/>
            <a:r>
              <a:rPr lang="en-US" dirty="0" smtClean="0"/>
              <a:t>Less costly than storage in DB2 or Oracle</a:t>
            </a:r>
          </a:p>
          <a:p>
            <a:pPr lvl="1"/>
            <a:r>
              <a:rPr lang="en-US" dirty="0" smtClean="0"/>
              <a:t>Allows queries to the stored data</a:t>
            </a:r>
            <a:endParaRPr lang="en-US" dirty="0"/>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21</a:t>
            </a:fld>
            <a:endParaRPr lang="en-US" dirty="0"/>
          </a:p>
        </p:txBody>
      </p:sp>
    </p:spTree>
    <p:extLst>
      <p:ext uri="{BB962C8B-B14F-4D97-AF65-F5344CB8AC3E}">
        <p14:creationId xmlns:p14="http://schemas.microsoft.com/office/powerpoint/2010/main" val="1342672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Hadoop</a:t>
            </a:r>
            <a:endParaRPr lang="en-US" dirty="0"/>
          </a:p>
        </p:txBody>
      </p:sp>
      <p:sp>
        <p:nvSpPr>
          <p:cNvPr id="3" name="Content Placeholder 2"/>
          <p:cNvSpPr>
            <a:spLocks noGrp="1"/>
          </p:cNvSpPr>
          <p:nvPr>
            <p:ph idx="1"/>
          </p:nvPr>
        </p:nvSpPr>
        <p:spPr/>
        <p:txBody>
          <a:bodyPr>
            <a:normAutofit/>
          </a:bodyPr>
          <a:lstStyle/>
          <a:p>
            <a:r>
              <a:rPr lang="en-US" dirty="0" smtClean="0"/>
              <a:t>Hadoop Common</a:t>
            </a:r>
            <a:endParaRPr lang="en-US" dirty="0"/>
          </a:p>
          <a:p>
            <a:pPr lvl="1"/>
            <a:r>
              <a:rPr lang="en-US" dirty="0"/>
              <a:t>T</a:t>
            </a:r>
            <a:r>
              <a:rPr lang="en-US" dirty="0" smtClean="0"/>
              <a:t>he </a:t>
            </a:r>
            <a:r>
              <a:rPr lang="en-US" dirty="0"/>
              <a:t>common utilities that provide </a:t>
            </a:r>
            <a:r>
              <a:rPr lang="en-US" dirty="0" smtClean="0"/>
              <a:t>basic </a:t>
            </a:r>
            <a:r>
              <a:rPr lang="en-US" dirty="0"/>
              <a:t>support to other Hadoop modules. </a:t>
            </a:r>
            <a:endParaRPr lang="en-US" dirty="0" smtClean="0"/>
          </a:p>
          <a:p>
            <a:r>
              <a:rPr lang="en-US" dirty="0" smtClean="0"/>
              <a:t>Hadoop </a:t>
            </a:r>
            <a:r>
              <a:rPr lang="en-US" dirty="0"/>
              <a:t>Distributed File </a:t>
            </a:r>
            <a:r>
              <a:rPr lang="en-US" dirty="0" smtClean="0"/>
              <a:t>System</a:t>
            </a:r>
            <a:endParaRPr lang="en-US" dirty="0"/>
          </a:p>
          <a:p>
            <a:pPr lvl="1"/>
            <a:r>
              <a:rPr lang="en-US" dirty="0"/>
              <a:t>E</a:t>
            </a:r>
            <a:r>
              <a:rPr lang="en-US" dirty="0" smtClean="0"/>
              <a:t>nables </a:t>
            </a:r>
            <a:r>
              <a:rPr lang="en-US" dirty="0"/>
              <a:t>storage of large amounts of data in redundancy over a cluster of commodity machines, </a:t>
            </a:r>
            <a:endParaRPr lang="en-US" dirty="0" smtClean="0"/>
          </a:p>
          <a:p>
            <a:r>
              <a:rPr lang="en-US" dirty="0" smtClean="0"/>
              <a:t>Zookeeper</a:t>
            </a:r>
          </a:p>
          <a:p>
            <a:pPr lvl="1"/>
            <a:r>
              <a:rPr lang="en-US" dirty="0" smtClean="0"/>
              <a:t>A </a:t>
            </a:r>
            <a:r>
              <a:rPr lang="en-US" dirty="0"/>
              <a:t>centralized service for maintaining Hadoop cluster configuration information, naming and providing distributed </a:t>
            </a:r>
            <a:r>
              <a:rPr lang="en-US" dirty="0" smtClean="0"/>
              <a:t>synchronization</a:t>
            </a:r>
          </a:p>
          <a:p>
            <a:r>
              <a:rPr lang="en-US" dirty="0"/>
              <a:t>Hadoop YARN: </a:t>
            </a:r>
            <a:endParaRPr lang="en-US" dirty="0" smtClean="0"/>
          </a:p>
          <a:p>
            <a:pPr lvl="1"/>
            <a:r>
              <a:rPr lang="en-US" dirty="0"/>
              <a:t>A</a:t>
            </a:r>
            <a:r>
              <a:rPr lang="en-US" dirty="0" smtClean="0"/>
              <a:t> </a:t>
            </a:r>
            <a:r>
              <a:rPr lang="en-US" dirty="0"/>
              <a:t>framework that takes care of cluster resource management and job scheduling tasks</a:t>
            </a:r>
          </a:p>
          <a:p>
            <a:endParaRPr lang="en-US" dirty="0"/>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22</a:t>
            </a:fld>
            <a:endParaRPr lang="en-US" dirty="0"/>
          </a:p>
        </p:txBody>
      </p:sp>
    </p:spTree>
    <p:extLst>
      <p:ext uri="{BB962C8B-B14F-4D97-AF65-F5344CB8AC3E}">
        <p14:creationId xmlns:p14="http://schemas.microsoft.com/office/powerpoint/2010/main" val="143815416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 Architecture Landscape</a:t>
            </a:r>
          </a:p>
        </p:txBody>
      </p:sp>
      <p:sp>
        <p:nvSpPr>
          <p:cNvPr id="3" name="Rectangle 2"/>
          <p:cNvSpPr/>
          <p:nvPr/>
        </p:nvSpPr>
        <p:spPr>
          <a:xfrm>
            <a:off x="2438400" y="1610271"/>
            <a:ext cx="2100775" cy="7855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 Access &amp; Processing</a:t>
            </a:r>
          </a:p>
        </p:txBody>
      </p:sp>
      <p:sp>
        <p:nvSpPr>
          <p:cNvPr id="4" name="Rectangle 3"/>
          <p:cNvSpPr/>
          <p:nvPr/>
        </p:nvSpPr>
        <p:spPr>
          <a:xfrm>
            <a:off x="152400" y="1610271"/>
            <a:ext cx="2133600" cy="7855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 Exchange</a:t>
            </a:r>
            <a:endParaRPr lang="en-US" dirty="0"/>
          </a:p>
        </p:txBody>
      </p:sp>
      <p:sp>
        <p:nvSpPr>
          <p:cNvPr id="8" name="Rectangle 7"/>
          <p:cNvSpPr/>
          <p:nvPr/>
        </p:nvSpPr>
        <p:spPr>
          <a:xfrm>
            <a:off x="152400" y="4807808"/>
            <a:ext cx="8839200" cy="785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a:p>
            <a:pPr algn="ctr"/>
            <a:endParaRPr lang="en-US" sz="1400" dirty="0" smtClean="0"/>
          </a:p>
          <a:p>
            <a:pPr algn="ctr"/>
            <a:endParaRPr lang="en-US" dirty="0"/>
          </a:p>
          <a:p>
            <a:pPr algn="ctr"/>
            <a:endParaRPr lang="en-US" dirty="0"/>
          </a:p>
        </p:txBody>
      </p:sp>
      <p:sp>
        <p:nvSpPr>
          <p:cNvPr id="9" name="Rectangle 8"/>
          <p:cNvSpPr/>
          <p:nvPr/>
        </p:nvSpPr>
        <p:spPr>
          <a:xfrm>
            <a:off x="304800" y="4938731"/>
            <a:ext cx="2057400"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Zookeeper</a:t>
            </a:r>
          </a:p>
          <a:p>
            <a:pPr algn="ctr"/>
            <a:r>
              <a:rPr lang="en-US" sz="1200" dirty="0" smtClean="0"/>
              <a:t>(Cluster Management)</a:t>
            </a:r>
            <a:endParaRPr lang="en-US" sz="1200" dirty="0"/>
          </a:p>
        </p:txBody>
      </p:sp>
      <p:sp>
        <p:nvSpPr>
          <p:cNvPr id="10" name="Rectangle 9"/>
          <p:cNvSpPr/>
          <p:nvPr/>
        </p:nvSpPr>
        <p:spPr>
          <a:xfrm>
            <a:off x="3581400" y="4919596"/>
            <a:ext cx="2057400"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YARN</a:t>
            </a:r>
          </a:p>
          <a:p>
            <a:pPr algn="ctr"/>
            <a:r>
              <a:rPr lang="en-US" sz="1200" dirty="0" smtClean="0"/>
              <a:t>(Resource Management)</a:t>
            </a:r>
            <a:endParaRPr lang="en-US" sz="1200" dirty="0"/>
          </a:p>
        </p:txBody>
      </p:sp>
      <p:sp>
        <p:nvSpPr>
          <p:cNvPr id="11" name="Rectangle 10"/>
          <p:cNvSpPr/>
          <p:nvPr/>
        </p:nvSpPr>
        <p:spPr>
          <a:xfrm>
            <a:off x="152400" y="4545963"/>
            <a:ext cx="8837511" cy="2618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Hadoop Core</a:t>
            </a:r>
            <a:endParaRPr lang="en-US" dirty="0"/>
          </a:p>
        </p:txBody>
      </p:sp>
      <p:sp>
        <p:nvSpPr>
          <p:cNvPr id="12" name="Rectangle 11"/>
          <p:cNvSpPr/>
          <p:nvPr/>
        </p:nvSpPr>
        <p:spPr>
          <a:xfrm>
            <a:off x="6763231" y="4901468"/>
            <a:ext cx="2057400"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HDFS</a:t>
            </a:r>
          </a:p>
          <a:p>
            <a:pPr algn="ctr"/>
            <a:r>
              <a:rPr lang="en-US" sz="1200" dirty="0" smtClean="0"/>
              <a:t>(Distributed File System)</a:t>
            </a:r>
            <a:endParaRPr lang="en-US" sz="1200" dirty="0"/>
          </a:p>
        </p:txBody>
      </p:sp>
      <p:sp>
        <p:nvSpPr>
          <p:cNvPr id="14" name="Rectangle 13"/>
          <p:cNvSpPr/>
          <p:nvPr/>
        </p:nvSpPr>
        <p:spPr>
          <a:xfrm>
            <a:off x="150711" y="2411238"/>
            <a:ext cx="2135289" cy="2080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a:p>
            <a:pPr algn="ctr"/>
            <a:endParaRPr lang="en-US" sz="1400" dirty="0" smtClean="0"/>
          </a:p>
          <a:p>
            <a:pPr algn="ctr"/>
            <a:endParaRPr lang="en-US" dirty="0"/>
          </a:p>
          <a:p>
            <a:pPr algn="ctr"/>
            <a:endParaRPr lang="en-US" dirty="0"/>
          </a:p>
        </p:txBody>
      </p:sp>
      <p:sp>
        <p:nvSpPr>
          <p:cNvPr id="15" name="Rectangle 14"/>
          <p:cNvSpPr/>
          <p:nvPr/>
        </p:nvSpPr>
        <p:spPr>
          <a:xfrm>
            <a:off x="2438400" y="2396773"/>
            <a:ext cx="2100775" cy="2080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a:p>
            <a:pPr algn="ctr"/>
            <a:endParaRPr lang="en-US" sz="1400" dirty="0" smtClean="0"/>
          </a:p>
          <a:p>
            <a:pPr algn="ctr"/>
            <a:endParaRPr lang="en-US" dirty="0"/>
          </a:p>
          <a:p>
            <a:pPr algn="ctr"/>
            <a:endParaRPr lang="en-US" dirty="0"/>
          </a:p>
        </p:txBody>
      </p:sp>
      <p:sp>
        <p:nvSpPr>
          <p:cNvPr id="18" name="Rectangle 17"/>
          <p:cNvSpPr/>
          <p:nvPr/>
        </p:nvSpPr>
        <p:spPr>
          <a:xfrm>
            <a:off x="4681025" y="1600200"/>
            <a:ext cx="2100775" cy="7855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Security</a:t>
            </a:r>
          </a:p>
        </p:txBody>
      </p:sp>
      <p:sp>
        <p:nvSpPr>
          <p:cNvPr id="19" name="Rectangle 18"/>
          <p:cNvSpPr/>
          <p:nvPr/>
        </p:nvSpPr>
        <p:spPr>
          <a:xfrm>
            <a:off x="4681025" y="2386702"/>
            <a:ext cx="2100775" cy="2080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a:p>
            <a:pPr algn="ctr"/>
            <a:endParaRPr lang="en-US" sz="1400" dirty="0" smtClean="0"/>
          </a:p>
          <a:p>
            <a:pPr algn="ctr"/>
            <a:endParaRPr lang="en-US" dirty="0"/>
          </a:p>
          <a:p>
            <a:pPr algn="ctr"/>
            <a:endParaRPr lang="en-US" dirty="0"/>
          </a:p>
        </p:txBody>
      </p:sp>
      <p:sp>
        <p:nvSpPr>
          <p:cNvPr id="20" name="Rectangle 19"/>
          <p:cNvSpPr/>
          <p:nvPr/>
        </p:nvSpPr>
        <p:spPr>
          <a:xfrm>
            <a:off x="6890825" y="1600200"/>
            <a:ext cx="2100775" cy="7855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Operations</a:t>
            </a:r>
          </a:p>
        </p:txBody>
      </p:sp>
      <p:sp>
        <p:nvSpPr>
          <p:cNvPr id="21" name="Rectangle 20"/>
          <p:cNvSpPr/>
          <p:nvPr/>
        </p:nvSpPr>
        <p:spPr>
          <a:xfrm>
            <a:off x="6890825" y="2386702"/>
            <a:ext cx="2100775" cy="2080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a:p>
            <a:pPr algn="ctr"/>
            <a:endParaRPr lang="en-US" sz="1400" dirty="0" smtClean="0"/>
          </a:p>
          <a:p>
            <a:pPr algn="ctr"/>
            <a:endParaRPr lang="en-US" dirty="0"/>
          </a:p>
          <a:p>
            <a:pPr algn="ctr"/>
            <a:endParaRPr lang="en-US" dirty="0"/>
          </a:p>
        </p:txBody>
      </p:sp>
      <p:sp>
        <p:nvSpPr>
          <p:cNvPr id="22" name="Rectangle 21"/>
          <p:cNvSpPr/>
          <p:nvPr/>
        </p:nvSpPr>
        <p:spPr>
          <a:xfrm>
            <a:off x="343745" y="2522251"/>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Sqoop</a:t>
            </a:r>
          </a:p>
          <a:p>
            <a:pPr algn="ctr"/>
            <a:r>
              <a:rPr lang="en-US" sz="1200" dirty="0" smtClean="0"/>
              <a:t>(DB Data Exchange) </a:t>
            </a:r>
          </a:p>
        </p:txBody>
      </p:sp>
      <p:sp>
        <p:nvSpPr>
          <p:cNvPr id="23" name="Rectangle 22"/>
          <p:cNvSpPr/>
          <p:nvPr/>
        </p:nvSpPr>
        <p:spPr>
          <a:xfrm>
            <a:off x="343745" y="3176865"/>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Flume</a:t>
            </a:r>
          </a:p>
          <a:p>
            <a:pPr algn="ctr"/>
            <a:r>
              <a:rPr lang="en-US" sz="1400" dirty="0" smtClean="0"/>
              <a:t>(Log Collector)</a:t>
            </a:r>
          </a:p>
        </p:txBody>
      </p:sp>
      <p:sp>
        <p:nvSpPr>
          <p:cNvPr id="24" name="Rectangle 23"/>
          <p:cNvSpPr/>
          <p:nvPr/>
        </p:nvSpPr>
        <p:spPr>
          <a:xfrm>
            <a:off x="324272" y="3831479"/>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Kafka</a:t>
            </a:r>
          </a:p>
          <a:p>
            <a:pPr algn="ctr"/>
            <a:r>
              <a:rPr lang="en-US" sz="1400" dirty="0" smtClean="0"/>
              <a:t>(Messaging)</a:t>
            </a:r>
          </a:p>
        </p:txBody>
      </p:sp>
      <p:sp>
        <p:nvSpPr>
          <p:cNvPr id="25" name="Rectangle 24"/>
          <p:cNvSpPr/>
          <p:nvPr/>
        </p:nvSpPr>
        <p:spPr>
          <a:xfrm>
            <a:off x="2438400" y="2415501"/>
            <a:ext cx="2083952" cy="2080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a:p>
            <a:pPr algn="ctr"/>
            <a:endParaRPr lang="en-US" sz="1400" dirty="0" smtClean="0"/>
          </a:p>
          <a:p>
            <a:pPr algn="ctr"/>
            <a:endParaRPr lang="en-US" dirty="0"/>
          </a:p>
          <a:p>
            <a:pPr algn="ctr"/>
            <a:endParaRPr lang="en-US" dirty="0"/>
          </a:p>
        </p:txBody>
      </p:sp>
      <p:sp>
        <p:nvSpPr>
          <p:cNvPr id="26" name="Rectangle 25"/>
          <p:cNvSpPr/>
          <p:nvPr/>
        </p:nvSpPr>
        <p:spPr>
          <a:xfrm>
            <a:off x="2580097" y="2526514"/>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Tools</a:t>
            </a:r>
          </a:p>
          <a:p>
            <a:pPr algn="ctr"/>
            <a:r>
              <a:rPr lang="en-US" sz="1200" dirty="0" smtClean="0"/>
              <a:t>(Hive, Pig, …)</a:t>
            </a:r>
          </a:p>
        </p:txBody>
      </p:sp>
      <p:sp>
        <p:nvSpPr>
          <p:cNvPr id="27" name="Rectangle 26"/>
          <p:cNvSpPr/>
          <p:nvPr/>
        </p:nvSpPr>
        <p:spPr>
          <a:xfrm>
            <a:off x="2580097" y="3181128"/>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Batch Parallel Execution Engine</a:t>
            </a:r>
          </a:p>
        </p:txBody>
      </p:sp>
      <p:sp>
        <p:nvSpPr>
          <p:cNvPr id="28" name="Rectangle 27"/>
          <p:cNvSpPr/>
          <p:nvPr/>
        </p:nvSpPr>
        <p:spPr>
          <a:xfrm>
            <a:off x="2560624" y="3835742"/>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Advanced Parallel Execution Engine</a:t>
            </a:r>
          </a:p>
        </p:txBody>
      </p:sp>
      <p:sp>
        <p:nvSpPr>
          <p:cNvPr id="29" name="Rectangle 28"/>
          <p:cNvSpPr/>
          <p:nvPr/>
        </p:nvSpPr>
        <p:spPr>
          <a:xfrm>
            <a:off x="4836484" y="2514600"/>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Ranger</a:t>
            </a:r>
          </a:p>
          <a:p>
            <a:pPr algn="ctr"/>
            <a:r>
              <a:rPr lang="en-US" sz="1400" dirty="0" smtClean="0"/>
              <a:t>(Security Manager) </a:t>
            </a:r>
          </a:p>
        </p:txBody>
      </p:sp>
      <p:sp>
        <p:nvSpPr>
          <p:cNvPr id="30" name="Rectangle 29"/>
          <p:cNvSpPr/>
          <p:nvPr/>
        </p:nvSpPr>
        <p:spPr>
          <a:xfrm>
            <a:off x="4836484" y="3169214"/>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Knox</a:t>
            </a:r>
          </a:p>
          <a:p>
            <a:pPr algn="ctr"/>
            <a:r>
              <a:rPr lang="en-US" sz="1400" dirty="0" smtClean="0"/>
              <a:t>(Secure Entry Point)</a:t>
            </a:r>
          </a:p>
        </p:txBody>
      </p:sp>
      <p:sp>
        <p:nvSpPr>
          <p:cNvPr id="31" name="Rectangle 30"/>
          <p:cNvSpPr/>
          <p:nvPr/>
        </p:nvSpPr>
        <p:spPr>
          <a:xfrm>
            <a:off x="4817011" y="3823828"/>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HDFS Encryption</a:t>
            </a:r>
          </a:p>
          <a:p>
            <a:pPr algn="ctr"/>
            <a:r>
              <a:rPr lang="en-US" sz="1200" dirty="0" smtClean="0"/>
              <a:t>(File Level Security)</a:t>
            </a:r>
          </a:p>
        </p:txBody>
      </p:sp>
      <p:sp>
        <p:nvSpPr>
          <p:cNvPr id="32" name="Rectangle 31"/>
          <p:cNvSpPr/>
          <p:nvPr/>
        </p:nvSpPr>
        <p:spPr>
          <a:xfrm>
            <a:off x="7046284" y="2514600"/>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Ambari</a:t>
            </a:r>
          </a:p>
          <a:p>
            <a:pPr algn="ctr"/>
            <a:r>
              <a:rPr lang="en-US" sz="1400" dirty="0" smtClean="0"/>
              <a:t>(Hadoop Admin) </a:t>
            </a:r>
          </a:p>
        </p:txBody>
      </p:sp>
      <p:sp>
        <p:nvSpPr>
          <p:cNvPr id="33" name="Rectangle 32"/>
          <p:cNvSpPr/>
          <p:nvPr/>
        </p:nvSpPr>
        <p:spPr>
          <a:xfrm>
            <a:off x="7046284" y="3169214"/>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Oozie</a:t>
            </a:r>
          </a:p>
          <a:p>
            <a:pPr algn="ctr"/>
            <a:r>
              <a:rPr lang="en-US" sz="1400" dirty="0" smtClean="0"/>
              <a:t>(Job Scheduling)</a:t>
            </a:r>
          </a:p>
        </p:txBody>
      </p:sp>
      <p:sp>
        <p:nvSpPr>
          <p:cNvPr id="35" name="Rectangle 34"/>
          <p:cNvSpPr/>
          <p:nvPr/>
        </p:nvSpPr>
        <p:spPr>
          <a:xfrm>
            <a:off x="152400" y="5900645"/>
            <a:ext cx="8839200" cy="785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a:p>
            <a:pPr algn="ctr"/>
            <a:endParaRPr lang="en-US" sz="1400" dirty="0" smtClean="0"/>
          </a:p>
          <a:p>
            <a:pPr algn="ctr"/>
            <a:endParaRPr lang="en-US" dirty="0"/>
          </a:p>
          <a:p>
            <a:pPr algn="ctr"/>
            <a:endParaRPr lang="en-US" dirty="0"/>
          </a:p>
        </p:txBody>
      </p:sp>
      <p:sp>
        <p:nvSpPr>
          <p:cNvPr id="36" name="Rectangle 35"/>
          <p:cNvSpPr/>
          <p:nvPr/>
        </p:nvSpPr>
        <p:spPr>
          <a:xfrm>
            <a:off x="304800" y="6031568"/>
            <a:ext cx="2057400"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Server Nodes</a:t>
            </a:r>
          </a:p>
          <a:p>
            <a:pPr algn="ctr"/>
            <a:r>
              <a:rPr lang="en-US" sz="1200" dirty="0" smtClean="0"/>
              <a:t>(Master, Edge, Data, Task)</a:t>
            </a:r>
          </a:p>
        </p:txBody>
      </p:sp>
      <p:sp>
        <p:nvSpPr>
          <p:cNvPr id="37" name="Rectangle 36"/>
          <p:cNvSpPr/>
          <p:nvPr/>
        </p:nvSpPr>
        <p:spPr>
          <a:xfrm>
            <a:off x="2438400" y="6012433"/>
            <a:ext cx="2057400"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Cluster Storage</a:t>
            </a:r>
          </a:p>
          <a:p>
            <a:pPr algn="ctr"/>
            <a:r>
              <a:rPr lang="en-US" sz="1200" dirty="0" smtClean="0"/>
              <a:t>(DAS, NAS, SAN)</a:t>
            </a:r>
          </a:p>
        </p:txBody>
      </p:sp>
      <p:sp>
        <p:nvSpPr>
          <p:cNvPr id="38" name="Rectangle 37"/>
          <p:cNvSpPr/>
          <p:nvPr/>
        </p:nvSpPr>
        <p:spPr>
          <a:xfrm>
            <a:off x="152400" y="5638800"/>
            <a:ext cx="8837511" cy="2618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Cluster</a:t>
            </a:r>
            <a:endParaRPr lang="en-US" dirty="0"/>
          </a:p>
        </p:txBody>
      </p:sp>
      <p:sp>
        <p:nvSpPr>
          <p:cNvPr id="39" name="Rectangle 38"/>
          <p:cNvSpPr/>
          <p:nvPr/>
        </p:nvSpPr>
        <p:spPr>
          <a:xfrm>
            <a:off x="6781800" y="6019800"/>
            <a:ext cx="2057400" cy="50661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Network</a:t>
            </a:r>
          </a:p>
        </p:txBody>
      </p:sp>
      <p:sp>
        <p:nvSpPr>
          <p:cNvPr id="44" name="Rectangle 43"/>
          <p:cNvSpPr/>
          <p:nvPr/>
        </p:nvSpPr>
        <p:spPr>
          <a:xfrm>
            <a:off x="4648200" y="6019800"/>
            <a:ext cx="2057400"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External Storage</a:t>
            </a:r>
          </a:p>
          <a:p>
            <a:pPr algn="ctr"/>
            <a:r>
              <a:rPr lang="en-US" sz="1200" dirty="0" smtClean="0"/>
              <a:t>(AWS S3 Buckets)</a:t>
            </a:r>
          </a:p>
        </p:txBody>
      </p:sp>
      <p:sp>
        <p:nvSpPr>
          <p:cNvPr id="5" name="Footer Placeholder 4"/>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23</a:t>
            </a:fld>
            <a:endParaRPr lang="en-US" dirty="0"/>
          </a:p>
        </p:txBody>
      </p:sp>
    </p:spTree>
    <p:extLst>
      <p:ext uri="{BB962C8B-B14F-4D97-AF65-F5344CB8AC3E}">
        <p14:creationId xmlns:p14="http://schemas.microsoft.com/office/powerpoint/2010/main" val="6972691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54089" y="2292927"/>
            <a:ext cx="88392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a:p>
            <a:pPr algn="ctr"/>
            <a:endParaRPr lang="en-US" sz="1400" dirty="0" smtClean="0"/>
          </a:p>
          <a:p>
            <a:pPr algn="ctr"/>
            <a:endParaRPr lang="en-US" dirty="0"/>
          </a:p>
          <a:p>
            <a:pPr algn="ctr"/>
            <a:endParaRPr lang="en-US" dirty="0"/>
          </a:p>
        </p:txBody>
      </p:sp>
      <p:sp>
        <p:nvSpPr>
          <p:cNvPr id="2" name="Title 1"/>
          <p:cNvSpPr>
            <a:spLocks noGrp="1"/>
          </p:cNvSpPr>
          <p:nvPr>
            <p:ph type="title"/>
          </p:nvPr>
        </p:nvSpPr>
        <p:spPr/>
        <p:txBody>
          <a:bodyPr>
            <a:normAutofit fontScale="90000"/>
          </a:bodyPr>
          <a:lstStyle/>
          <a:p>
            <a:r>
              <a:rPr lang="en-US" dirty="0" smtClean="0"/>
              <a:t>Hadoop </a:t>
            </a:r>
            <a:r>
              <a:rPr lang="en-US" dirty="0"/>
              <a:t>Architecture </a:t>
            </a:r>
            <a:r>
              <a:rPr lang="en-US" dirty="0" smtClean="0"/>
              <a:t>Landscape</a:t>
            </a:r>
            <a:br>
              <a:rPr lang="en-US" dirty="0" smtClean="0"/>
            </a:br>
            <a:r>
              <a:rPr lang="en-US" sz="3100" dirty="0" smtClean="0"/>
              <a:t>Data Access Detail</a:t>
            </a:r>
            <a:endParaRPr lang="en-US" sz="3100" dirty="0"/>
          </a:p>
        </p:txBody>
      </p:sp>
      <p:sp>
        <p:nvSpPr>
          <p:cNvPr id="3" name="Rectangle 2"/>
          <p:cNvSpPr/>
          <p:nvPr/>
        </p:nvSpPr>
        <p:spPr>
          <a:xfrm>
            <a:off x="152400" y="5334000"/>
            <a:ext cx="8839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a:p>
            <a:pPr algn="ctr"/>
            <a:endParaRPr lang="en-US" sz="1400" dirty="0" smtClean="0"/>
          </a:p>
          <a:p>
            <a:pPr algn="ctr"/>
            <a:endParaRPr lang="en-US" dirty="0"/>
          </a:p>
          <a:p>
            <a:pPr algn="ctr"/>
            <a:endParaRPr lang="en-US" dirty="0"/>
          </a:p>
        </p:txBody>
      </p:sp>
      <p:sp>
        <p:nvSpPr>
          <p:cNvPr id="5" name="Rectangle 4"/>
          <p:cNvSpPr/>
          <p:nvPr/>
        </p:nvSpPr>
        <p:spPr>
          <a:xfrm>
            <a:off x="152400" y="3764280"/>
            <a:ext cx="4150603" cy="103632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dirty="0" smtClean="0"/>
              <a:t>Spark </a:t>
            </a:r>
          </a:p>
          <a:p>
            <a:pPr algn="ctr"/>
            <a:r>
              <a:rPr lang="en-US" sz="1600" dirty="0" smtClean="0"/>
              <a:t>(Advanced Execution Engine)</a:t>
            </a:r>
            <a:endParaRPr lang="en-US" sz="1600" dirty="0"/>
          </a:p>
        </p:txBody>
      </p:sp>
      <p:sp>
        <p:nvSpPr>
          <p:cNvPr id="6" name="Rectangle 5"/>
          <p:cNvSpPr/>
          <p:nvPr/>
        </p:nvSpPr>
        <p:spPr>
          <a:xfrm>
            <a:off x="4419600" y="3764280"/>
            <a:ext cx="2343631" cy="103632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t>MapReduce</a:t>
            </a:r>
          </a:p>
          <a:p>
            <a:pPr algn="ctr"/>
            <a:r>
              <a:rPr lang="en-US" sz="1600" dirty="0" smtClean="0"/>
              <a:t>(Batch Execution Engine)</a:t>
            </a:r>
            <a:endParaRPr lang="en-US" sz="1600" dirty="0"/>
          </a:p>
        </p:txBody>
      </p:sp>
      <p:sp>
        <p:nvSpPr>
          <p:cNvPr id="7" name="Rectangle 6"/>
          <p:cNvSpPr/>
          <p:nvPr/>
        </p:nvSpPr>
        <p:spPr>
          <a:xfrm>
            <a:off x="1066800" y="2362200"/>
            <a:ext cx="1026403" cy="12954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smtClean="0"/>
              <a:t>Spark Streaming</a:t>
            </a:r>
          </a:p>
          <a:p>
            <a:pPr algn="ctr"/>
            <a:r>
              <a:rPr lang="en-US" sz="1200" dirty="0" smtClean="0"/>
              <a:t>(Stream Processing)</a:t>
            </a:r>
            <a:endParaRPr lang="en-US" sz="1200" dirty="0"/>
          </a:p>
        </p:txBody>
      </p:sp>
      <p:sp>
        <p:nvSpPr>
          <p:cNvPr id="8" name="Rectangle 7"/>
          <p:cNvSpPr/>
          <p:nvPr/>
        </p:nvSpPr>
        <p:spPr>
          <a:xfrm>
            <a:off x="2173997" y="2362200"/>
            <a:ext cx="1026403" cy="12954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smtClean="0"/>
              <a:t>MLIB</a:t>
            </a:r>
          </a:p>
          <a:p>
            <a:pPr algn="ctr"/>
            <a:r>
              <a:rPr lang="en-US" sz="1400" dirty="0" smtClean="0"/>
              <a:t>(Machine Learning)</a:t>
            </a:r>
            <a:endParaRPr lang="en-US" sz="1400" dirty="0"/>
          </a:p>
        </p:txBody>
      </p:sp>
      <p:sp>
        <p:nvSpPr>
          <p:cNvPr id="9" name="Rectangle 8"/>
          <p:cNvSpPr/>
          <p:nvPr/>
        </p:nvSpPr>
        <p:spPr>
          <a:xfrm>
            <a:off x="3276600" y="2362200"/>
            <a:ext cx="1026403" cy="12954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smtClean="0"/>
              <a:t>GraphX</a:t>
            </a:r>
          </a:p>
          <a:p>
            <a:pPr algn="ctr"/>
            <a:r>
              <a:rPr lang="en-US" sz="1200" dirty="0" smtClean="0"/>
              <a:t>(Graph Processing)</a:t>
            </a:r>
            <a:endParaRPr lang="en-US" sz="1200" dirty="0"/>
          </a:p>
        </p:txBody>
      </p:sp>
      <p:sp>
        <p:nvSpPr>
          <p:cNvPr id="10" name="Rectangle 9"/>
          <p:cNvSpPr/>
          <p:nvPr/>
        </p:nvSpPr>
        <p:spPr>
          <a:xfrm>
            <a:off x="154089" y="2362200"/>
            <a:ext cx="836511" cy="12954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smtClean="0"/>
              <a:t>Spark </a:t>
            </a:r>
          </a:p>
          <a:p>
            <a:pPr algn="ctr"/>
            <a:r>
              <a:rPr lang="en-US" sz="1400" dirty="0" smtClean="0"/>
              <a:t>SQL</a:t>
            </a:r>
          </a:p>
          <a:p>
            <a:pPr algn="ctr"/>
            <a:r>
              <a:rPr lang="en-US" sz="1400" dirty="0" smtClean="0"/>
              <a:t>(SQL)</a:t>
            </a:r>
            <a:endParaRPr lang="en-US" sz="1400" dirty="0"/>
          </a:p>
        </p:txBody>
      </p:sp>
      <p:sp>
        <p:nvSpPr>
          <p:cNvPr id="11" name="Rectangle 10"/>
          <p:cNvSpPr/>
          <p:nvPr/>
        </p:nvSpPr>
        <p:spPr>
          <a:xfrm>
            <a:off x="4419600" y="2362200"/>
            <a:ext cx="694471" cy="1295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t>Hive</a:t>
            </a:r>
          </a:p>
          <a:p>
            <a:pPr algn="ctr"/>
            <a:r>
              <a:rPr lang="en-US" sz="1400" dirty="0" smtClean="0"/>
              <a:t>(SQL)</a:t>
            </a:r>
            <a:endParaRPr lang="en-US" sz="1400" dirty="0"/>
          </a:p>
        </p:txBody>
      </p:sp>
      <p:sp>
        <p:nvSpPr>
          <p:cNvPr id="12" name="Rectangle 11"/>
          <p:cNvSpPr/>
          <p:nvPr/>
        </p:nvSpPr>
        <p:spPr>
          <a:xfrm>
            <a:off x="5181600" y="2362200"/>
            <a:ext cx="723901" cy="1295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t>Pig</a:t>
            </a:r>
          </a:p>
          <a:p>
            <a:pPr algn="ctr"/>
            <a:r>
              <a:rPr lang="en-US" sz="1200" dirty="0" smtClean="0"/>
              <a:t>(Script)</a:t>
            </a:r>
            <a:endParaRPr lang="en-US" sz="1200" dirty="0"/>
          </a:p>
        </p:txBody>
      </p:sp>
      <p:sp>
        <p:nvSpPr>
          <p:cNvPr id="13" name="Rectangle 12"/>
          <p:cNvSpPr/>
          <p:nvPr/>
        </p:nvSpPr>
        <p:spPr>
          <a:xfrm>
            <a:off x="6851012" y="2362200"/>
            <a:ext cx="1026403" cy="2438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smtClean="0"/>
              <a:t>Storm</a:t>
            </a:r>
          </a:p>
          <a:p>
            <a:pPr algn="ctr"/>
            <a:r>
              <a:rPr lang="en-US" sz="1200" dirty="0" smtClean="0"/>
              <a:t>(Stream Processing)</a:t>
            </a:r>
            <a:endParaRPr lang="en-US" sz="1200" dirty="0"/>
          </a:p>
        </p:txBody>
      </p:sp>
      <p:sp>
        <p:nvSpPr>
          <p:cNvPr id="14" name="Rectangle 13"/>
          <p:cNvSpPr/>
          <p:nvPr/>
        </p:nvSpPr>
        <p:spPr>
          <a:xfrm>
            <a:off x="8001000" y="2355273"/>
            <a:ext cx="950203" cy="2438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smtClean="0"/>
              <a:t>HBASE</a:t>
            </a:r>
          </a:p>
          <a:p>
            <a:pPr algn="ctr"/>
            <a:r>
              <a:rPr lang="en-US" sz="1200" dirty="0" smtClean="0"/>
              <a:t>(NoSQL Database)</a:t>
            </a:r>
            <a:endParaRPr lang="en-US" sz="1200" dirty="0"/>
          </a:p>
        </p:txBody>
      </p:sp>
      <p:sp>
        <p:nvSpPr>
          <p:cNvPr id="15" name="Rectangle 14"/>
          <p:cNvSpPr/>
          <p:nvPr/>
        </p:nvSpPr>
        <p:spPr>
          <a:xfrm>
            <a:off x="154089" y="1981200"/>
            <a:ext cx="8837511"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 Access and Processing</a:t>
            </a:r>
            <a:endParaRPr lang="en-US" dirty="0"/>
          </a:p>
        </p:txBody>
      </p:sp>
      <p:sp>
        <p:nvSpPr>
          <p:cNvPr id="17" name="Rectangle 16"/>
          <p:cNvSpPr/>
          <p:nvPr/>
        </p:nvSpPr>
        <p:spPr>
          <a:xfrm>
            <a:off x="304800" y="5486400"/>
            <a:ext cx="2057400" cy="609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Zookeeper</a:t>
            </a:r>
          </a:p>
          <a:p>
            <a:pPr algn="ctr"/>
            <a:r>
              <a:rPr lang="en-US" sz="1200" dirty="0" smtClean="0"/>
              <a:t>(Cluster Management)</a:t>
            </a:r>
            <a:endParaRPr lang="en-US" sz="1200" dirty="0"/>
          </a:p>
        </p:txBody>
      </p:sp>
      <p:sp>
        <p:nvSpPr>
          <p:cNvPr id="18" name="Rectangle 17"/>
          <p:cNvSpPr/>
          <p:nvPr/>
        </p:nvSpPr>
        <p:spPr>
          <a:xfrm>
            <a:off x="3581400" y="5464126"/>
            <a:ext cx="2057400" cy="609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YARN</a:t>
            </a:r>
          </a:p>
          <a:p>
            <a:pPr algn="ctr"/>
            <a:r>
              <a:rPr lang="en-US" sz="1200" dirty="0" smtClean="0"/>
              <a:t>(Resource Management)</a:t>
            </a:r>
            <a:endParaRPr lang="en-US" sz="1200" dirty="0"/>
          </a:p>
        </p:txBody>
      </p:sp>
      <p:sp>
        <p:nvSpPr>
          <p:cNvPr id="19" name="Rectangle 18"/>
          <p:cNvSpPr/>
          <p:nvPr/>
        </p:nvSpPr>
        <p:spPr>
          <a:xfrm>
            <a:off x="152400" y="5029200"/>
            <a:ext cx="8837511"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Hadoop Core</a:t>
            </a:r>
            <a:endParaRPr lang="en-US" dirty="0"/>
          </a:p>
        </p:txBody>
      </p:sp>
      <p:sp>
        <p:nvSpPr>
          <p:cNvPr id="20" name="Rectangle 19"/>
          <p:cNvSpPr/>
          <p:nvPr/>
        </p:nvSpPr>
        <p:spPr>
          <a:xfrm>
            <a:off x="6763231" y="5443024"/>
            <a:ext cx="2057400" cy="609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HDFS</a:t>
            </a:r>
          </a:p>
          <a:p>
            <a:pPr algn="ctr"/>
            <a:r>
              <a:rPr lang="en-US" sz="1200" dirty="0" smtClean="0"/>
              <a:t>(Distributed File System)</a:t>
            </a:r>
            <a:endParaRPr lang="en-US" sz="1200" dirty="0"/>
          </a:p>
        </p:txBody>
      </p:sp>
      <p:sp>
        <p:nvSpPr>
          <p:cNvPr id="22" name="Rectangle 21"/>
          <p:cNvSpPr/>
          <p:nvPr/>
        </p:nvSpPr>
        <p:spPr>
          <a:xfrm>
            <a:off x="5943600" y="2362200"/>
            <a:ext cx="819632" cy="1295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t>Mahout</a:t>
            </a:r>
          </a:p>
          <a:p>
            <a:pPr algn="ctr"/>
            <a:r>
              <a:rPr lang="en-US" sz="1100" dirty="0" smtClean="0"/>
              <a:t>(Machine Learning)</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16" name="Slide Number Placeholder 15"/>
          <p:cNvSpPr>
            <a:spLocks noGrp="1"/>
          </p:cNvSpPr>
          <p:nvPr>
            <p:ph type="sldNum" sz="quarter" idx="12"/>
          </p:nvPr>
        </p:nvSpPr>
        <p:spPr/>
        <p:txBody>
          <a:bodyPr/>
          <a:lstStyle/>
          <a:p>
            <a:fld id="{9AA7C465-8597-4488-B68C-958448427716}" type="slidenum">
              <a:rPr lang="en-US" smtClean="0"/>
              <a:t>24</a:t>
            </a:fld>
            <a:endParaRPr lang="en-US" dirty="0"/>
          </a:p>
        </p:txBody>
      </p:sp>
    </p:spTree>
    <p:extLst>
      <p:ext uri="{BB962C8B-B14F-4D97-AF65-F5344CB8AC3E}">
        <p14:creationId xmlns:p14="http://schemas.microsoft.com/office/powerpoint/2010/main" val="228964168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Core</a:t>
            </a:r>
            <a:endParaRPr lang="en-US" dirty="0"/>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25</a:t>
            </a:fld>
            <a:endParaRPr lang="en-US" dirty="0"/>
          </a:p>
        </p:txBody>
      </p:sp>
    </p:spTree>
    <p:extLst>
      <p:ext uri="{BB962C8B-B14F-4D97-AF65-F5344CB8AC3E}">
        <p14:creationId xmlns:p14="http://schemas.microsoft.com/office/powerpoint/2010/main" val="355622687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The Hadoop Distributed File System (HDFS)</a:t>
            </a:r>
          </a:p>
        </p:txBody>
      </p:sp>
      <p:sp>
        <p:nvSpPr>
          <p:cNvPr id="3" name="Content Placeholder 2"/>
          <p:cNvSpPr>
            <a:spLocks noGrp="1"/>
          </p:cNvSpPr>
          <p:nvPr>
            <p:ph idx="1"/>
          </p:nvPr>
        </p:nvSpPr>
        <p:spPr/>
        <p:txBody>
          <a:bodyPr>
            <a:normAutofit/>
          </a:bodyPr>
          <a:lstStyle/>
          <a:p>
            <a:r>
              <a:rPr lang="en-US" dirty="0"/>
              <a:t>HDFS is the storage layer for </a:t>
            </a:r>
            <a:r>
              <a:rPr lang="en-US" dirty="0" smtClean="0"/>
              <a:t>Hadoop</a:t>
            </a:r>
          </a:p>
          <a:p>
            <a:pPr lvl="1"/>
            <a:r>
              <a:rPr lang="en-US" dirty="0" smtClean="0"/>
              <a:t>A file system which </a:t>
            </a:r>
            <a:r>
              <a:rPr lang="en-US" dirty="0"/>
              <a:t>can store any type of </a:t>
            </a:r>
            <a:r>
              <a:rPr lang="en-US" dirty="0" smtClean="0"/>
              <a:t>data</a:t>
            </a:r>
          </a:p>
          <a:p>
            <a:r>
              <a:rPr lang="en-US" dirty="0" smtClean="0"/>
              <a:t>Provides </a:t>
            </a:r>
            <a:r>
              <a:rPr lang="en-US" dirty="0"/>
              <a:t>inexpensive and reliable storage for massive amounts of </a:t>
            </a:r>
            <a:r>
              <a:rPr lang="en-US" dirty="0" smtClean="0"/>
              <a:t>data</a:t>
            </a:r>
          </a:p>
          <a:p>
            <a:pPr lvl="1"/>
            <a:r>
              <a:rPr lang="en-US" dirty="0" smtClean="0"/>
              <a:t>Data </a:t>
            </a:r>
            <a:r>
              <a:rPr lang="en-US" dirty="0"/>
              <a:t>is replicated across </a:t>
            </a:r>
            <a:r>
              <a:rPr lang="en-US" dirty="0" smtClean="0"/>
              <a:t>computers</a:t>
            </a:r>
          </a:p>
          <a:p>
            <a:r>
              <a:rPr lang="en-US" dirty="0" smtClean="0"/>
              <a:t>HDFS </a:t>
            </a:r>
            <a:r>
              <a:rPr lang="en-US" dirty="0"/>
              <a:t>performs best with a “modest” number of large </a:t>
            </a:r>
            <a:r>
              <a:rPr lang="en-US" dirty="0" smtClean="0"/>
              <a:t>files</a:t>
            </a:r>
          </a:p>
          <a:p>
            <a:pPr lvl="1"/>
            <a:r>
              <a:rPr lang="en-US" dirty="0" smtClean="0"/>
              <a:t>Millions</a:t>
            </a:r>
            <a:r>
              <a:rPr lang="en-US" dirty="0"/>
              <a:t>, rather than billions, of files</a:t>
            </a:r>
          </a:p>
          <a:p>
            <a:pPr lvl="1"/>
            <a:r>
              <a:rPr lang="en-US" dirty="0" smtClean="0"/>
              <a:t>Each </a:t>
            </a:r>
            <a:r>
              <a:rPr lang="en-US" dirty="0"/>
              <a:t>file typically 100MB or </a:t>
            </a:r>
            <a:r>
              <a:rPr lang="en-US" dirty="0" smtClean="0"/>
              <a:t>more</a:t>
            </a:r>
          </a:p>
          <a:p>
            <a:r>
              <a:rPr lang="en-US" dirty="0" smtClean="0"/>
              <a:t>File </a:t>
            </a:r>
            <a:r>
              <a:rPr lang="en-US" dirty="0"/>
              <a:t>in HDFS are “write once”</a:t>
            </a:r>
          </a:p>
          <a:p>
            <a:pPr lvl="1"/>
            <a:r>
              <a:rPr lang="en-US" dirty="0" smtClean="0"/>
              <a:t>Appends </a:t>
            </a:r>
            <a:r>
              <a:rPr lang="en-US" dirty="0"/>
              <a:t>are permitted</a:t>
            </a:r>
          </a:p>
          <a:p>
            <a:pPr lvl="1"/>
            <a:r>
              <a:rPr lang="en-US" dirty="0" smtClean="0"/>
              <a:t>But no </a:t>
            </a:r>
            <a:r>
              <a:rPr lang="en-US" dirty="0"/>
              <a:t>random writes are allowed</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26</a:t>
            </a:fld>
            <a:endParaRPr lang="en-US" dirty="0"/>
          </a:p>
        </p:txBody>
      </p:sp>
    </p:spTree>
    <p:extLst>
      <p:ext uri="{BB962C8B-B14F-4D97-AF65-F5344CB8AC3E}">
        <p14:creationId xmlns:p14="http://schemas.microsoft.com/office/powerpoint/2010/main" val="321758655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Files are Stored</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27</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576" y="2590800"/>
            <a:ext cx="7482057" cy="4267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77475" r="53700"/>
          <a:stretch/>
        </p:blipFill>
        <p:spPr bwMode="auto">
          <a:xfrm>
            <a:off x="1309255" y="2286000"/>
            <a:ext cx="3034145" cy="841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457200" y="1371600"/>
            <a:ext cx="8229600" cy="1828800"/>
          </a:xfrm>
        </p:spPr>
        <p:txBody>
          <a:bodyPr>
            <a:noAutofit/>
          </a:bodyPr>
          <a:lstStyle/>
          <a:p>
            <a:r>
              <a:rPr lang="en-US" dirty="0"/>
              <a:t>Data files are split into blocks and distributed to data nodes</a:t>
            </a:r>
          </a:p>
          <a:p>
            <a:r>
              <a:rPr lang="en-US" dirty="0" smtClean="0"/>
              <a:t>Each </a:t>
            </a:r>
            <a:r>
              <a:rPr lang="en-US" dirty="0"/>
              <a:t>block is replicated on multiple nodes (default: three-fold replication)</a:t>
            </a:r>
          </a:p>
        </p:txBody>
      </p:sp>
    </p:spTree>
    <p:extLst>
      <p:ext uri="{BB962C8B-B14F-4D97-AF65-F5344CB8AC3E}">
        <p14:creationId xmlns:p14="http://schemas.microsoft.com/office/powerpoint/2010/main" val="275786467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Exchange</a:t>
            </a:r>
            <a:endParaRPr lang="en-US" dirty="0"/>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28</a:t>
            </a:fld>
            <a:endParaRPr lang="en-US" dirty="0"/>
          </a:p>
        </p:txBody>
      </p:sp>
    </p:spTree>
    <p:extLst>
      <p:ext uri="{BB962C8B-B14F-4D97-AF65-F5344CB8AC3E}">
        <p14:creationId xmlns:p14="http://schemas.microsoft.com/office/powerpoint/2010/main" val="89558633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Sqoop</a:t>
            </a:r>
            <a:endParaRPr lang="en-US" dirty="0"/>
          </a:p>
        </p:txBody>
      </p:sp>
      <p:sp>
        <p:nvSpPr>
          <p:cNvPr id="3" name="Content Placeholder 2"/>
          <p:cNvSpPr>
            <a:spLocks noGrp="1"/>
          </p:cNvSpPr>
          <p:nvPr>
            <p:ph idx="1"/>
          </p:nvPr>
        </p:nvSpPr>
        <p:spPr/>
        <p:txBody>
          <a:bodyPr>
            <a:normAutofit/>
          </a:bodyPr>
          <a:lstStyle/>
          <a:p>
            <a:r>
              <a:rPr lang="en-US" dirty="0"/>
              <a:t>A</a:t>
            </a:r>
            <a:r>
              <a:rPr lang="en-US" dirty="0" smtClean="0"/>
              <a:t>llows </a:t>
            </a:r>
            <a:r>
              <a:rPr lang="en-US" dirty="0"/>
              <a:t>easy import and export of data from structured data </a:t>
            </a:r>
            <a:r>
              <a:rPr lang="en-US" dirty="0" smtClean="0"/>
              <a:t>stores</a:t>
            </a:r>
          </a:p>
          <a:p>
            <a:pPr lvl="1"/>
            <a:r>
              <a:rPr lang="en-US" dirty="0"/>
              <a:t>R</a:t>
            </a:r>
            <a:r>
              <a:rPr lang="en-US" dirty="0" smtClean="0"/>
              <a:t>elational </a:t>
            </a:r>
            <a:r>
              <a:rPr lang="en-US" dirty="0"/>
              <a:t>databases, </a:t>
            </a:r>
            <a:r>
              <a:rPr lang="en-US" dirty="0" smtClean="0"/>
              <a:t>NoSQL </a:t>
            </a:r>
            <a:r>
              <a:rPr lang="en-US" dirty="0"/>
              <a:t>systems. </a:t>
            </a:r>
          </a:p>
          <a:p>
            <a:r>
              <a:rPr lang="en-US" dirty="0" smtClean="0"/>
              <a:t>A tool for automating the import and export of data between structured data stores and Hadoop</a:t>
            </a:r>
          </a:p>
          <a:p>
            <a:pPr lvl="1"/>
            <a:r>
              <a:rPr lang="en-US" dirty="0" smtClean="0"/>
              <a:t>Relational databases (MySQL, Oracle, SQL Server, …)</a:t>
            </a:r>
          </a:p>
          <a:p>
            <a:pPr lvl="1"/>
            <a:r>
              <a:rPr lang="en-US" dirty="0" smtClean="0"/>
              <a:t>NoSQL Databases (Mongo DB, Cassandra, …)</a:t>
            </a:r>
          </a:p>
          <a:p>
            <a:r>
              <a:rPr lang="en-US" dirty="0"/>
              <a:t>C</a:t>
            </a:r>
            <a:r>
              <a:rPr lang="en-US" dirty="0" smtClean="0"/>
              <a:t>an move </a:t>
            </a:r>
            <a:r>
              <a:rPr lang="en-US" dirty="0"/>
              <a:t>data from external </a:t>
            </a:r>
            <a:r>
              <a:rPr lang="en-US" dirty="0" smtClean="0"/>
              <a:t>systems to HDFS and also populate </a:t>
            </a:r>
            <a:r>
              <a:rPr lang="en-US" dirty="0"/>
              <a:t>tables in Hive and </a:t>
            </a:r>
            <a:r>
              <a:rPr lang="en-US" dirty="0" smtClean="0"/>
              <a:t>HBASE</a:t>
            </a:r>
            <a:endParaRPr lang="en-US" dirty="0"/>
          </a:p>
          <a:p>
            <a:pPr lvl="1"/>
            <a:r>
              <a:rPr lang="en-US" dirty="0" smtClean="0"/>
              <a:t>Allows structure definitions to be provisioned into the Hive metastore</a:t>
            </a:r>
          </a:p>
          <a:p>
            <a:r>
              <a:rPr lang="en-US" dirty="0" smtClean="0"/>
              <a:t>Uses the MapReduce framework to move data in parallel</a:t>
            </a:r>
          </a:p>
          <a:p>
            <a:endParaRPr lang="en-US" dirty="0" smtClean="0"/>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29</a:t>
            </a:fld>
            <a:endParaRPr lang="en-US" dirty="0"/>
          </a:p>
        </p:txBody>
      </p:sp>
    </p:spTree>
    <p:extLst>
      <p:ext uri="{BB962C8B-B14F-4D97-AF65-F5344CB8AC3E}">
        <p14:creationId xmlns:p14="http://schemas.microsoft.com/office/powerpoint/2010/main" val="176911996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Platform Requirements</a:t>
            </a:r>
            <a:endParaRPr lang="en-US" dirty="0"/>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3</a:t>
            </a:fld>
            <a:endParaRPr lang="en-US" dirty="0"/>
          </a:p>
        </p:txBody>
      </p:sp>
      <p:graphicFrame>
        <p:nvGraphicFramePr>
          <p:cNvPr id="5" name="Diagram 4"/>
          <p:cNvGraphicFramePr/>
          <p:nvPr>
            <p:extLst>
              <p:ext uri="{D42A27DB-BD31-4B8C-83A1-F6EECF244321}">
                <p14:modId xmlns:p14="http://schemas.microsoft.com/office/powerpoint/2010/main" val="2950296928"/>
              </p:ext>
            </p:extLst>
          </p:nvPr>
        </p:nvGraphicFramePr>
        <p:xfrm>
          <a:off x="-1981200" y="2413000"/>
          <a:ext cx="107442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13239" y="1676400"/>
            <a:ext cx="8425961" cy="707886"/>
          </a:xfrm>
          <a:prstGeom prst="rect">
            <a:avLst/>
          </a:prstGeom>
          <a:noFill/>
        </p:spPr>
        <p:txBody>
          <a:bodyPr wrap="none" rtlCol="0">
            <a:spAutoFit/>
          </a:bodyPr>
          <a:lstStyle/>
          <a:p>
            <a:r>
              <a:rPr lang="en-US" sz="2000" dirty="0" smtClean="0"/>
              <a:t>A big data platform is an integrated set of components that allows you to </a:t>
            </a:r>
          </a:p>
          <a:p>
            <a:r>
              <a:rPr lang="en-US" sz="2000" dirty="0"/>
              <a:t>c</a:t>
            </a:r>
            <a:r>
              <a:rPr lang="en-US" sz="2000" dirty="0" smtClean="0"/>
              <a:t>apture, process and share data in any format at scale</a:t>
            </a:r>
            <a:endParaRPr lang="en-US" sz="2000" dirty="0"/>
          </a:p>
        </p:txBody>
      </p:sp>
    </p:spTree>
    <p:extLst>
      <p:ext uri="{BB962C8B-B14F-4D97-AF65-F5344CB8AC3E}">
        <p14:creationId xmlns:p14="http://schemas.microsoft.com/office/powerpoint/2010/main" val="1106709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Sqoop</a:t>
            </a:r>
            <a:endParaRPr lang="en-US" dirty="0"/>
          </a:p>
        </p:txBody>
      </p:sp>
      <p:sp>
        <p:nvSpPr>
          <p:cNvPr id="3" name="Content Placeholder 2"/>
          <p:cNvSpPr>
            <a:spLocks noGrp="1"/>
          </p:cNvSpPr>
          <p:nvPr>
            <p:ph idx="1"/>
          </p:nvPr>
        </p:nvSpPr>
        <p:spPr/>
        <p:txBody>
          <a:bodyPr/>
          <a:lstStyle/>
          <a:p>
            <a:r>
              <a:rPr lang="en-AU" dirty="0"/>
              <a:t>SQOOP import </a:t>
            </a:r>
          </a:p>
          <a:p>
            <a:pPr lvl="1"/>
            <a:r>
              <a:rPr lang="en-AU" dirty="0"/>
              <a:t>Divide table into ranges using primary key max/min</a:t>
            </a:r>
          </a:p>
          <a:p>
            <a:pPr lvl="1"/>
            <a:r>
              <a:rPr lang="en-AU" dirty="0"/>
              <a:t>Create mappers for each range </a:t>
            </a:r>
          </a:p>
          <a:p>
            <a:pPr lvl="1"/>
            <a:r>
              <a:rPr lang="en-AU" dirty="0"/>
              <a:t>Mappers write to multiple HDFS nodes</a:t>
            </a:r>
          </a:p>
          <a:p>
            <a:pPr lvl="1"/>
            <a:r>
              <a:rPr lang="en-AU" dirty="0"/>
              <a:t>Creates text or sequence files </a:t>
            </a:r>
          </a:p>
          <a:p>
            <a:pPr lvl="1"/>
            <a:r>
              <a:rPr lang="en-AU" dirty="0"/>
              <a:t>Generates Java class for resulting HDFS file</a:t>
            </a:r>
          </a:p>
          <a:p>
            <a:pPr lvl="1"/>
            <a:r>
              <a:rPr lang="en-AU" dirty="0"/>
              <a:t>Generates Hive definition and auto-loads into HIVE</a:t>
            </a:r>
          </a:p>
          <a:p>
            <a:pPr lvl="1"/>
            <a:endParaRPr lang="en-AU" dirty="0"/>
          </a:p>
          <a:p>
            <a:r>
              <a:rPr lang="en-AU" dirty="0"/>
              <a:t>SQOOP export</a:t>
            </a:r>
          </a:p>
          <a:p>
            <a:pPr lvl="1"/>
            <a:r>
              <a:rPr lang="en-AU" dirty="0"/>
              <a:t>Read files in HDFS directory via MapReduce</a:t>
            </a:r>
          </a:p>
          <a:p>
            <a:pPr lvl="1"/>
            <a:r>
              <a:rPr lang="en-AU" dirty="0"/>
              <a:t>Bulk parallel insert into database table </a:t>
            </a:r>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30</a:t>
            </a:fld>
            <a:endParaRPr lang="en-US" dirty="0"/>
          </a:p>
        </p:txBody>
      </p:sp>
    </p:spTree>
    <p:extLst>
      <p:ext uri="{BB962C8B-B14F-4D97-AF65-F5344CB8AC3E}">
        <p14:creationId xmlns:p14="http://schemas.microsoft.com/office/powerpoint/2010/main" val="386282389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Sqoop in Action</a:t>
            </a:r>
            <a:endParaRPr lang="en-US" dirty="0"/>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31</a:t>
            </a:fld>
            <a:endParaRPr lang="en-US" dirty="0"/>
          </a:p>
        </p:txBody>
      </p:sp>
      <p:pic>
        <p:nvPicPr>
          <p:cNvPr id="5" name="Picture 4" descr="Figure 1: Sqoop Import Overview"/>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2209800" y="2286000"/>
            <a:ext cx="4419600" cy="4343400"/>
          </a:xfrm>
          <a:prstGeom prst="rect">
            <a:avLst/>
          </a:prstGeom>
          <a:noFill/>
          <a:ln>
            <a:noFill/>
          </a:ln>
        </p:spPr>
      </p:pic>
      <p:sp>
        <p:nvSpPr>
          <p:cNvPr id="6" name="TextBox 5"/>
          <p:cNvSpPr txBox="1"/>
          <p:nvPr/>
        </p:nvSpPr>
        <p:spPr>
          <a:xfrm>
            <a:off x="457200" y="1447800"/>
            <a:ext cx="8229600"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dirty="0" smtClean="0"/>
              <a:t>sqoop </a:t>
            </a:r>
            <a:r>
              <a:rPr lang="en-US" sz="2000" dirty="0"/>
              <a:t>import </a:t>
            </a:r>
            <a:r>
              <a:rPr lang="en-US" sz="2000" dirty="0" smtClean="0"/>
              <a:t>connect jdbc:mysql</a:t>
            </a:r>
            <a:r>
              <a:rPr lang="en-US" sz="2000" dirty="0"/>
              <a:t>://</a:t>
            </a:r>
            <a:r>
              <a:rPr lang="en-US" sz="2000" dirty="0" smtClean="0"/>
              <a:t>localhost/db table ORDERS  \</a:t>
            </a:r>
          </a:p>
          <a:p>
            <a:r>
              <a:rPr lang="en-US" sz="2000" dirty="0" smtClean="0"/>
              <a:t>username test password </a:t>
            </a:r>
            <a:r>
              <a:rPr lang="en-US" sz="2000" dirty="0"/>
              <a:t>s</a:t>
            </a:r>
            <a:r>
              <a:rPr lang="en-US" sz="2000" dirty="0" smtClean="0"/>
              <a:t>omePassword</a:t>
            </a:r>
            <a:endParaRPr lang="en-US" sz="2000" dirty="0"/>
          </a:p>
        </p:txBody>
      </p:sp>
    </p:spTree>
    <p:extLst>
      <p:ext uri="{BB962C8B-B14F-4D97-AF65-F5344CB8AC3E}">
        <p14:creationId xmlns:p14="http://schemas.microsoft.com/office/powerpoint/2010/main" val="426986268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Processing</a:t>
            </a:r>
            <a:endParaRPr lang="en-US" dirty="0"/>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32</a:t>
            </a:fld>
            <a:endParaRPr lang="en-US" dirty="0"/>
          </a:p>
        </p:txBody>
      </p:sp>
    </p:spTree>
    <p:extLst>
      <p:ext uri="{BB962C8B-B14F-4D97-AF65-F5344CB8AC3E}">
        <p14:creationId xmlns:p14="http://schemas.microsoft.com/office/powerpoint/2010/main" val="10627485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Questions</a:t>
            </a:r>
            <a:endParaRPr lang="en-US" dirty="0"/>
          </a:p>
        </p:txBody>
      </p:sp>
      <p:sp>
        <p:nvSpPr>
          <p:cNvPr id="3" name="Content Placeholder 2"/>
          <p:cNvSpPr>
            <a:spLocks noGrp="1"/>
          </p:cNvSpPr>
          <p:nvPr>
            <p:ph idx="1"/>
          </p:nvPr>
        </p:nvSpPr>
        <p:spPr/>
        <p:txBody>
          <a:bodyPr>
            <a:normAutofit fontScale="92500"/>
          </a:bodyPr>
          <a:lstStyle/>
          <a:p>
            <a:r>
              <a:rPr lang="en-US" dirty="0" smtClean="0"/>
              <a:t>We know how to store the file on a large server and total it</a:t>
            </a:r>
          </a:p>
          <a:p>
            <a:r>
              <a:rPr lang="en-US" dirty="0" smtClean="0"/>
              <a:t>But how do we take advantage of our cluster and move all computation to the data</a:t>
            </a:r>
          </a:p>
          <a:p>
            <a:r>
              <a:rPr lang="en-US" dirty="0" smtClean="0"/>
              <a:t>How do we store the file to take advantage of clustered servers</a:t>
            </a:r>
          </a:p>
          <a:p>
            <a:pPr lvl="1"/>
            <a:r>
              <a:rPr lang="en-US" dirty="0" smtClean="0"/>
              <a:t>Answer: </a:t>
            </a:r>
            <a:r>
              <a:rPr lang="en-US" dirty="0"/>
              <a:t>Hadoop Distributed File System (HDFS</a:t>
            </a:r>
            <a:r>
              <a:rPr lang="en-US" dirty="0" smtClean="0"/>
              <a:t>)</a:t>
            </a:r>
            <a:endParaRPr lang="en-US" dirty="0"/>
          </a:p>
          <a:p>
            <a:r>
              <a:rPr lang="en-US" dirty="0" smtClean="0"/>
              <a:t>How do we then distribute computation among all these servers</a:t>
            </a:r>
          </a:p>
          <a:p>
            <a:pPr lvl="1"/>
            <a:r>
              <a:rPr lang="en-US" dirty="0" smtClean="0"/>
              <a:t>Answer: Hadoop MapReduce: Map Phase (or Apache Spark)</a:t>
            </a:r>
          </a:p>
          <a:p>
            <a:r>
              <a:rPr lang="en-US" dirty="0" smtClean="0"/>
              <a:t>How do we collect the computations carried out on each server to compute a global total</a:t>
            </a:r>
          </a:p>
          <a:p>
            <a:pPr lvl="1"/>
            <a:r>
              <a:rPr lang="en-US" dirty="0"/>
              <a:t>Answer: Hadoop MapReduce: </a:t>
            </a:r>
            <a:r>
              <a:rPr lang="en-US" dirty="0" smtClean="0"/>
              <a:t>Reduce Phase (or Apache Spark)</a:t>
            </a:r>
          </a:p>
          <a:p>
            <a:r>
              <a:rPr lang="en-US" dirty="0" smtClean="0"/>
              <a:t>How do we perform the totaling operation on the cluster while simultaneously performing other jobs for other users</a:t>
            </a:r>
          </a:p>
          <a:p>
            <a:pPr lvl="1"/>
            <a:r>
              <a:rPr lang="en-US" dirty="0"/>
              <a:t>Answer: Apache </a:t>
            </a:r>
            <a:r>
              <a:rPr lang="en-US" dirty="0" smtClean="0"/>
              <a:t>YARN (Yet Another Resource Negotiator)</a:t>
            </a:r>
          </a:p>
          <a:p>
            <a:pPr lvl="1"/>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33</a:t>
            </a:fld>
            <a:endParaRPr lang="en-US" dirty="0"/>
          </a:p>
        </p:txBody>
      </p:sp>
    </p:spTree>
    <p:extLst>
      <p:ext uri="{BB962C8B-B14F-4D97-AF65-F5344CB8AC3E}">
        <p14:creationId xmlns:p14="http://schemas.microsoft.com/office/powerpoint/2010/main" val="122665452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How </a:t>
            </a:r>
            <a:r>
              <a:rPr lang="en-US" dirty="0" smtClean="0"/>
              <a:t>Do We Process Big Data?</a:t>
            </a:r>
            <a:endParaRPr lang="en-US" dirty="0"/>
          </a:p>
        </p:txBody>
      </p:sp>
      <p:sp>
        <p:nvSpPr>
          <p:cNvPr id="3" name="Content Placeholder 2"/>
          <p:cNvSpPr>
            <a:spLocks noGrp="1"/>
          </p:cNvSpPr>
          <p:nvPr>
            <p:ph idx="1"/>
          </p:nvPr>
        </p:nvSpPr>
        <p:spPr/>
        <p:txBody>
          <a:bodyPr/>
          <a:lstStyle/>
          <a:p>
            <a:r>
              <a:rPr lang="en-US" dirty="0" smtClean="0"/>
              <a:t>Start with multiple nodes each having or controlling access to some amount of persistent (disk) storage</a:t>
            </a:r>
          </a:p>
          <a:p>
            <a:r>
              <a:rPr lang="en-US" dirty="0" smtClean="0"/>
              <a:t>Divide the file into blocks, then distribute these blocks across each node</a:t>
            </a:r>
          </a:p>
          <a:p>
            <a:r>
              <a:rPr lang="en-US" dirty="0" smtClean="0"/>
              <a:t>Distribute software to process each block separately to each node which holds a block of the file</a:t>
            </a:r>
          </a:p>
          <a:p>
            <a:r>
              <a:rPr lang="en-US" dirty="0" smtClean="0"/>
              <a:t>Distribute software to summarize, group and otherwise further process the results from processing each block</a:t>
            </a:r>
          </a:p>
          <a:p>
            <a:r>
              <a:rPr lang="en-US" dirty="0" smtClean="0"/>
              <a:t>Collect the final result of the separate and the grouped processing</a:t>
            </a:r>
          </a:p>
          <a:p>
            <a:endParaRPr lang="en-US" dirty="0" smtClean="0"/>
          </a:p>
          <a:p>
            <a:pPr lvl="1"/>
            <a:endParaRPr lang="en-US" dirty="0" smtClean="0"/>
          </a:p>
          <a:p>
            <a:endParaRPr lang="en-US" dirty="0"/>
          </a:p>
        </p:txBody>
      </p:sp>
      <p:sp>
        <p:nvSpPr>
          <p:cNvPr id="2" name="Footer Placeholder 1"/>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34</a:t>
            </a:fld>
            <a:endParaRPr lang="en-US" dirty="0"/>
          </a:p>
        </p:txBody>
      </p:sp>
    </p:spTree>
    <p:extLst>
      <p:ext uri="{BB962C8B-B14F-4D97-AF65-F5344CB8AC3E}">
        <p14:creationId xmlns:p14="http://schemas.microsoft.com/office/powerpoint/2010/main" val="324722205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Process Big Data?</a:t>
            </a:r>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US" dirty="0" smtClean="0"/>
              <a:t>Think of a file holding a long list of numbers to total..</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r>
              <a:rPr lang="en-US" dirty="0" smtClean="0"/>
              <a:t>Imagine that adding numbers together is computationally expensive</a:t>
            </a:r>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35</a:t>
            </a:fld>
            <a:endParaRPr lang="en-US" dirty="0"/>
          </a:p>
        </p:txBody>
      </p:sp>
      <p:sp>
        <p:nvSpPr>
          <p:cNvPr id="6" name="Rectangle 5"/>
          <p:cNvSpPr/>
          <p:nvPr/>
        </p:nvSpPr>
        <p:spPr>
          <a:xfrm>
            <a:off x="3657600" y="2057400"/>
            <a:ext cx="1447800" cy="3581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1</a:t>
            </a:r>
          </a:p>
          <a:p>
            <a:pPr algn="ctr"/>
            <a:r>
              <a:rPr lang="en-US" sz="1600" dirty="0" smtClean="0"/>
              <a:t>2</a:t>
            </a:r>
          </a:p>
          <a:p>
            <a:pPr algn="ctr"/>
            <a:r>
              <a:rPr lang="en-US" sz="1600" dirty="0" smtClean="0"/>
              <a:t>4</a:t>
            </a:r>
          </a:p>
          <a:p>
            <a:pPr algn="ctr"/>
            <a:r>
              <a:rPr lang="en-US" sz="1600" dirty="0" smtClean="0">
                <a:latin typeface="Arial"/>
                <a:cs typeface="Arial"/>
              </a:rPr>
              <a:t>●</a:t>
            </a:r>
            <a:r>
              <a:rPr lang="en-US" sz="1600" dirty="0" smtClean="0">
                <a:cs typeface="Arial"/>
              </a:rPr>
              <a:t>●●</a:t>
            </a:r>
            <a:endParaRPr lang="en-US" sz="1600" dirty="0" smtClean="0"/>
          </a:p>
          <a:p>
            <a:pPr algn="ctr"/>
            <a:r>
              <a:rPr lang="en-US" sz="1600" dirty="0" smtClean="0"/>
              <a:t>34</a:t>
            </a:r>
          </a:p>
          <a:p>
            <a:pPr algn="ctr"/>
            <a:r>
              <a:rPr lang="en-US" sz="1600" dirty="0" smtClean="0"/>
              <a:t>2700</a:t>
            </a:r>
          </a:p>
          <a:p>
            <a:pPr algn="ctr"/>
            <a:r>
              <a:rPr lang="en-US" sz="1600" dirty="0" smtClean="0"/>
              <a:t>11</a:t>
            </a:r>
          </a:p>
          <a:p>
            <a:pPr algn="ctr"/>
            <a:r>
              <a:rPr lang="en-US" sz="1600" dirty="0" smtClean="0">
                <a:cs typeface="Arial"/>
              </a:rPr>
              <a:t>●●●</a:t>
            </a:r>
            <a:endParaRPr lang="en-US" sz="1600" dirty="0" smtClean="0"/>
          </a:p>
          <a:p>
            <a:pPr algn="ctr"/>
            <a:r>
              <a:rPr lang="en-US" sz="1600" dirty="0" smtClean="0"/>
              <a:t>3423</a:t>
            </a:r>
          </a:p>
          <a:p>
            <a:pPr algn="ctr"/>
            <a:r>
              <a:rPr lang="en-US" sz="1600" dirty="0" smtClean="0"/>
              <a:t>2</a:t>
            </a:r>
          </a:p>
          <a:p>
            <a:pPr algn="ctr"/>
            <a:r>
              <a:rPr lang="en-US" sz="1600" dirty="0" smtClean="0"/>
              <a:t>890</a:t>
            </a:r>
          </a:p>
          <a:p>
            <a:pPr algn="ctr"/>
            <a:r>
              <a:rPr lang="en-US" sz="1600" dirty="0" smtClean="0">
                <a:cs typeface="Arial"/>
              </a:rPr>
              <a:t>●●●</a:t>
            </a:r>
            <a:endParaRPr lang="en-US" sz="1600" dirty="0" smtClean="0"/>
          </a:p>
          <a:p>
            <a:pPr algn="ctr"/>
            <a:r>
              <a:rPr lang="en-US" sz="1600" dirty="0" smtClean="0"/>
              <a:t>123</a:t>
            </a:r>
          </a:p>
          <a:p>
            <a:pPr algn="ctr"/>
            <a:r>
              <a:rPr lang="en-US" sz="1600" dirty="0" smtClean="0"/>
              <a:t>456</a:t>
            </a:r>
            <a:endParaRPr lang="en-US" sz="1600" dirty="0"/>
          </a:p>
        </p:txBody>
      </p:sp>
    </p:spTree>
    <p:extLst>
      <p:ext uri="{BB962C8B-B14F-4D97-AF65-F5344CB8AC3E}">
        <p14:creationId xmlns:p14="http://schemas.microsoft.com/office/powerpoint/2010/main" val="361064273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Process Big Data?</a:t>
            </a:r>
          </a:p>
        </p:txBody>
      </p:sp>
      <p:sp>
        <p:nvSpPr>
          <p:cNvPr id="3" name="Content Placeholder 2"/>
          <p:cNvSpPr>
            <a:spLocks noGrp="1"/>
          </p:cNvSpPr>
          <p:nvPr>
            <p:ph idx="1"/>
          </p:nvPr>
        </p:nvSpPr>
        <p:spPr>
          <a:xfrm>
            <a:off x="457200" y="1600200"/>
            <a:ext cx="8229600" cy="1219200"/>
          </a:xfrm>
        </p:spPr>
        <p:txBody>
          <a:bodyPr/>
          <a:lstStyle/>
          <a:p>
            <a:r>
              <a:rPr lang="en-US" dirty="0" smtClean="0"/>
              <a:t>We could use one very powerful server to calculate the total…</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36</a:t>
            </a:fld>
            <a:endParaRPr lang="en-US" dirty="0"/>
          </a:p>
        </p:txBody>
      </p:sp>
      <p:sp>
        <p:nvSpPr>
          <p:cNvPr id="6" name="Rectangle 5"/>
          <p:cNvSpPr/>
          <p:nvPr/>
        </p:nvSpPr>
        <p:spPr>
          <a:xfrm>
            <a:off x="3200400" y="2743200"/>
            <a:ext cx="2209800" cy="3200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7" name="Rectangle 6"/>
          <p:cNvSpPr/>
          <p:nvPr/>
        </p:nvSpPr>
        <p:spPr>
          <a:xfrm>
            <a:off x="3733800" y="32004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8" name="Rectangle 7"/>
          <p:cNvSpPr/>
          <p:nvPr/>
        </p:nvSpPr>
        <p:spPr>
          <a:xfrm>
            <a:off x="3886200" y="33528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9" name="Rectangle 8"/>
          <p:cNvSpPr/>
          <p:nvPr/>
        </p:nvSpPr>
        <p:spPr>
          <a:xfrm>
            <a:off x="4038600" y="35052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10" name="Rectangle 9"/>
          <p:cNvSpPr/>
          <p:nvPr/>
        </p:nvSpPr>
        <p:spPr>
          <a:xfrm>
            <a:off x="4191000" y="36576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15" name="Rectangle 14"/>
          <p:cNvSpPr/>
          <p:nvPr/>
        </p:nvSpPr>
        <p:spPr>
          <a:xfrm>
            <a:off x="3754582" y="44958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16" name="Rectangle 15"/>
          <p:cNvSpPr/>
          <p:nvPr/>
        </p:nvSpPr>
        <p:spPr>
          <a:xfrm>
            <a:off x="3906982" y="46482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17" name="Rectangle 16"/>
          <p:cNvSpPr/>
          <p:nvPr/>
        </p:nvSpPr>
        <p:spPr>
          <a:xfrm>
            <a:off x="4059382" y="48006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18" name="Rectangle 17"/>
          <p:cNvSpPr/>
          <p:nvPr/>
        </p:nvSpPr>
        <p:spPr>
          <a:xfrm>
            <a:off x="4211782" y="49530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20" name="Rectangle 19"/>
          <p:cNvSpPr/>
          <p:nvPr/>
        </p:nvSpPr>
        <p:spPr>
          <a:xfrm>
            <a:off x="1066800" y="2552700"/>
            <a:ext cx="1447800" cy="3581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1</a:t>
            </a:r>
          </a:p>
          <a:p>
            <a:pPr algn="ctr"/>
            <a:r>
              <a:rPr lang="en-US" sz="1600" dirty="0" smtClean="0"/>
              <a:t>2</a:t>
            </a:r>
          </a:p>
          <a:p>
            <a:pPr algn="ctr"/>
            <a:r>
              <a:rPr lang="en-US" sz="1600" dirty="0" smtClean="0"/>
              <a:t>4</a:t>
            </a:r>
          </a:p>
          <a:p>
            <a:pPr algn="ctr"/>
            <a:r>
              <a:rPr lang="en-US" sz="1600" dirty="0" smtClean="0">
                <a:latin typeface="Arial"/>
                <a:cs typeface="Arial"/>
              </a:rPr>
              <a:t>●</a:t>
            </a:r>
            <a:r>
              <a:rPr lang="en-US" sz="1600" dirty="0" smtClean="0">
                <a:cs typeface="Arial"/>
              </a:rPr>
              <a:t>●●</a:t>
            </a:r>
            <a:endParaRPr lang="en-US" sz="1600" dirty="0" smtClean="0"/>
          </a:p>
          <a:p>
            <a:pPr algn="ctr"/>
            <a:r>
              <a:rPr lang="en-US" sz="1600" dirty="0" smtClean="0"/>
              <a:t>34</a:t>
            </a:r>
          </a:p>
          <a:p>
            <a:pPr algn="ctr"/>
            <a:r>
              <a:rPr lang="en-US" sz="1600" dirty="0" smtClean="0"/>
              <a:t>2700</a:t>
            </a:r>
          </a:p>
          <a:p>
            <a:pPr algn="ctr"/>
            <a:r>
              <a:rPr lang="en-US" sz="1600" dirty="0" smtClean="0"/>
              <a:t>11</a:t>
            </a:r>
          </a:p>
          <a:p>
            <a:pPr algn="ctr"/>
            <a:r>
              <a:rPr lang="en-US" sz="1600" dirty="0" smtClean="0">
                <a:cs typeface="Arial"/>
              </a:rPr>
              <a:t>●●●</a:t>
            </a:r>
            <a:endParaRPr lang="en-US" sz="1600" dirty="0" smtClean="0"/>
          </a:p>
          <a:p>
            <a:pPr algn="ctr"/>
            <a:r>
              <a:rPr lang="en-US" sz="1600" dirty="0" smtClean="0"/>
              <a:t>3423</a:t>
            </a:r>
          </a:p>
          <a:p>
            <a:pPr algn="ctr"/>
            <a:r>
              <a:rPr lang="en-US" sz="1600" dirty="0" smtClean="0"/>
              <a:t>2</a:t>
            </a:r>
          </a:p>
          <a:p>
            <a:pPr algn="ctr"/>
            <a:r>
              <a:rPr lang="en-US" sz="1600" dirty="0" smtClean="0"/>
              <a:t>890</a:t>
            </a:r>
          </a:p>
          <a:p>
            <a:pPr algn="ctr"/>
            <a:r>
              <a:rPr lang="en-US" sz="1600" dirty="0" smtClean="0">
                <a:cs typeface="Arial"/>
              </a:rPr>
              <a:t>●●●</a:t>
            </a:r>
            <a:endParaRPr lang="en-US" sz="1600" dirty="0" smtClean="0"/>
          </a:p>
          <a:p>
            <a:pPr algn="ctr"/>
            <a:r>
              <a:rPr lang="en-US" sz="1600" dirty="0" smtClean="0"/>
              <a:t>123</a:t>
            </a:r>
          </a:p>
          <a:p>
            <a:pPr algn="ctr"/>
            <a:r>
              <a:rPr lang="en-US" sz="1600" dirty="0" smtClean="0"/>
              <a:t>456</a:t>
            </a:r>
            <a:endParaRPr lang="en-US" sz="1600" dirty="0"/>
          </a:p>
        </p:txBody>
      </p:sp>
      <p:sp>
        <p:nvSpPr>
          <p:cNvPr id="21" name="Right Arrow 20"/>
          <p:cNvSpPr/>
          <p:nvPr/>
        </p:nvSpPr>
        <p:spPr>
          <a:xfrm>
            <a:off x="2514600" y="4114800"/>
            <a:ext cx="685800" cy="4191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2" name="Rectangle 21"/>
          <p:cNvSpPr/>
          <p:nvPr/>
        </p:nvSpPr>
        <p:spPr>
          <a:xfrm>
            <a:off x="6096000" y="2533650"/>
            <a:ext cx="1447800" cy="3581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4,010,234</a:t>
            </a:r>
            <a:endParaRPr lang="en-US" sz="1600" dirty="0"/>
          </a:p>
        </p:txBody>
      </p:sp>
      <p:sp>
        <p:nvSpPr>
          <p:cNvPr id="23" name="Right Arrow 22"/>
          <p:cNvSpPr/>
          <p:nvPr/>
        </p:nvSpPr>
        <p:spPr>
          <a:xfrm>
            <a:off x="5410200" y="4191000"/>
            <a:ext cx="685800" cy="4191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24065562"/>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2362200" y="2362200"/>
            <a:ext cx="4419600" cy="43434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How Do We Process Big Data?</a:t>
            </a:r>
          </a:p>
        </p:txBody>
      </p:sp>
      <p:sp>
        <p:nvSpPr>
          <p:cNvPr id="3" name="Content Placeholder 2"/>
          <p:cNvSpPr>
            <a:spLocks noGrp="1"/>
          </p:cNvSpPr>
          <p:nvPr>
            <p:ph idx="1"/>
          </p:nvPr>
        </p:nvSpPr>
        <p:spPr>
          <a:xfrm>
            <a:off x="457200" y="1600200"/>
            <a:ext cx="8229600" cy="4876800"/>
          </a:xfrm>
        </p:spPr>
        <p:txBody>
          <a:bodyPr/>
          <a:lstStyle/>
          <a:p>
            <a:r>
              <a:rPr lang="en-US" dirty="0" smtClean="0"/>
              <a:t>Or we could use a cluster of less costly but less powerful servers…</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37</a:t>
            </a:fld>
            <a:endParaRPr lang="en-US" dirty="0"/>
          </a:p>
        </p:txBody>
      </p:sp>
      <p:sp>
        <p:nvSpPr>
          <p:cNvPr id="15" name="Rectangle 14"/>
          <p:cNvSpPr/>
          <p:nvPr/>
        </p:nvSpPr>
        <p:spPr>
          <a:xfrm>
            <a:off x="228600" y="2552700"/>
            <a:ext cx="1447800" cy="3581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1</a:t>
            </a:r>
          </a:p>
          <a:p>
            <a:pPr algn="ctr"/>
            <a:r>
              <a:rPr lang="en-US" sz="1600" dirty="0" smtClean="0"/>
              <a:t>2</a:t>
            </a:r>
          </a:p>
          <a:p>
            <a:pPr algn="ctr"/>
            <a:r>
              <a:rPr lang="en-US" sz="1600" dirty="0" smtClean="0"/>
              <a:t>4</a:t>
            </a:r>
          </a:p>
          <a:p>
            <a:pPr algn="ctr"/>
            <a:r>
              <a:rPr lang="en-US" sz="1600" dirty="0" smtClean="0">
                <a:latin typeface="Arial"/>
                <a:cs typeface="Arial"/>
              </a:rPr>
              <a:t>●</a:t>
            </a:r>
            <a:r>
              <a:rPr lang="en-US" sz="1600" dirty="0" smtClean="0">
                <a:cs typeface="Arial"/>
              </a:rPr>
              <a:t>●●</a:t>
            </a:r>
            <a:endParaRPr lang="en-US" sz="1600" dirty="0" smtClean="0"/>
          </a:p>
          <a:p>
            <a:pPr algn="ctr"/>
            <a:r>
              <a:rPr lang="en-US" sz="1600" dirty="0" smtClean="0"/>
              <a:t>34</a:t>
            </a:r>
          </a:p>
          <a:p>
            <a:pPr algn="ctr"/>
            <a:r>
              <a:rPr lang="en-US" sz="1600" dirty="0" smtClean="0"/>
              <a:t>2700</a:t>
            </a:r>
          </a:p>
          <a:p>
            <a:pPr algn="ctr"/>
            <a:r>
              <a:rPr lang="en-US" sz="1600" dirty="0" smtClean="0"/>
              <a:t>11</a:t>
            </a:r>
          </a:p>
          <a:p>
            <a:pPr algn="ctr"/>
            <a:r>
              <a:rPr lang="en-US" sz="1600" dirty="0" smtClean="0">
                <a:cs typeface="Arial"/>
              </a:rPr>
              <a:t>●●●</a:t>
            </a:r>
            <a:endParaRPr lang="en-US" sz="1600" dirty="0" smtClean="0"/>
          </a:p>
          <a:p>
            <a:pPr algn="ctr"/>
            <a:r>
              <a:rPr lang="en-US" sz="1600" dirty="0" smtClean="0"/>
              <a:t>3423</a:t>
            </a:r>
          </a:p>
          <a:p>
            <a:pPr algn="ctr"/>
            <a:r>
              <a:rPr lang="en-US" sz="1600" dirty="0" smtClean="0"/>
              <a:t>2</a:t>
            </a:r>
          </a:p>
          <a:p>
            <a:pPr algn="ctr"/>
            <a:r>
              <a:rPr lang="en-US" sz="1600" dirty="0" smtClean="0"/>
              <a:t>890</a:t>
            </a:r>
          </a:p>
          <a:p>
            <a:pPr algn="ctr"/>
            <a:r>
              <a:rPr lang="en-US" sz="1600" dirty="0" smtClean="0">
                <a:cs typeface="Arial"/>
              </a:rPr>
              <a:t>●●●</a:t>
            </a:r>
            <a:endParaRPr lang="en-US" sz="1600" dirty="0" smtClean="0"/>
          </a:p>
          <a:p>
            <a:pPr algn="ctr"/>
            <a:r>
              <a:rPr lang="en-US" sz="1600" dirty="0" smtClean="0"/>
              <a:t>123</a:t>
            </a:r>
          </a:p>
          <a:p>
            <a:pPr algn="ctr"/>
            <a:r>
              <a:rPr lang="en-US" sz="1600" dirty="0" smtClean="0"/>
              <a:t>456</a:t>
            </a:r>
            <a:endParaRPr lang="en-US" sz="1600" dirty="0"/>
          </a:p>
        </p:txBody>
      </p:sp>
      <p:sp>
        <p:nvSpPr>
          <p:cNvPr id="16" name="Right Arrow 15"/>
          <p:cNvSpPr/>
          <p:nvPr/>
        </p:nvSpPr>
        <p:spPr>
          <a:xfrm>
            <a:off x="1676400" y="4114800"/>
            <a:ext cx="685800" cy="4191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6" name="Rectangle 25"/>
          <p:cNvSpPr/>
          <p:nvPr/>
        </p:nvSpPr>
        <p:spPr>
          <a:xfrm>
            <a:off x="7467600" y="2533650"/>
            <a:ext cx="1447800" cy="3581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4,010,234</a:t>
            </a:r>
            <a:endParaRPr lang="en-US" sz="1600" dirty="0"/>
          </a:p>
        </p:txBody>
      </p:sp>
      <p:sp>
        <p:nvSpPr>
          <p:cNvPr id="27" name="Right Arrow 26"/>
          <p:cNvSpPr/>
          <p:nvPr/>
        </p:nvSpPr>
        <p:spPr>
          <a:xfrm>
            <a:off x="6781800" y="4191000"/>
            <a:ext cx="685800" cy="4191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32" name="Rectangle 31"/>
          <p:cNvSpPr/>
          <p:nvPr/>
        </p:nvSpPr>
        <p:spPr>
          <a:xfrm>
            <a:off x="2514600" y="2669636"/>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33" name="Rectangle 32"/>
          <p:cNvSpPr/>
          <p:nvPr/>
        </p:nvSpPr>
        <p:spPr>
          <a:xfrm>
            <a:off x="2651414" y="2834179"/>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34" name="Rectangle 33"/>
          <p:cNvSpPr/>
          <p:nvPr/>
        </p:nvSpPr>
        <p:spPr>
          <a:xfrm>
            <a:off x="2788227" y="2965814"/>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35" name="Rectangle 34"/>
          <p:cNvSpPr/>
          <p:nvPr/>
        </p:nvSpPr>
        <p:spPr>
          <a:xfrm>
            <a:off x="2719820" y="368980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36" name="Rectangle 35"/>
          <p:cNvSpPr/>
          <p:nvPr/>
        </p:nvSpPr>
        <p:spPr>
          <a:xfrm>
            <a:off x="3950277" y="2669636"/>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37" name="Rectangle 36"/>
          <p:cNvSpPr/>
          <p:nvPr/>
        </p:nvSpPr>
        <p:spPr>
          <a:xfrm>
            <a:off x="4087091" y="2834179"/>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38" name="Rectangle 37"/>
          <p:cNvSpPr/>
          <p:nvPr/>
        </p:nvSpPr>
        <p:spPr>
          <a:xfrm>
            <a:off x="4223904" y="2965814"/>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39" name="Rectangle 38"/>
          <p:cNvSpPr/>
          <p:nvPr/>
        </p:nvSpPr>
        <p:spPr>
          <a:xfrm>
            <a:off x="4155497" y="368980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40" name="Rectangle 39"/>
          <p:cNvSpPr/>
          <p:nvPr/>
        </p:nvSpPr>
        <p:spPr>
          <a:xfrm>
            <a:off x="5398077" y="2667000"/>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1" name="Rectangle 40"/>
          <p:cNvSpPr/>
          <p:nvPr/>
        </p:nvSpPr>
        <p:spPr>
          <a:xfrm>
            <a:off x="5534891" y="283154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42" name="Rectangle 41"/>
          <p:cNvSpPr/>
          <p:nvPr/>
        </p:nvSpPr>
        <p:spPr>
          <a:xfrm>
            <a:off x="5671704" y="296317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43" name="Rectangle 42"/>
          <p:cNvSpPr/>
          <p:nvPr/>
        </p:nvSpPr>
        <p:spPr>
          <a:xfrm>
            <a:off x="5603297" y="3687167"/>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44" name="Rectangle 43"/>
          <p:cNvSpPr/>
          <p:nvPr/>
        </p:nvSpPr>
        <p:spPr>
          <a:xfrm>
            <a:off x="3200400" y="4803236"/>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5" name="Rectangle 44"/>
          <p:cNvSpPr/>
          <p:nvPr/>
        </p:nvSpPr>
        <p:spPr>
          <a:xfrm>
            <a:off x="3337214" y="4967779"/>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46" name="Rectangle 45"/>
          <p:cNvSpPr/>
          <p:nvPr/>
        </p:nvSpPr>
        <p:spPr>
          <a:xfrm>
            <a:off x="3474027" y="5099414"/>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47" name="Rectangle 46"/>
          <p:cNvSpPr/>
          <p:nvPr/>
        </p:nvSpPr>
        <p:spPr>
          <a:xfrm>
            <a:off x="3405620" y="582340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48" name="Rectangle 47"/>
          <p:cNvSpPr/>
          <p:nvPr/>
        </p:nvSpPr>
        <p:spPr>
          <a:xfrm>
            <a:off x="4636077" y="4803236"/>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9" name="Rectangle 48"/>
          <p:cNvSpPr/>
          <p:nvPr/>
        </p:nvSpPr>
        <p:spPr>
          <a:xfrm>
            <a:off x="4772891" y="4967779"/>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50" name="Rectangle 49"/>
          <p:cNvSpPr/>
          <p:nvPr/>
        </p:nvSpPr>
        <p:spPr>
          <a:xfrm>
            <a:off x="4909704" y="5099414"/>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51" name="Rectangle 50"/>
          <p:cNvSpPr/>
          <p:nvPr/>
        </p:nvSpPr>
        <p:spPr>
          <a:xfrm>
            <a:off x="4841297" y="582340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Tree>
    <p:extLst>
      <p:ext uri="{BB962C8B-B14F-4D97-AF65-F5344CB8AC3E}">
        <p14:creationId xmlns:p14="http://schemas.microsoft.com/office/powerpoint/2010/main" val="271073443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457200" y="2590800"/>
            <a:ext cx="8229600" cy="3276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How Do We Process Big Data?</a:t>
            </a:r>
          </a:p>
        </p:txBody>
      </p:sp>
      <p:sp>
        <p:nvSpPr>
          <p:cNvPr id="3" name="Content Placeholder 2"/>
          <p:cNvSpPr>
            <a:spLocks noGrp="1"/>
          </p:cNvSpPr>
          <p:nvPr>
            <p:ph idx="1"/>
          </p:nvPr>
        </p:nvSpPr>
        <p:spPr>
          <a:xfrm>
            <a:off x="457200" y="1600200"/>
            <a:ext cx="8229600" cy="4876800"/>
          </a:xfrm>
        </p:spPr>
        <p:txBody>
          <a:bodyPr/>
          <a:lstStyle/>
          <a:p>
            <a:r>
              <a:rPr lang="en-US" dirty="0" smtClean="0"/>
              <a:t>To do so let’s divide the file into blocks, then distribute these blocks across our cluster</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38</a:t>
            </a:fld>
            <a:endParaRPr lang="en-US" dirty="0"/>
          </a:p>
        </p:txBody>
      </p:sp>
      <p:sp>
        <p:nvSpPr>
          <p:cNvPr id="37" name="Rectangle 36"/>
          <p:cNvSpPr/>
          <p:nvPr/>
        </p:nvSpPr>
        <p:spPr>
          <a:xfrm>
            <a:off x="685800" y="3140373"/>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38" name="Rectangle 37"/>
          <p:cNvSpPr/>
          <p:nvPr/>
        </p:nvSpPr>
        <p:spPr>
          <a:xfrm>
            <a:off x="822614" y="3304916"/>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39" name="Rectangle 38"/>
          <p:cNvSpPr/>
          <p:nvPr/>
        </p:nvSpPr>
        <p:spPr>
          <a:xfrm>
            <a:off x="959427" y="3436551"/>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40" name="Rectangle 39"/>
          <p:cNvSpPr/>
          <p:nvPr/>
        </p:nvSpPr>
        <p:spPr>
          <a:xfrm>
            <a:off x="891020" y="4160540"/>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41" name="Rectangle 40"/>
          <p:cNvSpPr/>
          <p:nvPr/>
        </p:nvSpPr>
        <p:spPr>
          <a:xfrm>
            <a:off x="2259157" y="3149348"/>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2" name="Rectangle 41"/>
          <p:cNvSpPr/>
          <p:nvPr/>
        </p:nvSpPr>
        <p:spPr>
          <a:xfrm>
            <a:off x="2395970" y="331389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43" name="Rectangle 42"/>
          <p:cNvSpPr/>
          <p:nvPr/>
        </p:nvSpPr>
        <p:spPr>
          <a:xfrm>
            <a:off x="2532784" y="3445526"/>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44" name="Rectangle 43"/>
          <p:cNvSpPr/>
          <p:nvPr/>
        </p:nvSpPr>
        <p:spPr>
          <a:xfrm>
            <a:off x="2464377" y="4169515"/>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45" name="Rectangle 44"/>
          <p:cNvSpPr/>
          <p:nvPr/>
        </p:nvSpPr>
        <p:spPr>
          <a:xfrm>
            <a:off x="5474277" y="3140373"/>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6" name="Rectangle 45"/>
          <p:cNvSpPr/>
          <p:nvPr/>
        </p:nvSpPr>
        <p:spPr>
          <a:xfrm>
            <a:off x="5611091" y="3304916"/>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47" name="Rectangle 46"/>
          <p:cNvSpPr/>
          <p:nvPr/>
        </p:nvSpPr>
        <p:spPr>
          <a:xfrm>
            <a:off x="5747905" y="3436551"/>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48" name="Rectangle 47"/>
          <p:cNvSpPr/>
          <p:nvPr/>
        </p:nvSpPr>
        <p:spPr>
          <a:xfrm>
            <a:off x="5679498" y="4160540"/>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49" name="Rectangle 48"/>
          <p:cNvSpPr/>
          <p:nvPr/>
        </p:nvSpPr>
        <p:spPr>
          <a:xfrm>
            <a:off x="3900920" y="3140373"/>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50" name="Rectangle 49"/>
          <p:cNvSpPr/>
          <p:nvPr/>
        </p:nvSpPr>
        <p:spPr>
          <a:xfrm>
            <a:off x="4037734" y="3304916"/>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51" name="Rectangle 50"/>
          <p:cNvSpPr/>
          <p:nvPr/>
        </p:nvSpPr>
        <p:spPr>
          <a:xfrm>
            <a:off x="4174548" y="3436551"/>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52" name="Rectangle 51"/>
          <p:cNvSpPr/>
          <p:nvPr/>
        </p:nvSpPr>
        <p:spPr>
          <a:xfrm>
            <a:off x="4106141" y="4160540"/>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53" name="Rectangle 52"/>
          <p:cNvSpPr/>
          <p:nvPr/>
        </p:nvSpPr>
        <p:spPr>
          <a:xfrm>
            <a:off x="685800" y="4540485"/>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1</a:t>
            </a:r>
          </a:p>
          <a:p>
            <a:pPr algn="ctr"/>
            <a:r>
              <a:rPr lang="en-US" sz="1600" dirty="0" smtClean="0"/>
              <a:t>2</a:t>
            </a:r>
          </a:p>
          <a:p>
            <a:pPr algn="ctr"/>
            <a:r>
              <a:rPr lang="en-US" sz="1600" dirty="0" smtClean="0"/>
              <a:t>4</a:t>
            </a:r>
          </a:p>
          <a:p>
            <a:pPr algn="ctr"/>
            <a:r>
              <a:rPr lang="en-US" sz="1600" dirty="0" smtClean="0">
                <a:latin typeface="Arial"/>
                <a:cs typeface="Arial"/>
              </a:rPr>
              <a:t>●</a:t>
            </a:r>
            <a:r>
              <a:rPr lang="en-US" sz="1600" dirty="0" smtClean="0">
                <a:cs typeface="Arial"/>
              </a:rPr>
              <a:t>●●</a:t>
            </a:r>
            <a:endParaRPr lang="en-US" sz="1600" dirty="0" smtClean="0"/>
          </a:p>
        </p:txBody>
      </p:sp>
      <p:sp>
        <p:nvSpPr>
          <p:cNvPr id="54" name="Rectangle 53"/>
          <p:cNvSpPr/>
          <p:nvPr/>
        </p:nvSpPr>
        <p:spPr>
          <a:xfrm>
            <a:off x="2259157" y="4540485"/>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34</a:t>
            </a:r>
          </a:p>
          <a:p>
            <a:pPr algn="ctr"/>
            <a:r>
              <a:rPr lang="en-US" sz="1600" dirty="0"/>
              <a:t>2700</a:t>
            </a:r>
          </a:p>
          <a:p>
            <a:pPr algn="ctr"/>
            <a:r>
              <a:rPr lang="en-US" sz="1600" dirty="0"/>
              <a:t>11</a:t>
            </a:r>
          </a:p>
          <a:p>
            <a:pPr algn="ctr"/>
            <a:r>
              <a:rPr lang="en-US" sz="1600" dirty="0">
                <a:cs typeface="Arial"/>
              </a:rPr>
              <a:t>●●●</a:t>
            </a:r>
            <a:endParaRPr lang="en-US" sz="1600" dirty="0" smtClean="0"/>
          </a:p>
        </p:txBody>
      </p:sp>
      <p:sp>
        <p:nvSpPr>
          <p:cNvPr id="55" name="Rectangle 54"/>
          <p:cNvSpPr/>
          <p:nvPr/>
        </p:nvSpPr>
        <p:spPr>
          <a:xfrm>
            <a:off x="3935124" y="4540485"/>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3423</a:t>
            </a:r>
          </a:p>
          <a:p>
            <a:pPr algn="ctr"/>
            <a:r>
              <a:rPr lang="en-US" sz="1600" dirty="0"/>
              <a:t>2</a:t>
            </a:r>
          </a:p>
          <a:p>
            <a:pPr algn="ctr"/>
            <a:r>
              <a:rPr lang="en-US" sz="1600" dirty="0"/>
              <a:t>890</a:t>
            </a:r>
          </a:p>
          <a:p>
            <a:pPr algn="ctr"/>
            <a:r>
              <a:rPr lang="en-US" sz="1600" dirty="0" smtClean="0">
                <a:cs typeface="Arial"/>
              </a:rPr>
              <a:t>●●●</a:t>
            </a:r>
            <a:endParaRPr lang="en-US" sz="1600" dirty="0"/>
          </a:p>
        </p:txBody>
      </p:sp>
      <p:sp>
        <p:nvSpPr>
          <p:cNvPr id="56" name="Rectangle 55"/>
          <p:cNvSpPr/>
          <p:nvPr/>
        </p:nvSpPr>
        <p:spPr>
          <a:xfrm>
            <a:off x="5474277" y="4522535"/>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123</a:t>
            </a:r>
          </a:p>
          <a:p>
            <a:pPr algn="ctr"/>
            <a:r>
              <a:rPr lang="en-US" sz="1600" dirty="0" smtClean="0"/>
              <a:t>456</a:t>
            </a:r>
            <a:endParaRPr lang="en-US" sz="1600" dirty="0"/>
          </a:p>
        </p:txBody>
      </p:sp>
      <p:sp>
        <p:nvSpPr>
          <p:cNvPr id="61" name="Rectangle 60"/>
          <p:cNvSpPr/>
          <p:nvPr/>
        </p:nvSpPr>
        <p:spPr>
          <a:xfrm>
            <a:off x="6934200" y="3143001"/>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62" name="Rectangle 61"/>
          <p:cNvSpPr/>
          <p:nvPr/>
        </p:nvSpPr>
        <p:spPr>
          <a:xfrm>
            <a:off x="7071014" y="3307544"/>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63" name="Rectangle 62"/>
          <p:cNvSpPr/>
          <p:nvPr/>
        </p:nvSpPr>
        <p:spPr>
          <a:xfrm>
            <a:off x="7207828" y="3439179"/>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64" name="Rectangle 63"/>
          <p:cNvSpPr/>
          <p:nvPr/>
        </p:nvSpPr>
        <p:spPr>
          <a:xfrm>
            <a:off x="7139421" y="416316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Tree>
    <p:extLst>
      <p:ext uri="{BB962C8B-B14F-4D97-AF65-F5344CB8AC3E}">
        <p14:creationId xmlns:p14="http://schemas.microsoft.com/office/powerpoint/2010/main" val="292135365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457200" y="2514600"/>
            <a:ext cx="8229600" cy="4191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How Do We Process Big Data?</a:t>
            </a:r>
          </a:p>
        </p:txBody>
      </p:sp>
      <p:sp>
        <p:nvSpPr>
          <p:cNvPr id="3" name="Content Placeholder 2"/>
          <p:cNvSpPr>
            <a:spLocks noGrp="1"/>
          </p:cNvSpPr>
          <p:nvPr>
            <p:ph idx="1"/>
          </p:nvPr>
        </p:nvSpPr>
        <p:spPr>
          <a:xfrm>
            <a:off x="457200" y="1600200"/>
            <a:ext cx="8229600" cy="4876800"/>
          </a:xfrm>
        </p:spPr>
        <p:txBody>
          <a:bodyPr/>
          <a:lstStyle/>
          <a:p>
            <a:r>
              <a:rPr lang="en-US" dirty="0" smtClean="0"/>
              <a:t>Now distribute software to another node to total the subtotals sent to that node into an overall total</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39</a:t>
            </a:fld>
            <a:endParaRPr lang="en-US" dirty="0"/>
          </a:p>
        </p:txBody>
      </p:sp>
      <p:sp>
        <p:nvSpPr>
          <p:cNvPr id="6" name="Rectangle 5"/>
          <p:cNvSpPr/>
          <p:nvPr/>
        </p:nvSpPr>
        <p:spPr>
          <a:xfrm>
            <a:off x="685800" y="3518745"/>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9" name="Rectangle 8"/>
          <p:cNvSpPr/>
          <p:nvPr/>
        </p:nvSpPr>
        <p:spPr>
          <a:xfrm>
            <a:off x="822614" y="368328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10" name="Rectangle 9"/>
          <p:cNvSpPr/>
          <p:nvPr/>
        </p:nvSpPr>
        <p:spPr>
          <a:xfrm>
            <a:off x="959427" y="381492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14" name="Rectangle 13"/>
          <p:cNvSpPr/>
          <p:nvPr/>
        </p:nvSpPr>
        <p:spPr>
          <a:xfrm>
            <a:off x="891020" y="453891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17" name="Rectangle 16"/>
          <p:cNvSpPr/>
          <p:nvPr/>
        </p:nvSpPr>
        <p:spPr>
          <a:xfrm>
            <a:off x="2259157" y="3527720"/>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8" name="Rectangle 17"/>
          <p:cNvSpPr/>
          <p:nvPr/>
        </p:nvSpPr>
        <p:spPr>
          <a:xfrm>
            <a:off x="2395970" y="3692264"/>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19" name="Rectangle 18"/>
          <p:cNvSpPr/>
          <p:nvPr/>
        </p:nvSpPr>
        <p:spPr>
          <a:xfrm>
            <a:off x="2532784" y="382389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20" name="Rectangle 19"/>
          <p:cNvSpPr/>
          <p:nvPr/>
        </p:nvSpPr>
        <p:spPr>
          <a:xfrm>
            <a:off x="2464377" y="4547887"/>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21" name="Rectangle 20"/>
          <p:cNvSpPr/>
          <p:nvPr/>
        </p:nvSpPr>
        <p:spPr>
          <a:xfrm>
            <a:off x="5474277" y="3518745"/>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2" name="Rectangle 21"/>
          <p:cNvSpPr/>
          <p:nvPr/>
        </p:nvSpPr>
        <p:spPr>
          <a:xfrm>
            <a:off x="5611091" y="368328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23" name="Rectangle 22"/>
          <p:cNvSpPr/>
          <p:nvPr/>
        </p:nvSpPr>
        <p:spPr>
          <a:xfrm>
            <a:off x="5747905" y="381492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24" name="Rectangle 23"/>
          <p:cNvSpPr/>
          <p:nvPr/>
        </p:nvSpPr>
        <p:spPr>
          <a:xfrm>
            <a:off x="5679498" y="453891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28" name="Rectangle 27"/>
          <p:cNvSpPr/>
          <p:nvPr/>
        </p:nvSpPr>
        <p:spPr>
          <a:xfrm>
            <a:off x="3900920" y="3518745"/>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9" name="Rectangle 28"/>
          <p:cNvSpPr/>
          <p:nvPr/>
        </p:nvSpPr>
        <p:spPr>
          <a:xfrm>
            <a:off x="4037734" y="368328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30" name="Rectangle 29"/>
          <p:cNvSpPr/>
          <p:nvPr/>
        </p:nvSpPr>
        <p:spPr>
          <a:xfrm>
            <a:off x="4174548" y="381492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31" name="Rectangle 30"/>
          <p:cNvSpPr/>
          <p:nvPr/>
        </p:nvSpPr>
        <p:spPr>
          <a:xfrm>
            <a:off x="4106141" y="453891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32" name="Rectangle 31"/>
          <p:cNvSpPr/>
          <p:nvPr/>
        </p:nvSpPr>
        <p:spPr>
          <a:xfrm>
            <a:off x="685800" y="49188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1</a:t>
            </a:r>
          </a:p>
          <a:p>
            <a:pPr algn="ctr"/>
            <a:r>
              <a:rPr lang="en-US" sz="1600" dirty="0" smtClean="0"/>
              <a:t>2</a:t>
            </a:r>
          </a:p>
          <a:p>
            <a:pPr algn="ctr"/>
            <a:r>
              <a:rPr lang="en-US" sz="1600" dirty="0" smtClean="0"/>
              <a:t>4</a:t>
            </a:r>
          </a:p>
          <a:p>
            <a:pPr algn="ctr"/>
            <a:r>
              <a:rPr lang="en-US" sz="1600" dirty="0" smtClean="0">
                <a:latin typeface="Arial"/>
                <a:cs typeface="Arial"/>
              </a:rPr>
              <a:t>●</a:t>
            </a:r>
            <a:r>
              <a:rPr lang="en-US" sz="1600" dirty="0" smtClean="0">
                <a:cs typeface="Arial"/>
              </a:rPr>
              <a:t>●●</a:t>
            </a:r>
            <a:endParaRPr lang="en-US" sz="1600" dirty="0" smtClean="0"/>
          </a:p>
        </p:txBody>
      </p:sp>
      <p:sp>
        <p:nvSpPr>
          <p:cNvPr id="34" name="Rectangle 33"/>
          <p:cNvSpPr/>
          <p:nvPr/>
        </p:nvSpPr>
        <p:spPr>
          <a:xfrm>
            <a:off x="2259157" y="49188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34</a:t>
            </a:r>
          </a:p>
          <a:p>
            <a:pPr algn="ctr"/>
            <a:r>
              <a:rPr lang="en-US" sz="1600" dirty="0"/>
              <a:t>2700</a:t>
            </a:r>
          </a:p>
          <a:p>
            <a:pPr algn="ctr"/>
            <a:r>
              <a:rPr lang="en-US" sz="1600" dirty="0"/>
              <a:t>11</a:t>
            </a:r>
          </a:p>
          <a:p>
            <a:pPr algn="ctr"/>
            <a:r>
              <a:rPr lang="en-US" sz="1600" dirty="0">
                <a:cs typeface="Arial"/>
              </a:rPr>
              <a:t>●●●</a:t>
            </a:r>
            <a:endParaRPr lang="en-US" sz="1600" dirty="0" smtClean="0"/>
          </a:p>
        </p:txBody>
      </p:sp>
      <p:sp>
        <p:nvSpPr>
          <p:cNvPr id="35" name="Rectangle 34"/>
          <p:cNvSpPr/>
          <p:nvPr/>
        </p:nvSpPr>
        <p:spPr>
          <a:xfrm>
            <a:off x="3935124" y="49188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3423</a:t>
            </a:r>
          </a:p>
          <a:p>
            <a:pPr algn="ctr"/>
            <a:r>
              <a:rPr lang="en-US" sz="1600" dirty="0"/>
              <a:t>2</a:t>
            </a:r>
          </a:p>
          <a:p>
            <a:pPr algn="ctr"/>
            <a:r>
              <a:rPr lang="en-US" sz="1600" dirty="0"/>
              <a:t>890</a:t>
            </a:r>
          </a:p>
          <a:p>
            <a:pPr algn="ctr"/>
            <a:r>
              <a:rPr lang="en-US" sz="1600" dirty="0" smtClean="0">
                <a:cs typeface="Arial"/>
              </a:rPr>
              <a:t>●●●</a:t>
            </a:r>
            <a:endParaRPr lang="en-US" sz="1600" dirty="0"/>
          </a:p>
        </p:txBody>
      </p:sp>
      <p:sp>
        <p:nvSpPr>
          <p:cNvPr id="36" name="Rectangle 35"/>
          <p:cNvSpPr/>
          <p:nvPr/>
        </p:nvSpPr>
        <p:spPr>
          <a:xfrm>
            <a:off x="5474277" y="490090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123</a:t>
            </a:r>
          </a:p>
          <a:p>
            <a:pPr algn="ctr"/>
            <a:r>
              <a:rPr lang="en-US" sz="1600" dirty="0" smtClean="0"/>
              <a:t>456</a:t>
            </a:r>
            <a:endParaRPr lang="en-US" sz="1600" dirty="0"/>
          </a:p>
        </p:txBody>
      </p:sp>
      <p:sp>
        <p:nvSpPr>
          <p:cNvPr id="7" name="Rectangle 6"/>
          <p:cNvSpPr/>
          <p:nvPr/>
        </p:nvSpPr>
        <p:spPr>
          <a:xfrm>
            <a:off x="690518" y="312384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Subtotal</a:t>
            </a:r>
          </a:p>
          <a:p>
            <a:pPr algn="ctr"/>
            <a:r>
              <a:rPr lang="en-US" dirty="0" smtClean="0"/>
              <a:t>App</a:t>
            </a:r>
          </a:p>
        </p:txBody>
      </p:sp>
      <p:sp>
        <p:nvSpPr>
          <p:cNvPr id="33" name="Rectangle 32"/>
          <p:cNvSpPr/>
          <p:nvPr/>
        </p:nvSpPr>
        <p:spPr>
          <a:xfrm>
            <a:off x="2242055" y="312157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Subtotal</a:t>
            </a:r>
          </a:p>
          <a:p>
            <a:pPr algn="ctr"/>
            <a:r>
              <a:rPr lang="en-US" dirty="0" smtClean="0"/>
              <a:t>App</a:t>
            </a:r>
          </a:p>
        </p:txBody>
      </p:sp>
      <p:sp>
        <p:nvSpPr>
          <p:cNvPr id="37" name="Rectangle 36"/>
          <p:cNvSpPr/>
          <p:nvPr/>
        </p:nvSpPr>
        <p:spPr>
          <a:xfrm>
            <a:off x="3918022" y="312157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Subtotal</a:t>
            </a:r>
          </a:p>
          <a:p>
            <a:pPr algn="ctr"/>
            <a:r>
              <a:rPr lang="en-US" dirty="0" smtClean="0"/>
              <a:t>App</a:t>
            </a:r>
          </a:p>
        </p:txBody>
      </p:sp>
      <p:sp>
        <p:nvSpPr>
          <p:cNvPr id="38" name="Rectangle 37"/>
          <p:cNvSpPr/>
          <p:nvPr/>
        </p:nvSpPr>
        <p:spPr>
          <a:xfrm>
            <a:off x="5474277" y="312157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Subtotal</a:t>
            </a:r>
          </a:p>
          <a:p>
            <a:pPr algn="ctr"/>
            <a:r>
              <a:rPr lang="en-US" dirty="0" smtClean="0"/>
              <a:t>App</a:t>
            </a:r>
          </a:p>
        </p:txBody>
      </p:sp>
      <p:sp>
        <p:nvSpPr>
          <p:cNvPr id="39" name="Rectangle 38"/>
          <p:cNvSpPr/>
          <p:nvPr/>
        </p:nvSpPr>
        <p:spPr>
          <a:xfrm>
            <a:off x="6934200" y="3521373"/>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0" name="Rectangle 39"/>
          <p:cNvSpPr/>
          <p:nvPr/>
        </p:nvSpPr>
        <p:spPr>
          <a:xfrm>
            <a:off x="7071014" y="3685916"/>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41" name="Rectangle 40"/>
          <p:cNvSpPr/>
          <p:nvPr/>
        </p:nvSpPr>
        <p:spPr>
          <a:xfrm>
            <a:off x="7207828" y="3817551"/>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42" name="Rectangle 41"/>
          <p:cNvSpPr/>
          <p:nvPr/>
        </p:nvSpPr>
        <p:spPr>
          <a:xfrm>
            <a:off x="7139421" y="4541540"/>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44" name="Rectangle 43"/>
          <p:cNvSpPr/>
          <p:nvPr/>
        </p:nvSpPr>
        <p:spPr>
          <a:xfrm>
            <a:off x="6934200" y="3124200"/>
            <a:ext cx="1026102" cy="78980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Total</a:t>
            </a:r>
          </a:p>
          <a:p>
            <a:pPr algn="ctr"/>
            <a:r>
              <a:rPr lang="en-US" dirty="0" smtClean="0"/>
              <a:t>App</a:t>
            </a:r>
          </a:p>
        </p:txBody>
      </p:sp>
    </p:spTree>
    <p:extLst>
      <p:ext uri="{BB962C8B-B14F-4D97-AF65-F5344CB8AC3E}">
        <p14:creationId xmlns:p14="http://schemas.microsoft.com/office/powerpoint/2010/main" val="67360787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Platform Categories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Parallel data processing platforms and ecosystems</a:t>
            </a:r>
          </a:p>
          <a:p>
            <a:pPr lvl="1"/>
            <a:r>
              <a:rPr lang="en-US" dirty="0" smtClean="0"/>
              <a:t>ElasticSearch</a:t>
            </a:r>
          </a:p>
          <a:p>
            <a:pPr lvl="2"/>
            <a:r>
              <a:rPr lang="en-US" dirty="0" smtClean="0"/>
              <a:t>An </a:t>
            </a:r>
            <a:r>
              <a:rPr lang="en-US" dirty="0"/>
              <a:t>open </a:t>
            </a:r>
            <a:r>
              <a:rPr lang="en-US" dirty="0" smtClean="0"/>
              <a:t>source search </a:t>
            </a:r>
            <a:r>
              <a:rPr lang="en-US" dirty="0"/>
              <a:t>engine built on top of Apache </a:t>
            </a:r>
            <a:r>
              <a:rPr lang="en-US" dirty="0" smtClean="0"/>
              <a:t>Lucene</a:t>
            </a:r>
          </a:p>
          <a:p>
            <a:pPr lvl="2"/>
            <a:r>
              <a:rPr lang="en-US" dirty="0" smtClean="0"/>
              <a:t>It </a:t>
            </a:r>
            <a:r>
              <a:rPr lang="en-US" dirty="0"/>
              <a:t>is Java-based and can search and index document files in diverse formats</a:t>
            </a:r>
            <a:endParaRPr lang="en-US" dirty="0" smtClean="0"/>
          </a:p>
          <a:p>
            <a:pPr lvl="1"/>
            <a:r>
              <a:rPr lang="en-US" dirty="0" smtClean="0"/>
              <a:t>Apache Hadoop</a:t>
            </a:r>
          </a:p>
          <a:p>
            <a:pPr lvl="2"/>
            <a:r>
              <a:rPr lang="en-US" dirty="0"/>
              <a:t>A</a:t>
            </a:r>
            <a:r>
              <a:rPr lang="en-US" dirty="0" smtClean="0"/>
              <a:t>n </a:t>
            </a:r>
            <a:r>
              <a:rPr lang="en-US" dirty="0"/>
              <a:t>open source, Java-based programming framework that supports the processing and storage of </a:t>
            </a:r>
            <a:r>
              <a:rPr lang="en-US" dirty="0" smtClean="0"/>
              <a:t>very large </a:t>
            </a:r>
            <a:r>
              <a:rPr lang="en-US" dirty="0"/>
              <a:t>data sets in a distributed computing </a:t>
            </a:r>
            <a:r>
              <a:rPr lang="en-US" dirty="0" smtClean="0"/>
              <a:t>environment</a:t>
            </a:r>
          </a:p>
          <a:p>
            <a:r>
              <a:rPr lang="en-US" dirty="0" smtClean="0"/>
              <a:t>Non-relational (NoSQL) distributed database systems</a:t>
            </a:r>
          </a:p>
          <a:p>
            <a:pPr lvl="1"/>
            <a:r>
              <a:rPr lang="en-US" dirty="0" smtClean="0"/>
              <a:t>Cloud Services</a:t>
            </a:r>
          </a:p>
          <a:p>
            <a:pPr lvl="2"/>
            <a:r>
              <a:rPr lang="en-US" dirty="0" smtClean="0"/>
              <a:t>Amazon DynamoDB, Azure DocumentDB, Google BigTable</a:t>
            </a:r>
          </a:p>
          <a:p>
            <a:pPr lvl="1"/>
            <a:r>
              <a:rPr lang="en-US" dirty="0" smtClean="0"/>
              <a:t>Commercial Products</a:t>
            </a:r>
          </a:p>
          <a:p>
            <a:pPr lvl="2"/>
            <a:r>
              <a:rPr lang="en-US" dirty="0" smtClean="0"/>
              <a:t>MongoDB, Cassandra, Neo4j, Others</a:t>
            </a:r>
          </a:p>
          <a:p>
            <a:r>
              <a:rPr lang="en-US" dirty="0" smtClean="0"/>
              <a:t>Column-oriented SQL distributed database systems</a:t>
            </a:r>
          </a:p>
          <a:p>
            <a:pPr lvl="1"/>
            <a:r>
              <a:rPr lang="en-US" dirty="0" smtClean="0"/>
              <a:t>HP Vertica</a:t>
            </a:r>
          </a:p>
          <a:p>
            <a:pPr lvl="1"/>
            <a:r>
              <a:rPr lang="en-US" dirty="0" smtClean="0"/>
              <a:t>Amazon Redshift</a:t>
            </a:r>
          </a:p>
          <a:p>
            <a:pPr lvl="1"/>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a:t>
            </a:fld>
            <a:endParaRPr lang="en-US" dirty="0"/>
          </a:p>
        </p:txBody>
      </p:sp>
    </p:spTree>
    <p:extLst>
      <p:ext uri="{BB962C8B-B14F-4D97-AF65-F5344CB8AC3E}">
        <p14:creationId xmlns:p14="http://schemas.microsoft.com/office/powerpoint/2010/main" val="7545455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457200" y="2514600"/>
            <a:ext cx="8229600" cy="4191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How Do We Process Big Data?</a:t>
            </a:r>
          </a:p>
        </p:txBody>
      </p:sp>
      <p:sp>
        <p:nvSpPr>
          <p:cNvPr id="3" name="Content Placeholder 2"/>
          <p:cNvSpPr>
            <a:spLocks noGrp="1"/>
          </p:cNvSpPr>
          <p:nvPr>
            <p:ph idx="1"/>
          </p:nvPr>
        </p:nvSpPr>
        <p:spPr>
          <a:xfrm>
            <a:off x="457200" y="1600200"/>
            <a:ext cx="8229600" cy="4876800"/>
          </a:xfrm>
        </p:spPr>
        <p:txBody>
          <a:bodyPr/>
          <a:lstStyle/>
          <a:p>
            <a:r>
              <a:rPr lang="en-US" dirty="0" smtClean="0"/>
              <a:t>Now execute all the subtotal apps in parallel and forward the subtotals to total app</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40</a:t>
            </a:fld>
            <a:endParaRPr lang="en-US" dirty="0"/>
          </a:p>
        </p:txBody>
      </p:sp>
      <p:sp>
        <p:nvSpPr>
          <p:cNvPr id="6" name="Rectangle 5"/>
          <p:cNvSpPr/>
          <p:nvPr/>
        </p:nvSpPr>
        <p:spPr>
          <a:xfrm>
            <a:off x="685800" y="4052145"/>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9" name="Rectangle 8"/>
          <p:cNvSpPr/>
          <p:nvPr/>
        </p:nvSpPr>
        <p:spPr>
          <a:xfrm>
            <a:off x="822614" y="421668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10" name="Rectangle 9"/>
          <p:cNvSpPr/>
          <p:nvPr/>
        </p:nvSpPr>
        <p:spPr>
          <a:xfrm>
            <a:off x="959427" y="434832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14" name="Rectangle 13"/>
          <p:cNvSpPr/>
          <p:nvPr/>
        </p:nvSpPr>
        <p:spPr>
          <a:xfrm>
            <a:off x="891020" y="507231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17" name="Rectangle 16"/>
          <p:cNvSpPr/>
          <p:nvPr/>
        </p:nvSpPr>
        <p:spPr>
          <a:xfrm>
            <a:off x="2259157" y="4061120"/>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8" name="Rectangle 17"/>
          <p:cNvSpPr/>
          <p:nvPr/>
        </p:nvSpPr>
        <p:spPr>
          <a:xfrm>
            <a:off x="2395970" y="4225664"/>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19" name="Rectangle 18"/>
          <p:cNvSpPr/>
          <p:nvPr/>
        </p:nvSpPr>
        <p:spPr>
          <a:xfrm>
            <a:off x="2532784" y="435729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20" name="Rectangle 19"/>
          <p:cNvSpPr/>
          <p:nvPr/>
        </p:nvSpPr>
        <p:spPr>
          <a:xfrm>
            <a:off x="2464377" y="5081287"/>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21" name="Rectangle 20"/>
          <p:cNvSpPr/>
          <p:nvPr/>
        </p:nvSpPr>
        <p:spPr>
          <a:xfrm>
            <a:off x="5474277" y="4052145"/>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2" name="Rectangle 21"/>
          <p:cNvSpPr/>
          <p:nvPr/>
        </p:nvSpPr>
        <p:spPr>
          <a:xfrm>
            <a:off x="5611091" y="421668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23" name="Rectangle 22"/>
          <p:cNvSpPr/>
          <p:nvPr/>
        </p:nvSpPr>
        <p:spPr>
          <a:xfrm>
            <a:off x="5747905" y="434832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24" name="Rectangle 23"/>
          <p:cNvSpPr/>
          <p:nvPr/>
        </p:nvSpPr>
        <p:spPr>
          <a:xfrm>
            <a:off x="5679498" y="507231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28" name="Rectangle 27"/>
          <p:cNvSpPr/>
          <p:nvPr/>
        </p:nvSpPr>
        <p:spPr>
          <a:xfrm>
            <a:off x="3900920" y="4052145"/>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9" name="Rectangle 28"/>
          <p:cNvSpPr/>
          <p:nvPr/>
        </p:nvSpPr>
        <p:spPr>
          <a:xfrm>
            <a:off x="4037734" y="421668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30" name="Rectangle 29"/>
          <p:cNvSpPr/>
          <p:nvPr/>
        </p:nvSpPr>
        <p:spPr>
          <a:xfrm>
            <a:off x="4174548" y="434832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31" name="Rectangle 30"/>
          <p:cNvSpPr/>
          <p:nvPr/>
        </p:nvSpPr>
        <p:spPr>
          <a:xfrm>
            <a:off x="4106141" y="507231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32" name="Rectangle 31"/>
          <p:cNvSpPr/>
          <p:nvPr/>
        </p:nvSpPr>
        <p:spPr>
          <a:xfrm>
            <a:off x="685800" y="54522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1</a:t>
            </a:r>
          </a:p>
          <a:p>
            <a:pPr algn="ctr"/>
            <a:r>
              <a:rPr lang="en-US" sz="1600" dirty="0" smtClean="0"/>
              <a:t>2</a:t>
            </a:r>
          </a:p>
          <a:p>
            <a:pPr algn="ctr"/>
            <a:r>
              <a:rPr lang="en-US" sz="1600" dirty="0" smtClean="0"/>
              <a:t>4</a:t>
            </a:r>
          </a:p>
          <a:p>
            <a:pPr algn="ctr"/>
            <a:r>
              <a:rPr lang="en-US" sz="1600" dirty="0" smtClean="0">
                <a:latin typeface="Arial"/>
                <a:cs typeface="Arial"/>
              </a:rPr>
              <a:t>●</a:t>
            </a:r>
            <a:r>
              <a:rPr lang="en-US" sz="1600" dirty="0" smtClean="0">
                <a:cs typeface="Arial"/>
              </a:rPr>
              <a:t>●●</a:t>
            </a:r>
            <a:endParaRPr lang="en-US" sz="1600" dirty="0" smtClean="0"/>
          </a:p>
        </p:txBody>
      </p:sp>
      <p:sp>
        <p:nvSpPr>
          <p:cNvPr id="34" name="Rectangle 33"/>
          <p:cNvSpPr/>
          <p:nvPr/>
        </p:nvSpPr>
        <p:spPr>
          <a:xfrm>
            <a:off x="2259157" y="54522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34</a:t>
            </a:r>
          </a:p>
          <a:p>
            <a:pPr algn="ctr"/>
            <a:r>
              <a:rPr lang="en-US" sz="1600" dirty="0"/>
              <a:t>2700</a:t>
            </a:r>
          </a:p>
          <a:p>
            <a:pPr algn="ctr"/>
            <a:r>
              <a:rPr lang="en-US" sz="1600" dirty="0"/>
              <a:t>11</a:t>
            </a:r>
          </a:p>
          <a:p>
            <a:pPr algn="ctr"/>
            <a:r>
              <a:rPr lang="en-US" sz="1600" dirty="0">
                <a:cs typeface="Arial"/>
              </a:rPr>
              <a:t>●●●</a:t>
            </a:r>
            <a:endParaRPr lang="en-US" sz="1600" dirty="0" smtClean="0"/>
          </a:p>
        </p:txBody>
      </p:sp>
      <p:sp>
        <p:nvSpPr>
          <p:cNvPr id="35" name="Rectangle 34"/>
          <p:cNvSpPr/>
          <p:nvPr/>
        </p:nvSpPr>
        <p:spPr>
          <a:xfrm>
            <a:off x="3935124" y="54522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3423</a:t>
            </a:r>
          </a:p>
          <a:p>
            <a:pPr algn="ctr"/>
            <a:r>
              <a:rPr lang="en-US" sz="1600" dirty="0"/>
              <a:t>2</a:t>
            </a:r>
          </a:p>
          <a:p>
            <a:pPr algn="ctr"/>
            <a:r>
              <a:rPr lang="en-US" sz="1600" dirty="0"/>
              <a:t>890</a:t>
            </a:r>
          </a:p>
          <a:p>
            <a:pPr algn="ctr"/>
            <a:r>
              <a:rPr lang="en-US" sz="1600" dirty="0" smtClean="0">
                <a:cs typeface="Arial"/>
              </a:rPr>
              <a:t>●●●</a:t>
            </a:r>
            <a:endParaRPr lang="en-US" sz="1600" dirty="0"/>
          </a:p>
        </p:txBody>
      </p:sp>
      <p:sp>
        <p:nvSpPr>
          <p:cNvPr id="36" name="Rectangle 35"/>
          <p:cNvSpPr/>
          <p:nvPr/>
        </p:nvSpPr>
        <p:spPr>
          <a:xfrm>
            <a:off x="5474277" y="543430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123</a:t>
            </a:r>
          </a:p>
          <a:p>
            <a:pPr algn="ctr"/>
            <a:r>
              <a:rPr lang="en-US" sz="1600" dirty="0" smtClean="0"/>
              <a:t>456</a:t>
            </a:r>
            <a:endParaRPr lang="en-US" sz="1600" dirty="0"/>
          </a:p>
        </p:txBody>
      </p:sp>
      <p:sp>
        <p:nvSpPr>
          <p:cNvPr id="7" name="Rectangle 6"/>
          <p:cNvSpPr/>
          <p:nvPr/>
        </p:nvSpPr>
        <p:spPr>
          <a:xfrm>
            <a:off x="690518" y="365724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Subtotal</a:t>
            </a:r>
          </a:p>
          <a:p>
            <a:pPr algn="ctr"/>
            <a:r>
              <a:rPr lang="en-US" dirty="0" smtClean="0"/>
              <a:t>App</a:t>
            </a:r>
          </a:p>
        </p:txBody>
      </p:sp>
      <p:sp>
        <p:nvSpPr>
          <p:cNvPr id="33" name="Rectangle 32"/>
          <p:cNvSpPr/>
          <p:nvPr/>
        </p:nvSpPr>
        <p:spPr>
          <a:xfrm>
            <a:off x="2242055" y="365497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Subtotal</a:t>
            </a:r>
          </a:p>
          <a:p>
            <a:pPr algn="ctr"/>
            <a:r>
              <a:rPr lang="en-US" dirty="0" smtClean="0"/>
              <a:t>App</a:t>
            </a:r>
          </a:p>
        </p:txBody>
      </p:sp>
      <p:sp>
        <p:nvSpPr>
          <p:cNvPr id="37" name="Rectangle 36"/>
          <p:cNvSpPr/>
          <p:nvPr/>
        </p:nvSpPr>
        <p:spPr>
          <a:xfrm>
            <a:off x="3918022" y="365497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Subtotal</a:t>
            </a:r>
          </a:p>
          <a:p>
            <a:pPr algn="ctr"/>
            <a:r>
              <a:rPr lang="en-US" dirty="0" smtClean="0"/>
              <a:t>App</a:t>
            </a:r>
          </a:p>
        </p:txBody>
      </p:sp>
      <p:sp>
        <p:nvSpPr>
          <p:cNvPr id="38" name="Rectangle 37"/>
          <p:cNvSpPr/>
          <p:nvPr/>
        </p:nvSpPr>
        <p:spPr>
          <a:xfrm>
            <a:off x="5474277" y="365497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Subtotal</a:t>
            </a:r>
          </a:p>
          <a:p>
            <a:pPr algn="ctr"/>
            <a:r>
              <a:rPr lang="en-US" dirty="0" smtClean="0"/>
              <a:t>App</a:t>
            </a:r>
          </a:p>
        </p:txBody>
      </p:sp>
      <p:sp>
        <p:nvSpPr>
          <p:cNvPr id="39" name="Rectangle 38"/>
          <p:cNvSpPr/>
          <p:nvPr/>
        </p:nvSpPr>
        <p:spPr>
          <a:xfrm>
            <a:off x="6934200" y="4054773"/>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0" name="Rectangle 39"/>
          <p:cNvSpPr/>
          <p:nvPr/>
        </p:nvSpPr>
        <p:spPr>
          <a:xfrm>
            <a:off x="7071014" y="4219316"/>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41" name="Rectangle 40"/>
          <p:cNvSpPr/>
          <p:nvPr/>
        </p:nvSpPr>
        <p:spPr>
          <a:xfrm>
            <a:off x="7207828" y="4350951"/>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42" name="Rectangle 41"/>
          <p:cNvSpPr/>
          <p:nvPr/>
        </p:nvSpPr>
        <p:spPr>
          <a:xfrm>
            <a:off x="7139421" y="5074940"/>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44" name="Rectangle 43"/>
          <p:cNvSpPr/>
          <p:nvPr/>
        </p:nvSpPr>
        <p:spPr>
          <a:xfrm>
            <a:off x="6934200" y="3657600"/>
            <a:ext cx="1026102" cy="78980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Total</a:t>
            </a:r>
          </a:p>
          <a:p>
            <a:pPr algn="ctr"/>
            <a:r>
              <a:rPr lang="en-US" dirty="0" smtClean="0"/>
              <a:t>App</a:t>
            </a:r>
          </a:p>
        </p:txBody>
      </p:sp>
      <p:cxnSp>
        <p:nvCxnSpPr>
          <p:cNvPr id="11" name="Elbow Connector 10"/>
          <p:cNvCxnSpPr>
            <a:stCxn id="7" idx="0"/>
            <a:endCxn id="44" idx="0"/>
          </p:cNvCxnSpPr>
          <p:nvPr/>
        </p:nvCxnSpPr>
        <p:spPr>
          <a:xfrm rot="16200000" flipH="1">
            <a:off x="4325231" y="535580"/>
            <a:ext cx="358" cy="6243682"/>
          </a:xfrm>
          <a:prstGeom prst="bentConnector3">
            <a:avLst>
              <a:gd name="adj1" fmla="val -26202458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33" idx="0"/>
            <a:endCxn id="44" idx="0"/>
          </p:cNvCxnSpPr>
          <p:nvPr/>
        </p:nvCxnSpPr>
        <p:spPr>
          <a:xfrm rot="16200000" flipH="1">
            <a:off x="5099864" y="1310214"/>
            <a:ext cx="2628" cy="4692145"/>
          </a:xfrm>
          <a:prstGeom prst="bentConnector3">
            <a:avLst>
              <a:gd name="adj1" fmla="val -3029524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37" idx="0"/>
            <a:endCxn id="44" idx="0"/>
          </p:cNvCxnSpPr>
          <p:nvPr/>
        </p:nvCxnSpPr>
        <p:spPr>
          <a:xfrm rot="16200000" flipH="1">
            <a:off x="5937848" y="2148197"/>
            <a:ext cx="2628" cy="3016178"/>
          </a:xfrm>
          <a:prstGeom prst="bentConnector3">
            <a:avLst>
              <a:gd name="adj1" fmla="val -25495967"/>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38" idx="0"/>
            <a:endCxn id="44" idx="0"/>
          </p:cNvCxnSpPr>
          <p:nvPr/>
        </p:nvCxnSpPr>
        <p:spPr>
          <a:xfrm rot="16200000" flipH="1">
            <a:off x="6715975" y="2926325"/>
            <a:ext cx="2628" cy="1459923"/>
          </a:xfrm>
          <a:prstGeom prst="bentConnector3">
            <a:avLst>
              <a:gd name="adj1" fmla="val -2129665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59330" y="3188732"/>
            <a:ext cx="5763116" cy="369332"/>
          </a:xfrm>
          <a:prstGeom prst="rect">
            <a:avLst/>
          </a:prstGeom>
          <a:noFill/>
        </p:spPr>
        <p:txBody>
          <a:bodyPr wrap="none" rtlCol="0">
            <a:spAutoFit/>
          </a:bodyPr>
          <a:lstStyle/>
          <a:p>
            <a:r>
              <a:rPr lang="en-US" dirty="0" smtClean="0"/>
              <a:t>Subtota</a:t>
            </a:r>
            <a:r>
              <a:rPr lang="en-US" dirty="0"/>
              <a:t>l</a:t>
            </a:r>
            <a:r>
              <a:rPr lang="en-US" dirty="0" smtClean="0"/>
              <a:t>          Subtotal             Subtotal            Subtotal</a:t>
            </a:r>
            <a:endParaRPr lang="en-US" dirty="0"/>
          </a:p>
        </p:txBody>
      </p:sp>
    </p:spTree>
    <p:extLst>
      <p:ext uri="{BB962C8B-B14F-4D97-AF65-F5344CB8AC3E}">
        <p14:creationId xmlns:p14="http://schemas.microsoft.com/office/powerpoint/2010/main" val="286547427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457200" y="2514600"/>
            <a:ext cx="8229600" cy="4191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How Do We Process Big Data?</a:t>
            </a:r>
          </a:p>
        </p:txBody>
      </p:sp>
      <p:sp>
        <p:nvSpPr>
          <p:cNvPr id="3" name="Content Placeholder 2"/>
          <p:cNvSpPr>
            <a:spLocks noGrp="1"/>
          </p:cNvSpPr>
          <p:nvPr>
            <p:ph idx="1"/>
          </p:nvPr>
        </p:nvSpPr>
        <p:spPr>
          <a:xfrm>
            <a:off x="457200" y="1600200"/>
            <a:ext cx="8229600" cy="4876800"/>
          </a:xfrm>
        </p:spPr>
        <p:txBody>
          <a:bodyPr/>
          <a:lstStyle/>
          <a:p>
            <a:r>
              <a:rPr lang="en-US" dirty="0" smtClean="0"/>
              <a:t>Now execute all the subtotal apps in parallel and the subtotals to total app</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41</a:t>
            </a:fld>
            <a:endParaRPr lang="en-US" dirty="0"/>
          </a:p>
        </p:txBody>
      </p:sp>
      <p:sp>
        <p:nvSpPr>
          <p:cNvPr id="6" name="Rectangle 5"/>
          <p:cNvSpPr/>
          <p:nvPr/>
        </p:nvSpPr>
        <p:spPr>
          <a:xfrm>
            <a:off x="685800" y="4052145"/>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9" name="Rectangle 8"/>
          <p:cNvSpPr/>
          <p:nvPr/>
        </p:nvSpPr>
        <p:spPr>
          <a:xfrm>
            <a:off x="822614" y="421668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10" name="Rectangle 9"/>
          <p:cNvSpPr/>
          <p:nvPr/>
        </p:nvSpPr>
        <p:spPr>
          <a:xfrm>
            <a:off x="959427" y="434832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14" name="Rectangle 13"/>
          <p:cNvSpPr/>
          <p:nvPr/>
        </p:nvSpPr>
        <p:spPr>
          <a:xfrm>
            <a:off x="891020" y="507231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17" name="Rectangle 16"/>
          <p:cNvSpPr/>
          <p:nvPr/>
        </p:nvSpPr>
        <p:spPr>
          <a:xfrm>
            <a:off x="2259157" y="4061120"/>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8" name="Rectangle 17"/>
          <p:cNvSpPr/>
          <p:nvPr/>
        </p:nvSpPr>
        <p:spPr>
          <a:xfrm>
            <a:off x="2395970" y="4225664"/>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19" name="Rectangle 18"/>
          <p:cNvSpPr/>
          <p:nvPr/>
        </p:nvSpPr>
        <p:spPr>
          <a:xfrm>
            <a:off x="2532784" y="435729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20" name="Rectangle 19"/>
          <p:cNvSpPr/>
          <p:nvPr/>
        </p:nvSpPr>
        <p:spPr>
          <a:xfrm>
            <a:off x="2464377" y="5081287"/>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21" name="Rectangle 20"/>
          <p:cNvSpPr/>
          <p:nvPr/>
        </p:nvSpPr>
        <p:spPr>
          <a:xfrm>
            <a:off x="5474277" y="4052145"/>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2" name="Rectangle 21"/>
          <p:cNvSpPr/>
          <p:nvPr/>
        </p:nvSpPr>
        <p:spPr>
          <a:xfrm>
            <a:off x="5611091" y="421668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23" name="Rectangle 22"/>
          <p:cNvSpPr/>
          <p:nvPr/>
        </p:nvSpPr>
        <p:spPr>
          <a:xfrm>
            <a:off x="5747905" y="434832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24" name="Rectangle 23"/>
          <p:cNvSpPr/>
          <p:nvPr/>
        </p:nvSpPr>
        <p:spPr>
          <a:xfrm>
            <a:off x="5679498" y="507231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28" name="Rectangle 27"/>
          <p:cNvSpPr/>
          <p:nvPr/>
        </p:nvSpPr>
        <p:spPr>
          <a:xfrm>
            <a:off x="3900920" y="4052145"/>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9" name="Rectangle 28"/>
          <p:cNvSpPr/>
          <p:nvPr/>
        </p:nvSpPr>
        <p:spPr>
          <a:xfrm>
            <a:off x="4037734" y="421668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30" name="Rectangle 29"/>
          <p:cNvSpPr/>
          <p:nvPr/>
        </p:nvSpPr>
        <p:spPr>
          <a:xfrm>
            <a:off x="4174548" y="434832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31" name="Rectangle 30"/>
          <p:cNvSpPr/>
          <p:nvPr/>
        </p:nvSpPr>
        <p:spPr>
          <a:xfrm>
            <a:off x="4106141" y="507231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32" name="Rectangle 31"/>
          <p:cNvSpPr/>
          <p:nvPr/>
        </p:nvSpPr>
        <p:spPr>
          <a:xfrm>
            <a:off x="685800" y="54522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1</a:t>
            </a:r>
          </a:p>
          <a:p>
            <a:pPr algn="ctr"/>
            <a:r>
              <a:rPr lang="en-US" sz="1600" dirty="0" smtClean="0"/>
              <a:t>2</a:t>
            </a:r>
          </a:p>
          <a:p>
            <a:pPr algn="ctr"/>
            <a:r>
              <a:rPr lang="en-US" sz="1600" dirty="0" smtClean="0"/>
              <a:t>4</a:t>
            </a:r>
          </a:p>
          <a:p>
            <a:pPr algn="ctr"/>
            <a:r>
              <a:rPr lang="en-US" sz="1600" dirty="0" smtClean="0">
                <a:latin typeface="Arial"/>
                <a:cs typeface="Arial"/>
              </a:rPr>
              <a:t>●</a:t>
            </a:r>
            <a:r>
              <a:rPr lang="en-US" sz="1600" dirty="0" smtClean="0">
                <a:cs typeface="Arial"/>
              </a:rPr>
              <a:t>●●</a:t>
            </a:r>
            <a:endParaRPr lang="en-US" sz="1600" dirty="0" smtClean="0"/>
          </a:p>
        </p:txBody>
      </p:sp>
      <p:sp>
        <p:nvSpPr>
          <p:cNvPr id="34" name="Rectangle 33"/>
          <p:cNvSpPr/>
          <p:nvPr/>
        </p:nvSpPr>
        <p:spPr>
          <a:xfrm>
            <a:off x="2259157" y="54522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34</a:t>
            </a:r>
          </a:p>
          <a:p>
            <a:pPr algn="ctr"/>
            <a:r>
              <a:rPr lang="en-US" sz="1600" dirty="0"/>
              <a:t>2700</a:t>
            </a:r>
          </a:p>
          <a:p>
            <a:pPr algn="ctr"/>
            <a:r>
              <a:rPr lang="en-US" sz="1600" dirty="0"/>
              <a:t>11</a:t>
            </a:r>
          </a:p>
          <a:p>
            <a:pPr algn="ctr"/>
            <a:r>
              <a:rPr lang="en-US" sz="1600" dirty="0">
                <a:cs typeface="Arial"/>
              </a:rPr>
              <a:t>●●●</a:t>
            </a:r>
            <a:endParaRPr lang="en-US" sz="1600" dirty="0" smtClean="0"/>
          </a:p>
        </p:txBody>
      </p:sp>
      <p:sp>
        <p:nvSpPr>
          <p:cNvPr id="35" name="Rectangle 34"/>
          <p:cNvSpPr/>
          <p:nvPr/>
        </p:nvSpPr>
        <p:spPr>
          <a:xfrm>
            <a:off x="3935124" y="54522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3423</a:t>
            </a:r>
          </a:p>
          <a:p>
            <a:pPr algn="ctr"/>
            <a:r>
              <a:rPr lang="en-US" sz="1600" dirty="0"/>
              <a:t>2</a:t>
            </a:r>
          </a:p>
          <a:p>
            <a:pPr algn="ctr"/>
            <a:r>
              <a:rPr lang="en-US" sz="1600" dirty="0"/>
              <a:t>890</a:t>
            </a:r>
          </a:p>
          <a:p>
            <a:pPr algn="ctr"/>
            <a:r>
              <a:rPr lang="en-US" sz="1600" dirty="0" smtClean="0">
                <a:cs typeface="Arial"/>
              </a:rPr>
              <a:t>●●●</a:t>
            </a:r>
            <a:endParaRPr lang="en-US" sz="1600" dirty="0"/>
          </a:p>
        </p:txBody>
      </p:sp>
      <p:sp>
        <p:nvSpPr>
          <p:cNvPr id="36" name="Rectangle 35"/>
          <p:cNvSpPr/>
          <p:nvPr/>
        </p:nvSpPr>
        <p:spPr>
          <a:xfrm>
            <a:off x="5474277" y="543430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123</a:t>
            </a:r>
          </a:p>
          <a:p>
            <a:pPr algn="ctr"/>
            <a:r>
              <a:rPr lang="en-US" sz="1600" dirty="0" smtClean="0"/>
              <a:t>456</a:t>
            </a:r>
            <a:endParaRPr lang="en-US" sz="1600" dirty="0"/>
          </a:p>
        </p:txBody>
      </p:sp>
      <p:sp>
        <p:nvSpPr>
          <p:cNvPr id="7" name="Rectangle 6"/>
          <p:cNvSpPr/>
          <p:nvPr/>
        </p:nvSpPr>
        <p:spPr>
          <a:xfrm>
            <a:off x="690518" y="365724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Subtotal</a:t>
            </a:r>
          </a:p>
          <a:p>
            <a:pPr algn="ctr"/>
            <a:r>
              <a:rPr lang="en-US" dirty="0" smtClean="0"/>
              <a:t>App</a:t>
            </a:r>
          </a:p>
        </p:txBody>
      </p:sp>
      <p:sp>
        <p:nvSpPr>
          <p:cNvPr id="33" name="Rectangle 32"/>
          <p:cNvSpPr/>
          <p:nvPr/>
        </p:nvSpPr>
        <p:spPr>
          <a:xfrm>
            <a:off x="2242055" y="365497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Subtotal</a:t>
            </a:r>
          </a:p>
          <a:p>
            <a:pPr algn="ctr"/>
            <a:r>
              <a:rPr lang="en-US" dirty="0" smtClean="0"/>
              <a:t>App</a:t>
            </a:r>
          </a:p>
        </p:txBody>
      </p:sp>
      <p:sp>
        <p:nvSpPr>
          <p:cNvPr id="37" name="Rectangle 36"/>
          <p:cNvSpPr/>
          <p:nvPr/>
        </p:nvSpPr>
        <p:spPr>
          <a:xfrm>
            <a:off x="3918022" y="365497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Subtotal</a:t>
            </a:r>
          </a:p>
          <a:p>
            <a:pPr algn="ctr"/>
            <a:r>
              <a:rPr lang="en-US" dirty="0" smtClean="0"/>
              <a:t>App</a:t>
            </a:r>
          </a:p>
        </p:txBody>
      </p:sp>
      <p:sp>
        <p:nvSpPr>
          <p:cNvPr id="38" name="Rectangle 37"/>
          <p:cNvSpPr/>
          <p:nvPr/>
        </p:nvSpPr>
        <p:spPr>
          <a:xfrm>
            <a:off x="5474277" y="365497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Subtotal</a:t>
            </a:r>
          </a:p>
          <a:p>
            <a:pPr algn="ctr"/>
            <a:r>
              <a:rPr lang="en-US" dirty="0" smtClean="0"/>
              <a:t>App</a:t>
            </a:r>
          </a:p>
        </p:txBody>
      </p:sp>
      <p:sp>
        <p:nvSpPr>
          <p:cNvPr id="39" name="Rectangle 38"/>
          <p:cNvSpPr/>
          <p:nvPr/>
        </p:nvSpPr>
        <p:spPr>
          <a:xfrm>
            <a:off x="6934200" y="4054773"/>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0" name="Rectangle 39"/>
          <p:cNvSpPr/>
          <p:nvPr/>
        </p:nvSpPr>
        <p:spPr>
          <a:xfrm>
            <a:off x="7071014" y="4219316"/>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41" name="Rectangle 40"/>
          <p:cNvSpPr/>
          <p:nvPr/>
        </p:nvSpPr>
        <p:spPr>
          <a:xfrm>
            <a:off x="7207828" y="4350951"/>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42" name="Rectangle 41"/>
          <p:cNvSpPr/>
          <p:nvPr/>
        </p:nvSpPr>
        <p:spPr>
          <a:xfrm>
            <a:off x="7139421" y="5074940"/>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44" name="Rectangle 43"/>
          <p:cNvSpPr/>
          <p:nvPr/>
        </p:nvSpPr>
        <p:spPr>
          <a:xfrm>
            <a:off x="6934200" y="3657600"/>
            <a:ext cx="1026102" cy="78980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Total</a:t>
            </a:r>
          </a:p>
          <a:p>
            <a:pPr algn="ctr"/>
            <a:r>
              <a:rPr lang="en-US" dirty="0" smtClean="0"/>
              <a:t>App</a:t>
            </a:r>
          </a:p>
        </p:txBody>
      </p:sp>
      <p:cxnSp>
        <p:nvCxnSpPr>
          <p:cNvPr id="11" name="Elbow Connector 10"/>
          <p:cNvCxnSpPr>
            <a:stCxn id="7" idx="0"/>
            <a:endCxn id="44" idx="0"/>
          </p:cNvCxnSpPr>
          <p:nvPr/>
        </p:nvCxnSpPr>
        <p:spPr>
          <a:xfrm rot="16200000" flipH="1">
            <a:off x="4325231" y="535580"/>
            <a:ext cx="358" cy="6243682"/>
          </a:xfrm>
          <a:prstGeom prst="bentConnector3">
            <a:avLst>
              <a:gd name="adj1" fmla="val -26202458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33" idx="0"/>
            <a:endCxn id="44" idx="0"/>
          </p:cNvCxnSpPr>
          <p:nvPr/>
        </p:nvCxnSpPr>
        <p:spPr>
          <a:xfrm rot="16200000" flipH="1">
            <a:off x="5099864" y="1310214"/>
            <a:ext cx="2628" cy="4692145"/>
          </a:xfrm>
          <a:prstGeom prst="bentConnector3">
            <a:avLst>
              <a:gd name="adj1" fmla="val -3029524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37" idx="0"/>
            <a:endCxn id="44" idx="0"/>
          </p:cNvCxnSpPr>
          <p:nvPr/>
        </p:nvCxnSpPr>
        <p:spPr>
          <a:xfrm rot="16200000" flipH="1">
            <a:off x="5937848" y="2148197"/>
            <a:ext cx="2628" cy="3016178"/>
          </a:xfrm>
          <a:prstGeom prst="bentConnector3">
            <a:avLst>
              <a:gd name="adj1" fmla="val -25495967"/>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38" idx="0"/>
            <a:endCxn id="44" idx="0"/>
          </p:cNvCxnSpPr>
          <p:nvPr/>
        </p:nvCxnSpPr>
        <p:spPr>
          <a:xfrm rot="16200000" flipH="1">
            <a:off x="6715975" y="2926325"/>
            <a:ext cx="2628" cy="1459923"/>
          </a:xfrm>
          <a:prstGeom prst="bentConnector3">
            <a:avLst>
              <a:gd name="adj1" fmla="val -2129665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59330" y="3188732"/>
            <a:ext cx="5763116" cy="369332"/>
          </a:xfrm>
          <a:prstGeom prst="rect">
            <a:avLst/>
          </a:prstGeom>
          <a:noFill/>
        </p:spPr>
        <p:txBody>
          <a:bodyPr wrap="none" rtlCol="0">
            <a:spAutoFit/>
          </a:bodyPr>
          <a:lstStyle/>
          <a:p>
            <a:r>
              <a:rPr lang="en-US" dirty="0" smtClean="0"/>
              <a:t>Subtota</a:t>
            </a:r>
            <a:r>
              <a:rPr lang="en-US" dirty="0"/>
              <a:t>l</a:t>
            </a:r>
            <a:r>
              <a:rPr lang="en-US" dirty="0" smtClean="0"/>
              <a:t>          Subtotal             Subtotal            Subtotal</a:t>
            </a:r>
            <a:endParaRPr lang="en-US" dirty="0"/>
          </a:p>
        </p:txBody>
      </p:sp>
    </p:spTree>
    <p:extLst>
      <p:ext uri="{BB962C8B-B14F-4D97-AF65-F5344CB8AC3E}">
        <p14:creationId xmlns:p14="http://schemas.microsoft.com/office/powerpoint/2010/main" val="210641146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457200" y="2514600"/>
            <a:ext cx="8229600" cy="4191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How Do We Process Big Data?</a:t>
            </a:r>
          </a:p>
        </p:txBody>
      </p:sp>
      <p:sp>
        <p:nvSpPr>
          <p:cNvPr id="3" name="Content Placeholder 2"/>
          <p:cNvSpPr>
            <a:spLocks noGrp="1"/>
          </p:cNvSpPr>
          <p:nvPr>
            <p:ph idx="1"/>
          </p:nvPr>
        </p:nvSpPr>
        <p:spPr>
          <a:xfrm>
            <a:off x="457200" y="1600200"/>
            <a:ext cx="8229600" cy="4876800"/>
          </a:xfrm>
        </p:spPr>
        <p:txBody>
          <a:bodyPr/>
          <a:lstStyle/>
          <a:p>
            <a:r>
              <a:rPr lang="en-US" dirty="0" smtClean="0"/>
              <a:t>Now execute the total app to sum the provided subtotals and place the result into another file n the cluster</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42</a:t>
            </a:fld>
            <a:endParaRPr lang="en-US" dirty="0"/>
          </a:p>
        </p:txBody>
      </p:sp>
      <p:sp>
        <p:nvSpPr>
          <p:cNvPr id="6" name="Rectangle 5"/>
          <p:cNvSpPr/>
          <p:nvPr/>
        </p:nvSpPr>
        <p:spPr>
          <a:xfrm>
            <a:off x="685800" y="4052145"/>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9" name="Rectangle 8"/>
          <p:cNvSpPr/>
          <p:nvPr/>
        </p:nvSpPr>
        <p:spPr>
          <a:xfrm>
            <a:off x="822614" y="421668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10" name="Rectangle 9"/>
          <p:cNvSpPr/>
          <p:nvPr/>
        </p:nvSpPr>
        <p:spPr>
          <a:xfrm>
            <a:off x="959427" y="434832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14" name="Rectangle 13"/>
          <p:cNvSpPr/>
          <p:nvPr/>
        </p:nvSpPr>
        <p:spPr>
          <a:xfrm>
            <a:off x="891020" y="507231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17" name="Rectangle 16"/>
          <p:cNvSpPr/>
          <p:nvPr/>
        </p:nvSpPr>
        <p:spPr>
          <a:xfrm>
            <a:off x="2259157" y="4061120"/>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8" name="Rectangle 17"/>
          <p:cNvSpPr/>
          <p:nvPr/>
        </p:nvSpPr>
        <p:spPr>
          <a:xfrm>
            <a:off x="2395970" y="4225664"/>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19" name="Rectangle 18"/>
          <p:cNvSpPr/>
          <p:nvPr/>
        </p:nvSpPr>
        <p:spPr>
          <a:xfrm>
            <a:off x="2532784" y="435729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20" name="Rectangle 19"/>
          <p:cNvSpPr/>
          <p:nvPr/>
        </p:nvSpPr>
        <p:spPr>
          <a:xfrm>
            <a:off x="2464377" y="5081287"/>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21" name="Rectangle 20"/>
          <p:cNvSpPr/>
          <p:nvPr/>
        </p:nvSpPr>
        <p:spPr>
          <a:xfrm>
            <a:off x="5474277" y="4052145"/>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2" name="Rectangle 21"/>
          <p:cNvSpPr/>
          <p:nvPr/>
        </p:nvSpPr>
        <p:spPr>
          <a:xfrm>
            <a:off x="5611091" y="421668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23" name="Rectangle 22"/>
          <p:cNvSpPr/>
          <p:nvPr/>
        </p:nvSpPr>
        <p:spPr>
          <a:xfrm>
            <a:off x="5747905" y="434832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24" name="Rectangle 23"/>
          <p:cNvSpPr/>
          <p:nvPr/>
        </p:nvSpPr>
        <p:spPr>
          <a:xfrm>
            <a:off x="5679498" y="507231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28" name="Rectangle 27"/>
          <p:cNvSpPr/>
          <p:nvPr/>
        </p:nvSpPr>
        <p:spPr>
          <a:xfrm>
            <a:off x="3900920" y="4052145"/>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9" name="Rectangle 28"/>
          <p:cNvSpPr/>
          <p:nvPr/>
        </p:nvSpPr>
        <p:spPr>
          <a:xfrm>
            <a:off x="4037734" y="421668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30" name="Rectangle 29"/>
          <p:cNvSpPr/>
          <p:nvPr/>
        </p:nvSpPr>
        <p:spPr>
          <a:xfrm>
            <a:off x="4174548" y="434832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31" name="Rectangle 30"/>
          <p:cNvSpPr/>
          <p:nvPr/>
        </p:nvSpPr>
        <p:spPr>
          <a:xfrm>
            <a:off x="4106141" y="507231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32" name="Rectangle 31"/>
          <p:cNvSpPr/>
          <p:nvPr/>
        </p:nvSpPr>
        <p:spPr>
          <a:xfrm>
            <a:off x="685800" y="54522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1</a:t>
            </a:r>
          </a:p>
          <a:p>
            <a:pPr algn="ctr"/>
            <a:r>
              <a:rPr lang="en-US" sz="1600" dirty="0" smtClean="0"/>
              <a:t>2</a:t>
            </a:r>
          </a:p>
          <a:p>
            <a:pPr algn="ctr"/>
            <a:r>
              <a:rPr lang="en-US" sz="1600" dirty="0" smtClean="0"/>
              <a:t>4</a:t>
            </a:r>
          </a:p>
          <a:p>
            <a:pPr algn="ctr"/>
            <a:r>
              <a:rPr lang="en-US" sz="1600" dirty="0" smtClean="0">
                <a:latin typeface="Arial"/>
                <a:cs typeface="Arial"/>
              </a:rPr>
              <a:t>●</a:t>
            </a:r>
            <a:r>
              <a:rPr lang="en-US" sz="1600" dirty="0" smtClean="0">
                <a:cs typeface="Arial"/>
              </a:rPr>
              <a:t>●●</a:t>
            </a:r>
            <a:endParaRPr lang="en-US" sz="1600" dirty="0" smtClean="0"/>
          </a:p>
        </p:txBody>
      </p:sp>
      <p:sp>
        <p:nvSpPr>
          <p:cNvPr id="34" name="Rectangle 33"/>
          <p:cNvSpPr/>
          <p:nvPr/>
        </p:nvSpPr>
        <p:spPr>
          <a:xfrm>
            <a:off x="2259157" y="54522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34</a:t>
            </a:r>
          </a:p>
          <a:p>
            <a:pPr algn="ctr"/>
            <a:r>
              <a:rPr lang="en-US" sz="1600" dirty="0"/>
              <a:t>2700</a:t>
            </a:r>
          </a:p>
          <a:p>
            <a:pPr algn="ctr"/>
            <a:r>
              <a:rPr lang="en-US" sz="1600" dirty="0"/>
              <a:t>11</a:t>
            </a:r>
          </a:p>
          <a:p>
            <a:pPr algn="ctr"/>
            <a:r>
              <a:rPr lang="en-US" sz="1600" dirty="0">
                <a:cs typeface="Arial"/>
              </a:rPr>
              <a:t>●●●</a:t>
            </a:r>
            <a:endParaRPr lang="en-US" sz="1600" dirty="0" smtClean="0"/>
          </a:p>
        </p:txBody>
      </p:sp>
      <p:sp>
        <p:nvSpPr>
          <p:cNvPr id="35" name="Rectangle 34"/>
          <p:cNvSpPr/>
          <p:nvPr/>
        </p:nvSpPr>
        <p:spPr>
          <a:xfrm>
            <a:off x="3935124" y="54522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3423</a:t>
            </a:r>
          </a:p>
          <a:p>
            <a:pPr algn="ctr"/>
            <a:r>
              <a:rPr lang="en-US" sz="1600" dirty="0"/>
              <a:t>2</a:t>
            </a:r>
          </a:p>
          <a:p>
            <a:pPr algn="ctr"/>
            <a:r>
              <a:rPr lang="en-US" sz="1600" dirty="0"/>
              <a:t>890</a:t>
            </a:r>
          </a:p>
          <a:p>
            <a:pPr algn="ctr"/>
            <a:r>
              <a:rPr lang="en-US" sz="1600" dirty="0" smtClean="0">
                <a:cs typeface="Arial"/>
              </a:rPr>
              <a:t>●●●</a:t>
            </a:r>
            <a:endParaRPr lang="en-US" sz="1600" dirty="0"/>
          </a:p>
        </p:txBody>
      </p:sp>
      <p:sp>
        <p:nvSpPr>
          <p:cNvPr id="36" name="Rectangle 35"/>
          <p:cNvSpPr/>
          <p:nvPr/>
        </p:nvSpPr>
        <p:spPr>
          <a:xfrm>
            <a:off x="5474277" y="54522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123</a:t>
            </a:r>
          </a:p>
          <a:p>
            <a:pPr algn="ctr"/>
            <a:r>
              <a:rPr lang="en-US" sz="1600" dirty="0" smtClean="0"/>
              <a:t>456</a:t>
            </a:r>
            <a:endParaRPr lang="en-US" sz="1600" dirty="0"/>
          </a:p>
        </p:txBody>
      </p:sp>
      <p:sp>
        <p:nvSpPr>
          <p:cNvPr id="7" name="Rectangle 6"/>
          <p:cNvSpPr/>
          <p:nvPr/>
        </p:nvSpPr>
        <p:spPr>
          <a:xfrm>
            <a:off x="690518" y="365724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Subtotal</a:t>
            </a:r>
          </a:p>
          <a:p>
            <a:pPr algn="ctr"/>
            <a:r>
              <a:rPr lang="en-US" dirty="0" smtClean="0"/>
              <a:t>App</a:t>
            </a:r>
          </a:p>
        </p:txBody>
      </p:sp>
      <p:sp>
        <p:nvSpPr>
          <p:cNvPr id="33" name="Rectangle 32"/>
          <p:cNvSpPr/>
          <p:nvPr/>
        </p:nvSpPr>
        <p:spPr>
          <a:xfrm>
            <a:off x="2242055" y="365497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Subtotal</a:t>
            </a:r>
          </a:p>
          <a:p>
            <a:pPr algn="ctr"/>
            <a:r>
              <a:rPr lang="en-US" dirty="0" smtClean="0"/>
              <a:t>App</a:t>
            </a:r>
          </a:p>
        </p:txBody>
      </p:sp>
      <p:sp>
        <p:nvSpPr>
          <p:cNvPr id="37" name="Rectangle 36"/>
          <p:cNvSpPr/>
          <p:nvPr/>
        </p:nvSpPr>
        <p:spPr>
          <a:xfrm>
            <a:off x="3918022" y="365497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Subtotal</a:t>
            </a:r>
          </a:p>
          <a:p>
            <a:pPr algn="ctr"/>
            <a:r>
              <a:rPr lang="en-US" dirty="0" smtClean="0"/>
              <a:t>App</a:t>
            </a:r>
          </a:p>
        </p:txBody>
      </p:sp>
      <p:sp>
        <p:nvSpPr>
          <p:cNvPr id="38" name="Rectangle 37"/>
          <p:cNvSpPr/>
          <p:nvPr/>
        </p:nvSpPr>
        <p:spPr>
          <a:xfrm>
            <a:off x="5474277" y="365497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Subtotal</a:t>
            </a:r>
          </a:p>
          <a:p>
            <a:pPr algn="ctr"/>
            <a:r>
              <a:rPr lang="en-US" dirty="0" smtClean="0"/>
              <a:t>App</a:t>
            </a:r>
          </a:p>
        </p:txBody>
      </p:sp>
      <p:sp>
        <p:nvSpPr>
          <p:cNvPr id="39" name="Rectangle 38"/>
          <p:cNvSpPr/>
          <p:nvPr/>
        </p:nvSpPr>
        <p:spPr>
          <a:xfrm>
            <a:off x="6934200" y="4054773"/>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0" name="Rectangle 39"/>
          <p:cNvSpPr/>
          <p:nvPr/>
        </p:nvSpPr>
        <p:spPr>
          <a:xfrm>
            <a:off x="7071014" y="4219316"/>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41" name="Rectangle 40"/>
          <p:cNvSpPr/>
          <p:nvPr/>
        </p:nvSpPr>
        <p:spPr>
          <a:xfrm>
            <a:off x="7207828" y="4350951"/>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CPU</a:t>
            </a:r>
            <a:endParaRPr lang="en-US" dirty="0"/>
          </a:p>
        </p:txBody>
      </p:sp>
      <p:sp>
        <p:nvSpPr>
          <p:cNvPr id="42" name="Rectangle 41"/>
          <p:cNvSpPr/>
          <p:nvPr/>
        </p:nvSpPr>
        <p:spPr>
          <a:xfrm>
            <a:off x="7139421" y="5074940"/>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Disk</a:t>
            </a:r>
            <a:endParaRPr lang="en-US" dirty="0"/>
          </a:p>
        </p:txBody>
      </p:sp>
      <p:sp>
        <p:nvSpPr>
          <p:cNvPr id="44" name="Rectangle 43"/>
          <p:cNvSpPr/>
          <p:nvPr/>
        </p:nvSpPr>
        <p:spPr>
          <a:xfrm>
            <a:off x="6934200" y="3657600"/>
            <a:ext cx="1026102" cy="78980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Total</a:t>
            </a:r>
          </a:p>
          <a:p>
            <a:pPr algn="ctr"/>
            <a:r>
              <a:rPr lang="en-US" dirty="0" smtClean="0"/>
              <a:t>App</a:t>
            </a:r>
          </a:p>
        </p:txBody>
      </p:sp>
      <p:cxnSp>
        <p:nvCxnSpPr>
          <p:cNvPr id="11" name="Elbow Connector 10"/>
          <p:cNvCxnSpPr>
            <a:stCxn id="7" idx="0"/>
            <a:endCxn id="44" idx="0"/>
          </p:cNvCxnSpPr>
          <p:nvPr/>
        </p:nvCxnSpPr>
        <p:spPr>
          <a:xfrm rot="16200000" flipH="1">
            <a:off x="4325231" y="535580"/>
            <a:ext cx="358" cy="6243682"/>
          </a:xfrm>
          <a:prstGeom prst="bentConnector3">
            <a:avLst>
              <a:gd name="adj1" fmla="val -26202458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33" idx="0"/>
            <a:endCxn id="44" idx="0"/>
          </p:cNvCxnSpPr>
          <p:nvPr/>
        </p:nvCxnSpPr>
        <p:spPr>
          <a:xfrm rot="16200000" flipH="1">
            <a:off x="5099864" y="1310214"/>
            <a:ext cx="2628" cy="4692145"/>
          </a:xfrm>
          <a:prstGeom prst="bentConnector3">
            <a:avLst>
              <a:gd name="adj1" fmla="val -3029524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37" idx="0"/>
            <a:endCxn id="44" idx="0"/>
          </p:cNvCxnSpPr>
          <p:nvPr/>
        </p:nvCxnSpPr>
        <p:spPr>
          <a:xfrm rot="16200000" flipH="1">
            <a:off x="5937848" y="2148197"/>
            <a:ext cx="2628" cy="3016178"/>
          </a:xfrm>
          <a:prstGeom prst="bentConnector3">
            <a:avLst>
              <a:gd name="adj1" fmla="val -25495967"/>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38" idx="0"/>
            <a:endCxn id="44" idx="0"/>
          </p:cNvCxnSpPr>
          <p:nvPr/>
        </p:nvCxnSpPr>
        <p:spPr>
          <a:xfrm rot="16200000" flipH="1">
            <a:off x="6715975" y="2926325"/>
            <a:ext cx="2628" cy="1459923"/>
          </a:xfrm>
          <a:prstGeom prst="bentConnector3">
            <a:avLst>
              <a:gd name="adj1" fmla="val -19696766"/>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59330" y="3188732"/>
            <a:ext cx="5763116" cy="369332"/>
          </a:xfrm>
          <a:prstGeom prst="rect">
            <a:avLst/>
          </a:prstGeom>
          <a:noFill/>
        </p:spPr>
        <p:txBody>
          <a:bodyPr wrap="none" rtlCol="0">
            <a:spAutoFit/>
          </a:bodyPr>
          <a:lstStyle/>
          <a:p>
            <a:r>
              <a:rPr lang="en-US" dirty="0" smtClean="0"/>
              <a:t>Subtota</a:t>
            </a:r>
            <a:r>
              <a:rPr lang="en-US" dirty="0"/>
              <a:t>l</a:t>
            </a:r>
            <a:r>
              <a:rPr lang="en-US" dirty="0" smtClean="0"/>
              <a:t>          Subtotal             Subtotal            Subtotal</a:t>
            </a:r>
            <a:endParaRPr lang="en-US" dirty="0"/>
          </a:p>
        </p:txBody>
      </p:sp>
      <p:sp>
        <p:nvSpPr>
          <p:cNvPr id="43" name="Rectangle 42"/>
          <p:cNvSpPr/>
          <p:nvPr/>
        </p:nvSpPr>
        <p:spPr>
          <a:xfrm>
            <a:off x="6932901" y="5452257"/>
            <a:ext cx="1040101"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4,010,234</a:t>
            </a:r>
          </a:p>
          <a:p>
            <a:pPr algn="ctr"/>
            <a:endParaRPr lang="en-US" sz="1600" dirty="0"/>
          </a:p>
        </p:txBody>
      </p:sp>
      <p:cxnSp>
        <p:nvCxnSpPr>
          <p:cNvPr id="12" name="Elbow Connector 11"/>
          <p:cNvCxnSpPr>
            <a:stCxn id="44" idx="3"/>
            <a:endCxn id="43" idx="3"/>
          </p:cNvCxnSpPr>
          <p:nvPr/>
        </p:nvCxnSpPr>
        <p:spPr>
          <a:xfrm>
            <a:off x="7960302" y="4052504"/>
            <a:ext cx="12700" cy="1950225"/>
          </a:xfrm>
          <a:prstGeom prst="bentConnector3">
            <a:avLst>
              <a:gd name="adj1" fmla="val 376207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924800" y="6031468"/>
            <a:ext cx="672043" cy="369332"/>
          </a:xfrm>
          <a:prstGeom prst="rect">
            <a:avLst/>
          </a:prstGeom>
          <a:noFill/>
        </p:spPr>
        <p:txBody>
          <a:bodyPr wrap="none" rtlCol="0">
            <a:spAutoFit/>
          </a:bodyPr>
          <a:lstStyle/>
          <a:p>
            <a:r>
              <a:rPr lang="en-US" dirty="0" smtClean="0"/>
              <a:t>Total</a:t>
            </a:r>
            <a:endParaRPr lang="en-US" dirty="0"/>
          </a:p>
        </p:txBody>
      </p:sp>
    </p:spTree>
    <p:extLst>
      <p:ext uri="{BB962C8B-B14F-4D97-AF65-F5344CB8AC3E}">
        <p14:creationId xmlns:p14="http://schemas.microsoft.com/office/powerpoint/2010/main" val="234774005"/>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Processing Frameworks</a:t>
            </a:r>
            <a:endParaRPr lang="en-US" dirty="0"/>
          </a:p>
        </p:txBody>
      </p:sp>
      <p:sp>
        <p:nvSpPr>
          <p:cNvPr id="3" name="Content Placeholder 2"/>
          <p:cNvSpPr>
            <a:spLocks noGrp="1"/>
          </p:cNvSpPr>
          <p:nvPr>
            <p:ph idx="1"/>
          </p:nvPr>
        </p:nvSpPr>
        <p:spPr/>
        <p:txBody>
          <a:bodyPr/>
          <a:lstStyle/>
          <a:p>
            <a:r>
              <a:rPr lang="en-US" dirty="0" smtClean="0"/>
              <a:t>One data has been loaded into Hadoop and stored in HDFS we want to access and work with that data</a:t>
            </a:r>
          </a:p>
          <a:p>
            <a:r>
              <a:rPr lang="en-US" dirty="0" smtClean="0"/>
              <a:t>With this, as with every other aspect of Hadoop, we need to know available processing options, before deciding on a specific one</a:t>
            </a:r>
          </a:p>
          <a:p>
            <a:r>
              <a:rPr lang="en-US" dirty="0" smtClean="0"/>
              <a:t>Such processing options include:</a:t>
            </a:r>
          </a:p>
          <a:p>
            <a:pPr lvl="1"/>
            <a:r>
              <a:rPr lang="en-US" dirty="0" smtClean="0"/>
              <a:t>The well established MapReduce batch execution engine</a:t>
            </a:r>
          </a:p>
          <a:p>
            <a:pPr lvl="1"/>
            <a:r>
              <a:rPr lang="en-US" dirty="0" smtClean="0"/>
              <a:t>The newer and much faster Spark advanced execution engine</a:t>
            </a:r>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43</a:t>
            </a:fld>
            <a:endParaRPr lang="en-US" dirty="0"/>
          </a:p>
        </p:txBody>
      </p:sp>
    </p:spTree>
    <p:extLst>
      <p:ext uri="{BB962C8B-B14F-4D97-AF65-F5344CB8AC3E}">
        <p14:creationId xmlns:p14="http://schemas.microsoft.com/office/powerpoint/2010/main" val="40287759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a:t>
            </a:r>
            <a:endParaRPr lang="en-US" dirty="0"/>
          </a:p>
        </p:txBody>
      </p:sp>
      <p:sp>
        <p:nvSpPr>
          <p:cNvPr id="3" name="Content Placeholder 2"/>
          <p:cNvSpPr>
            <a:spLocks noGrp="1"/>
          </p:cNvSpPr>
          <p:nvPr>
            <p:ph idx="1"/>
          </p:nvPr>
        </p:nvSpPr>
        <p:spPr/>
        <p:txBody>
          <a:bodyPr/>
          <a:lstStyle/>
          <a:p>
            <a:r>
              <a:rPr lang="en-US" dirty="0"/>
              <a:t>A</a:t>
            </a:r>
            <a:r>
              <a:rPr lang="en-US" dirty="0" smtClean="0"/>
              <a:t> programming model for processing data sets stored in a distributed manner across a Hadoop cluster’s data nodes</a:t>
            </a:r>
          </a:p>
          <a:p>
            <a:r>
              <a:rPr lang="en-US" dirty="0" smtClean="0"/>
              <a:t>The key concept for processing large volumes of data using a cluster of nodes is divide and conquer</a:t>
            </a:r>
          </a:p>
          <a:p>
            <a:r>
              <a:rPr lang="en-US" dirty="0" smtClean="0"/>
              <a:t>You want to break a large data set into many small blocks and processes them in parallel with the same algorithm or pattern</a:t>
            </a:r>
          </a:p>
          <a:p>
            <a:r>
              <a:rPr lang="en-US" dirty="0" smtClean="0"/>
              <a:t>With HDFS files are already divided into blocks across a number of data nodes</a:t>
            </a:r>
          </a:p>
          <a:p>
            <a:r>
              <a:rPr lang="en-US" dirty="0" smtClean="0"/>
              <a:t>MapReduce is what you use to move processing code to the data nodes and execute it on each block in parallel</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44</a:t>
            </a:fld>
            <a:endParaRPr lang="en-US" dirty="0"/>
          </a:p>
        </p:txBody>
      </p:sp>
    </p:spTree>
    <p:extLst>
      <p:ext uri="{BB962C8B-B14F-4D97-AF65-F5344CB8AC3E}">
        <p14:creationId xmlns:p14="http://schemas.microsoft.com/office/powerpoint/2010/main" val="2463398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a:t>
            </a:r>
            <a:endParaRPr lang="en-US" dirty="0"/>
          </a:p>
        </p:txBody>
      </p:sp>
      <p:sp>
        <p:nvSpPr>
          <p:cNvPr id="3" name="Content Placeholder 2"/>
          <p:cNvSpPr>
            <a:spLocks noGrp="1"/>
          </p:cNvSpPr>
          <p:nvPr>
            <p:ph idx="1"/>
          </p:nvPr>
        </p:nvSpPr>
        <p:spPr/>
        <p:txBody>
          <a:bodyPr/>
          <a:lstStyle/>
          <a:p>
            <a:r>
              <a:rPr lang="en-US" dirty="0" smtClean="0"/>
              <a:t>All MapReduce programs must follow the same format of being organized into  multiple phases the most important of which are the map and reduce phases</a:t>
            </a:r>
          </a:p>
          <a:p>
            <a:r>
              <a:rPr lang="en-US" dirty="0" smtClean="0"/>
              <a:t>The map phase is code that executes on each block of a file and must be distributed to each data node where one of the block is stored</a:t>
            </a:r>
          </a:p>
          <a:p>
            <a:r>
              <a:rPr lang="en-US" dirty="0" smtClean="0"/>
              <a:t>Mapping applies an algorithm which works on each block independent of all the others to generate some output</a:t>
            </a:r>
          </a:p>
          <a:p>
            <a:r>
              <a:rPr lang="en-US" dirty="0" smtClean="0"/>
              <a:t>Reducing takes the partial outputs and consolidates them into a combined result</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45</a:t>
            </a:fld>
            <a:endParaRPr lang="en-US" dirty="0"/>
          </a:p>
        </p:txBody>
      </p:sp>
    </p:spTree>
    <p:extLst>
      <p:ext uri="{BB962C8B-B14F-4D97-AF65-F5344CB8AC3E}">
        <p14:creationId xmlns:p14="http://schemas.microsoft.com/office/powerpoint/2010/main" val="10811828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Abstractions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One limitation of the MapReduce capability is that is requires its users to be programmers</a:t>
            </a:r>
          </a:p>
          <a:p>
            <a:r>
              <a:rPr lang="en-US" dirty="0" smtClean="0"/>
              <a:t>Another is that all problems need to be decomposed into one or more MapReduce steps</a:t>
            </a:r>
          </a:p>
          <a:p>
            <a:pPr lvl="1"/>
            <a:r>
              <a:rPr lang="en-US" dirty="0" smtClean="0"/>
              <a:t>One needs to “think” in MapReduce terms</a:t>
            </a:r>
          </a:p>
          <a:p>
            <a:pPr lvl="1"/>
            <a:r>
              <a:rPr lang="en-US" dirty="0" smtClean="0"/>
              <a:t>Often leads to lengthy map reduce programs</a:t>
            </a:r>
          </a:p>
          <a:p>
            <a:r>
              <a:rPr lang="en-US" dirty="0"/>
              <a:t>D</a:t>
            </a:r>
            <a:r>
              <a:rPr lang="en-US" dirty="0" smtClean="0"/>
              <a:t>ata analysts and business users could better leverage the power of Hadoop if there was a means to hide some of the complexities of MapReduce</a:t>
            </a:r>
          </a:p>
          <a:p>
            <a:r>
              <a:rPr lang="en-US" dirty="0" smtClean="0"/>
              <a:t>To address this need there are a growing number of tools such as Apache Hive and Apache Pig that hide the messy details of MapReduce </a:t>
            </a:r>
          </a:p>
          <a:p>
            <a:pPr lvl="1"/>
            <a:r>
              <a:rPr lang="en-US" dirty="0"/>
              <a:t>U</a:t>
            </a:r>
            <a:r>
              <a:rPr lang="en-US" dirty="0" smtClean="0"/>
              <a:t>sing a range of abstractions much like compilers hide the details of machine language under high level language abstractions</a:t>
            </a:r>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46</a:t>
            </a:fld>
            <a:endParaRPr lang="en-US" dirty="0"/>
          </a:p>
        </p:txBody>
      </p:sp>
    </p:spTree>
    <p:extLst>
      <p:ext uri="{BB962C8B-B14F-4D97-AF65-F5344CB8AC3E}">
        <p14:creationId xmlns:p14="http://schemas.microsoft.com/office/powerpoint/2010/main" val="22876568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Challenges</a:t>
            </a:r>
            <a:endParaRPr lang="en-US" dirty="0"/>
          </a:p>
        </p:txBody>
      </p:sp>
      <p:sp>
        <p:nvSpPr>
          <p:cNvPr id="3" name="Content Placeholder 2"/>
          <p:cNvSpPr>
            <a:spLocks noGrp="1"/>
          </p:cNvSpPr>
          <p:nvPr>
            <p:ph idx="1"/>
          </p:nvPr>
        </p:nvSpPr>
        <p:spPr/>
        <p:txBody>
          <a:bodyPr/>
          <a:lstStyle/>
          <a:p>
            <a:r>
              <a:rPr lang="en-US" dirty="0" smtClean="0"/>
              <a:t>Very rigid data flow model—map and then reduce</a:t>
            </a:r>
          </a:p>
          <a:p>
            <a:r>
              <a:rPr lang="en-US" dirty="0" smtClean="0"/>
              <a:t>Not all processing fits easily into this single pattern</a:t>
            </a:r>
          </a:p>
          <a:p>
            <a:r>
              <a:rPr lang="en-US" dirty="0" smtClean="0"/>
              <a:t>Limits each job to a single map and a single reduce step after which data is written back to HDFS</a:t>
            </a:r>
          </a:p>
          <a:p>
            <a:pPr lvl="1"/>
            <a:r>
              <a:rPr lang="en-US" dirty="0" smtClean="0"/>
              <a:t>Makes machine learning algorithms which require iteration of several MapReduce jobs lower performing</a:t>
            </a:r>
          </a:p>
          <a:p>
            <a:pPr lvl="1"/>
            <a:r>
              <a:rPr lang="en-US" dirty="0" smtClean="0"/>
              <a:t>Does take advantage of caching intermediate results to memory between iterations</a:t>
            </a:r>
          </a:p>
          <a:p>
            <a:r>
              <a:rPr lang="en-US" dirty="0" smtClean="0"/>
              <a:t>Makes MapReduce most appropriate for algorithms which run in a sequence of a few batch jobs  </a:t>
            </a:r>
          </a:p>
          <a:p>
            <a:pPr lvl="1"/>
            <a:r>
              <a:rPr lang="en-US" dirty="0" smtClean="0"/>
              <a:t>But MapReduce is not well suited to iterative jobs or any jobs requiring low latency real-time or interactive characteristics</a:t>
            </a:r>
          </a:p>
          <a:p>
            <a:endParaRPr lang="en-US" dirty="0" smtClean="0"/>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47</a:t>
            </a:fld>
            <a:endParaRPr lang="en-US" dirty="0"/>
          </a:p>
        </p:txBody>
      </p:sp>
    </p:spTree>
    <p:extLst>
      <p:ext uri="{BB962C8B-B14F-4D97-AF65-F5344CB8AC3E}">
        <p14:creationId xmlns:p14="http://schemas.microsoft.com/office/powerpoint/2010/main" val="32515160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a:t>
            </a:r>
            <a:endParaRPr lang="en-US" dirty="0"/>
          </a:p>
        </p:txBody>
      </p:sp>
      <p:sp>
        <p:nvSpPr>
          <p:cNvPr id="3" name="Content Placeholder 2"/>
          <p:cNvSpPr>
            <a:spLocks noGrp="1"/>
          </p:cNvSpPr>
          <p:nvPr>
            <p:ph idx="1"/>
          </p:nvPr>
        </p:nvSpPr>
        <p:spPr/>
        <p:txBody>
          <a:bodyPr>
            <a:normAutofit fontScale="92500" lnSpcReduction="20000"/>
          </a:bodyPr>
          <a:lstStyle/>
          <a:p>
            <a:r>
              <a:rPr lang="en-US" dirty="0"/>
              <a:t>Apache Spark is a framework </a:t>
            </a:r>
            <a:r>
              <a:rPr lang="en-US" dirty="0" smtClean="0"/>
              <a:t>extending to real </a:t>
            </a:r>
            <a:r>
              <a:rPr lang="en-US" dirty="0"/>
              <a:t>time data analytics in a distributed computing environment.</a:t>
            </a:r>
          </a:p>
          <a:p>
            <a:r>
              <a:rPr lang="en-US" dirty="0" smtClean="0"/>
              <a:t>Spark </a:t>
            </a:r>
            <a:r>
              <a:rPr lang="en-US" dirty="0"/>
              <a:t>is written in Scala and was originally developed at the University of California, Berkeley.</a:t>
            </a:r>
          </a:p>
          <a:p>
            <a:r>
              <a:rPr lang="en-US" dirty="0"/>
              <a:t>It executes in-memory computations to increase speed of data processing over </a:t>
            </a:r>
            <a:r>
              <a:rPr lang="en-US" dirty="0" smtClean="0"/>
              <a:t>MapReduce.</a:t>
            </a:r>
          </a:p>
          <a:p>
            <a:r>
              <a:rPr lang="en-US" dirty="0"/>
              <a:t>One of the Spark project goals was to deliver a platform that supports a very wide array of diverse </a:t>
            </a:r>
            <a:r>
              <a:rPr lang="en-US" dirty="0" smtClean="0"/>
              <a:t>workflows</a:t>
            </a:r>
            <a:endParaRPr lang="en-US" dirty="0"/>
          </a:p>
          <a:p>
            <a:pPr lvl="1"/>
            <a:r>
              <a:rPr lang="en-US" dirty="0"/>
              <a:t>N</a:t>
            </a:r>
            <a:r>
              <a:rPr lang="en-US" dirty="0" smtClean="0"/>
              <a:t>ot </a:t>
            </a:r>
            <a:r>
              <a:rPr lang="en-US" dirty="0"/>
              <a:t>only MapReduce batch jobs </a:t>
            </a:r>
            <a:r>
              <a:rPr lang="en-US" dirty="0" smtClean="0"/>
              <a:t>but </a:t>
            </a:r>
            <a:r>
              <a:rPr lang="en-US" dirty="0"/>
              <a:t>also </a:t>
            </a:r>
            <a:r>
              <a:rPr lang="en-US" dirty="0" smtClean="0"/>
              <a:t>iterative computations</a:t>
            </a:r>
            <a:r>
              <a:rPr lang="en-US" dirty="0"/>
              <a:t> like graph algorithms or Machine Learning.</a:t>
            </a:r>
          </a:p>
          <a:p>
            <a:pPr lvl="1"/>
            <a:r>
              <a:rPr lang="en-US" dirty="0"/>
              <a:t>And also different scales of workloads from sub-second interactive jobs to jobs that run for many hours.</a:t>
            </a:r>
          </a:p>
          <a:p>
            <a:pPr lvl="1"/>
            <a:r>
              <a:rPr lang="en-US" dirty="0"/>
              <a:t>Spark combines batch, </a:t>
            </a:r>
            <a:r>
              <a:rPr lang="en-US" dirty="0" smtClean="0"/>
              <a:t>interactive, and </a:t>
            </a:r>
            <a:r>
              <a:rPr lang="en-US" dirty="0"/>
              <a:t>streaming workloads under one rich concise API</a:t>
            </a:r>
            <a:r>
              <a:rPr lang="en-US" dirty="0" smtClean="0"/>
              <a:t>.</a:t>
            </a:r>
          </a:p>
          <a:p>
            <a:r>
              <a:rPr lang="en-US" dirty="0"/>
              <a:t>If you have large amounts of data that requires low latency processing </a:t>
            </a:r>
            <a:r>
              <a:rPr lang="en-US" dirty="0" smtClean="0"/>
              <a:t>Spark </a:t>
            </a:r>
            <a:r>
              <a:rPr lang="en-US" dirty="0"/>
              <a:t>is a </a:t>
            </a:r>
            <a:r>
              <a:rPr lang="en-US" dirty="0" smtClean="0"/>
              <a:t>viable alternative</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48</a:t>
            </a:fld>
            <a:endParaRPr lang="en-US" dirty="0"/>
          </a:p>
        </p:txBody>
      </p:sp>
    </p:spTree>
    <p:extLst>
      <p:ext uri="{BB962C8B-B14F-4D97-AF65-F5344CB8AC3E}">
        <p14:creationId xmlns:p14="http://schemas.microsoft.com/office/powerpoint/2010/main" val="579536889"/>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886200" y="4724400"/>
            <a:ext cx="1028699" cy="1447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MapReduce Versus Spark</a:t>
            </a:r>
            <a:endParaRPr lang="en-US" dirty="0"/>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49</a:t>
            </a:fld>
            <a:endParaRPr lang="en-US" dirty="0"/>
          </a:p>
        </p:txBody>
      </p:sp>
      <p:pic>
        <p:nvPicPr>
          <p:cNvPr id="8194" name="Picture 2" descr="Image result for ram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00498" y="5555087"/>
            <a:ext cx="762001" cy="482954"/>
          </a:xfrm>
          <a:prstGeom prst="rect">
            <a:avLst/>
          </a:prstGeom>
          <a:noFill/>
          <a:extLst>
            <a:ext uri="{909E8E84-426E-40dd-AFC4-6F175D3DCCD1}">
              <a14:hiddenFill xmlns:a14="http://schemas.microsoft.com/office/drawing/2010/main">
                <a:solidFill>
                  <a:srgbClr val="FFFFFF"/>
                </a:solidFill>
              </a14:hiddenFill>
            </a:ext>
          </a:extLst>
        </p:spPr>
      </p:pic>
      <p:sp>
        <p:nvSpPr>
          <p:cNvPr id="5" name="Flowchart: Magnetic Disk 4"/>
          <p:cNvSpPr/>
          <p:nvPr/>
        </p:nvSpPr>
        <p:spPr>
          <a:xfrm>
            <a:off x="533400" y="4838700"/>
            <a:ext cx="838200" cy="1066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HDFS</a:t>
            </a:r>
          </a:p>
          <a:p>
            <a:pPr algn="ctr"/>
            <a:r>
              <a:rPr lang="en-US" sz="1200" dirty="0" smtClean="0"/>
              <a:t>(Cluster)</a:t>
            </a:r>
            <a:endParaRPr lang="en-US" sz="1200" dirty="0"/>
          </a:p>
        </p:txBody>
      </p:sp>
      <p:sp>
        <p:nvSpPr>
          <p:cNvPr id="6" name="Rectangle 5"/>
          <p:cNvSpPr/>
          <p:nvPr/>
        </p:nvSpPr>
        <p:spPr>
          <a:xfrm>
            <a:off x="2015532" y="5181600"/>
            <a:ext cx="12192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Iteration#1</a:t>
            </a:r>
            <a:endParaRPr lang="en-US" sz="1600" dirty="0"/>
          </a:p>
        </p:txBody>
      </p:sp>
      <p:sp>
        <p:nvSpPr>
          <p:cNvPr id="24" name="Flowchart: Magnetic Disk 23"/>
          <p:cNvSpPr/>
          <p:nvPr/>
        </p:nvSpPr>
        <p:spPr>
          <a:xfrm>
            <a:off x="3962398" y="4800600"/>
            <a:ext cx="838200" cy="685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Local Temp File</a:t>
            </a:r>
          </a:p>
        </p:txBody>
      </p:sp>
      <p:sp>
        <p:nvSpPr>
          <p:cNvPr id="65" name="Rectangle 64"/>
          <p:cNvSpPr/>
          <p:nvPr/>
        </p:nvSpPr>
        <p:spPr>
          <a:xfrm>
            <a:off x="5562600" y="5181600"/>
            <a:ext cx="12192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Iteration#2</a:t>
            </a:r>
            <a:endParaRPr lang="en-US" sz="1600" dirty="0"/>
          </a:p>
        </p:txBody>
      </p:sp>
      <p:sp>
        <p:nvSpPr>
          <p:cNvPr id="70" name="Flowchart: Magnetic Disk 69"/>
          <p:cNvSpPr/>
          <p:nvPr/>
        </p:nvSpPr>
        <p:spPr>
          <a:xfrm>
            <a:off x="7391400" y="4876800"/>
            <a:ext cx="838200" cy="1066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HDFS</a:t>
            </a:r>
          </a:p>
          <a:p>
            <a:pPr algn="ctr"/>
            <a:r>
              <a:rPr lang="en-US" sz="1200" dirty="0" smtClean="0"/>
              <a:t>(Cluster)</a:t>
            </a:r>
            <a:endParaRPr lang="en-US" sz="1200" dirty="0"/>
          </a:p>
        </p:txBody>
      </p:sp>
      <p:cxnSp>
        <p:nvCxnSpPr>
          <p:cNvPr id="89" name="Straight Arrow Connector 88"/>
          <p:cNvCxnSpPr/>
          <p:nvPr/>
        </p:nvCxnSpPr>
        <p:spPr>
          <a:xfrm>
            <a:off x="1371600" y="5410200"/>
            <a:ext cx="63730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3234732" y="5421086"/>
            <a:ext cx="63730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4914899" y="5422761"/>
            <a:ext cx="63730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6781800" y="5372100"/>
            <a:ext cx="63730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1410211" y="4979313"/>
            <a:ext cx="570989" cy="430887"/>
          </a:xfrm>
          <a:prstGeom prst="rect">
            <a:avLst/>
          </a:prstGeom>
          <a:noFill/>
        </p:spPr>
        <p:txBody>
          <a:bodyPr wrap="none" rtlCol="0">
            <a:spAutoFit/>
          </a:bodyPr>
          <a:lstStyle/>
          <a:p>
            <a:pPr algn="ctr"/>
            <a:r>
              <a:rPr lang="en-US" sz="1100" dirty="0" smtClean="0"/>
              <a:t>HDFS</a:t>
            </a:r>
          </a:p>
          <a:p>
            <a:pPr algn="ctr"/>
            <a:r>
              <a:rPr lang="en-US" sz="1100" dirty="0" smtClean="0"/>
              <a:t>Read</a:t>
            </a:r>
          </a:p>
        </p:txBody>
      </p:sp>
      <p:sp>
        <p:nvSpPr>
          <p:cNvPr id="96" name="TextBox 95"/>
          <p:cNvSpPr txBox="1"/>
          <p:nvPr/>
        </p:nvSpPr>
        <p:spPr>
          <a:xfrm>
            <a:off x="6803571" y="4953000"/>
            <a:ext cx="570989" cy="430887"/>
          </a:xfrm>
          <a:prstGeom prst="rect">
            <a:avLst/>
          </a:prstGeom>
          <a:noFill/>
        </p:spPr>
        <p:txBody>
          <a:bodyPr wrap="none" rtlCol="0">
            <a:spAutoFit/>
          </a:bodyPr>
          <a:lstStyle/>
          <a:p>
            <a:pPr algn="ctr"/>
            <a:r>
              <a:rPr lang="en-US" sz="1100" dirty="0" smtClean="0"/>
              <a:t>HDFS</a:t>
            </a:r>
          </a:p>
          <a:p>
            <a:pPr algn="ctr"/>
            <a:r>
              <a:rPr lang="en-US" sz="1100" dirty="0" smtClean="0"/>
              <a:t>Write</a:t>
            </a:r>
          </a:p>
        </p:txBody>
      </p:sp>
      <p:sp>
        <p:nvSpPr>
          <p:cNvPr id="99" name="Flowchart: Magnetic Disk 98"/>
          <p:cNvSpPr/>
          <p:nvPr/>
        </p:nvSpPr>
        <p:spPr>
          <a:xfrm>
            <a:off x="3948241" y="2412087"/>
            <a:ext cx="838200" cy="1066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HDFS</a:t>
            </a:r>
          </a:p>
          <a:p>
            <a:pPr algn="ctr"/>
            <a:r>
              <a:rPr lang="en-US" sz="1200" dirty="0" smtClean="0"/>
              <a:t>(Cluster)</a:t>
            </a:r>
            <a:endParaRPr lang="en-US" sz="1200" dirty="0"/>
          </a:p>
        </p:txBody>
      </p:sp>
      <p:sp>
        <p:nvSpPr>
          <p:cNvPr id="100" name="Rectangle 99"/>
          <p:cNvSpPr/>
          <p:nvPr/>
        </p:nvSpPr>
        <p:spPr>
          <a:xfrm>
            <a:off x="2091732" y="2743200"/>
            <a:ext cx="12192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Iteration#1</a:t>
            </a:r>
            <a:endParaRPr lang="en-US" sz="1600" dirty="0"/>
          </a:p>
        </p:txBody>
      </p:sp>
      <p:sp>
        <p:nvSpPr>
          <p:cNvPr id="102" name="Rectangle 101"/>
          <p:cNvSpPr/>
          <p:nvPr/>
        </p:nvSpPr>
        <p:spPr>
          <a:xfrm>
            <a:off x="5448301" y="2743200"/>
            <a:ext cx="12192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Iteration#2</a:t>
            </a:r>
            <a:endParaRPr lang="en-US" sz="1600" dirty="0"/>
          </a:p>
        </p:txBody>
      </p:sp>
      <p:sp>
        <p:nvSpPr>
          <p:cNvPr id="103" name="Flowchart: Magnetic Disk 102"/>
          <p:cNvSpPr/>
          <p:nvPr/>
        </p:nvSpPr>
        <p:spPr>
          <a:xfrm>
            <a:off x="7277101" y="2438400"/>
            <a:ext cx="838200" cy="1066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HDFS</a:t>
            </a:r>
          </a:p>
          <a:p>
            <a:pPr algn="ctr"/>
            <a:r>
              <a:rPr lang="en-US" sz="1200" dirty="0" smtClean="0"/>
              <a:t>(Cluster)</a:t>
            </a:r>
            <a:endParaRPr lang="en-US" sz="1200" dirty="0"/>
          </a:p>
        </p:txBody>
      </p:sp>
      <p:cxnSp>
        <p:nvCxnSpPr>
          <p:cNvPr id="104" name="Straight Arrow Connector 103"/>
          <p:cNvCxnSpPr/>
          <p:nvPr/>
        </p:nvCxnSpPr>
        <p:spPr>
          <a:xfrm>
            <a:off x="1447800" y="2971800"/>
            <a:ext cx="63730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3310932" y="2982686"/>
            <a:ext cx="63730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4800600" y="2984361"/>
            <a:ext cx="63730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6667501" y="2933700"/>
            <a:ext cx="63730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1562611" y="2540913"/>
            <a:ext cx="570989" cy="430887"/>
          </a:xfrm>
          <a:prstGeom prst="rect">
            <a:avLst/>
          </a:prstGeom>
          <a:noFill/>
        </p:spPr>
        <p:txBody>
          <a:bodyPr wrap="none" rtlCol="0">
            <a:spAutoFit/>
          </a:bodyPr>
          <a:lstStyle/>
          <a:p>
            <a:pPr algn="ctr"/>
            <a:r>
              <a:rPr lang="en-US" sz="1100" dirty="0" smtClean="0"/>
              <a:t>HDFS</a:t>
            </a:r>
          </a:p>
          <a:p>
            <a:pPr algn="ctr"/>
            <a:r>
              <a:rPr lang="en-US" sz="1100" dirty="0" smtClean="0"/>
              <a:t>Read</a:t>
            </a:r>
          </a:p>
        </p:txBody>
      </p:sp>
      <p:sp>
        <p:nvSpPr>
          <p:cNvPr id="109" name="TextBox 108"/>
          <p:cNvSpPr txBox="1"/>
          <p:nvPr/>
        </p:nvSpPr>
        <p:spPr>
          <a:xfrm>
            <a:off x="6689272" y="2514600"/>
            <a:ext cx="570989" cy="430887"/>
          </a:xfrm>
          <a:prstGeom prst="rect">
            <a:avLst/>
          </a:prstGeom>
          <a:noFill/>
        </p:spPr>
        <p:txBody>
          <a:bodyPr wrap="none" rtlCol="0">
            <a:spAutoFit/>
          </a:bodyPr>
          <a:lstStyle/>
          <a:p>
            <a:pPr algn="ctr"/>
            <a:r>
              <a:rPr lang="en-US" sz="1100" dirty="0" smtClean="0"/>
              <a:t>HDFS</a:t>
            </a:r>
          </a:p>
          <a:p>
            <a:pPr algn="ctr"/>
            <a:r>
              <a:rPr lang="en-US" sz="1100" dirty="0" smtClean="0"/>
              <a:t>Write</a:t>
            </a:r>
          </a:p>
        </p:txBody>
      </p:sp>
      <p:sp>
        <p:nvSpPr>
          <p:cNvPr id="110" name="Flowchart: Magnetic Disk 109"/>
          <p:cNvSpPr/>
          <p:nvPr/>
        </p:nvSpPr>
        <p:spPr>
          <a:xfrm>
            <a:off x="762000" y="2438400"/>
            <a:ext cx="838200" cy="1066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HDFS</a:t>
            </a:r>
          </a:p>
          <a:p>
            <a:pPr algn="ctr"/>
            <a:r>
              <a:rPr lang="en-US" sz="1200" dirty="0" smtClean="0"/>
              <a:t>(Cluster)</a:t>
            </a:r>
            <a:endParaRPr lang="en-US" sz="1200" dirty="0"/>
          </a:p>
        </p:txBody>
      </p:sp>
      <p:sp>
        <p:nvSpPr>
          <p:cNvPr id="111" name="TextBox 110"/>
          <p:cNvSpPr txBox="1"/>
          <p:nvPr/>
        </p:nvSpPr>
        <p:spPr>
          <a:xfrm>
            <a:off x="3324918" y="2540913"/>
            <a:ext cx="570989" cy="430887"/>
          </a:xfrm>
          <a:prstGeom prst="rect">
            <a:avLst/>
          </a:prstGeom>
          <a:noFill/>
        </p:spPr>
        <p:txBody>
          <a:bodyPr wrap="none" rtlCol="0">
            <a:spAutoFit/>
          </a:bodyPr>
          <a:lstStyle/>
          <a:p>
            <a:pPr algn="ctr"/>
            <a:r>
              <a:rPr lang="en-US" sz="1100" dirty="0" smtClean="0"/>
              <a:t>HDFS</a:t>
            </a:r>
          </a:p>
          <a:p>
            <a:pPr algn="ctr"/>
            <a:r>
              <a:rPr lang="en-US" sz="1100" dirty="0" smtClean="0"/>
              <a:t>Write</a:t>
            </a:r>
          </a:p>
        </p:txBody>
      </p:sp>
      <p:sp>
        <p:nvSpPr>
          <p:cNvPr id="112" name="TextBox 111"/>
          <p:cNvSpPr txBox="1"/>
          <p:nvPr/>
        </p:nvSpPr>
        <p:spPr>
          <a:xfrm>
            <a:off x="4833759" y="2540913"/>
            <a:ext cx="570989" cy="430887"/>
          </a:xfrm>
          <a:prstGeom prst="rect">
            <a:avLst/>
          </a:prstGeom>
          <a:noFill/>
        </p:spPr>
        <p:txBody>
          <a:bodyPr wrap="none" rtlCol="0">
            <a:spAutoFit/>
          </a:bodyPr>
          <a:lstStyle/>
          <a:p>
            <a:pPr algn="ctr"/>
            <a:r>
              <a:rPr lang="en-US" sz="1100" dirty="0" smtClean="0"/>
              <a:t>HDFS</a:t>
            </a:r>
          </a:p>
          <a:p>
            <a:pPr algn="ctr"/>
            <a:r>
              <a:rPr lang="en-US" sz="1100" dirty="0" smtClean="0"/>
              <a:t>Read</a:t>
            </a:r>
          </a:p>
        </p:txBody>
      </p:sp>
      <p:sp>
        <p:nvSpPr>
          <p:cNvPr id="113" name="TextBox 112"/>
          <p:cNvSpPr txBox="1"/>
          <p:nvPr/>
        </p:nvSpPr>
        <p:spPr>
          <a:xfrm>
            <a:off x="3291936" y="4979313"/>
            <a:ext cx="522899" cy="430887"/>
          </a:xfrm>
          <a:prstGeom prst="rect">
            <a:avLst/>
          </a:prstGeom>
          <a:noFill/>
        </p:spPr>
        <p:txBody>
          <a:bodyPr wrap="none" rtlCol="0">
            <a:spAutoFit/>
          </a:bodyPr>
          <a:lstStyle/>
          <a:p>
            <a:pPr algn="ctr"/>
            <a:r>
              <a:rPr lang="en-US" sz="1100" dirty="0" smtClean="0"/>
              <a:t>Local</a:t>
            </a:r>
          </a:p>
          <a:p>
            <a:pPr algn="ctr"/>
            <a:r>
              <a:rPr lang="en-US" sz="1100" dirty="0" smtClean="0"/>
              <a:t>Read</a:t>
            </a:r>
          </a:p>
        </p:txBody>
      </p:sp>
      <p:sp>
        <p:nvSpPr>
          <p:cNvPr id="114" name="TextBox 113"/>
          <p:cNvSpPr txBox="1"/>
          <p:nvPr/>
        </p:nvSpPr>
        <p:spPr>
          <a:xfrm>
            <a:off x="4972103" y="4979313"/>
            <a:ext cx="522899" cy="430887"/>
          </a:xfrm>
          <a:prstGeom prst="rect">
            <a:avLst/>
          </a:prstGeom>
          <a:noFill/>
        </p:spPr>
        <p:txBody>
          <a:bodyPr wrap="none" rtlCol="0">
            <a:spAutoFit/>
          </a:bodyPr>
          <a:lstStyle/>
          <a:p>
            <a:pPr algn="ctr"/>
            <a:r>
              <a:rPr lang="en-US" sz="1100" dirty="0" smtClean="0"/>
              <a:t>Local</a:t>
            </a:r>
          </a:p>
          <a:p>
            <a:pPr algn="ctr"/>
            <a:r>
              <a:rPr lang="en-US" sz="1100" dirty="0" smtClean="0"/>
              <a:t>Write</a:t>
            </a:r>
          </a:p>
        </p:txBody>
      </p:sp>
      <p:sp>
        <p:nvSpPr>
          <p:cNvPr id="95" name="TextBox 94"/>
          <p:cNvSpPr txBox="1"/>
          <p:nvPr/>
        </p:nvSpPr>
        <p:spPr>
          <a:xfrm>
            <a:off x="777073" y="1519869"/>
            <a:ext cx="5214889" cy="830997"/>
          </a:xfrm>
          <a:prstGeom prst="rect">
            <a:avLst/>
          </a:prstGeom>
          <a:noFill/>
        </p:spPr>
        <p:txBody>
          <a:bodyPr wrap="none" rtlCol="0">
            <a:spAutoFit/>
          </a:bodyPr>
          <a:lstStyle/>
          <a:p>
            <a:r>
              <a:rPr lang="en-US" sz="1600" b="1" dirty="0" smtClean="0">
                <a:solidFill>
                  <a:srgbClr val="00B0F0"/>
                </a:solidFill>
              </a:rPr>
              <a:t>MapReduce</a:t>
            </a:r>
          </a:p>
          <a:p>
            <a:r>
              <a:rPr lang="en-US" sz="1600" dirty="0" smtClean="0"/>
              <a:t>Each iteration (step) is independent of the previous one</a:t>
            </a:r>
          </a:p>
          <a:p>
            <a:r>
              <a:rPr lang="en-US" sz="1600" dirty="0" smtClean="0"/>
              <a:t>Each MapReduce step writes its results back to HDFS</a:t>
            </a:r>
            <a:endParaRPr lang="en-US" sz="1600" dirty="0"/>
          </a:p>
        </p:txBody>
      </p:sp>
      <p:sp>
        <p:nvSpPr>
          <p:cNvPr id="116" name="TextBox 115"/>
          <p:cNvSpPr txBox="1"/>
          <p:nvPr/>
        </p:nvSpPr>
        <p:spPr>
          <a:xfrm>
            <a:off x="813499" y="3817203"/>
            <a:ext cx="7369325" cy="830997"/>
          </a:xfrm>
          <a:prstGeom prst="rect">
            <a:avLst/>
          </a:prstGeom>
          <a:noFill/>
        </p:spPr>
        <p:txBody>
          <a:bodyPr wrap="none" rtlCol="0">
            <a:spAutoFit/>
          </a:bodyPr>
          <a:lstStyle/>
          <a:p>
            <a:r>
              <a:rPr lang="en-US" sz="1600" b="1" dirty="0" smtClean="0">
                <a:solidFill>
                  <a:srgbClr val="00B0F0"/>
                </a:solidFill>
              </a:rPr>
              <a:t>Spark </a:t>
            </a:r>
          </a:p>
          <a:p>
            <a:r>
              <a:rPr lang="en-US" sz="1600" dirty="0" smtClean="0"/>
              <a:t>Each iteration (step) is in a pipeline with the previous one</a:t>
            </a:r>
          </a:p>
          <a:p>
            <a:r>
              <a:rPr lang="en-US" sz="1600" dirty="0" smtClean="0"/>
              <a:t>Each Spark step writes its results to local RAM if possible, else a local temp file</a:t>
            </a:r>
            <a:endParaRPr lang="en-US" sz="1600" dirty="0"/>
          </a:p>
        </p:txBody>
      </p:sp>
    </p:spTree>
    <p:extLst>
      <p:ext uri="{BB962C8B-B14F-4D97-AF65-F5344CB8AC3E}">
        <p14:creationId xmlns:p14="http://schemas.microsoft.com/office/powerpoint/2010/main" val="4052464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Platform Categories</a:t>
            </a:r>
            <a:endParaRPr lang="en-US" dirty="0"/>
          </a:p>
        </p:txBody>
      </p:sp>
      <p:sp>
        <p:nvSpPr>
          <p:cNvPr id="3" name="Content Placeholder 2"/>
          <p:cNvSpPr>
            <a:spLocks noGrp="1"/>
          </p:cNvSpPr>
          <p:nvPr>
            <p:ph idx="1"/>
          </p:nvPr>
        </p:nvSpPr>
        <p:spPr/>
        <p:txBody>
          <a:bodyPr>
            <a:normAutofit/>
          </a:bodyPr>
          <a:lstStyle/>
          <a:p>
            <a:r>
              <a:rPr lang="en-US" dirty="0" smtClean="0"/>
              <a:t>Column-oriented SQL distributed database systems</a:t>
            </a:r>
          </a:p>
          <a:p>
            <a:pPr lvl="1"/>
            <a:r>
              <a:rPr lang="en-US" dirty="0" smtClean="0"/>
              <a:t>Cloud Services</a:t>
            </a:r>
          </a:p>
          <a:p>
            <a:pPr lvl="2"/>
            <a:r>
              <a:rPr lang="en-US" dirty="0" smtClean="0"/>
              <a:t>Amazon Redshift</a:t>
            </a:r>
          </a:p>
          <a:p>
            <a:pPr lvl="1"/>
            <a:r>
              <a:rPr lang="en-US" dirty="0" smtClean="0"/>
              <a:t>Commercial Products</a:t>
            </a:r>
          </a:p>
          <a:p>
            <a:pPr lvl="2"/>
            <a:r>
              <a:rPr lang="en-US" dirty="0" smtClean="0"/>
              <a:t>HP Vertica</a:t>
            </a:r>
          </a:p>
          <a:p>
            <a:pPr lvl="1"/>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a:t>
            </a:fld>
            <a:endParaRPr lang="en-US" dirty="0"/>
          </a:p>
        </p:txBody>
      </p:sp>
    </p:spTree>
    <p:extLst>
      <p:ext uri="{BB962C8B-B14F-4D97-AF65-F5344CB8AC3E}">
        <p14:creationId xmlns:p14="http://schemas.microsoft.com/office/powerpoint/2010/main" val="4925687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MapReduce and Spark</a:t>
            </a:r>
            <a:endParaRPr lang="en-US" dirty="0"/>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50</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83071507"/>
              </p:ext>
            </p:extLst>
          </p:nvPr>
        </p:nvGraphicFramePr>
        <p:xfrm>
          <a:off x="457200" y="1447800"/>
          <a:ext cx="8153400" cy="4958079"/>
        </p:xfrm>
        <a:graphic>
          <a:graphicData uri="http://schemas.openxmlformats.org/drawingml/2006/table">
            <a:tbl>
              <a:tblPr firstRow="1" bandRow="1">
                <a:tableStyleId>{5C22544A-7EE6-4342-B048-85BDC9FD1C3A}</a:tableStyleId>
              </a:tblPr>
              <a:tblGrid>
                <a:gridCol w="2286000"/>
                <a:gridCol w="2286000"/>
                <a:gridCol w="3581400"/>
              </a:tblGrid>
              <a:tr h="370840">
                <a:tc>
                  <a:txBody>
                    <a:bodyPr/>
                    <a:lstStyle/>
                    <a:p>
                      <a:endParaRPr lang="en-US" dirty="0"/>
                    </a:p>
                  </a:txBody>
                  <a:tcPr/>
                </a:tc>
                <a:tc>
                  <a:txBody>
                    <a:bodyPr/>
                    <a:lstStyle/>
                    <a:p>
                      <a:r>
                        <a:rPr lang="en-US" dirty="0" smtClean="0"/>
                        <a:t>MapReduce</a:t>
                      </a:r>
                      <a:endParaRPr lang="en-US" dirty="0"/>
                    </a:p>
                  </a:txBody>
                  <a:tcPr/>
                </a:tc>
                <a:tc>
                  <a:txBody>
                    <a:bodyPr/>
                    <a:lstStyle/>
                    <a:p>
                      <a:r>
                        <a:rPr lang="en-US" dirty="0" smtClean="0"/>
                        <a:t>Spark</a:t>
                      </a:r>
                      <a:endParaRPr lang="en-US" dirty="0"/>
                    </a:p>
                  </a:txBody>
                  <a:tcPr/>
                </a:tc>
              </a:tr>
              <a:tr h="370840">
                <a:tc>
                  <a:txBody>
                    <a:bodyPr/>
                    <a:lstStyle/>
                    <a:p>
                      <a:r>
                        <a:rPr lang="en-US" dirty="0" smtClean="0"/>
                        <a:t>Developed at</a:t>
                      </a:r>
                      <a:endParaRPr lang="en-US" dirty="0"/>
                    </a:p>
                  </a:txBody>
                  <a:tcPr/>
                </a:tc>
                <a:tc>
                  <a:txBody>
                    <a:bodyPr/>
                    <a:lstStyle/>
                    <a:p>
                      <a:r>
                        <a:rPr lang="en-US" dirty="0" smtClean="0"/>
                        <a:t>Google</a:t>
                      </a:r>
                      <a:endParaRPr lang="en-US" dirty="0"/>
                    </a:p>
                  </a:txBody>
                  <a:tcPr/>
                </a:tc>
                <a:tc>
                  <a:txBody>
                    <a:bodyPr/>
                    <a:lstStyle/>
                    <a:p>
                      <a:r>
                        <a:rPr lang="en-US" dirty="0" smtClean="0"/>
                        <a:t>UC Berkeley</a:t>
                      </a:r>
                      <a:endParaRPr lang="en-US" dirty="0"/>
                    </a:p>
                  </a:txBody>
                  <a:tcPr/>
                </a:tc>
              </a:tr>
              <a:tr h="370840">
                <a:tc>
                  <a:txBody>
                    <a:bodyPr/>
                    <a:lstStyle/>
                    <a:p>
                      <a:r>
                        <a:rPr lang="en-US" dirty="0" smtClean="0"/>
                        <a:t>Designed for</a:t>
                      </a:r>
                      <a:endParaRPr lang="en-US" dirty="0"/>
                    </a:p>
                  </a:txBody>
                  <a:tcPr/>
                </a:tc>
                <a:tc>
                  <a:txBody>
                    <a:bodyPr/>
                    <a:lstStyle/>
                    <a:p>
                      <a:r>
                        <a:rPr lang="en-US" dirty="0" smtClean="0"/>
                        <a:t>Batch processing</a:t>
                      </a:r>
                      <a:endParaRPr lang="en-US" dirty="0"/>
                    </a:p>
                  </a:txBody>
                  <a:tcPr/>
                </a:tc>
                <a:tc>
                  <a:txBody>
                    <a:bodyPr/>
                    <a:lstStyle/>
                    <a:p>
                      <a:r>
                        <a:rPr lang="en-US" dirty="0" smtClean="0"/>
                        <a:t>Batch processing</a:t>
                      </a:r>
                    </a:p>
                    <a:p>
                      <a:r>
                        <a:rPr lang="en-US" dirty="0" smtClean="0"/>
                        <a:t>Real-time processing</a:t>
                      </a:r>
                    </a:p>
                    <a:p>
                      <a:r>
                        <a:rPr lang="en-US" dirty="0" smtClean="0"/>
                        <a:t>Iterative &amp; interactive operations</a:t>
                      </a:r>
                      <a:endParaRPr lang="en-US" dirty="0"/>
                    </a:p>
                  </a:txBody>
                  <a:tcPr/>
                </a:tc>
              </a:tr>
              <a:tr h="370840">
                <a:tc>
                  <a:txBody>
                    <a:bodyPr/>
                    <a:lstStyle/>
                    <a:p>
                      <a:r>
                        <a:rPr lang="en-US" dirty="0" smtClean="0"/>
                        <a:t>Witten in</a:t>
                      </a:r>
                      <a:endParaRPr lang="en-US" dirty="0"/>
                    </a:p>
                  </a:txBody>
                  <a:tcPr/>
                </a:tc>
                <a:tc>
                  <a:txBody>
                    <a:bodyPr/>
                    <a:lstStyle/>
                    <a:p>
                      <a:r>
                        <a:rPr lang="en-US" dirty="0" smtClean="0"/>
                        <a:t>Java</a:t>
                      </a:r>
                      <a:endParaRPr lang="en-US" dirty="0"/>
                    </a:p>
                  </a:txBody>
                  <a:tcPr/>
                </a:tc>
                <a:tc>
                  <a:txBody>
                    <a:bodyPr/>
                    <a:lstStyle/>
                    <a:p>
                      <a:r>
                        <a:rPr lang="en-US" dirty="0" smtClean="0"/>
                        <a:t>Scala</a:t>
                      </a:r>
                      <a:endParaRPr lang="en-US" dirty="0"/>
                    </a:p>
                  </a:txBody>
                  <a:tcPr/>
                </a:tc>
              </a:tr>
              <a:tr h="370840">
                <a:tc>
                  <a:txBody>
                    <a:bodyPr/>
                    <a:lstStyle/>
                    <a:p>
                      <a:r>
                        <a:rPr lang="en-US" dirty="0" smtClean="0"/>
                        <a:t>In memory</a:t>
                      </a:r>
                      <a:r>
                        <a:rPr lang="en-US" baseline="0" dirty="0" smtClean="0"/>
                        <a:t> processing support</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r>
              <a:tr h="370840">
                <a:tc>
                  <a:txBody>
                    <a:bodyPr/>
                    <a:lstStyle/>
                    <a:p>
                      <a:r>
                        <a:rPr lang="en-US" dirty="0" smtClean="0"/>
                        <a:t>Intermediate results are stored in</a:t>
                      </a:r>
                      <a:endParaRPr lang="en-US" dirty="0"/>
                    </a:p>
                  </a:txBody>
                  <a:tcPr/>
                </a:tc>
                <a:tc>
                  <a:txBody>
                    <a:bodyPr/>
                    <a:lstStyle/>
                    <a:p>
                      <a:r>
                        <a:rPr lang="en-US" dirty="0" smtClean="0"/>
                        <a:t>Storage</a:t>
                      </a:r>
                      <a:endParaRPr lang="en-US" dirty="0"/>
                    </a:p>
                  </a:txBody>
                  <a:tcPr/>
                </a:tc>
                <a:tc>
                  <a:txBody>
                    <a:bodyPr/>
                    <a:lstStyle/>
                    <a:p>
                      <a:r>
                        <a:rPr lang="en-US" dirty="0" smtClean="0"/>
                        <a:t>Memory</a:t>
                      </a:r>
                      <a:r>
                        <a:rPr lang="en-US" baseline="0" dirty="0" smtClean="0"/>
                        <a:t> where possible then disk</a:t>
                      </a:r>
                      <a:endParaRPr lang="en-US" dirty="0"/>
                    </a:p>
                  </a:txBody>
                  <a:tcPr/>
                </a:tc>
              </a:tr>
              <a:tr h="370840">
                <a:tc>
                  <a:txBody>
                    <a:bodyPr/>
                    <a:lstStyle/>
                    <a:p>
                      <a:r>
                        <a:rPr lang="en-US" dirty="0" smtClean="0"/>
                        <a:t>Fault tolerance</a:t>
                      </a:r>
                      <a:endParaRPr lang="en-US" dirty="0"/>
                    </a:p>
                  </a:txBody>
                  <a:tcPr/>
                </a:tc>
                <a:tc>
                  <a:txBody>
                    <a:bodyPr/>
                    <a:lstStyle/>
                    <a:p>
                      <a:r>
                        <a:rPr lang="en-US" dirty="0" smtClean="0"/>
                        <a:t>Data replication</a:t>
                      </a:r>
                      <a:endParaRPr lang="en-US" dirty="0"/>
                    </a:p>
                  </a:txBody>
                  <a:tcPr/>
                </a:tc>
                <a:tc>
                  <a:txBody>
                    <a:bodyPr/>
                    <a:lstStyle/>
                    <a:p>
                      <a:r>
                        <a:rPr lang="en-US" dirty="0" smtClean="0"/>
                        <a:t>Transformation log</a:t>
                      </a:r>
                      <a:endParaRPr lang="en-US" dirty="0"/>
                    </a:p>
                  </a:txBody>
                  <a:tcPr/>
                </a:tc>
              </a:tr>
              <a:tr h="370840">
                <a:tc>
                  <a:txBody>
                    <a:bodyPr/>
                    <a:lstStyle/>
                    <a:p>
                      <a:r>
                        <a:rPr lang="en-US" baseline="0" dirty="0" smtClean="0"/>
                        <a:t>Iterative operations organized as</a:t>
                      </a:r>
                      <a:endParaRPr lang="en-US" dirty="0"/>
                    </a:p>
                  </a:txBody>
                  <a:tcPr/>
                </a:tc>
                <a:tc>
                  <a:txBody>
                    <a:bodyPr/>
                    <a:lstStyle/>
                    <a:p>
                      <a:r>
                        <a:rPr lang="en-US" dirty="0" smtClean="0"/>
                        <a:t>Multiple</a:t>
                      </a:r>
                      <a:r>
                        <a:rPr lang="en-US" baseline="0" dirty="0" smtClean="0"/>
                        <a:t> </a:t>
                      </a:r>
                      <a:r>
                        <a:rPr lang="en-US" dirty="0" smtClean="0"/>
                        <a:t>MapReduce jobs</a:t>
                      </a:r>
                    </a:p>
                  </a:txBody>
                  <a:tcPr/>
                </a:tc>
                <a:tc>
                  <a:txBody>
                    <a:bodyPr/>
                    <a:lstStyle/>
                    <a:p>
                      <a:r>
                        <a:rPr lang="en-US" baseline="0" dirty="0" smtClean="0"/>
                        <a:t>Single Spark job</a:t>
                      </a:r>
                      <a:endParaRPr lang="en-US" dirty="0"/>
                    </a:p>
                  </a:txBody>
                  <a:tcPr/>
                </a:tc>
              </a:tr>
              <a:tr h="370840">
                <a:tc>
                  <a:txBody>
                    <a:bodyPr/>
                    <a:lstStyle/>
                    <a:p>
                      <a:r>
                        <a:rPr lang="en-US" dirty="0" smtClean="0"/>
                        <a:t>Bottleneck</a:t>
                      </a:r>
                      <a:endParaRPr lang="en-US" dirty="0"/>
                    </a:p>
                  </a:txBody>
                  <a:tcPr/>
                </a:tc>
                <a:tc>
                  <a:txBody>
                    <a:bodyPr/>
                    <a:lstStyle/>
                    <a:p>
                      <a:r>
                        <a:rPr lang="en-US" dirty="0" smtClean="0"/>
                        <a:t>Frequent storage</a:t>
                      </a:r>
                      <a:r>
                        <a:rPr lang="en-US" baseline="0" dirty="0" smtClean="0"/>
                        <a:t> I/O</a:t>
                      </a:r>
                      <a:endParaRPr lang="en-US" dirty="0"/>
                    </a:p>
                  </a:txBody>
                  <a:tcPr/>
                </a:tc>
                <a:tc>
                  <a:txBody>
                    <a:bodyPr/>
                    <a:lstStyle/>
                    <a:p>
                      <a:r>
                        <a:rPr lang="en-US" dirty="0" smtClean="0"/>
                        <a:t>Large memory consumption</a:t>
                      </a:r>
                      <a:endParaRPr lang="en-US" dirty="0"/>
                    </a:p>
                  </a:txBody>
                  <a:tcPr/>
                </a:tc>
              </a:tr>
            </a:tbl>
          </a:graphicData>
        </a:graphic>
      </p:graphicFrame>
    </p:spTree>
    <p:extLst>
      <p:ext uri="{BB962C8B-B14F-4D97-AF65-F5344CB8AC3E}">
        <p14:creationId xmlns:p14="http://schemas.microsoft.com/office/powerpoint/2010/main" val="30923098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Abstractions</a:t>
            </a:r>
            <a:endParaRPr lang="en-US" dirty="0"/>
          </a:p>
        </p:txBody>
      </p:sp>
      <p:sp>
        <p:nvSpPr>
          <p:cNvPr id="3" name="Content Placeholder 2"/>
          <p:cNvSpPr>
            <a:spLocks noGrp="1"/>
          </p:cNvSpPr>
          <p:nvPr>
            <p:ph idx="1"/>
          </p:nvPr>
        </p:nvSpPr>
        <p:spPr/>
        <p:txBody>
          <a:bodyPr/>
          <a:lstStyle/>
          <a:p>
            <a:r>
              <a:rPr lang="en-US" dirty="0" smtClean="0"/>
              <a:t>Spark SQL</a:t>
            </a:r>
          </a:p>
          <a:p>
            <a:pPr lvl="1"/>
            <a:r>
              <a:rPr lang="en-US" dirty="0" smtClean="0"/>
              <a:t>Allows </a:t>
            </a:r>
            <a:r>
              <a:rPr lang="en-US" dirty="0"/>
              <a:t>you to seamlessly mix SQL queries with Spark </a:t>
            </a:r>
            <a:r>
              <a:rPr lang="en-US" dirty="0" smtClean="0"/>
              <a:t>programs</a:t>
            </a:r>
          </a:p>
          <a:p>
            <a:r>
              <a:rPr lang="en-US" dirty="0" smtClean="0"/>
              <a:t>Spark Streaming</a:t>
            </a:r>
          </a:p>
          <a:p>
            <a:pPr lvl="1"/>
            <a:r>
              <a:rPr lang="en-US" dirty="0"/>
              <a:t>A</a:t>
            </a:r>
            <a:r>
              <a:rPr lang="en-US" dirty="0" smtClean="0"/>
              <a:t>llows </a:t>
            </a:r>
            <a:r>
              <a:rPr lang="en-US" dirty="0"/>
              <a:t>you to build scalable fault-tolerant streaming </a:t>
            </a:r>
            <a:r>
              <a:rPr lang="en-US" dirty="0" smtClean="0"/>
              <a:t>applications</a:t>
            </a:r>
          </a:p>
          <a:p>
            <a:r>
              <a:rPr lang="en-US" dirty="0" smtClean="0"/>
              <a:t>Mllib</a:t>
            </a:r>
          </a:p>
          <a:p>
            <a:pPr lvl="1"/>
            <a:r>
              <a:rPr lang="en-US" dirty="0"/>
              <a:t>I</a:t>
            </a:r>
            <a:r>
              <a:rPr lang="en-US" dirty="0" smtClean="0"/>
              <a:t>mplements </a:t>
            </a:r>
            <a:r>
              <a:rPr lang="en-US" dirty="0"/>
              <a:t>common machine learning </a:t>
            </a:r>
            <a:r>
              <a:rPr lang="en-US" dirty="0" smtClean="0"/>
              <a:t>algorithms</a:t>
            </a:r>
          </a:p>
          <a:p>
            <a:r>
              <a:rPr lang="en-US" dirty="0" smtClean="0"/>
              <a:t>GraphX</a:t>
            </a:r>
            <a:endParaRPr lang="en-US" dirty="0"/>
          </a:p>
          <a:p>
            <a:pPr lvl="1"/>
            <a:r>
              <a:rPr lang="en-US" dirty="0" smtClean="0"/>
              <a:t>For graph storage and </a:t>
            </a:r>
            <a:r>
              <a:rPr lang="en-US" dirty="0"/>
              <a:t>graph-parallel computation.</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51</a:t>
            </a:fld>
            <a:endParaRPr lang="en-US" dirty="0"/>
          </a:p>
        </p:txBody>
      </p:sp>
    </p:spTree>
    <p:extLst>
      <p:ext uri="{BB962C8B-B14F-4D97-AF65-F5344CB8AC3E}">
        <p14:creationId xmlns:p14="http://schemas.microsoft.com/office/powerpoint/2010/main" val="19469948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Streaming Data?</a:t>
            </a:r>
            <a:endParaRPr lang="en-US" dirty="0"/>
          </a:p>
        </p:txBody>
      </p:sp>
      <p:sp>
        <p:nvSpPr>
          <p:cNvPr id="3" name="Content Placeholder 2"/>
          <p:cNvSpPr>
            <a:spLocks noGrp="1"/>
          </p:cNvSpPr>
          <p:nvPr>
            <p:ph idx="1"/>
          </p:nvPr>
        </p:nvSpPr>
        <p:spPr/>
        <p:txBody>
          <a:bodyPr>
            <a:normAutofit fontScale="92500"/>
          </a:bodyPr>
          <a:lstStyle/>
          <a:p>
            <a:r>
              <a:rPr lang="en-US" dirty="0"/>
              <a:t>D</a:t>
            </a:r>
            <a:r>
              <a:rPr lang="en-US" dirty="0" smtClean="0"/>
              <a:t>ata </a:t>
            </a:r>
            <a:r>
              <a:rPr lang="en-US" dirty="0"/>
              <a:t>that is generated continuously by thousands of data </a:t>
            </a:r>
            <a:r>
              <a:rPr lang="en-US" dirty="0" smtClean="0"/>
              <a:t>sources (think Google Analytics, Health Trackers, IoT, …)</a:t>
            </a:r>
          </a:p>
          <a:p>
            <a:pPr lvl="1"/>
            <a:r>
              <a:rPr lang="en-US" dirty="0"/>
              <a:t>W</a:t>
            </a:r>
            <a:r>
              <a:rPr lang="en-US" dirty="0" smtClean="0"/>
              <a:t>hich </a:t>
            </a:r>
            <a:r>
              <a:rPr lang="en-US" dirty="0"/>
              <a:t>typically send in the data records simultaneously, and in small sizes (order of Kilobytes). </a:t>
            </a:r>
            <a:endParaRPr lang="en-US" dirty="0" smtClean="0"/>
          </a:p>
          <a:p>
            <a:r>
              <a:rPr lang="en-US" dirty="0" smtClean="0"/>
              <a:t>Streaming </a:t>
            </a:r>
            <a:r>
              <a:rPr lang="en-US" dirty="0"/>
              <a:t>data includes a wide variety of </a:t>
            </a:r>
            <a:r>
              <a:rPr lang="en-US" dirty="0" smtClean="0"/>
              <a:t>data</a:t>
            </a:r>
          </a:p>
          <a:p>
            <a:pPr lvl="1"/>
            <a:r>
              <a:rPr lang="en-US" dirty="0"/>
              <a:t>L</a:t>
            </a:r>
            <a:r>
              <a:rPr lang="en-US" dirty="0" smtClean="0"/>
              <a:t>og </a:t>
            </a:r>
            <a:r>
              <a:rPr lang="en-US" dirty="0"/>
              <a:t>files </a:t>
            </a:r>
            <a:r>
              <a:rPr lang="en-US" dirty="0" smtClean="0"/>
              <a:t>generated by mobile </a:t>
            </a:r>
            <a:r>
              <a:rPr lang="en-US" dirty="0"/>
              <a:t>or web </a:t>
            </a:r>
            <a:r>
              <a:rPr lang="en-US" dirty="0" smtClean="0"/>
              <a:t>applications</a:t>
            </a:r>
          </a:p>
          <a:p>
            <a:pPr lvl="1"/>
            <a:r>
              <a:rPr lang="en-US" dirty="0"/>
              <a:t>E</a:t>
            </a:r>
            <a:r>
              <a:rPr lang="en-US" dirty="0" smtClean="0"/>
              <a:t>commerce purchases</a:t>
            </a:r>
          </a:p>
          <a:p>
            <a:pPr lvl="1"/>
            <a:r>
              <a:rPr lang="en-US" dirty="0"/>
              <a:t>I</a:t>
            </a:r>
            <a:r>
              <a:rPr lang="en-US" dirty="0" smtClean="0"/>
              <a:t>n-game </a:t>
            </a:r>
            <a:r>
              <a:rPr lang="en-US" dirty="0"/>
              <a:t>player </a:t>
            </a:r>
            <a:r>
              <a:rPr lang="en-US" dirty="0" smtClean="0"/>
              <a:t>activity</a:t>
            </a:r>
          </a:p>
          <a:p>
            <a:pPr lvl="1"/>
            <a:r>
              <a:rPr lang="en-US" dirty="0" smtClean="0"/>
              <a:t>Information </a:t>
            </a:r>
            <a:r>
              <a:rPr lang="en-US" dirty="0"/>
              <a:t>from social </a:t>
            </a:r>
            <a:r>
              <a:rPr lang="en-US" dirty="0" smtClean="0"/>
              <a:t>networks</a:t>
            </a:r>
          </a:p>
          <a:p>
            <a:r>
              <a:rPr lang="en-US" dirty="0"/>
              <a:t>D</a:t>
            </a:r>
            <a:r>
              <a:rPr lang="en-US" dirty="0" smtClean="0"/>
              <a:t>ata </a:t>
            </a:r>
            <a:r>
              <a:rPr lang="en-US" dirty="0"/>
              <a:t>needs to be processed sequentially and incrementally on a record-by-record basis or over sliding time </a:t>
            </a:r>
            <a:r>
              <a:rPr lang="en-US" dirty="0" smtClean="0"/>
              <a:t>windows</a:t>
            </a:r>
          </a:p>
          <a:p>
            <a:r>
              <a:rPr lang="en-US" dirty="0" smtClean="0"/>
              <a:t>Streaming data is used </a:t>
            </a:r>
            <a:r>
              <a:rPr lang="en-US" dirty="0"/>
              <a:t>for a wide variety of analytics including correlations, aggregations, filtering, and </a:t>
            </a:r>
            <a:r>
              <a:rPr lang="en-US" dirty="0" smtClean="0"/>
              <a:t>sampling</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52</a:t>
            </a:fld>
            <a:endParaRPr lang="en-US" dirty="0"/>
          </a:p>
        </p:txBody>
      </p:sp>
    </p:spTree>
    <p:extLst>
      <p:ext uri="{BB962C8B-B14F-4D97-AF65-F5344CB8AC3E}">
        <p14:creationId xmlns:p14="http://schemas.microsoft.com/office/powerpoint/2010/main" val="33527134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Storm</a:t>
            </a:r>
            <a:endParaRPr lang="en-US" dirty="0"/>
          </a:p>
        </p:txBody>
      </p:sp>
      <p:sp>
        <p:nvSpPr>
          <p:cNvPr id="3" name="Content Placeholder 2"/>
          <p:cNvSpPr>
            <a:spLocks noGrp="1"/>
          </p:cNvSpPr>
          <p:nvPr>
            <p:ph idx="1"/>
          </p:nvPr>
        </p:nvSpPr>
        <p:spPr/>
        <p:txBody>
          <a:bodyPr/>
          <a:lstStyle/>
          <a:p>
            <a:r>
              <a:rPr lang="en-US" dirty="0" smtClean="0"/>
              <a:t>A system for processing data streams in real time</a:t>
            </a:r>
          </a:p>
          <a:p>
            <a:r>
              <a:rPr lang="en-US" dirty="0"/>
              <a:t>One of the biggest fundamental differences between </a:t>
            </a:r>
            <a:r>
              <a:rPr lang="en-US" dirty="0" smtClean="0"/>
              <a:t>Storm and Spark Streaming…</a:t>
            </a:r>
          </a:p>
          <a:p>
            <a:pPr lvl="1"/>
            <a:r>
              <a:rPr lang="en-US" dirty="0" smtClean="0"/>
              <a:t>Storm </a:t>
            </a:r>
            <a:r>
              <a:rPr lang="en-US" dirty="0"/>
              <a:t>works on individual events </a:t>
            </a:r>
            <a:r>
              <a:rPr lang="en-US" dirty="0" smtClean="0"/>
              <a:t>and </a:t>
            </a:r>
            <a:r>
              <a:rPr lang="en-US" dirty="0"/>
              <a:t>Spark Streaming works on micro-batches</a:t>
            </a:r>
            <a:r>
              <a:rPr lang="en-US" dirty="0" smtClean="0"/>
              <a:t>.</a:t>
            </a:r>
          </a:p>
          <a:p>
            <a:r>
              <a:rPr lang="en-US" dirty="0"/>
              <a:t>Whereas </a:t>
            </a:r>
            <a:r>
              <a:rPr lang="en-US" dirty="0" smtClean="0"/>
              <a:t>you </a:t>
            </a:r>
            <a:r>
              <a:rPr lang="en-US" dirty="0"/>
              <a:t>run "MapReduce jobs", on Storm you run "</a:t>
            </a:r>
            <a:r>
              <a:rPr lang="en-US" dirty="0" smtClean="0"/>
              <a:t>topologies“</a:t>
            </a:r>
          </a:p>
          <a:p>
            <a:r>
              <a:rPr lang="en-US" dirty="0" smtClean="0"/>
              <a:t>"</a:t>
            </a:r>
            <a:r>
              <a:rPr lang="en-US" dirty="0"/>
              <a:t>Jobs" and "topologies" themselves are very different </a:t>
            </a:r>
          </a:p>
          <a:p>
            <a:pPr lvl="1"/>
            <a:r>
              <a:rPr lang="en-US" dirty="0"/>
              <a:t>A</a:t>
            </a:r>
            <a:r>
              <a:rPr lang="en-US" dirty="0" smtClean="0"/>
              <a:t> </a:t>
            </a:r>
            <a:r>
              <a:rPr lang="en-US" dirty="0"/>
              <a:t>MapReduce job eventually finishes, whereas a topology processes messages forever </a:t>
            </a:r>
            <a:r>
              <a:rPr lang="en-US" dirty="0" smtClean="0"/>
              <a:t>(until </a:t>
            </a:r>
            <a:r>
              <a:rPr lang="en-US" dirty="0"/>
              <a:t>you kill it).</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53</a:t>
            </a:fld>
            <a:endParaRPr lang="en-US" dirty="0"/>
          </a:p>
        </p:txBody>
      </p:sp>
    </p:spTree>
    <p:extLst>
      <p:ext uri="{BB962C8B-B14F-4D97-AF65-F5344CB8AC3E}">
        <p14:creationId xmlns:p14="http://schemas.microsoft.com/office/powerpoint/2010/main" val="6075713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Access</a:t>
            </a:r>
            <a:endParaRPr lang="en-US" dirty="0"/>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54</a:t>
            </a:fld>
            <a:endParaRPr lang="en-US" dirty="0"/>
          </a:p>
        </p:txBody>
      </p:sp>
    </p:spTree>
    <p:extLst>
      <p:ext uri="{BB962C8B-B14F-4D97-AF65-F5344CB8AC3E}">
        <p14:creationId xmlns:p14="http://schemas.microsoft.com/office/powerpoint/2010/main" val="22862922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a:t>
            </a:r>
            <a:endParaRPr lang="en-US" dirty="0"/>
          </a:p>
        </p:txBody>
      </p:sp>
      <p:sp>
        <p:nvSpPr>
          <p:cNvPr id="3" name="Content Placeholder 2"/>
          <p:cNvSpPr>
            <a:spLocks noGrp="1"/>
          </p:cNvSpPr>
          <p:nvPr>
            <p:ph idx="1"/>
          </p:nvPr>
        </p:nvSpPr>
        <p:spPr/>
        <p:txBody>
          <a:bodyPr>
            <a:normAutofit/>
          </a:bodyPr>
          <a:lstStyle/>
          <a:p>
            <a:r>
              <a:rPr lang="en-US" dirty="0"/>
              <a:t>Hive provides a SQL-like language, called HiveQL, for easier analysis of </a:t>
            </a:r>
            <a:r>
              <a:rPr lang="en-US" dirty="0" smtClean="0"/>
              <a:t>data in </a:t>
            </a:r>
            <a:r>
              <a:rPr lang="en-US" dirty="0"/>
              <a:t>Hadoop cluster. </a:t>
            </a:r>
            <a:endParaRPr lang="en-US" dirty="0" smtClean="0"/>
          </a:p>
          <a:p>
            <a:r>
              <a:rPr lang="en-US" dirty="0" smtClean="0"/>
              <a:t>When </a:t>
            </a:r>
            <a:r>
              <a:rPr lang="en-US" dirty="0"/>
              <a:t>using Hive our datasets in HDFS are </a:t>
            </a:r>
            <a:r>
              <a:rPr lang="en-US" dirty="0" smtClean="0"/>
              <a:t>represented as </a:t>
            </a:r>
            <a:r>
              <a:rPr lang="en-US" dirty="0"/>
              <a:t>tables that have rows and columns. </a:t>
            </a:r>
            <a:endParaRPr lang="en-US" dirty="0" smtClean="0"/>
          </a:p>
          <a:p>
            <a:r>
              <a:rPr lang="en-US" dirty="0" smtClean="0"/>
              <a:t>Hive </a:t>
            </a:r>
            <a:r>
              <a:rPr lang="en-US" dirty="0"/>
              <a:t>is easy to learn </a:t>
            </a:r>
            <a:r>
              <a:rPr lang="en-US" dirty="0" smtClean="0"/>
              <a:t>and appealing </a:t>
            </a:r>
            <a:r>
              <a:rPr lang="en-US" dirty="0"/>
              <a:t>to use for those who already know </a:t>
            </a:r>
            <a:r>
              <a:rPr lang="en-US" dirty="0" smtClean="0"/>
              <a:t>SQL, </a:t>
            </a:r>
            <a:r>
              <a:rPr lang="en-US" dirty="0"/>
              <a:t>and have experience </a:t>
            </a:r>
            <a:r>
              <a:rPr lang="en-US" dirty="0" smtClean="0"/>
              <a:t>in working </a:t>
            </a:r>
            <a:r>
              <a:rPr lang="en-US" dirty="0"/>
              <a:t>with relational databases</a:t>
            </a:r>
            <a:r>
              <a:rPr lang="en-US" dirty="0" smtClean="0"/>
              <a:t>.</a:t>
            </a:r>
          </a:p>
          <a:p>
            <a:r>
              <a:rPr lang="en-US" dirty="0" smtClean="0"/>
              <a:t>A Hive query is translated into a series of MapReduce jobs that are then executed on a Hadoop cluster</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55</a:t>
            </a:fld>
            <a:endParaRPr lang="en-US" dirty="0"/>
          </a:p>
        </p:txBody>
      </p:sp>
    </p:spTree>
    <p:extLst>
      <p:ext uri="{BB962C8B-B14F-4D97-AF65-F5344CB8AC3E}">
        <p14:creationId xmlns:p14="http://schemas.microsoft.com/office/powerpoint/2010/main" val="2775186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Example</a:t>
            </a:r>
            <a:endParaRPr lang="en-US" dirty="0"/>
          </a:p>
        </p:txBody>
      </p:sp>
      <p:sp>
        <p:nvSpPr>
          <p:cNvPr id="3" name="Content Placeholder 2"/>
          <p:cNvSpPr>
            <a:spLocks noGrp="1"/>
          </p:cNvSpPr>
          <p:nvPr>
            <p:ph idx="1"/>
          </p:nvPr>
        </p:nvSpPr>
        <p:spPr>
          <a:xfrm>
            <a:off x="457200" y="1600200"/>
            <a:ext cx="8229600" cy="1524000"/>
          </a:xfrm>
        </p:spPr>
        <p:txBody>
          <a:bodyPr/>
          <a:lstStyle/>
          <a:p>
            <a:r>
              <a:rPr lang="en-US" dirty="0"/>
              <a:t>Let’s process a dataset about songs listened to by users in a given </a:t>
            </a:r>
            <a:r>
              <a:rPr lang="en-US" dirty="0" smtClean="0"/>
              <a:t>time</a:t>
            </a:r>
          </a:p>
          <a:p>
            <a:r>
              <a:rPr lang="en-US" dirty="0" smtClean="0"/>
              <a:t>The input consists of a tab-separated file songs.txt</a:t>
            </a:r>
          </a:p>
          <a:p>
            <a:endParaRPr lang="en-US" dirty="0"/>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56</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004821139"/>
              </p:ext>
            </p:extLst>
          </p:nvPr>
        </p:nvGraphicFramePr>
        <p:xfrm>
          <a:off x="1600200" y="3200400"/>
          <a:ext cx="6096000" cy="2966720"/>
        </p:xfrm>
        <a:graphic>
          <a:graphicData uri="http://schemas.openxmlformats.org/drawingml/2006/table">
            <a:tbl>
              <a:tblPr firstRow="1" bandRow="1">
                <a:tableStyleId>{5C22544A-7EE6-4342-B048-85BDC9FD1C3A}</a:tableStyleId>
              </a:tblPr>
              <a:tblGrid>
                <a:gridCol w="6096000"/>
              </a:tblGrid>
              <a:tr h="370840">
                <a:tc>
                  <a:txBody>
                    <a:bodyPr/>
                    <a:lstStyle/>
                    <a:p>
                      <a:r>
                        <a:rPr lang="en-US" dirty="0" smtClean="0"/>
                        <a:t>songs.txt</a:t>
                      </a:r>
                      <a:endParaRPr lang="en-US" dirty="0"/>
                    </a:p>
                  </a:txBody>
                  <a:tcPr/>
                </a:tc>
              </a:tr>
              <a:tr h="370840">
                <a:tc>
                  <a:txBody>
                    <a:bodyPr/>
                    <a:lstStyle/>
                    <a:p>
                      <a:pPr marL="0" marR="0">
                        <a:lnSpc>
                          <a:spcPct val="115000"/>
                        </a:lnSpc>
                        <a:spcBef>
                          <a:spcPts val="0"/>
                        </a:spcBef>
                        <a:spcAft>
                          <a:spcPts val="0"/>
                        </a:spcAft>
                      </a:pPr>
                      <a:r>
                        <a:rPr lang="en-US" sz="2000" dirty="0">
                          <a:effectLst/>
                          <a:latin typeface="Calibri"/>
                          <a:ea typeface="Calibri"/>
                          <a:cs typeface="Times New Roman"/>
                        </a:rPr>
                        <a:t>“Creep” Radiohead piotr 2014-07-20</a:t>
                      </a:r>
                    </a:p>
                  </a:txBody>
                  <a:tcPr marL="68580" marR="68580" marT="0" marB="0"/>
                </a:tc>
              </a:tr>
              <a:tr h="370840">
                <a:tc>
                  <a:txBody>
                    <a:bodyPr/>
                    <a:lstStyle/>
                    <a:p>
                      <a:pPr marL="0" marR="0">
                        <a:lnSpc>
                          <a:spcPct val="115000"/>
                        </a:lnSpc>
                        <a:spcBef>
                          <a:spcPts val="0"/>
                        </a:spcBef>
                        <a:spcAft>
                          <a:spcPts val="0"/>
                        </a:spcAft>
                      </a:pPr>
                      <a:r>
                        <a:rPr lang="en-US" sz="2000" dirty="0">
                          <a:effectLst/>
                          <a:latin typeface="Calibri"/>
                          <a:ea typeface="Calibri"/>
                          <a:cs typeface="Times New Roman"/>
                        </a:rPr>
                        <a:t>“Desert Rose” Sting adam 2014-07-14</a:t>
                      </a:r>
                    </a:p>
                  </a:txBody>
                  <a:tcPr marL="68580" marR="68580" marT="0" marB="0"/>
                </a:tc>
              </a:tr>
              <a:tr h="370840">
                <a:tc>
                  <a:txBody>
                    <a:bodyPr/>
                    <a:lstStyle/>
                    <a:p>
                      <a:pPr marL="0" marR="0">
                        <a:lnSpc>
                          <a:spcPct val="115000"/>
                        </a:lnSpc>
                        <a:spcBef>
                          <a:spcPts val="0"/>
                        </a:spcBef>
                        <a:spcAft>
                          <a:spcPts val="0"/>
                        </a:spcAft>
                      </a:pPr>
                      <a:r>
                        <a:rPr lang="en-US" sz="2000" dirty="0">
                          <a:effectLst/>
                          <a:latin typeface="Calibri"/>
                          <a:ea typeface="Calibri"/>
                          <a:cs typeface="Times New Roman"/>
                        </a:rPr>
                        <a:t>“Desert Rose” Sting piotr 2014-06-10</a:t>
                      </a:r>
                    </a:p>
                  </a:txBody>
                  <a:tcPr marL="68580" marR="68580" marT="0" marB="0"/>
                </a:tc>
              </a:tr>
              <a:tr h="370840">
                <a:tc>
                  <a:txBody>
                    <a:bodyPr/>
                    <a:lstStyle/>
                    <a:p>
                      <a:pPr marL="0" marR="0">
                        <a:lnSpc>
                          <a:spcPct val="115000"/>
                        </a:lnSpc>
                        <a:spcBef>
                          <a:spcPts val="0"/>
                        </a:spcBef>
                        <a:spcAft>
                          <a:spcPts val="0"/>
                        </a:spcAft>
                      </a:pPr>
                      <a:r>
                        <a:rPr lang="en-US" sz="2000" dirty="0">
                          <a:effectLst/>
                          <a:latin typeface="Calibri"/>
                          <a:ea typeface="Calibri"/>
                          <a:cs typeface="Times New Roman"/>
                        </a:rPr>
                        <a:t>“Karma Police” Radiohead adam 2014-07-23</a:t>
                      </a:r>
                    </a:p>
                  </a:txBody>
                  <a:tcPr marL="68580" marR="68580" marT="0" marB="0"/>
                </a:tc>
              </a:tr>
              <a:tr h="370840">
                <a:tc>
                  <a:txBody>
                    <a:bodyPr/>
                    <a:lstStyle/>
                    <a:p>
                      <a:pPr marL="0" marR="0">
                        <a:lnSpc>
                          <a:spcPct val="115000"/>
                        </a:lnSpc>
                        <a:spcBef>
                          <a:spcPts val="0"/>
                        </a:spcBef>
                        <a:spcAft>
                          <a:spcPts val="0"/>
                        </a:spcAft>
                      </a:pPr>
                      <a:r>
                        <a:rPr lang="en-US" sz="2000" dirty="0">
                          <a:effectLst/>
                          <a:latin typeface="Calibri"/>
                          <a:ea typeface="Calibri"/>
                          <a:cs typeface="Times New Roman"/>
                        </a:rPr>
                        <a:t>“Everybody” Madonna piotr 2014-07-01</a:t>
                      </a:r>
                    </a:p>
                  </a:txBody>
                  <a:tcPr marL="68580" marR="68580" marT="0" marB="0"/>
                </a:tc>
              </a:tr>
              <a:tr h="370840">
                <a:tc>
                  <a:txBody>
                    <a:bodyPr/>
                    <a:lstStyle/>
                    <a:p>
                      <a:pPr marL="0" marR="0">
                        <a:lnSpc>
                          <a:spcPct val="115000"/>
                        </a:lnSpc>
                        <a:spcBef>
                          <a:spcPts val="0"/>
                        </a:spcBef>
                        <a:spcAft>
                          <a:spcPts val="0"/>
                        </a:spcAft>
                      </a:pPr>
                      <a:r>
                        <a:rPr lang="en-US" sz="2000" dirty="0">
                          <a:effectLst/>
                          <a:latin typeface="Calibri"/>
                          <a:ea typeface="Calibri"/>
                          <a:cs typeface="Times New Roman"/>
                        </a:rPr>
                        <a:t>“Stupid Car” Radiohead adam 2014-07-18</a:t>
                      </a:r>
                    </a:p>
                  </a:txBody>
                  <a:tcPr marL="68580" marR="68580" marT="0" marB="0"/>
                </a:tc>
              </a:tr>
              <a:tr h="370840">
                <a:tc>
                  <a:txBody>
                    <a:bodyPr/>
                    <a:lstStyle/>
                    <a:p>
                      <a:pPr marL="0" marR="0">
                        <a:lnSpc>
                          <a:spcPct val="115000"/>
                        </a:lnSpc>
                        <a:spcBef>
                          <a:spcPts val="0"/>
                        </a:spcBef>
                        <a:spcAft>
                          <a:spcPts val="0"/>
                        </a:spcAft>
                      </a:pPr>
                      <a:r>
                        <a:rPr lang="en-US" sz="2000" dirty="0">
                          <a:effectLst/>
                          <a:latin typeface="Calibri"/>
                          <a:ea typeface="Calibri"/>
                          <a:cs typeface="Times New Roman"/>
                        </a:rPr>
                        <a:t>“All This Time” Sting adam 2014-07-13</a:t>
                      </a:r>
                    </a:p>
                  </a:txBody>
                  <a:tcPr marL="68580" marR="68580" marT="0" marB="0"/>
                </a:tc>
              </a:tr>
            </a:tbl>
          </a:graphicData>
        </a:graphic>
      </p:graphicFrame>
    </p:spTree>
    <p:extLst>
      <p:ext uri="{BB962C8B-B14F-4D97-AF65-F5344CB8AC3E}">
        <p14:creationId xmlns:p14="http://schemas.microsoft.com/office/powerpoint/2010/main" val="10216700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Example</a:t>
            </a:r>
            <a:endParaRPr lang="en-US" dirty="0"/>
          </a:p>
        </p:txBody>
      </p:sp>
      <p:sp>
        <p:nvSpPr>
          <p:cNvPr id="3" name="Content Placeholder 2"/>
          <p:cNvSpPr>
            <a:spLocks noGrp="1"/>
          </p:cNvSpPr>
          <p:nvPr>
            <p:ph idx="1"/>
          </p:nvPr>
        </p:nvSpPr>
        <p:spPr/>
        <p:txBody>
          <a:bodyPr>
            <a:normAutofit/>
          </a:bodyPr>
          <a:lstStyle/>
          <a:p>
            <a:pPr marL="0" indent="0">
              <a:buNone/>
            </a:pPr>
            <a:r>
              <a:rPr lang="en-US" sz="1900" b="1" dirty="0"/>
              <a:t>N</a:t>
            </a:r>
            <a:r>
              <a:rPr lang="en-US" sz="1900" b="1" dirty="0" smtClean="0"/>
              <a:t>ote</a:t>
            </a:r>
            <a:r>
              <a:rPr lang="en-US" sz="1900" b="1" dirty="0"/>
              <a:t>: </a:t>
            </a:r>
            <a:r>
              <a:rPr lang="en-US" sz="1900" dirty="0"/>
              <a:t>We assume that commands below are executed as user “training</a:t>
            </a:r>
            <a:r>
              <a:rPr lang="en-US" sz="1900" dirty="0" smtClean="0"/>
              <a:t>”</a:t>
            </a:r>
          </a:p>
          <a:p>
            <a:pPr marL="0" indent="0">
              <a:buNone/>
            </a:pPr>
            <a:endParaRPr lang="en-US" dirty="0"/>
          </a:p>
          <a:p>
            <a:pPr marL="0" indent="0">
              <a:buNone/>
            </a:pPr>
            <a:r>
              <a:rPr lang="en-US" dirty="0" smtClean="0"/>
              <a:t>Put song.txt file on HDFS:</a:t>
            </a:r>
          </a:p>
          <a:p>
            <a:pPr marL="0" indent="0">
              <a:buNone/>
            </a:pPr>
            <a:endParaRPr lang="en-US" dirty="0" smtClean="0"/>
          </a:p>
          <a:p>
            <a:pPr marL="0" indent="0">
              <a:buNone/>
            </a:pPr>
            <a:r>
              <a:rPr lang="en-US" dirty="0" smtClean="0">
                <a:solidFill>
                  <a:srgbClr val="00B0F0"/>
                </a:solidFill>
              </a:rPr>
              <a:t># </a:t>
            </a:r>
            <a:r>
              <a:rPr lang="en-US" dirty="0" err="1" smtClean="0">
                <a:solidFill>
                  <a:srgbClr val="00B0F0"/>
                </a:solidFill>
              </a:rPr>
              <a:t>hadoop</a:t>
            </a:r>
            <a:r>
              <a:rPr lang="en-US" dirty="0" smtClean="0">
                <a:solidFill>
                  <a:srgbClr val="00B0F0"/>
                </a:solidFill>
              </a:rPr>
              <a:t> fs </a:t>
            </a:r>
            <a:r>
              <a:rPr lang="en-US" dirty="0">
                <a:solidFill>
                  <a:srgbClr val="00B0F0"/>
                </a:solidFill>
              </a:rPr>
              <a:t>-mkdir songs</a:t>
            </a:r>
          </a:p>
          <a:p>
            <a:pPr marL="0" indent="0">
              <a:buNone/>
            </a:pPr>
            <a:r>
              <a:rPr lang="en-US" dirty="0">
                <a:solidFill>
                  <a:srgbClr val="00B0F0"/>
                </a:solidFill>
              </a:rPr>
              <a:t># </a:t>
            </a:r>
            <a:r>
              <a:rPr lang="en-US" dirty="0" err="1">
                <a:solidFill>
                  <a:srgbClr val="00B0F0"/>
                </a:solidFill>
              </a:rPr>
              <a:t>hadoop</a:t>
            </a:r>
            <a:r>
              <a:rPr lang="en-US" dirty="0">
                <a:solidFill>
                  <a:srgbClr val="00B0F0"/>
                </a:solidFill>
              </a:rPr>
              <a:t> fs -put songs.txt songs</a:t>
            </a:r>
            <a:r>
              <a:rPr lang="en-US" dirty="0" smtClean="0">
                <a:solidFill>
                  <a:srgbClr val="00B0F0"/>
                </a:solidFill>
              </a:rPr>
              <a:t>/</a:t>
            </a:r>
          </a:p>
          <a:p>
            <a:pPr marL="0" indent="0">
              <a:buNone/>
            </a:pPr>
            <a:endParaRPr lang="en-US" dirty="0"/>
          </a:p>
          <a:p>
            <a:pPr marL="0" indent="0">
              <a:buNone/>
            </a:pPr>
            <a:r>
              <a:rPr lang="en-US" dirty="0"/>
              <a:t>Enter hive</a:t>
            </a:r>
            <a:r>
              <a:rPr lang="en-US" dirty="0" smtClean="0"/>
              <a:t>:</a:t>
            </a:r>
          </a:p>
          <a:p>
            <a:pPr marL="0" indent="0">
              <a:buNone/>
            </a:pPr>
            <a:endParaRPr lang="en-US" dirty="0" smtClean="0"/>
          </a:p>
          <a:p>
            <a:pPr marL="0" indent="0">
              <a:buNone/>
            </a:pPr>
            <a:r>
              <a:rPr lang="en-US" dirty="0" smtClean="0">
                <a:solidFill>
                  <a:srgbClr val="00B0F0"/>
                </a:solidFill>
              </a:rPr>
              <a:t># hive</a:t>
            </a:r>
          </a:p>
          <a:p>
            <a:pPr marL="0" indent="0">
              <a:buNone/>
            </a:pPr>
            <a:r>
              <a:rPr lang="en-US" dirty="0" smtClean="0">
                <a:solidFill>
                  <a:srgbClr val="00B0F0"/>
                </a:solidFill>
              </a:rPr>
              <a:t>hive</a:t>
            </a:r>
            <a:r>
              <a:rPr lang="en-US" dirty="0">
                <a:solidFill>
                  <a:srgbClr val="00B0F0"/>
                </a:solidFill>
              </a:rPr>
              <a:t>&gt;</a:t>
            </a:r>
          </a:p>
          <a:p>
            <a:pPr marL="0" indent="0">
              <a:buNone/>
            </a:pP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57</a:t>
            </a:fld>
            <a:endParaRPr lang="en-US" dirty="0"/>
          </a:p>
        </p:txBody>
      </p:sp>
    </p:spTree>
    <p:extLst>
      <p:ext uri="{BB962C8B-B14F-4D97-AF65-F5344CB8AC3E}">
        <p14:creationId xmlns:p14="http://schemas.microsoft.com/office/powerpoint/2010/main" val="24289417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Example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Create an external table in Hive that gives a schema to our </a:t>
            </a:r>
            <a:r>
              <a:rPr lang="en-US" dirty="0" smtClean="0"/>
              <a:t>data on HDFS</a:t>
            </a:r>
          </a:p>
          <a:p>
            <a:endParaRPr lang="en-US" dirty="0" smtClean="0"/>
          </a:p>
          <a:p>
            <a:pPr marL="0" indent="0">
              <a:buNone/>
            </a:pPr>
            <a:r>
              <a:rPr lang="en-US" dirty="0">
                <a:solidFill>
                  <a:srgbClr val="00B0F0"/>
                </a:solidFill>
              </a:rPr>
              <a:t>hive&gt; CREATE TABLE songs(</a:t>
            </a:r>
          </a:p>
          <a:p>
            <a:pPr marL="0" indent="0">
              <a:buNone/>
            </a:pPr>
            <a:r>
              <a:rPr lang="en-US" dirty="0">
                <a:solidFill>
                  <a:srgbClr val="00B0F0"/>
                </a:solidFill>
              </a:rPr>
              <a:t>title STRING,</a:t>
            </a:r>
          </a:p>
          <a:p>
            <a:pPr marL="0" indent="0">
              <a:buNone/>
            </a:pPr>
            <a:r>
              <a:rPr lang="en-US" dirty="0">
                <a:solidFill>
                  <a:srgbClr val="00B0F0"/>
                </a:solidFill>
              </a:rPr>
              <a:t>artist STRING,</a:t>
            </a:r>
          </a:p>
          <a:p>
            <a:pPr marL="0" indent="0">
              <a:buNone/>
            </a:pPr>
            <a:r>
              <a:rPr lang="en-US" dirty="0">
                <a:solidFill>
                  <a:srgbClr val="00B0F0"/>
                </a:solidFill>
              </a:rPr>
              <a:t>user STRING,</a:t>
            </a:r>
          </a:p>
          <a:p>
            <a:pPr marL="0" indent="0">
              <a:buNone/>
            </a:pPr>
            <a:r>
              <a:rPr lang="en-US" dirty="0">
                <a:solidFill>
                  <a:srgbClr val="00B0F0"/>
                </a:solidFill>
              </a:rPr>
              <a:t>date DATE</a:t>
            </a:r>
          </a:p>
          <a:p>
            <a:pPr marL="0" indent="0">
              <a:buNone/>
            </a:pPr>
            <a:r>
              <a:rPr lang="en-US" dirty="0">
                <a:solidFill>
                  <a:srgbClr val="00B0F0"/>
                </a:solidFill>
              </a:rPr>
              <a:t>)</a:t>
            </a:r>
          </a:p>
          <a:p>
            <a:pPr marL="0" indent="0">
              <a:buNone/>
            </a:pPr>
            <a:r>
              <a:rPr lang="en-US" dirty="0">
                <a:solidFill>
                  <a:srgbClr val="00B0F0"/>
                </a:solidFill>
              </a:rPr>
              <a:t>ROW FORMAT DELIMITED</a:t>
            </a:r>
          </a:p>
          <a:p>
            <a:pPr marL="0" indent="0">
              <a:buNone/>
            </a:pPr>
            <a:r>
              <a:rPr lang="en-US" dirty="0">
                <a:solidFill>
                  <a:srgbClr val="00B0F0"/>
                </a:solidFill>
              </a:rPr>
              <a:t>FIELDS TERMINATED BY ‘\t’</a:t>
            </a:r>
          </a:p>
          <a:p>
            <a:pPr marL="0" indent="0">
              <a:buNone/>
            </a:pPr>
            <a:r>
              <a:rPr lang="en-US" dirty="0">
                <a:solidFill>
                  <a:srgbClr val="00B0F0"/>
                </a:solidFill>
              </a:rPr>
              <a:t>LOCATION ‘/user/training/songs’;</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58</a:t>
            </a:fld>
            <a:endParaRPr lang="en-US" dirty="0"/>
          </a:p>
        </p:txBody>
      </p:sp>
    </p:spTree>
    <p:extLst>
      <p:ext uri="{BB962C8B-B14F-4D97-AF65-F5344CB8AC3E}">
        <p14:creationId xmlns:p14="http://schemas.microsoft.com/office/powerpoint/2010/main" val="4314814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Example</a:t>
            </a:r>
            <a:endParaRPr lang="en-US" dirty="0"/>
          </a:p>
        </p:txBody>
      </p:sp>
      <p:sp>
        <p:nvSpPr>
          <p:cNvPr id="3" name="Content Placeholder 2"/>
          <p:cNvSpPr>
            <a:spLocks noGrp="1"/>
          </p:cNvSpPr>
          <p:nvPr>
            <p:ph idx="1"/>
          </p:nvPr>
        </p:nvSpPr>
        <p:spPr/>
        <p:txBody>
          <a:bodyPr/>
          <a:lstStyle/>
          <a:p>
            <a:pPr marL="0" indent="0">
              <a:buNone/>
            </a:pPr>
            <a:r>
              <a:rPr lang="en-US" dirty="0" smtClean="0"/>
              <a:t>Run a query that finds the two most popular artists in July 2014</a:t>
            </a:r>
            <a:endParaRPr lang="en-US" dirty="0"/>
          </a:p>
          <a:p>
            <a:pPr marL="0" indent="0">
              <a:buNone/>
            </a:pPr>
            <a:endParaRPr lang="en-US" dirty="0" smtClean="0"/>
          </a:p>
          <a:p>
            <a:pPr marL="0" indent="0">
              <a:buNone/>
            </a:pPr>
            <a:r>
              <a:rPr lang="en-US" dirty="0" smtClean="0">
                <a:solidFill>
                  <a:srgbClr val="00B0F0"/>
                </a:solidFill>
              </a:rPr>
              <a:t>SELECT </a:t>
            </a:r>
            <a:r>
              <a:rPr lang="en-US" dirty="0">
                <a:solidFill>
                  <a:srgbClr val="00B0F0"/>
                </a:solidFill>
              </a:rPr>
              <a:t>artist, COUNT(*) AS total</a:t>
            </a:r>
          </a:p>
          <a:p>
            <a:pPr marL="0" indent="0">
              <a:buNone/>
            </a:pPr>
            <a:r>
              <a:rPr lang="en-US" dirty="0">
                <a:solidFill>
                  <a:srgbClr val="00B0F0"/>
                </a:solidFill>
              </a:rPr>
              <a:t>FROM songs</a:t>
            </a:r>
          </a:p>
          <a:p>
            <a:pPr marL="0" indent="0">
              <a:buNone/>
            </a:pPr>
            <a:r>
              <a:rPr lang="en-US" dirty="0">
                <a:solidFill>
                  <a:srgbClr val="00B0F0"/>
                </a:solidFill>
              </a:rPr>
              <a:t>WHERE year(date) = 2014 AND month(date) = 7</a:t>
            </a:r>
          </a:p>
          <a:p>
            <a:pPr marL="0" indent="0">
              <a:buNone/>
            </a:pPr>
            <a:r>
              <a:rPr lang="en-US" dirty="0">
                <a:solidFill>
                  <a:srgbClr val="00B0F0"/>
                </a:solidFill>
              </a:rPr>
              <a:t>GROUP BY artist</a:t>
            </a:r>
          </a:p>
          <a:p>
            <a:pPr marL="0" indent="0">
              <a:buNone/>
            </a:pPr>
            <a:r>
              <a:rPr lang="en-US" dirty="0">
                <a:solidFill>
                  <a:srgbClr val="00B0F0"/>
                </a:solidFill>
              </a:rPr>
              <a:t>ORDER BY total DESC</a:t>
            </a:r>
          </a:p>
          <a:p>
            <a:pPr marL="0" indent="0">
              <a:buNone/>
            </a:pPr>
            <a:r>
              <a:rPr lang="en-US" dirty="0">
                <a:solidFill>
                  <a:srgbClr val="00B0F0"/>
                </a:solidFill>
              </a:rPr>
              <a:t>LIMIT 2</a:t>
            </a:r>
            <a:r>
              <a:rPr lang="en-US" dirty="0" smtClean="0">
                <a:solidFill>
                  <a:srgbClr val="00B0F0"/>
                </a:solidFill>
              </a:rPr>
              <a:t>;</a:t>
            </a:r>
          </a:p>
          <a:p>
            <a:pPr marL="0" indent="0">
              <a:buNone/>
            </a:pPr>
            <a:endParaRPr lang="en-US" dirty="0"/>
          </a:p>
          <a:p>
            <a:pPr marL="0" indent="0">
              <a:buNone/>
            </a:pPr>
            <a:r>
              <a:rPr lang="en-US" dirty="0"/>
              <a:t>This query is translated </a:t>
            </a:r>
            <a:r>
              <a:rPr lang="en-US" dirty="0" smtClean="0"/>
              <a:t>into MapReduce jobs</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59</a:t>
            </a:fld>
            <a:endParaRPr lang="en-US" dirty="0"/>
          </a:p>
        </p:txBody>
      </p:sp>
    </p:spTree>
    <p:extLst>
      <p:ext uri="{BB962C8B-B14F-4D97-AF65-F5344CB8AC3E}">
        <p14:creationId xmlns:p14="http://schemas.microsoft.com/office/powerpoint/2010/main" val="3296642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Emphasis</a:t>
            </a:r>
            <a:endParaRPr lang="en-US" dirty="0"/>
          </a:p>
        </p:txBody>
      </p:sp>
      <p:sp>
        <p:nvSpPr>
          <p:cNvPr id="3" name="Content Placeholder 2"/>
          <p:cNvSpPr>
            <a:spLocks noGrp="1"/>
          </p:cNvSpPr>
          <p:nvPr>
            <p:ph idx="1"/>
          </p:nvPr>
        </p:nvSpPr>
        <p:spPr/>
        <p:txBody>
          <a:bodyPr/>
          <a:lstStyle/>
          <a:p>
            <a:r>
              <a:rPr lang="en-US" dirty="0" smtClean="0"/>
              <a:t>Apache Hadoop and a selection of its ecosystem of tools</a:t>
            </a:r>
          </a:p>
          <a:p>
            <a:pPr lvl="1"/>
            <a:r>
              <a:rPr lang="en-US" dirty="0" smtClean="0"/>
              <a:t>Now</a:t>
            </a:r>
          </a:p>
          <a:p>
            <a:r>
              <a:rPr lang="en-US" dirty="0" smtClean="0"/>
              <a:t>NoSQL databases generally with focus on representative examples</a:t>
            </a:r>
          </a:p>
          <a:p>
            <a:pPr lvl="1"/>
            <a:r>
              <a:rPr lang="en-US" dirty="0" smtClean="0"/>
              <a:t>Hadoop HBASE now</a:t>
            </a:r>
          </a:p>
          <a:p>
            <a:pPr lvl="1"/>
            <a:r>
              <a:rPr lang="en-US" dirty="0" smtClean="0"/>
              <a:t>Others later in the course</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a:t>
            </a:fld>
            <a:endParaRPr lang="en-US" dirty="0"/>
          </a:p>
        </p:txBody>
      </p:sp>
    </p:spTree>
    <p:extLst>
      <p:ext uri="{BB962C8B-B14F-4D97-AF65-F5344CB8AC3E}">
        <p14:creationId xmlns:p14="http://schemas.microsoft.com/office/powerpoint/2010/main" val="3885874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a:t>
            </a:r>
            <a:endParaRPr lang="en-US" dirty="0"/>
          </a:p>
        </p:txBody>
      </p:sp>
      <p:sp>
        <p:nvSpPr>
          <p:cNvPr id="3" name="Content Placeholder 2"/>
          <p:cNvSpPr>
            <a:spLocks noGrp="1"/>
          </p:cNvSpPr>
          <p:nvPr>
            <p:ph idx="1"/>
          </p:nvPr>
        </p:nvSpPr>
        <p:spPr/>
        <p:txBody>
          <a:bodyPr>
            <a:normAutofit fontScale="92500"/>
          </a:bodyPr>
          <a:lstStyle/>
          <a:p>
            <a:r>
              <a:rPr lang="en-US" dirty="0"/>
              <a:t>Apache Pig is another popular framework for large-scale computations </a:t>
            </a:r>
            <a:r>
              <a:rPr lang="en-US" dirty="0" smtClean="0"/>
              <a:t>on Hadoop</a:t>
            </a:r>
            <a:r>
              <a:rPr lang="en-US" dirty="0"/>
              <a:t>. </a:t>
            </a:r>
            <a:endParaRPr lang="en-US" dirty="0" smtClean="0"/>
          </a:p>
          <a:p>
            <a:r>
              <a:rPr lang="en-US" dirty="0" smtClean="0"/>
              <a:t>Similarly </a:t>
            </a:r>
            <a:r>
              <a:rPr lang="en-US" dirty="0"/>
              <a:t>to Hive, Pig allows you to implement computations in </a:t>
            </a:r>
            <a:r>
              <a:rPr lang="en-US" dirty="0" smtClean="0"/>
              <a:t>an easier</a:t>
            </a:r>
            <a:r>
              <a:rPr lang="en-US" dirty="0"/>
              <a:t>, faster and less-verbose way than using MapReduce. </a:t>
            </a:r>
            <a:endParaRPr lang="en-US" dirty="0" smtClean="0"/>
          </a:p>
          <a:p>
            <a:r>
              <a:rPr lang="en-US" dirty="0" smtClean="0"/>
              <a:t>Pig supports data processing through a </a:t>
            </a:r>
            <a:r>
              <a:rPr lang="en-US" dirty="0"/>
              <a:t>simple, yet powerful, </a:t>
            </a:r>
            <a:r>
              <a:rPr lang="en-US" dirty="0" smtClean="0"/>
              <a:t>scripting </a:t>
            </a:r>
            <a:r>
              <a:rPr lang="en-US" dirty="0"/>
              <a:t>language called </a:t>
            </a:r>
            <a:r>
              <a:rPr lang="en-US" dirty="0" smtClean="0"/>
              <a:t>Pig Latin</a:t>
            </a:r>
            <a:r>
              <a:rPr lang="en-US" dirty="0"/>
              <a:t>. </a:t>
            </a:r>
            <a:endParaRPr lang="en-US" dirty="0" smtClean="0"/>
          </a:p>
          <a:p>
            <a:r>
              <a:rPr lang="en-US" dirty="0" smtClean="0"/>
              <a:t>Pig Latin supports many standard data manipulation operations like filtering, aggregating, sorting and joinin</a:t>
            </a:r>
            <a:r>
              <a:rPr lang="en-US" dirty="0"/>
              <a:t>g</a:t>
            </a:r>
            <a:r>
              <a:rPr lang="en-US" dirty="0" smtClean="0"/>
              <a:t> </a:t>
            </a:r>
          </a:p>
          <a:p>
            <a:r>
              <a:rPr lang="en-US" dirty="0" smtClean="0"/>
              <a:t>Developers can also extend Pig Latin with their own specialized operations (or install operations from the community)</a:t>
            </a:r>
          </a:p>
          <a:p>
            <a:r>
              <a:rPr lang="en-US" dirty="0" smtClean="0"/>
              <a:t>Like </a:t>
            </a:r>
            <a:r>
              <a:rPr lang="en-US" dirty="0"/>
              <a:t>Hive queries, Pig scripts are translated to MapReduce </a:t>
            </a:r>
            <a:r>
              <a:rPr lang="en-US" dirty="0" smtClean="0"/>
              <a:t>jobs scheduled to run </a:t>
            </a:r>
            <a:r>
              <a:rPr lang="en-US" dirty="0"/>
              <a:t>on </a:t>
            </a:r>
            <a:r>
              <a:rPr lang="en-US" dirty="0" smtClean="0"/>
              <a:t>the Hadoop cluster</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60</a:t>
            </a:fld>
            <a:endParaRPr lang="en-US" dirty="0"/>
          </a:p>
        </p:txBody>
      </p:sp>
    </p:spTree>
    <p:extLst>
      <p:ext uri="{BB962C8B-B14F-4D97-AF65-F5344CB8AC3E}">
        <p14:creationId xmlns:p14="http://schemas.microsoft.com/office/powerpoint/2010/main" val="38256019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 Example</a:t>
            </a:r>
            <a:endParaRPr lang="en-US" dirty="0"/>
          </a:p>
        </p:txBody>
      </p:sp>
      <p:sp>
        <p:nvSpPr>
          <p:cNvPr id="3" name="Content Placeholder 2"/>
          <p:cNvSpPr>
            <a:spLocks noGrp="1"/>
          </p:cNvSpPr>
          <p:nvPr>
            <p:ph idx="1"/>
          </p:nvPr>
        </p:nvSpPr>
        <p:spPr/>
        <p:txBody>
          <a:bodyPr/>
          <a:lstStyle/>
          <a:p>
            <a:pPr marL="0" indent="0">
              <a:buNone/>
            </a:pPr>
            <a:r>
              <a:rPr lang="en-US" dirty="0"/>
              <a:t>A</a:t>
            </a:r>
            <a:r>
              <a:rPr lang="en-US" dirty="0" smtClean="0"/>
              <a:t> script that </a:t>
            </a:r>
            <a:r>
              <a:rPr lang="en-US" dirty="0"/>
              <a:t>finds the two most popular artists in July 2014</a:t>
            </a:r>
          </a:p>
          <a:p>
            <a:pPr marL="0" indent="0">
              <a:buNone/>
            </a:pPr>
            <a:endParaRPr lang="en-US" dirty="0" smtClean="0"/>
          </a:p>
          <a:p>
            <a:pPr marL="0" indent="0">
              <a:buNone/>
            </a:pPr>
            <a:r>
              <a:rPr lang="en-US" dirty="0">
                <a:solidFill>
                  <a:srgbClr val="00B0F0"/>
                </a:solidFill>
              </a:rPr>
              <a:t>a = LOAD ‘songs/songs.txt’ as (title, artist, user, date);</a:t>
            </a:r>
          </a:p>
          <a:p>
            <a:pPr marL="0" indent="0">
              <a:buNone/>
            </a:pPr>
            <a:r>
              <a:rPr lang="en-US" dirty="0">
                <a:solidFill>
                  <a:srgbClr val="00B0F0"/>
                </a:solidFill>
              </a:rPr>
              <a:t>b = FILTER a BY date MATCHES ‘2014-07-.*’;</a:t>
            </a:r>
          </a:p>
          <a:p>
            <a:pPr marL="0" indent="0">
              <a:buNone/>
            </a:pPr>
            <a:r>
              <a:rPr lang="en-US" dirty="0">
                <a:solidFill>
                  <a:srgbClr val="00B0F0"/>
                </a:solidFill>
              </a:rPr>
              <a:t>c = GROUP b BY artist;</a:t>
            </a:r>
          </a:p>
          <a:p>
            <a:pPr marL="0" indent="0">
              <a:buNone/>
            </a:pPr>
            <a:r>
              <a:rPr lang="en-US" dirty="0">
                <a:solidFill>
                  <a:srgbClr val="00B0F0"/>
                </a:solidFill>
              </a:rPr>
              <a:t>d = FOREACH c GENERATE group, COUNT(b) AS total;</a:t>
            </a:r>
          </a:p>
          <a:p>
            <a:pPr marL="0" indent="0">
              <a:buNone/>
            </a:pPr>
            <a:r>
              <a:rPr lang="en-US" dirty="0">
                <a:solidFill>
                  <a:srgbClr val="00B0F0"/>
                </a:solidFill>
              </a:rPr>
              <a:t>e = ORDER d by total DESC;</a:t>
            </a:r>
          </a:p>
          <a:p>
            <a:pPr marL="0" indent="0">
              <a:buNone/>
            </a:pPr>
            <a:r>
              <a:rPr lang="en-US" dirty="0">
                <a:solidFill>
                  <a:srgbClr val="00B0F0"/>
                </a:solidFill>
              </a:rPr>
              <a:t>f = LIMIT e 2;</a:t>
            </a:r>
          </a:p>
          <a:p>
            <a:pPr marL="0" indent="0">
              <a:buNone/>
            </a:pPr>
            <a:r>
              <a:rPr lang="en-US" dirty="0">
                <a:solidFill>
                  <a:srgbClr val="00B0F0"/>
                </a:solidFill>
              </a:rPr>
              <a:t>STORE f INTO ‘top-artists-pig’;</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61</a:t>
            </a:fld>
            <a:endParaRPr lang="en-US" dirty="0"/>
          </a:p>
        </p:txBody>
      </p:sp>
    </p:spTree>
    <p:extLst>
      <p:ext uri="{BB962C8B-B14F-4D97-AF65-F5344CB8AC3E}">
        <p14:creationId xmlns:p14="http://schemas.microsoft.com/office/powerpoint/2010/main" val="17575861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HBASE</a:t>
            </a: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dirty="0"/>
              <a:t>n</a:t>
            </a:r>
            <a:r>
              <a:rPr lang="en-US" dirty="0" smtClean="0"/>
              <a:t>on-relational (NoSQL) database built on top of HDFS</a:t>
            </a:r>
          </a:p>
          <a:p>
            <a:r>
              <a:rPr lang="en-US" dirty="0" smtClean="0"/>
              <a:t>Adds ability to update data which HDFS &amp; Hive do not</a:t>
            </a:r>
          </a:p>
          <a:p>
            <a:pPr lvl="1"/>
            <a:r>
              <a:rPr lang="en-US" dirty="0"/>
              <a:t>Does so on top of an append only file system which makes for an interesting </a:t>
            </a:r>
            <a:r>
              <a:rPr lang="en-US" dirty="0" smtClean="0"/>
              <a:t>architecture</a:t>
            </a:r>
          </a:p>
          <a:p>
            <a:r>
              <a:rPr lang="en-US" dirty="0" smtClean="0"/>
              <a:t>Organizes data into tables with each table storing records</a:t>
            </a:r>
          </a:p>
          <a:p>
            <a:pPr lvl="1"/>
            <a:r>
              <a:rPr lang="en-US" dirty="0" smtClean="0"/>
              <a:t>Allows tables and individual records to be added or deleted</a:t>
            </a:r>
          </a:p>
          <a:p>
            <a:pPr lvl="1"/>
            <a:r>
              <a:rPr lang="en-US" dirty="0" smtClean="0"/>
              <a:t>Each record is associated with a unique key and given a record’s key HBASE can retrieve the data associated with that record</a:t>
            </a:r>
          </a:p>
          <a:p>
            <a:pPr lvl="1"/>
            <a:r>
              <a:rPr lang="en-US" dirty="0"/>
              <a:t>Allows fast </a:t>
            </a:r>
            <a:r>
              <a:rPr lang="en-US" dirty="0" smtClean="0"/>
              <a:t>random record writes </a:t>
            </a:r>
            <a:r>
              <a:rPr lang="en-US" dirty="0"/>
              <a:t>and reads in an optimized </a:t>
            </a:r>
            <a:r>
              <a:rPr lang="en-US" dirty="0" smtClean="0"/>
              <a:t>way</a:t>
            </a:r>
          </a:p>
          <a:p>
            <a:r>
              <a:rPr lang="en-US" dirty="0" smtClean="0"/>
              <a:t>Reliably supports tables having billions or records</a:t>
            </a:r>
          </a:p>
          <a:p>
            <a:pPr lvl="1"/>
            <a:r>
              <a:rPr lang="en-US" dirty="0" smtClean="0"/>
              <a:t>Is linearly scalable and also fault tolerant</a:t>
            </a:r>
          </a:p>
          <a:p>
            <a:r>
              <a:rPr lang="en-US" dirty="0"/>
              <a:t>D</a:t>
            </a:r>
            <a:r>
              <a:rPr lang="en-US" dirty="0" smtClean="0"/>
              <a:t>oes not support SQL directly; does not support foreign keys or table joins; limited support for indexing</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62</a:t>
            </a:fld>
            <a:endParaRPr lang="en-US" dirty="0"/>
          </a:p>
        </p:txBody>
      </p:sp>
    </p:spTree>
    <p:extLst>
      <p:ext uri="{BB962C8B-B14F-4D97-AF65-F5344CB8AC3E}">
        <p14:creationId xmlns:p14="http://schemas.microsoft.com/office/powerpoint/2010/main" val="1254365750"/>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968359" y="2057400"/>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3810000" y="2057400"/>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HBASE</a:t>
            </a:r>
            <a:endParaRPr lang="en-US" dirty="0"/>
          </a:p>
        </p:txBody>
      </p:sp>
      <p:sp>
        <p:nvSpPr>
          <p:cNvPr id="19" name="Content Placeholder 18"/>
          <p:cNvSpPr>
            <a:spLocks noGrp="1"/>
          </p:cNvSpPr>
          <p:nvPr>
            <p:ph idx="1"/>
          </p:nvPr>
        </p:nvSpPr>
        <p:spPr>
          <a:xfrm>
            <a:off x="457200" y="4724400"/>
            <a:ext cx="8229600" cy="1752600"/>
          </a:xfrm>
        </p:spPr>
        <p:txBody>
          <a:bodyPr>
            <a:normAutofit lnSpcReduction="10000"/>
          </a:bodyPr>
          <a:lstStyle/>
          <a:p>
            <a:r>
              <a:rPr lang="en-US" dirty="0" smtClean="0"/>
              <a:t>Column </a:t>
            </a:r>
            <a:r>
              <a:rPr lang="en-US" dirty="0"/>
              <a:t>family-oriented data </a:t>
            </a:r>
            <a:r>
              <a:rPr lang="en-US" dirty="0" smtClean="0"/>
              <a:t>store </a:t>
            </a:r>
            <a:endParaRPr lang="en-US" dirty="0"/>
          </a:p>
          <a:p>
            <a:r>
              <a:rPr lang="en-US" dirty="0"/>
              <a:t>E</a:t>
            </a:r>
            <a:r>
              <a:rPr lang="en-US" dirty="0" smtClean="0"/>
              <a:t>ach </a:t>
            </a:r>
            <a:r>
              <a:rPr lang="en-US" dirty="0"/>
              <a:t>row is indexed by a key </a:t>
            </a:r>
            <a:r>
              <a:rPr lang="en-US" dirty="0" smtClean="0"/>
              <a:t>you </a:t>
            </a:r>
            <a:r>
              <a:rPr lang="en-US" dirty="0"/>
              <a:t>can use for </a:t>
            </a:r>
            <a:r>
              <a:rPr lang="en-US" dirty="0" smtClean="0"/>
              <a:t>lookup</a:t>
            </a:r>
            <a:endParaRPr lang="en-US" dirty="0"/>
          </a:p>
          <a:p>
            <a:r>
              <a:rPr lang="en-US" dirty="0"/>
              <a:t>Each column family groups like data </a:t>
            </a:r>
            <a:r>
              <a:rPr lang="en-US" dirty="0" smtClean="0"/>
              <a:t>within rows</a:t>
            </a:r>
          </a:p>
          <a:p>
            <a:r>
              <a:rPr lang="en-US" dirty="0" smtClean="0"/>
              <a:t>Easy to add new columns and column families</a:t>
            </a:r>
            <a:endParaRPr lang="en-US" dirty="0"/>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63</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62061449"/>
              </p:ext>
            </p:extLst>
          </p:nvPr>
        </p:nvGraphicFramePr>
        <p:xfrm>
          <a:off x="457200" y="2042160"/>
          <a:ext cx="8229600" cy="2225040"/>
        </p:xfrm>
        <a:graphic>
          <a:graphicData uri="http://schemas.openxmlformats.org/drawingml/2006/table">
            <a:tbl>
              <a:tblPr firstRow="1" bandRow="1">
                <a:tableStyleId>{5C22544A-7EE6-4342-B048-85BDC9FD1C3A}</a:tableStyleId>
              </a:tblPr>
              <a:tblGrid>
                <a:gridCol w="1714500"/>
                <a:gridCol w="1181100"/>
                <a:gridCol w="1181100"/>
                <a:gridCol w="1181100"/>
                <a:gridCol w="1181100"/>
                <a:gridCol w="1790700"/>
              </a:tblGrid>
              <a:tr h="370840">
                <a:tc>
                  <a:txBody>
                    <a:bodyPr/>
                    <a:lstStyle/>
                    <a:p>
                      <a:pPr algn="ctr"/>
                      <a:r>
                        <a:rPr lang="en-US" dirty="0" smtClean="0"/>
                        <a:t>Row Key</a:t>
                      </a:r>
                      <a:endParaRPr lang="en-US" dirty="0"/>
                    </a:p>
                  </a:txBody>
                  <a:tcPr/>
                </a:tc>
                <a:tc gridSpan="3">
                  <a:txBody>
                    <a:bodyPr/>
                    <a:lstStyle/>
                    <a:p>
                      <a:pPr algn="ctr"/>
                      <a:r>
                        <a:rPr lang="en-US" dirty="0" smtClean="0"/>
                        <a:t>Personal Data</a:t>
                      </a:r>
                      <a:endParaRPr lang="en-US" dirty="0"/>
                    </a:p>
                  </a:txBody>
                  <a:tcPr>
                    <a:solidFill>
                      <a:srgbClr val="FFC000"/>
                    </a:solidFill>
                  </a:tcPr>
                </a:tc>
                <a:tc hMerge="1">
                  <a:txBody>
                    <a:bodyPr/>
                    <a:lstStyle/>
                    <a:p>
                      <a:endParaRPr lang="en-US" dirty="0"/>
                    </a:p>
                  </a:txBody>
                  <a:tcPr/>
                </a:tc>
                <a:tc hMerge="1">
                  <a:txBody>
                    <a:bodyPr/>
                    <a:lstStyle/>
                    <a:p>
                      <a:endParaRPr lang="en-US" dirty="0"/>
                    </a:p>
                  </a:txBody>
                  <a:tcPr/>
                </a:tc>
                <a:tc gridSpan="2">
                  <a:txBody>
                    <a:bodyPr/>
                    <a:lstStyle/>
                    <a:p>
                      <a:pPr algn="ctr"/>
                      <a:r>
                        <a:rPr lang="en-US" dirty="0" smtClean="0"/>
                        <a:t>Professional Data</a:t>
                      </a:r>
                      <a:endParaRPr lang="en-US" dirty="0"/>
                    </a:p>
                  </a:txBody>
                  <a:tcPr>
                    <a:solidFill>
                      <a:srgbClr val="00B0F0"/>
                    </a:solidFill>
                  </a:tcPr>
                </a:tc>
                <a:tc hMerge="1">
                  <a:txBody>
                    <a:bodyPr/>
                    <a:lstStyle/>
                    <a:p>
                      <a:endParaRPr lang="en-US" dirty="0"/>
                    </a:p>
                  </a:txBody>
                  <a:tcPr/>
                </a:tc>
              </a:tr>
              <a:tr h="370840">
                <a:tc>
                  <a:txBody>
                    <a:bodyPr/>
                    <a:lstStyle/>
                    <a:p>
                      <a:pPr algn="ctr"/>
                      <a:r>
                        <a:rPr lang="en-US" dirty="0" smtClean="0"/>
                        <a:t>Employee</a:t>
                      </a:r>
                      <a:r>
                        <a:rPr lang="en-US" baseline="0" dirty="0" smtClean="0"/>
                        <a:t> ID</a:t>
                      </a:r>
                      <a:endParaRPr lang="en-US" dirty="0"/>
                    </a:p>
                  </a:txBody>
                  <a:tcPr anchor="ctr"/>
                </a:tc>
                <a:tc>
                  <a:txBody>
                    <a:bodyPr/>
                    <a:lstStyle/>
                    <a:p>
                      <a:pPr algn="ctr"/>
                      <a:r>
                        <a:rPr lang="en-US" dirty="0" smtClean="0"/>
                        <a:t>Name</a:t>
                      </a:r>
                      <a:endParaRPr lang="en-US" dirty="0"/>
                    </a:p>
                  </a:txBody>
                  <a:tcPr anchor="ctr"/>
                </a:tc>
                <a:tc>
                  <a:txBody>
                    <a:bodyPr/>
                    <a:lstStyle/>
                    <a:p>
                      <a:pPr algn="ctr"/>
                      <a:r>
                        <a:rPr lang="en-US" dirty="0" smtClean="0"/>
                        <a:t>Age</a:t>
                      </a:r>
                      <a:endParaRPr lang="en-US" dirty="0"/>
                    </a:p>
                  </a:txBody>
                  <a:tcPr anchor="ctr"/>
                </a:tc>
                <a:tc>
                  <a:txBody>
                    <a:bodyPr/>
                    <a:lstStyle/>
                    <a:p>
                      <a:pPr algn="ctr"/>
                      <a:r>
                        <a:rPr lang="en-US" dirty="0" smtClean="0"/>
                        <a:t>Gender</a:t>
                      </a:r>
                      <a:endParaRPr lang="en-US" dirty="0"/>
                    </a:p>
                  </a:txBody>
                  <a:tcPr anchor="ctr"/>
                </a:tc>
                <a:tc>
                  <a:txBody>
                    <a:bodyPr/>
                    <a:lstStyle/>
                    <a:p>
                      <a:pPr algn="ctr"/>
                      <a:r>
                        <a:rPr lang="en-US" dirty="0" smtClean="0"/>
                        <a:t>Salary</a:t>
                      </a:r>
                      <a:endParaRPr lang="en-US" dirty="0"/>
                    </a:p>
                  </a:txBody>
                  <a:tcPr anchor="ctr"/>
                </a:tc>
                <a:tc>
                  <a:txBody>
                    <a:bodyPr/>
                    <a:lstStyle/>
                    <a:p>
                      <a:pPr algn="ctr"/>
                      <a:r>
                        <a:rPr lang="en-US" dirty="0" smtClean="0"/>
                        <a:t>Department</a:t>
                      </a:r>
                      <a:endParaRPr lang="en-US" dirty="0"/>
                    </a:p>
                  </a:txBody>
                  <a:tcPr anchor="ctr"/>
                </a:tc>
              </a:tr>
              <a:tr h="370840">
                <a:tc>
                  <a:txBody>
                    <a:bodyPr/>
                    <a:lstStyle/>
                    <a:p>
                      <a:pPr algn="ctr"/>
                      <a:r>
                        <a:rPr lang="en-US" dirty="0" smtClean="0"/>
                        <a:t>1234</a:t>
                      </a:r>
                      <a:endParaRPr lang="en-US" dirty="0"/>
                    </a:p>
                  </a:txBody>
                  <a:tcPr anchor="ctr"/>
                </a:tc>
                <a:tc>
                  <a:txBody>
                    <a:bodyPr/>
                    <a:lstStyle/>
                    <a:p>
                      <a:pPr algn="ctr"/>
                      <a:r>
                        <a:rPr lang="en-US" dirty="0" smtClean="0"/>
                        <a:t>Sam</a:t>
                      </a:r>
                      <a:endParaRPr lang="en-US" dirty="0"/>
                    </a:p>
                  </a:txBody>
                  <a:tcPr anchor="ctr"/>
                </a:tc>
                <a:tc>
                  <a:txBody>
                    <a:bodyPr/>
                    <a:lstStyle/>
                    <a:p>
                      <a:pPr algn="ctr"/>
                      <a:r>
                        <a:rPr lang="en-US" dirty="0" smtClean="0"/>
                        <a:t>23</a:t>
                      </a:r>
                      <a:endParaRPr lang="en-US" dirty="0"/>
                    </a:p>
                  </a:txBody>
                  <a:tcPr anchor="ctr"/>
                </a:tc>
                <a:tc>
                  <a:txBody>
                    <a:bodyPr/>
                    <a:lstStyle/>
                    <a:p>
                      <a:pPr algn="ctr"/>
                      <a:r>
                        <a:rPr lang="en-US" dirty="0" smtClean="0"/>
                        <a:t>M</a:t>
                      </a:r>
                      <a:endParaRPr lang="en-US" dirty="0"/>
                    </a:p>
                  </a:txBody>
                  <a:tcPr anchor="ctr"/>
                </a:tc>
                <a:tc>
                  <a:txBody>
                    <a:bodyPr/>
                    <a:lstStyle/>
                    <a:p>
                      <a:pPr algn="ctr"/>
                      <a:r>
                        <a:rPr lang="en-US" dirty="0" smtClean="0"/>
                        <a:t>$20,000</a:t>
                      </a:r>
                      <a:endParaRPr lang="en-US" dirty="0"/>
                    </a:p>
                  </a:txBody>
                  <a:tcPr anchor="ctr"/>
                </a:tc>
                <a:tc>
                  <a:txBody>
                    <a:bodyPr/>
                    <a:lstStyle/>
                    <a:p>
                      <a:pPr algn="ctr"/>
                      <a:r>
                        <a:rPr lang="en-US" dirty="0" smtClean="0"/>
                        <a:t>IT</a:t>
                      </a:r>
                      <a:endParaRPr lang="en-US" dirty="0"/>
                    </a:p>
                  </a:txBody>
                  <a:tcPr anchor="ctr"/>
                </a:tc>
              </a:tr>
              <a:tr h="370840">
                <a:tc>
                  <a:txBody>
                    <a:bodyPr/>
                    <a:lstStyle/>
                    <a:p>
                      <a:pPr algn="ctr"/>
                      <a:r>
                        <a:rPr lang="en-US" dirty="0" smtClean="0"/>
                        <a:t>2345</a:t>
                      </a:r>
                      <a:endParaRPr lang="en-US" dirty="0"/>
                    </a:p>
                  </a:txBody>
                  <a:tcPr anchor="ctr"/>
                </a:tc>
                <a:tc>
                  <a:txBody>
                    <a:bodyPr/>
                    <a:lstStyle/>
                    <a:p>
                      <a:pPr algn="ctr"/>
                      <a:r>
                        <a:rPr lang="en-US" dirty="0" smtClean="0"/>
                        <a:t>Joan</a:t>
                      </a:r>
                      <a:endParaRPr lang="en-US" dirty="0"/>
                    </a:p>
                  </a:txBody>
                  <a:tcPr anchor="ctr"/>
                </a:tc>
                <a:tc>
                  <a:txBody>
                    <a:bodyPr/>
                    <a:lstStyle/>
                    <a:p>
                      <a:pPr algn="ctr"/>
                      <a:r>
                        <a:rPr lang="en-US" dirty="0" smtClean="0"/>
                        <a:t>43</a:t>
                      </a:r>
                      <a:endParaRPr lang="en-US" dirty="0"/>
                    </a:p>
                  </a:txBody>
                  <a:tcPr anchor="ctr"/>
                </a:tc>
                <a:tc>
                  <a:txBody>
                    <a:bodyPr/>
                    <a:lstStyle/>
                    <a:p>
                      <a:pPr algn="ctr"/>
                      <a:r>
                        <a:rPr lang="en-US" dirty="0" smtClean="0"/>
                        <a:t>F</a:t>
                      </a:r>
                      <a:endParaRPr lang="en-US" dirty="0"/>
                    </a:p>
                  </a:txBody>
                  <a:tcPr anchor="ctr"/>
                </a:tc>
                <a:tc>
                  <a:txBody>
                    <a:bodyPr/>
                    <a:lstStyle/>
                    <a:p>
                      <a:pPr algn="ctr"/>
                      <a:r>
                        <a:rPr lang="en-US" dirty="0" smtClean="0"/>
                        <a:t>$30,000</a:t>
                      </a:r>
                      <a:endParaRPr lang="en-US" dirty="0"/>
                    </a:p>
                  </a:txBody>
                  <a:tcPr anchor="ctr"/>
                </a:tc>
                <a:tc>
                  <a:txBody>
                    <a:bodyPr/>
                    <a:lstStyle/>
                    <a:p>
                      <a:pPr algn="ctr"/>
                      <a:r>
                        <a:rPr lang="en-US" dirty="0" smtClean="0"/>
                        <a:t>Business</a:t>
                      </a:r>
                      <a:endParaRPr lang="en-US" dirty="0"/>
                    </a:p>
                  </a:txBody>
                  <a:tcPr anchor="ctr"/>
                </a:tc>
              </a:tr>
              <a:tr h="370840">
                <a:tc>
                  <a:txBody>
                    <a:bodyPr/>
                    <a:lstStyle/>
                    <a:p>
                      <a:pPr algn="ctr"/>
                      <a:r>
                        <a:rPr lang="en-US" dirty="0" smtClean="0"/>
                        <a:t>6789</a:t>
                      </a:r>
                      <a:endParaRPr lang="en-US" dirty="0"/>
                    </a:p>
                  </a:txBody>
                  <a:tcPr anchor="ctr"/>
                </a:tc>
                <a:tc>
                  <a:txBody>
                    <a:bodyPr/>
                    <a:lstStyle/>
                    <a:p>
                      <a:pPr algn="ctr"/>
                      <a:r>
                        <a:rPr lang="en-US" dirty="0" smtClean="0"/>
                        <a:t>Sally</a:t>
                      </a:r>
                      <a:endParaRPr lang="en-US" dirty="0"/>
                    </a:p>
                  </a:txBody>
                  <a:tcPr anchor="ctr"/>
                </a:tc>
                <a:tc>
                  <a:txBody>
                    <a:bodyPr/>
                    <a:lstStyle/>
                    <a:p>
                      <a:pPr algn="ctr"/>
                      <a:r>
                        <a:rPr lang="en-US" dirty="0" smtClean="0"/>
                        <a:t>34</a:t>
                      </a:r>
                      <a:endParaRPr lang="en-US" dirty="0"/>
                    </a:p>
                  </a:txBody>
                  <a:tcPr anchor="ctr"/>
                </a:tc>
                <a:tc>
                  <a:txBody>
                    <a:bodyPr/>
                    <a:lstStyle/>
                    <a:p>
                      <a:pPr algn="ctr"/>
                      <a:r>
                        <a:rPr lang="en-US" dirty="0" smtClean="0"/>
                        <a:t>F</a:t>
                      </a:r>
                      <a:endParaRPr lang="en-US" dirty="0"/>
                    </a:p>
                  </a:txBody>
                  <a:tcPr anchor="ctr"/>
                </a:tc>
                <a:tc>
                  <a:txBody>
                    <a:bodyPr/>
                    <a:lstStyle/>
                    <a:p>
                      <a:pPr algn="ctr"/>
                      <a:r>
                        <a:rPr lang="en-US" dirty="0" smtClean="0"/>
                        <a:t>$27,000</a:t>
                      </a:r>
                      <a:endParaRPr lang="en-US" dirty="0"/>
                    </a:p>
                  </a:txBody>
                  <a:tcPr anchor="ctr"/>
                </a:tc>
                <a:tc>
                  <a:txBody>
                    <a:bodyPr/>
                    <a:lstStyle/>
                    <a:p>
                      <a:pPr algn="ctr"/>
                      <a:r>
                        <a:rPr lang="en-US" dirty="0" smtClean="0"/>
                        <a:t>Legal</a:t>
                      </a:r>
                      <a:endParaRPr lang="en-US" dirty="0"/>
                    </a:p>
                  </a:txBody>
                  <a:tcPr anchor="ctr"/>
                </a:tc>
              </a:tr>
              <a:tr h="370840">
                <a:tc>
                  <a:txBody>
                    <a:bodyPr/>
                    <a:lstStyle/>
                    <a:p>
                      <a:pPr algn="ctr"/>
                      <a:r>
                        <a:rPr lang="en-US" dirty="0" smtClean="0"/>
                        <a:t>9021</a:t>
                      </a:r>
                      <a:endParaRPr lang="en-US" dirty="0"/>
                    </a:p>
                  </a:txBody>
                  <a:tcPr anchor="ctr"/>
                </a:tc>
                <a:tc>
                  <a:txBody>
                    <a:bodyPr/>
                    <a:lstStyle/>
                    <a:p>
                      <a:pPr algn="ctr"/>
                      <a:r>
                        <a:rPr lang="en-US" dirty="0" smtClean="0"/>
                        <a:t>Mark</a:t>
                      </a:r>
                      <a:endParaRPr lang="en-US" dirty="0"/>
                    </a:p>
                  </a:txBody>
                  <a:tcPr anchor="ctr"/>
                </a:tc>
                <a:tc>
                  <a:txBody>
                    <a:bodyPr/>
                    <a:lstStyle/>
                    <a:p>
                      <a:pPr algn="ctr"/>
                      <a:r>
                        <a:rPr lang="en-US" dirty="0" smtClean="0"/>
                        <a:t>54</a:t>
                      </a:r>
                      <a:endParaRPr lang="en-US" dirty="0"/>
                    </a:p>
                  </a:txBody>
                  <a:tcPr anchor="ctr"/>
                </a:tc>
                <a:tc>
                  <a:txBody>
                    <a:bodyPr/>
                    <a:lstStyle/>
                    <a:p>
                      <a:pPr algn="ctr"/>
                      <a:r>
                        <a:rPr lang="en-US" dirty="0" smtClean="0"/>
                        <a:t>M</a:t>
                      </a:r>
                      <a:endParaRPr lang="en-US" dirty="0"/>
                    </a:p>
                  </a:txBody>
                  <a:tcPr anchor="ctr"/>
                </a:tc>
                <a:tc>
                  <a:txBody>
                    <a:bodyPr/>
                    <a:lstStyle/>
                    <a:p>
                      <a:pPr algn="ctr"/>
                      <a:r>
                        <a:rPr lang="en-US" dirty="0" smtClean="0"/>
                        <a:t>$45,000</a:t>
                      </a:r>
                      <a:endParaRPr lang="en-US" dirty="0"/>
                    </a:p>
                  </a:txBody>
                  <a:tcPr anchor="ctr"/>
                </a:tc>
                <a:tc>
                  <a:txBody>
                    <a:bodyPr/>
                    <a:lstStyle/>
                    <a:p>
                      <a:pPr algn="ctr"/>
                      <a:r>
                        <a:rPr lang="en-US" dirty="0" smtClean="0"/>
                        <a:t>CEO</a:t>
                      </a:r>
                      <a:endParaRPr lang="en-US" dirty="0"/>
                    </a:p>
                  </a:txBody>
                  <a:tcPr anchor="ctr"/>
                </a:tc>
              </a:tr>
            </a:tbl>
          </a:graphicData>
        </a:graphic>
      </p:graphicFrame>
      <p:sp>
        <p:nvSpPr>
          <p:cNvPr id="6" name="Rectangle 5"/>
          <p:cNvSpPr/>
          <p:nvPr/>
        </p:nvSpPr>
        <p:spPr>
          <a:xfrm>
            <a:off x="4876800" y="1219200"/>
            <a:ext cx="1905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Column Families</a:t>
            </a:r>
            <a:endParaRPr lang="en-US" dirty="0"/>
          </a:p>
        </p:txBody>
      </p:sp>
      <p:cxnSp>
        <p:nvCxnSpPr>
          <p:cNvPr id="16" name="Elbow Connector 15"/>
          <p:cNvCxnSpPr>
            <a:stCxn id="6" idx="1"/>
            <a:endCxn id="13" idx="0"/>
          </p:cNvCxnSpPr>
          <p:nvPr/>
        </p:nvCxnSpPr>
        <p:spPr>
          <a:xfrm rot="10800000" flipV="1">
            <a:off x="4191000" y="1409700"/>
            <a:ext cx="685800" cy="6477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6" idx="3"/>
            <a:endCxn id="14" idx="0"/>
          </p:cNvCxnSpPr>
          <p:nvPr/>
        </p:nvCxnSpPr>
        <p:spPr>
          <a:xfrm>
            <a:off x="6781800" y="1409700"/>
            <a:ext cx="567559" cy="6477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1810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Hadoop to Relational Database Comparison</a:t>
            </a:r>
            <a:endParaRPr lang="en-US" sz="3200" dirty="0"/>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64</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361777867"/>
              </p:ext>
            </p:extLst>
          </p:nvPr>
        </p:nvGraphicFramePr>
        <p:xfrm>
          <a:off x="762000" y="1752600"/>
          <a:ext cx="7391400" cy="3947159"/>
        </p:xfrm>
        <a:graphic>
          <a:graphicData uri="http://schemas.openxmlformats.org/drawingml/2006/table">
            <a:tbl>
              <a:tblPr firstRow="1" bandRow="1">
                <a:tableStyleId>{5C22544A-7EE6-4342-B048-85BDC9FD1C3A}</a:tableStyleId>
              </a:tblPr>
              <a:tblGrid>
                <a:gridCol w="2590800"/>
                <a:gridCol w="2133600"/>
                <a:gridCol w="2667000"/>
              </a:tblGrid>
              <a:tr h="370840">
                <a:tc>
                  <a:txBody>
                    <a:bodyPr/>
                    <a:lstStyle/>
                    <a:p>
                      <a:pPr algn="ctr"/>
                      <a:r>
                        <a:rPr lang="en-US" dirty="0" smtClean="0"/>
                        <a:t>Relational</a:t>
                      </a:r>
                      <a:endParaRPr lang="en-US" dirty="0"/>
                    </a:p>
                  </a:txBody>
                  <a:tcPr/>
                </a:tc>
                <a:tc>
                  <a:txBody>
                    <a:bodyPr/>
                    <a:lstStyle/>
                    <a:p>
                      <a:pPr algn="ctr"/>
                      <a:r>
                        <a:rPr lang="en-US" dirty="0" smtClean="0"/>
                        <a:t>Property</a:t>
                      </a:r>
                      <a:endParaRPr lang="en-US" dirty="0"/>
                    </a:p>
                  </a:txBody>
                  <a:tcPr/>
                </a:tc>
                <a:tc>
                  <a:txBody>
                    <a:bodyPr/>
                    <a:lstStyle/>
                    <a:p>
                      <a:pPr algn="ctr"/>
                      <a:r>
                        <a:rPr lang="en-US" dirty="0" smtClean="0"/>
                        <a:t>Hadoop</a:t>
                      </a:r>
                      <a:endParaRPr lang="en-US" dirty="0"/>
                    </a:p>
                  </a:txBody>
                  <a:tcPr/>
                </a:tc>
              </a:tr>
              <a:tr h="370840">
                <a:tc>
                  <a:txBody>
                    <a:bodyPr/>
                    <a:lstStyle/>
                    <a:p>
                      <a:pPr algn="r"/>
                      <a:r>
                        <a:rPr lang="en-US" dirty="0" smtClean="0"/>
                        <a:t>Gigabytes to Terabytes</a:t>
                      </a:r>
                      <a:endParaRPr lang="en-US" dirty="0"/>
                    </a:p>
                  </a:txBody>
                  <a:tcPr/>
                </a:tc>
                <a:tc>
                  <a:txBody>
                    <a:bodyPr/>
                    <a:lstStyle/>
                    <a:p>
                      <a:pPr algn="ctr"/>
                      <a:r>
                        <a:rPr lang="en-US" dirty="0" smtClean="0">
                          <a:latin typeface="Arial"/>
                          <a:cs typeface="Arial"/>
                        </a:rPr>
                        <a:t>◄ Data</a:t>
                      </a:r>
                      <a:r>
                        <a:rPr lang="en-US" baseline="0" dirty="0" smtClean="0">
                          <a:latin typeface="Arial"/>
                          <a:cs typeface="Arial"/>
                        </a:rPr>
                        <a:t> Size </a:t>
                      </a:r>
                      <a:r>
                        <a:rPr lang="en-US" dirty="0" smtClean="0">
                          <a:latin typeface="Arial"/>
                          <a:cs typeface="Arial"/>
                        </a:rPr>
                        <a:t>►</a:t>
                      </a:r>
                      <a:endParaRPr lang="en-US" dirty="0"/>
                    </a:p>
                  </a:txBody>
                  <a:tcPr/>
                </a:tc>
                <a:tc>
                  <a:txBody>
                    <a:bodyPr/>
                    <a:lstStyle/>
                    <a:p>
                      <a:r>
                        <a:rPr lang="en-US" dirty="0" smtClean="0"/>
                        <a:t>Terabytes</a:t>
                      </a:r>
                      <a:r>
                        <a:rPr lang="en-US" baseline="0" dirty="0" smtClean="0"/>
                        <a:t> </a:t>
                      </a:r>
                      <a:r>
                        <a:rPr lang="en-US" dirty="0" smtClean="0"/>
                        <a:t>to Petabytes</a:t>
                      </a:r>
                      <a:endParaRPr lang="en-US" dirty="0"/>
                    </a:p>
                  </a:txBody>
                  <a:tcPr/>
                </a:tc>
              </a:tr>
              <a:tr h="370840">
                <a:tc>
                  <a:txBody>
                    <a:bodyPr/>
                    <a:lstStyle/>
                    <a:p>
                      <a:pPr algn="r"/>
                      <a:r>
                        <a:rPr lang="en-US" dirty="0" smtClean="0"/>
                        <a:t>Read and Write</a:t>
                      </a:r>
                      <a:r>
                        <a:rPr lang="en-US" baseline="0" dirty="0" smtClean="0"/>
                        <a:t> Many Times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mn-lt"/>
                          <a:cs typeface="Arial"/>
                        </a:rPr>
                        <a:t>◄ Data</a:t>
                      </a:r>
                      <a:r>
                        <a:rPr lang="en-US" baseline="0" dirty="0" smtClean="0">
                          <a:latin typeface="+mn-lt"/>
                          <a:cs typeface="Arial"/>
                        </a:rPr>
                        <a:t> Access </a:t>
                      </a:r>
                      <a:r>
                        <a:rPr lang="en-US" dirty="0" smtClean="0">
                          <a:latin typeface="+mn-lt"/>
                          <a:cs typeface="Arial"/>
                        </a:rPr>
                        <a:t>►</a:t>
                      </a:r>
                      <a:endParaRPr lang="en-US" dirty="0" smtClean="0"/>
                    </a:p>
                  </a:txBody>
                  <a:tcPr/>
                </a:tc>
                <a:tc>
                  <a:txBody>
                    <a:bodyPr/>
                    <a:lstStyle/>
                    <a:p>
                      <a:r>
                        <a:rPr lang="en-US" dirty="0" smtClean="0"/>
                        <a:t>Write</a:t>
                      </a:r>
                      <a:r>
                        <a:rPr lang="en-US" baseline="0" dirty="0" smtClean="0"/>
                        <a:t> Once, Read Many Times</a:t>
                      </a:r>
                      <a:endParaRPr lang="en-US" dirty="0"/>
                    </a:p>
                  </a:txBody>
                  <a:tcPr/>
                </a:tc>
              </a:tr>
              <a:tr h="370840">
                <a:tc>
                  <a:txBody>
                    <a:bodyPr/>
                    <a:lstStyle/>
                    <a:p>
                      <a:pPr algn="r"/>
                      <a:r>
                        <a:rPr lang="en-US" dirty="0" smtClean="0"/>
                        <a:t>Must Be</a:t>
                      </a:r>
                      <a:r>
                        <a:rPr lang="en-US" baseline="0" dirty="0" smtClean="0"/>
                        <a:t> Defined Before Data Is Written</a:t>
                      </a:r>
                      <a:endParaRPr lang="en-US" dirty="0"/>
                    </a:p>
                  </a:txBody>
                  <a:tcPr/>
                </a:tc>
                <a:tc>
                  <a:txBody>
                    <a:bodyPr/>
                    <a:lstStyle/>
                    <a:p>
                      <a:pPr algn="ctr"/>
                      <a:r>
                        <a:rPr lang="en-US" dirty="0" smtClean="0">
                          <a:latin typeface="Arial"/>
                          <a:cs typeface="Arial"/>
                        </a:rPr>
                        <a:t>◄ Schema</a:t>
                      </a:r>
                      <a:r>
                        <a:rPr lang="en-US" baseline="0" dirty="0" smtClean="0">
                          <a:latin typeface="Arial"/>
                          <a:cs typeface="Arial"/>
                        </a:rPr>
                        <a:t> </a:t>
                      </a:r>
                      <a:r>
                        <a:rPr lang="en-US" dirty="0" smtClean="0">
                          <a:latin typeface="Arial"/>
                          <a:cs typeface="Arial"/>
                        </a:rPr>
                        <a:t>►</a:t>
                      </a:r>
                      <a:endParaRPr lang="en-US" dirty="0"/>
                    </a:p>
                  </a:txBody>
                  <a:tcPr/>
                </a:tc>
                <a:tc>
                  <a:txBody>
                    <a:bodyPr/>
                    <a:lstStyle/>
                    <a:p>
                      <a:r>
                        <a:rPr lang="en-US" dirty="0" smtClean="0"/>
                        <a:t>Optionally Defined Before Data Is Read</a:t>
                      </a:r>
                      <a:endParaRPr lang="en-US" dirty="0"/>
                    </a:p>
                  </a:txBody>
                  <a:tcPr/>
                </a:tc>
              </a:tr>
              <a:tr h="370840">
                <a:tc>
                  <a:txBody>
                    <a:bodyPr/>
                    <a:lstStyle/>
                    <a:p>
                      <a:pPr algn="r"/>
                      <a:r>
                        <a:rPr lang="en-US" dirty="0" smtClean="0"/>
                        <a:t>Limited</a:t>
                      </a:r>
                      <a:r>
                        <a:rPr lang="en-US" baseline="0" dirty="0" smtClean="0"/>
                        <a:t> (Stored Procedures)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mn-lt"/>
                          <a:cs typeface="Arial"/>
                        </a:rPr>
                        <a:t>◄ Processing</a:t>
                      </a:r>
                      <a:r>
                        <a:rPr lang="en-US" baseline="0" dirty="0" smtClean="0">
                          <a:latin typeface="+mn-lt"/>
                          <a:cs typeface="Arial"/>
                        </a:rPr>
                        <a:t> </a:t>
                      </a:r>
                      <a:r>
                        <a:rPr lang="en-US" dirty="0" smtClean="0">
                          <a:latin typeface="+mn-lt"/>
                          <a:cs typeface="Arial"/>
                        </a:rPr>
                        <a:t>►</a:t>
                      </a:r>
                      <a:endParaRPr lang="en-US" dirty="0" smtClean="0"/>
                    </a:p>
                  </a:txBody>
                  <a:tcPr/>
                </a:tc>
                <a:tc>
                  <a:txBody>
                    <a:bodyPr/>
                    <a:lstStyle/>
                    <a:p>
                      <a:r>
                        <a:rPr lang="en-US" dirty="0" smtClean="0"/>
                        <a:t>Parallel</a:t>
                      </a:r>
                      <a:r>
                        <a:rPr lang="en-US" baseline="0" dirty="0" smtClean="0"/>
                        <a:t> Processing Coupled With Data</a:t>
                      </a:r>
                      <a:endParaRPr lang="en-US" dirty="0"/>
                    </a:p>
                  </a:txBody>
                  <a:tcPr/>
                </a:tc>
              </a:tr>
              <a:tr h="370840">
                <a:tc>
                  <a:txBody>
                    <a:bodyPr/>
                    <a:lstStyle/>
                    <a:p>
                      <a:pPr algn="r"/>
                      <a:r>
                        <a:rPr lang="en-US" dirty="0" smtClean="0"/>
                        <a:t>Structured</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mn-lt"/>
                          <a:cs typeface="Arial"/>
                        </a:rPr>
                        <a:t>◄ Data</a:t>
                      </a:r>
                      <a:r>
                        <a:rPr lang="en-US" baseline="0" dirty="0" smtClean="0">
                          <a:latin typeface="+mn-lt"/>
                          <a:cs typeface="Arial"/>
                        </a:rPr>
                        <a:t> Types </a:t>
                      </a:r>
                      <a:r>
                        <a:rPr lang="en-US" dirty="0" smtClean="0">
                          <a:latin typeface="+mn-lt"/>
                          <a:cs typeface="Arial"/>
                        </a:rPr>
                        <a:t>►</a:t>
                      </a:r>
                      <a:endParaRPr lang="en-US" dirty="0" smtClean="0"/>
                    </a:p>
                  </a:txBody>
                  <a:tcPr/>
                </a:tc>
                <a:tc>
                  <a:txBody>
                    <a:bodyPr/>
                    <a:lstStyle/>
                    <a:p>
                      <a:r>
                        <a:rPr lang="en-US" dirty="0" smtClean="0"/>
                        <a:t>Structured,</a:t>
                      </a:r>
                      <a:r>
                        <a:rPr lang="en-US" baseline="0" dirty="0" smtClean="0"/>
                        <a:t> Semi-structured and Unstructured</a:t>
                      </a:r>
                      <a:endParaRPr lang="en-US" dirty="0"/>
                    </a:p>
                  </a:txBody>
                  <a:tcPr/>
                </a:tc>
              </a:tr>
              <a:tr h="370840">
                <a:tc>
                  <a:txBody>
                    <a:bodyPr/>
                    <a:lstStyle/>
                    <a:p>
                      <a:pPr algn="r"/>
                      <a:r>
                        <a:rPr lang="en-US" dirty="0" smtClean="0"/>
                        <a:t>ACID</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mn-lt"/>
                          <a:cs typeface="Arial"/>
                        </a:rPr>
                        <a:t>◄ Transactions</a:t>
                      </a:r>
                      <a:r>
                        <a:rPr lang="en-US" baseline="0" dirty="0" smtClean="0">
                          <a:latin typeface="+mn-lt"/>
                          <a:cs typeface="Arial"/>
                        </a:rPr>
                        <a:t> </a:t>
                      </a:r>
                      <a:r>
                        <a:rPr lang="en-US" dirty="0" smtClean="0">
                          <a:latin typeface="+mn-lt"/>
                          <a:cs typeface="Arial"/>
                        </a:rPr>
                        <a:t>►</a:t>
                      </a:r>
                      <a:endParaRPr lang="en-US" dirty="0" smtClean="0"/>
                    </a:p>
                  </a:txBody>
                  <a:tcPr/>
                </a:tc>
                <a:tc>
                  <a:txBody>
                    <a:bodyPr/>
                    <a:lstStyle/>
                    <a:p>
                      <a:r>
                        <a:rPr lang="en-US" dirty="0" smtClean="0"/>
                        <a:t>No</a:t>
                      </a:r>
                      <a:r>
                        <a:rPr lang="en-US" baseline="0" dirty="0" smtClean="0"/>
                        <a:t>ne to Limited</a:t>
                      </a:r>
                      <a:endParaRPr lang="en-US" dirty="0"/>
                    </a:p>
                  </a:txBody>
                  <a:tcPr/>
                </a:tc>
              </a:tr>
            </a:tbl>
          </a:graphicData>
        </a:graphic>
      </p:graphicFrame>
    </p:spTree>
    <p:extLst>
      <p:ext uri="{BB962C8B-B14F-4D97-AF65-F5344CB8AC3E}">
        <p14:creationId xmlns:p14="http://schemas.microsoft.com/office/powerpoint/2010/main" val="56682601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a:t>
            </a:r>
            <a:endParaRPr lang="en-US" dirty="0"/>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7</a:t>
            </a:fld>
            <a:endParaRPr lang="en-US" dirty="0"/>
          </a:p>
        </p:txBody>
      </p:sp>
    </p:spTree>
    <p:extLst>
      <p:ext uri="{BB962C8B-B14F-4D97-AF65-F5344CB8AC3E}">
        <p14:creationId xmlns:p14="http://schemas.microsoft.com/office/powerpoint/2010/main" val="803957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Apache Hadoop?</a:t>
            </a:r>
            <a:endParaRPr lang="en-US" dirty="0"/>
          </a:p>
        </p:txBody>
      </p:sp>
      <p:sp>
        <p:nvSpPr>
          <p:cNvPr id="3" name="Content Placeholder 2"/>
          <p:cNvSpPr>
            <a:spLocks noGrp="1"/>
          </p:cNvSpPr>
          <p:nvPr>
            <p:ph idx="1"/>
          </p:nvPr>
        </p:nvSpPr>
        <p:spPr/>
        <p:txBody>
          <a:bodyPr>
            <a:normAutofit/>
          </a:bodyPr>
          <a:lstStyle/>
          <a:p>
            <a:pPr marL="0" indent="0" algn="ctr">
              <a:buNone/>
            </a:pPr>
            <a:r>
              <a:rPr lang="en-US" sz="2800" dirty="0" smtClean="0"/>
              <a:t>It </a:t>
            </a:r>
            <a:r>
              <a:rPr lang="en-US" sz="2800" dirty="0"/>
              <a:t>is an open source software framework that enables reliable and scalable storage and processing of large datasets in a distributed </a:t>
            </a:r>
            <a:r>
              <a:rPr lang="en-US" sz="2800" dirty="0" smtClean="0"/>
              <a:t>environment</a:t>
            </a:r>
            <a:endParaRPr lang="en-US" sz="2800"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a:t>
            </a:fld>
            <a:endParaRPr lang="en-US" dirty="0"/>
          </a:p>
        </p:txBody>
      </p:sp>
    </p:spTree>
    <p:extLst>
      <p:ext uri="{BB962C8B-B14F-4D97-AF65-F5344CB8AC3E}">
        <p14:creationId xmlns:p14="http://schemas.microsoft.com/office/powerpoint/2010/main" val="3206907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Apache Hadoop?</a:t>
            </a:r>
            <a:endParaRPr lang="en-US" dirty="0"/>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pPr marL="0" indent="0" algn="ctr">
              <a:buNone/>
            </a:pPr>
            <a:r>
              <a:rPr lang="en-US" dirty="0"/>
              <a:t>D</a:t>
            </a:r>
            <a:r>
              <a:rPr lang="en-US" dirty="0" smtClean="0"/>
              <a:t>efinition </a:t>
            </a:r>
            <a:r>
              <a:rPr lang="en-US" dirty="0"/>
              <a:t>provided on the official Apache Hadoop's website</a:t>
            </a:r>
            <a:r>
              <a:rPr lang="en-US" dirty="0" smtClean="0"/>
              <a:t>:</a:t>
            </a:r>
          </a:p>
          <a:p>
            <a:pPr marL="0" indent="0" algn="ctr">
              <a:buNone/>
            </a:pPr>
            <a:endParaRPr lang="en-US" dirty="0"/>
          </a:p>
          <a:p>
            <a:pPr marL="0" indent="0" algn="ctr">
              <a:buNone/>
            </a:pPr>
            <a:r>
              <a:rPr lang="en-US" dirty="0" smtClean="0"/>
              <a:t>The </a:t>
            </a:r>
            <a:r>
              <a:rPr lang="en-US" dirty="0"/>
              <a:t>Apache Hadoop software library </a:t>
            </a:r>
            <a:r>
              <a:rPr lang="en-US" dirty="0" smtClean="0"/>
              <a:t>is (1) a framework </a:t>
            </a:r>
            <a:r>
              <a:rPr lang="en-US" dirty="0"/>
              <a:t>that allows for the distributed processing of large data sets </a:t>
            </a:r>
            <a:r>
              <a:rPr lang="en-US" dirty="0" smtClean="0"/>
              <a:t>(2) across </a:t>
            </a:r>
            <a:r>
              <a:rPr lang="en-US" dirty="0"/>
              <a:t>clusters of computers </a:t>
            </a:r>
            <a:r>
              <a:rPr lang="en-US" dirty="0" smtClean="0"/>
              <a:t>(3) using </a:t>
            </a:r>
            <a:r>
              <a:rPr lang="en-US" dirty="0"/>
              <a:t>simple programming </a:t>
            </a:r>
            <a:r>
              <a:rPr lang="en-US" dirty="0" smtClean="0"/>
              <a:t>models</a:t>
            </a:r>
          </a:p>
          <a:p>
            <a:pPr marL="0" indent="0" algn="ctr">
              <a:buNone/>
            </a:pPr>
            <a:endParaRPr lang="en-US" dirty="0" smtClean="0"/>
          </a:p>
          <a:p>
            <a:pPr marL="0" indent="0" algn="ctr">
              <a:buNone/>
            </a:pPr>
            <a:r>
              <a:rPr lang="en-US" dirty="0" smtClean="0"/>
              <a:t>It </a:t>
            </a:r>
            <a:r>
              <a:rPr lang="en-US" dirty="0"/>
              <a:t>is </a:t>
            </a:r>
            <a:r>
              <a:rPr lang="en-US" dirty="0" smtClean="0"/>
              <a:t>(4) designed </a:t>
            </a:r>
            <a:r>
              <a:rPr lang="en-US" dirty="0"/>
              <a:t>to scale up from single servers to thousands of machines, each offering local computation and </a:t>
            </a:r>
            <a:r>
              <a:rPr lang="en-US" dirty="0" smtClean="0"/>
              <a:t>storage</a:t>
            </a:r>
          </a:p>
          <a:p>
            <a:pPr marL="0" indent="0" algn="ctr">
              <a:buNone/>
            </a:pPr>
            <a:endParaRPr lang="en-US" dirty="0"/>
          </a:p>
          <a:p>
            <a:pPr marL="0" indent="0" algn="ctr">
              <a:buNone/>
            </a:pPr>
            <a:r>
              <a:rPr lang="en-US" dirty="0" smtClean="0"/>
              <a:t>Rather </a:t>
            </a:r>
            <a:r>
              <a:rPr lang="en-US" dirty="0"/>
              <a:t>than rely on hardware to deliver high-availability, the library itself is </a:t>
            </a:r>
            <a:r>
              <a:rPr lang="en-US" dirty="0" smtClean="0"/>
              <a:t>(5) designed </a:t>
            </a:r>
            <a:r>
              <a:rPr lang="en-US" dirty="0"/>
              <a:t>to detect and handle failures at the application </a:t>
            </a:r>
            <a:r>
              <a:rPr lang="en-US" dirty="0" smtClean="0"/>
              <a:t>layer</a:t>
            </a:r>
          </a:p>
          <a:p>
            <a:pPr marL="0" indent="0" algn="ctr">
              <a:buNone/>
            </a:pPr>
            <a:endParaRPr lang="en-US" dirty="0"/>
          </a:p>
          <a:p>
            <a:pPr marL="0" indent="0" algn="ctr">
              <a:buNone/>
            </a:pPr>
            <a:r>
              <a:rPr lang="en-US" dirty="0"/>
              <a:t>D</a:t>
            </a:r>
            <a:r>
              <a:rPr lang="en-US" dirty="0" smtClean="0"/>
              <a:t>elivering (6) a </a:t>
            </a:r>
            <a:r>
              <a:rPr lang="en-US" dirty="0"/>
              <a:t>highly-available service on top of a cluster of computers, each of which may be prone to </a:t>
            </a:r>
            <a:r>
              <a:rPr lang="en-US" dirty="0" smtClean="0"/>
              <a:t>failures</a:t>
            </a:r>
            <a:endParaRPr lang="en-US" dirty="0"/>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02a</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a:t>
            </a:fld>
            <a:endParaRPr lang="en-US" dirty="0"/>
          </a:p>
        </p:txBody>
      </p:sp>
    </p:spTree>
    <p:extLst>
      <p:ext uri="{BB962C8B-B14F-4D97-AF65-F5344CB8AC3E}">
        <p14:creationId xmlns:p14="http://schemas.microsoft.com/office/powerpoint/2010/main" val="4065964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18081</TotalTime>
  <Words>4618</Words>
  <Application>Microsoft Macintosh PowerPoint</Application>
  <PresentationFormat>On-screen Show (4:3)</PresentationFormat>
  <Paragraphs>1033</Paragraphs>
  <Slides>64</Slides>
  <Notes>1</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Clarity</vt:lpstr>
      <vt:lpstr>CSP554 Big Data Technologies</vt:lpstr>
      <vt:lpstr>Big Data Usage is Enabled via New Data Platforms</vt:lpstr>
      <vt:lpstr>Big Data Platform Requirements</vt:lpstr>
      <vt:lpstr>Big Data Platform Categories</vt:lpstr>
      <vt:lpstr>Big Data Platform Categories</vt:lpstr>
      <vt:lpstr>Our Emphasis</vt:lpstr>
      <vt:lpstr>Hadoop</vt:lpstr>
      <vt:lpstr>What is Apache Hadoop?</vt:lpstr>
      <vt:lpstr>What is Apache Hadoop?</vt:lpstr>
      <vt:lpstr>Hadoop Concepts</vt:lpstr>
      <vt:lpstr>What is Apache Hadoop?</vt:lpstr>
      <vt:lpstr>Apache Hadoop Characteristics</vt:lpstr>
      <vt:lpstr>The Origins of Hadoop</vt:lpstr>
      <vt:lpstr>The Origins of Hadoop</vt:lpstr>
      <vt:lpstr>Why Do You Need Hadoop?</vt:lpstr>
      <vt:lpstr>Integrated Information Architecture</vt:lpstr>
      <vt:lpstr>Evolution of Hadoop Use</vt:lpstr>
      <vt:lpstr>The Hadoop Ecosystem</vt:lpstr>
      <vt:lpstr>General Use Cases Supported by Hadoop </vt:lpstr>
      <vt:lpstr>General Use Cases Supported by Hadoop</vt:lpstr>
      <vt:lpstr>General Use Cases Supported by Hadoop </vt:lpstr>
      <vt:lpstr>Core Hadoop</vt:lpstr>
      <vt:lpstr>Hadoop Architecture Landscape</vt:lpstr>
      <vt:lpstr>Hadoop Architecture Landscape Data Access Detail</vt:lpstr>
      <vt:lpstr>Hadoop Core</vt:lpstr>
      <vt:lpstr>The Hadoop Distributed File System (HDFS)</vt:lpstr>
      <vt:lpstr>How Files are Stored</vt:lpstr>
      <vt:lpstr>Data Exchange</vt:lpstr>
      <vt:lpstr>Sqoop</vt:lpstr>
      <vt:lpstr>Sqoop</vt:lpstr>
      <vt:lpstr>Sqoop in Action</vt:lpstr>
      <vt:lpstr>Data Processing</vt:lpstr>
      <vt:lpstr>Some Questions</vt:lpstr>
      <vt:lpstr>How Do We Process Big Data?</vt:lpstr>
      <vt:lpstr>How Do We Process Big Data?</vt:lpstr>
      <vt:lpstr>How Do We Process Big Data?</vt:lpstr>
      <vt:lpstr>How Do We Process Big Data?</vt:lpstr>
      <vt:lpstr>How Do We Process Big Data?</vt:lpstr>
      <vt:lpstr>How Do We Process Big Data?</vt:lpstr>
      <vt:lpstr>How Do We Process Big Data?</vt:lpstr>
      <vt:lpstr>How Do We Process Big Data?</vt:lpstr>
      <vt:lpstr>How Do We Process Big Data?</vt:lpstr>
      <vt:lpstr>Data Processing Frameworks</vt:lpstr>
      <vt:lpstr>MapReduce</vt:lpstr>
      <vt:lpstr>MapReduce</vt:lpstr>
      <vt:lpstr>MapReduce Abstractions</vt:lpstr>
      <vt:lpstr>MapReduce Challenges</vt:lpstr>
      <vt:lpstr>Spark</vt:lpstr>
      <vt:lpstr>MapReduce Versus Spark</vt:lpstr>
      <vt:lpstr>Comparison: MapReduce and Spark</vt:lpstr>
      <vt:lpstr>Spark Abstractions</vt:lpstr>
      <vt:lpstr>What is Streaming Data?</vt:lpstr>
      <vt:lpstr>Apache Storm</vt:lpstr>
      <vt:lpstr>Data Access</vt:lpstr>
      <vt:lpstr>Hive</vt:lpstr>
      <vt:lpstr>Hive Example</vt:lpstr>
      <vt:lpstr>Hive Example</vt:lpstr>
      <vt:lpstr>Hive Example</vt:lpstr>
      <vt:lpstr>Hive Example</vt:lpstr>
      <vt:lpstr>Pig</vt:lpstr>
      <vt:lpstr>Pig Example</vt:lpstr>
      <vt:lpstr>HBASE</vt:lpstr>
      <vt:lpstr>HBASE</vt:lpstr>
      <vt:lpstr>Hadoop to Relational Database Comparison</vt:lpstr>
    </vt:vector>
  </TitlesOfParts>
  <Company>BCBSA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Rosen, Joseph</dc:creator>
  <cp:lastModifiedBy>JR</cp:lastModifiedBy>
  <cp:revision>149</cp:revision>
  <cp:lastPrinted>2017-01-18T20:49:42Z</cp:lastPrinted>
  <dcterms:created xsi:type="dcterms:W3CDTF">2016-12-18T19:56:54Z</dcterms:created>
  <dcterms:modified xsi:type="dcterms:W3CDTF">2018-08-30T13:34:37Z</dcterms:modified>
</cp:coreProperties>
</file>