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6"/>
  </p:notesMasterIdLst>
  <p:sldIdLst>
    <p:sldId id="256" r:id="rId2"/>
    <p:sldId id="320" r:id="rId3"/>
    <p:sldId id="326" r:id="rId4"/>
    <p:sldId id="327" r:id="rId5"/>
    <p:sldId id="353" r:id="rId6"/>
    <p:sldId id="370" r:id="rId7"/>
    <p:sldId id="369" r:id="rId8"/>
    <p:sldId id="351" r:id="rId9"/>
    <p:sldId id="360" r:id="rId10"/>
    <p:sldId id="343" r:id="rId11"/>
    <p:sldId id="361" r:id="rId12"/>
    <p:sldId id="338" r:id="rId13"/>
    <p:sldId id="339" r:id="rId14"/>
    <p:sldId id="364" r:id="rId15"/>
    <p:sldId id="367" r:id="rId16"/>
    <p:sldId id="371" r:id="rId17"/>
    <p:sldId id="363" r:id="rId18"/>
    <p:sldId id="345" r:id="rId19"/>
    <p:sldId id="362" r:id="rId20"/>
    <p:sldId id="352" r:id="rId21"/>
    <p:sldId id="335" r:id="rId22"/>
    <p:sldId id="359" r:id="rId23"/>
    <p:sldId id="365" r:id="rId24"/>
    <p:sldId id="366" r:id="rId25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9">
          <p15:clr>
            <a:srgbClr val="A4A3A4"/>
          </p15:clr>
        </p15:guide>
        <p15:guide id="2" pos="218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902" autoAdjust="0"/>
    <p:restoredTop sz="94643"/>
  </p:normalViewPr>
  <p:slideViewPr>
    <p:cSldViewPr>
      <p:cViewPr>
        <p:scale>
          <a:sx n="65" d="100"/>
          <a:sy n="65" d="100"/>
        </p:scale>
        <p:origin x="1268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32" y="-102"/>
      </p:cViewPr>
      <p:guideLst>
        <p:guide orient="horz" pos="2909"/>
        <p:guide pos="218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AFD25-770F-4100-B955-0FA7227EB24E}" type="datetimeFigureOut">
              <a:rPr lang="en-US" smtClean="0"/>
              <a:t>9/16/2019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387850"/>
            <a:ext cx="5559425" cy="4156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19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261B69-B60C-4C28-9B4D-2FDE71D22B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98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61B69-B60C-4C28-9B4D-2FDE71D22B2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5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A07B5-0ADF-40AD-B116-5A28772E9AAA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FF938-E217-4263-8F36-3960B82C39A9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104E-FF04-4941-BFE8-47227CE0696B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1662D-F9EE-4D6A-B595-E9760550EB8A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D5EC1-1471-4137-8D40-6B20A866E880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14721-3E34-4EA9-9E30-E688096C810C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D1FA2-5A19-46EA-BDFF-A79F64D248D8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9234B-0BF8-49E9-835C-8D1AEC9B1DE4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03BF-1552-4245-9D6B-B9C6105BC906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3700"/>
            <a:ext cx="8229600" cy="9906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706BC-F23A-4863-8820-93C73B4E6CBE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23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067D-253B-4E22-9432-7AF0B6D0A716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42DD1-D1E5-4749-AE21-E8869E8F7834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E6675DC4-89BB-4663-81B0-1AF0430D020B}" type="datetime1">
              <a:rPr lang="en-US" smtClean="0"/>
              <a:t>9/16/2019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AA7C465-8597-4488-B68C-95844842771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9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/>
          <a:lstStyle/>
          <a:p>
            <a:r>
              <a:rPr lang="en-US" sz="4800" dirty="0"/>
              <a:t>CSP554</a:t>
            </a:r>
            <a:br>
              <a:rPr lang="en-US" sz="4800" dirty="0"/>
            </a:br>
            <a:r>
              <a:rPr lang="en-US" sz="4800" dirty="0"/>
              <a:t>Big Data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Module 3a</a:t>
            </a:r>
          </a:p>
          <a:p>
            <a:r>
              <a:rPr lang="en-US"/>
              <a:t>YARN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Caution, Overloaded Terms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YARN uses some common terms in uncommon ways</a:t>
            </a:r>
          </a:p>
          <a:p>
            <a:r>
              <a:rPr lang="en-US" dirty="0"/>
              <a:t>When most people hear “container”, they think Docker</a:t>
            </a:r>
          </a:p>
          <a:p>
            <a:r>
              <a:rPr lang="en-US" dirty="0"/>
              <a:t>In the Hadoop ecosystem, it takes on a new meaning</a:t>
            </a:r>
          </a:p>
          <a:p>
            <a:r>
              <a:rPr lang="en-US" dirty="0"/>
              <a:t>A </a:t>
            </a:r>
            <a:r>
              <a:rPr lang="en-US" i="1" dirty="0"/>
              <a:t>Resource Container </a:t>
            </a:r>
            <a:r>
              <a:rPr lang="en-US" dirty="0"/>
              <a:t>represents a collection of physical resources such as RAM and CPU cores</a:t>
            </a:r>
          </a:p>
          <a:p>
            <a:r>
              <a:rPr lang="en-US" dirty="0"/>
              <a:t>It is an abstraction used to bundle resources into distinct and trackable units</a:t>
            </a:r>
          </a:p>
          <a:p>
            <a:r>
              <a:rPr lang="en-US" dirty="0"/>
              <a:t>In effect a container is a </a:t>
            </a:r>
            <a:r>
              <a:rPr lang="en-US" i="1" dirty="0"/>
              <a:t>right </a:t>
            </a:r>
            <a:r>
              <a:rPr lang="en-US" dirty="0"/>
              <a:t>to use a specified amount of resources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631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Caution, Overloaded Terms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“Application” is another overloaded term</a:t>
            </a:r>
          </a:p>
          <a:p>
            <a:r>
              <a:rPr lang="en-US" dirty="0"/>
              <a:t>Most people think of an application as a process which executes to provide some business capability</a:t>
            </a:r>
          </a:p>
          <a:p>
            <a:r>
              <a:rPr lang="en-US" dirty="0"/>
              <a:t>In YARN, an </a:t>
            </a:r>
            <a:r>
              <a:rPr lang="en-US" i="1" dirty="0"/>
              <a:t>application </a:t>
            </a:r>
            <a:r>
              <a:rPr lang="en-US" dirty="0"/>
              <a:t>represents a set of one or more tasks that are to be executed to accomplish some overall objective</a:t>
            </a:r>
          </a:p>
          <a:p>
            <a:pPr lvl="1"/>
            <a:r>
              <a:rPr lang="en-US" dirty="0"/>
              <a:t>So tasks are the logical units (processes, threads) of work of applications</a:t>
            </a:r>
          </a:p>
          <a:p>
            <a:r>
              <a:rPr lang="en-US" dirty="0"/>
              <a:t>An application in this context is also referred to as a type of job</a:t>
            </a:r>
          </a:p>
          <a:p>
            <a:r>
              <a:rPr lang="en-US" dirty="0"/>
              <a:t>For example, a MapReduce job involves the execution of some number of map and reduce tasks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2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YARN Architecture</a:t>
            </a:r>
            <a:br>
              <a:rPr lang="en-US" dirty="0"/>
            </a:br>
            <a:r>
              <a:rPr lang="en-US" sz="3100" dirty="0"/>
              <a:t>Resource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Resource Manager has two main components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Applications Manager</a:t>
            </a:r>
          </a:p>
          <a:p>
            <a:r>
              <a:rPr lang="en-US" dirty="0"/>
              <a:t>The Scheduler is responsible for allocating resources to the various running applications</a:t>
            </a:r>
          </a:p>
          <a:p>
            <a:r>
              <a:rPr lang="en-US" dirty="0"/>
              <a:t>It performs no monitoring or tracking of status for the application</a:t>
            </a:r>
          </a:p>
          <a:p>
            <a:r>
              <a:rPr lang="en-US" dirty="0"/>
              <a:t>It offers no guarantees about restarting failed tasks either</a:t>
            </a:r>
          </a:p>
          <a:p>
            <a:r>
              <a:rPr lang="en-US" dirty="0"/>
              <a:t>due to application failure or hardware failures. </a:t>
            </a:r>
          </a:p>
          <a:p>
            <a:r>
              <a:rPr lang="en-US" dirty="0"/>
              <a:t>The Scheduler has a pluggable resource allocation policy which is responsible for sharing cluster resources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6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YARN Architecture</a:t>
            </a:r>
            <a:br>
              <a:rPr lang="en-US" dirty="0"/>
            </a:br>
            <a:r>
              <a:rPr lang="en-US" sz="3100" dirty="0"/>
              <a:t>Resource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Applications Manager is responsible for accepting client requests to execute applications</a:t>
            </a:r>
          </a:p>
          <a:p>
            <a:r>
              <a:rPr lang="en-US" dirty="0"/>
              <a:t>It negotiates the first container executing the application specific Application Master task</a:t>
            </a:r>
          </a:p>
          <a:p>
            <a:r>
              <a:rPr lang="en-US" dirty="0"/>
              <a:t>It provides the service for restarting the Application Master task on failure</a:t>
            </a:r>
          </a:p>
          <a:p>
            <a:r>
              <a:rPr lang="en-US" dirty="0"/>
              <a:t>Receives heartbeat indications from Node Managers to track Worker Node status and availability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89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YARN Architecture</a:t>
            </a:r>
            <a:br>
              <a:rPr lang="en-US" dirty="0"/>
            </a:br>
            <a:r>
              <a:rPr lang="en-US" sz="3100" dirty="0"/>
              <a:t>Resource Scheduling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cluster scheduler essentially has to address:</a:t>
            </a:r>
          </a:p>
          <a:p>
            <a:pPr lvl="1"/>
            <a:r>
              <a:rPr lang="en-US" dirty="0"/>
              <a:t>Multi-tenancy</a:t>
            </a:r>
          </a:p>
          <a:p>
            <a:pPr lvl="2"/>
            <a:r>
              <a:rPr lang="en-US" dirty="0"/>
              <a:t>Users launch many different applications, on behalf of multiple departments or organizations (all of which have some partial “ownership” of the cluster)</a:t>
            </a:r>
          </a:p>
          <a:p>
            <a:pPr lvl="2"/>
            <a:r>
              <a:rPr lang="en-US" dirty="0"/>
              <a:t>A cluster scheduler must share resources in some equitable fashion among these parties</a:t>
            </a:r>
          </a:p>
          <a:p>
            <a:pPr lvl="1"/>
            <a:r>
              <a:rPr lang="en-US" dirty="0"/>
              <a:t>Scalability</a:t>
            </a:r>
          </a:p>
          <a:p>
            <a:pPr lvl="2"/>
            <a:r>
              <a:rPr lang="en-US" dirty="0"/>
              <a:t>A cluster scheduler needs to scale to large clusters running many applications</a:t>
            </a:r>
          </a:p>
          <a:p>
            <a:pPr lvl="2"/>
            <a:r>
              <a:rPr lang="en-US" dirty="0"/>
              <a:t>This means that increasing the size of the cluster should improve performance without negatively affecting system latencies.</a:t>
            </a:r>
          </a:p>
          <a:p>
            <a:pPr lvl="2"/>
            <a:r>
              <a:rPr lang="en-US" dirty="0"/>
              <a:t>Also resource scheduling should not be optimized for any specific application 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593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YARN Architecture</a:t>
            </a:r>
            <a:br>
              <a:rPr lang="en-US" dirty="0"/>
            </a:br>
            <a:r>
              <a:rPr lang="en-US" sz="3100" dirty="0"/>
              <a:t>Resource Scheduling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standard modem resource scheduling policies</a:t>
            </a:r>
          </a:p>
          <a:p>
            <a:pPr lvl="1"/>
            <a:r>
              <a:rPr lang="en-US" dirty="0"/>
              <a:t>Fair Scheduler</a:t>
            </a:r>
          </a:p>
          <a:p>
            <a:pPr lvl="2"/>
            <a:r>
              <a:rPr lang="en-US" dirty="0"/>
              <a:t>Allocates resources to weighted pools, with fair sharing within each pool.</a:t>
            </a:r>
          </a:p>
          <a:p>
            <a:pPr lvl="1"/>
            <a:r>
              <a:rPr lang="en-US" dirty="0"/>
              <a:t>Capacity Scheduler</a:t>
            </a:r>
          </a:p>
          <a:p>
            <a:pPr lvl="2"/>
            <a:r>
              <a:rPr lang="en-US" dirty="0"/>
              <a:t>Allocates resources to pools, with FIFO scheduling within each pool</a:t>
            </a:r>
          </a:p>
          <a:p>
            <a:r>
              <a:rPr lang="en-US" dirty="0"/>
              <a:t>Different vendors default to different scheduling policies</a:t>
            </a:r>
          </a:p>
          <a:p>
            <a:pPr lvl="1"/>
            <a:r>
              <a:rPr lang="en-US" dirty="0" smtClean="0"/>
              <a:t>Apache, Hortonworks, EMR </a:t>
            </a:r>
            <a:r>
              <a:rPr lang="en-US" dirty="0"/>
              <a:t>=&gt; Capacity scheduler</a:t>
            </a:r>
          </a:p>
          <a:p>
            <a:pPr lvl="1"/>
            <a:r>
              <a:rPr lang="en-US" dirty="0"/>
              <a:t>Cloudera =&gt; Fair Scheduler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20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rgbClr val="D2533C"/>
                </a:solidFill>
              </a:rPr>
              <a:t>YARN Architecture</a:t>
            </a:r>
            <a:br>
              <a:rPr lang="en-US" sz="3600" dirty="0">
                <a:solidFill>
                  <a:srgbClr val="D2533C"/>
                </a:solidFill>
              </a:rPr>
            </a:br>
            <a:r>
              <a:rPr lang="en-US" sz="2800" dirty="0">
                <a:solidFill>
                  <a:srgbClr val="D2533C"/>
                </a:solidFill>
              </a:rPr>
              <a:t>Resource Scheduling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Fair Scheduler is more flexible and allows for jobs to consume unused resources in the </a:t>
            </a:r>
            <a:r>
              <a:rPr lang="en-US" dirty="0" smtClean="0"/>
              <a:t>cluster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provides resource guarantees by preempting tasks above the guarantee (fair share) based on defined </a:t>
            </a:r>
            <a:r>
              <a:rPr lang="en-US" dirty="0" smtClean="0"/>
              <a:t>weights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makes it a good default for small to medium sized clusters.</a:t>
            </a:r>
          </a:p>
          <a:p>
            <a:r>
              <a:rPr lang="en-US" dirty="0"/>
              <a:t>The Capacity Scheduler is more rigid, and defines queues with resource </a:t>
            </a:r>
            <a:r>
              <a:rPr lang="en-US" dirty="0" smtClean="0"/>
              <a:t>quotas</a:t>
            </a:r>
          </a:p>
          <a:p>
            <a:pPr lvl="1"/>
            <a:r>
              <a:rPr lang="en-US" dirty="0" smtClean="0"/>
              <a:t>Jobs </a:t>
            </a:r>
            <a:r>
              <a:rPr lang="en-US" dirty="0"/>
              <a:t>cannot consume extra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 smtClean="0"/>
              <a:t>This </a:t>
            </a:r>
            <a:r>
              <a:rPr lang="en-US" dirty="0"/>
              <a:t>requires more configuration, tuning, and capacity </a:t>
            </a:r>
            <a:r>
              <a:rPr lang="en-US" dirty="0" smtClean="0"/>
              <a:t>planning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generally used on large clusters with lots of different workloads with different needs.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smtClean="0"/>
              <a:t>CSP554</a:t>
            </a:r>
            <a:r>
              <a:rPr lang="en-US" smtClean="0"/>
              <a:t> Module 03a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41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YARN Architecture</a:t>
            </a:r>
            <a:br>
              <a:rPr lang="en-US" dirty="0"/>
            </a:br>
            <a:r>
              <a:rPr lang="en-US" sz="3100" dirty="0"/>
              <a:t>Node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 worker node agent tasked with</a:t>
            </a:r>
          </a:p>
          <a:p>
            <a:pPr lvl="1"/>
            <a:r>
              <a:rPr lang="en-US" dirty="0"/>
              <a:t>Overseeing node containers through their lifecycles</a:t>
            </a:r>
          </a:p>
          <a:p>
            <a:pPr lvl="1"/>
            <a:r>
              <a:rPr lang="en-US" dirty="0"/>
              <a:t>Including launching containers (application tasks)</a:t>
            </a:r>
          </a:p>
          <a:p>
            <a:pPr lvl="1"/>
            <a:r>
              <a:rPr lang="en-US" dirty="0"/>
              <a:t>Monitoring node container resource usage</a:t>
            </a:r>
          </a:p>
          <a:p>
            <a:pPr lvl="1"/>
            <a:r>
              <a:rPr lang="en-US" dirty="0"/>
              <a:t>Periodically communicating node liveness to the Resource Manager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136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YARN Architecture</a:t>
            </a:r>
            <a:br>
              <a:rPr lang="en-US" dirty="0"/>
            </a:br>
            <a:r>
              <a:rPr lang="en-US" sz="3100" dirty="0"/>
              <a:t>Application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Neither the resource manager or the node manager controls overall progress of an application</a:t>
            </a:r>
          </a:p>
          <a:p>
            <a:r>
              <a:rPr lang="en-US" sz="1800" dirty="0"/>
              <a:t>This makes sense as we want to keep our distributed middleware (Resource Manager and Node Manager) application agnostic </a:t>
            </a:r>
          </a:p>
          <a:p>
            <a:r>
              <a:rPr lang="en-US" sz="1800" dirty="0"/>
              <a:t>So the question becomes, how is the progress of each application managed?</a:t>
            </a:r>
          </a:p>
          <a:p>
            <a:r>
              <a:rPr lang="en-US" sz="1800" dirty="0"/>
              <a:t>This is the role of the application specific and custom Application Manager task</a:t>
            </a:r>
          </a:p>
          <a:p>
            <a:r>
              <a:rPr lang="en-US" sz="1800" dirty="0"/>
              <a:t>Each type of application running on Hadoop has its type of Application Manager</a:t>
            </a:r>
          </a:p>
          <a:p>
            <a:r>
              <a:rPr lang="en-US" sz="1800" dirty="0"/>
              <a:t>Each running instance of an application has its dedicated Application Master instance </a:t>
            </a:r>
          </a:p>
          <a:p>
            <a:r>
              <a:rPr lang="en-US" sz="1800" dirty="0"/>
              <a:t>This instance lives in its own separate container on one of the nodes in the cluster</a:t>
            </a:r>
          </a:p>
          <a:p>
            <a:r>
              <a:rPr lang="en-US" sz="1800" dirty="0"/>
              <a:t>It is the one container (task) whose initiation is performed by the Resource Manager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498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YARN Architecture</a:t>
            </a:r>
            <a:br>
              <a:rPr lang="en-US" dirty="0"/>
            </a:br>
            <a:r>
              <a:rPr lang="en-US" sz="3100" dirty="0"/>
              <a:t>Application Manager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Once initiated, an Application Master instance creates other containers (tasks) the application needs to progress</a:t>
            </a:r>
          </a:p>
          <a:p>
            <a:r>
              <a:rPr lang="en-US" sz="2000" dirty="0"/>
              <a:t>Each application’s Application Master periodically sends heartbeat messages to the Resource Manager</a:t>
            </a:r>
          </a:p>
          <a:p>
            <a:r>
              <a:rPr lang="en-US" sz="2000" dirty="0"/>
              <a:t>The Application Master oversees the execution of an application over its full lifespan…</a:t>
            </a:r>
          </a:p>
          <a:p>
            <a:pPr lvl="1"/>
            <a:r>
              <a:rPr lang="en-US" sz="1800" dirty="0"/>
              <a:t>From requesting additional containers (resources) from the Resource Manger</a:t>
            </a:r>
          </a:p>
          <a:p>
            <a:pPr lvl="1"/>
            <a:r>
              <a:rPr lang="en-US" sz="1800" dirty="0"/>
              <a:t>To submitting container release requests to the Node Manager on application completion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912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Hadoop Common</a:t>
            </a:r>
          </a:p>
          <a:p>
            <a:pPr lvl="1"/>
            <a:r>
              <a:rPr lang="en-US" dirty="0"/>
              <a:t>The common utilities that provide basic support to other Hadoop modules. </a:t>
            </a:r>
          </a:p>
          <a:p>
            <a:r>
              <a:rPr lang="en-US" dirty="0"/>
              <a:t>Hadoop Distributed File System</a:t>
            </a:r>
          </a:p>
          <a:p>
            <a:pPr lvl="1"/>
            <a:r>
              <a:rPr lang="en-US" dirty="0"/>
              <a:t>Enables storage of large amounts of data in redundancy over a cluster of commodity machines, </a:t>
            </a:r>
          </a:p>
          <a:p>
            <a:r>
              <a:rPr lang="en-US" dirty="0"/>
              <a:t>Zookeeper</a:t>
            </a:r>
          </a:p>
          <a:p>
            <a:pPr lvl="1"/>
            <a:r>
              <a:rPr lang="en-US" dirty="0"/>
              <a:t>A centralized service for maintaining Hadoop cluster configuration information, naming and providing distributed synchronization</a:t>
            </a:r>
          </a:p>
          <a:p>
            <a:r>
              <a:rPr lang="en-US" dirty="0"/>
              <a:t>Hadoop YARN: </a:t>
            </a:r>
          </a:p>
          <a:p>
            <a:pPr lvl="1"/>
            <a:r>
              <a:rPr lang="en-US" dirty="0"/>
              <a:t>A framework that takes care of cluster resource management and job scheduling tasks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54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/>
          <p:cNvSpPr/>
          <p:nvPr/>
        </p:nvSpPr>
        <p:spPr>
          <a:xfrm>
            <a:off x="3200400" y="5257800"/>
            <a:ext cx="762000" cy="6579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3276600" y="5410200"/>
            <a:ext cx="68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648200" y="2438400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267200" y="26670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YARN Application Initiation</a:t>
            </a:r>
            <a:br>
              <a:rPr lang="en-US" dirty="0"/>
            </a:br>
            <a:r>
              <a:rPr lang="en-US" sz="3100" dirty="0"/>
              <a:t>Overview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600200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Node</a:t>
            </a:r>
          </a:p>
          <a:p>
            <a:pPr algn="ctr"/>
            <a:endParaRPr lang="en-US" sz="12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2057400"/>
            <a:ext cx="15240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Client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038600" y="1600200"/>
            <a:ext cx="4648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Node</a:t>
            </a:r>
          </a:p>
          <a:p>
            <a:pPr algn="ctr"/>
            <a:endParaRPr lang="en-US" sz="12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91000" y="2057400"/>
            <a:ext cx="4343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Resource </a:t>
            </a:r>
          </a:p>
          <a:p>
            <a:r>
              <a:rPr lang="en-US" dirty="0"/>
              <a:t>Manager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286000" y="3733800"/>
            <a:ext cx="19050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438400" y="4191000"/>
            <a:ext cx="1524000" cy="61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Manager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438400" y="5410200"/>
            <a:ext cx="15240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514600" y="5791200"/>
            <a:ext cx="1308841" cy="6079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Manager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867400" y="3733800"/>
            <a:ext cx="19050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19800" y="4191000"/>
            <a:ext cx="1524000" cy="61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Manager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019800" y="5410200"/>
            <a:ext cx="15240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8" name="Straight Arrow Connector 17"/>
          <p:cNvCxnSpPr>
            <a:stCxn id="5" idx="3"/>
            <a:endCxn id="7" idx="1"/>
          </p:cNvCxnSpPr>
          <p:nvPr/>
        </p:nvCxnSpPr>
        <p:spPr>
          <a:xfrm>
            <a:off x="2438400" y="2324100"/>
            <a:ext cx="1600200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39988" y="1862435"/>
            <a:ext cx="1120821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1: submit</a:t>
            </a:r>
          </a:p>
          <a:p>
            <a:pPr algn="ctr"/>
            <a:r>
              <a:rPr lang="en-US" dirty="0"/>
              <a:t>YARN</a:t>
            </a:r>
          </a:p>
          <a:p>
            <a:pPr algn="ctr"/>
            <a:r>
              <a:rPr lang="en-US" dirty="0"/>
              <a:t>app</a:t>
            </a:r>
          </a:p>
        </p:txBody>
      </p:sp>
      <p:cxnSp>
        <p:nvCxnSpPr>
          <p:cNvPr id="21" name="Elbow Connector 20"/>
          <p:cNvCxnSpPr>
            <a:stCxn id="35" idx="2"/>
            <a:endCxn id="9" idx="0"/>
          </p:cNvCxnSpPr>
          <p:nvPr/>
        </p:nvCxnSpPr>
        <p:spPr>
          <a:xfrm rot="5400000">
            <a:off x="3524250" y="2686050"/>
            <a:ext cx="762000" cy="1333500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219200" y="3200400"/>
            <a:ext cx="19030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2: start container</a:t>
            </a:r>
          </a:p>
        </p:txBody>
      </p:sp>
      <p:cxnSp>
        <p:nvCxnSpPr>
          <p:cNvPr id="23" name="Straight Arrow Connector 22"/>
          <p:cNvCxnSpPr>
            <a:stCxn id="10" idx="2"/>
            <a:endCxn id="11" idx="0"/>
          </p:cNvCxnSpPr>
          <p:nvPr/>
        </p:nvCxnSpPr>
        <p:spPr>
          <a:xfrm>
            <a:off x="3200400" y="4802257"/>
            <a:ext cx="0" cy="60794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940749" y="4964668"/>
            <a:ext cx="112082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3: launch</a:t>
            </a:r>
          </a:p>
        </p:txBody>
      </p:sp>
      <p:cxnSp>
        <p:nvCxnSpPr>
          <p:cNvPr id="34" name="Elbow Connector 33"/>
          <p:cNvCxnSpPr>
            <a:stCxn id="62" idx="3"/>
          </p:cNvCxnSpPr>
          <p:nvPr/>
        </p:nvCxnSpPr>
        <p:spPr>
          <a:xfrm flipV="1">
            <a:off x="3962400" y="3102148"/>
            <a:ext cx="990600" cy="2484652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343400" y="3849469"/>
            <a:ext cx="123623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5: allocate</a:t>
            </a:r>
          </a:p>
          <a:p>
            <a:pPr algn="ctr"/>
            <a:r>
              <a:rPr lang="en-US" dirty="0"/>
              <a:t>resources</a:t>
            </a:r>
          </a:p>
        </p:txBody>
      </p:sp>
      <p:cxnSp>
        <p:nvCxnSpPr>
          <p:cNvPr id="38" name="Elbow Connector 37"/>
          <p:cNvCxnSpPr>
            <a:stCxn id="11" idx="3"/>
          </p:cNvCxnSpPr>
          <p:nvPr/>
        </p:nvCxnSpPr>
        <p:spPr>
          <a:xfrm flipV="1">
            <a:off x="3962400" y="4496628"/>
            <a:ext cx="1981200" cy="1485072"/>
          </a:xfrm>
          <a:prstGeom prst="bentConnector3">
            <a:avLst>
              <a:gd name="adj1" fmla="val 71070"/>
            </a:avLst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808683" y="4800600"/>
            <a:ext cx="0" cy="607943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93749" y="4953000"/>
            <a:ext cx="112082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7: launch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483721" y="6019800"/>
            <a:ext cx="113364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6: start </a:t>
            </a:r>
          </a:p>
          <a:p>
            <a:pPr algn="ctr"/>
            <a:r>
              <a:rPr lang="en-US" dirty="0"/>
              <a:t>container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486401" y="2209800"/>
            <a:ext cx="2819399" cy="5333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Scheduler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Applications Manager</a:t>
            </a:r>
          </a:p>
        </p:txBody>
      </p:sp>
      <p:sp>
        <p:nvSpPr>
          <p:cNvPr id="36" name="Rectangle 35"/>
          <p:cNvSpPr/>
          <p:nvPr/>
        </p:nvSpPr>
        <p:spPr>
          <a:xfrm>
            <a:off x="6127379" y="5829300"/>
            <a:ext cx="1308841" cy="6079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 Task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343400" y="3385091"/>
            <a:ext cx="121058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4: register</a:t>
            </a:r>
          </a:p>
        </p:txBody>
      </p:sp>
    </p:spTree>
    <p:extLst>
      <p:ext uri="{BB962C8B-B14F-4D97-AF65-F5344CB8AC3E}">
        <p14:creationId xmlns:p14="http://schemas.microsoft.com/office/powerpoint/2010/main" val="3555696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YARN Application Initiation</a:t>
            </a:r>
            <a:br>
              <a:rPr lang="en-US" dirty="0"/>
            </a:br>
            <a:r>
              <a:rPr lang="en-US" sz="3600" dirty="0"/>
              <a:t>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 client program submits the application (job) to execute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Resource Manager communicates with a Node Manager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Node Manager allocates a container to start an application specific Application Master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Application Master, on starting up registers with the Resource Manager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Application Master negotiates with the Resource Manager for one or more additional resource containers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 successful allocation, the Application Master contacts Node Managers to launch the containers (and tasks)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Node Managers allocate containers to start application specific tasks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97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Multi-tenant Hadoop Cluster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3409122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Node</a:t>
            </a:r>
          </a:p>
          <a:p>
            <a:pPr algn="ctr"/>
            <a:endParaRPr lang="en-US" sz="12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43000" y="3866322"/>
            <a:ext cx="15240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Resource Manager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3962400" y="1427922"/>
            <a:ext cx="4724400" cy="5277678"/>
            <a:chOff x="3962400" y="1295400"/>
            <a:chExt cx="4724400" cy="5391978"/>
          </a:xfrm>
        </p:grpSpPr>
        <p:sp>
          <p:nvSpPr>
            <p:cNvPr id="7" name="Rectangle 6"/>
            <p:cNvSpPr/>
            <p:nvPr/>
          </p:nvSpPr>
          <p:spPr>
            <a:xfrm>
              <a:off x="3962400" y="1295400"/>
              <a:ext cx="4724400" cy="1696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Worker Node</a:t>
              </a:r>
            </a:p>
            <a:p>
              <a:pPr algn="ctr"/>
              <a:endParaRPr lang="en-US" dirty="0"/>
            </a:p>
            <a:p>
              <a:pPr algn="ctr"/>
              <a:endParaRPr lang="en-US" sz="1200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91000" y="1752600"/>
              <a:ext cx="4343400" cy="3909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Node Manager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4191000" y="2257839"/>
              <a:ext cx="1143000" cy="6195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MR App Master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791200" y="2267778"/>
              <a:ext cx="1143000" cy="61953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Spark Task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15200" y="2267778"/>
              <a:ext cx="1143000" cy="6195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 Task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62400" y="3162300"/>
              <a:ext cx="4724400" cy="1696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Worker Node</a:t>
              </a:r>
            </a:p>
            <a:p>
              <a:pPr algn="ctr"/>
              <a:endParaRPr lang="en-US" dirty="0"/>
            </a:p>
            <a:p>
              <a:pPr algn="ctr"/>
              <a:endParaRPr lang="en-US" sz="1200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191000" y="3619500"/>
              <a:ext cx="4343400" cy="3909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Node Manager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4124739"/>
              <a:ext cx="1143000" cy="6195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 Task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629400" y="4104861"/>
              <a:ext cx="1143000" cy="61953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Spark Master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962400" y="4991100"/>
              <a:ext cx="4724400" cy="16962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Worker Node</a:t>
              </a:r>
            </a:p>
            <a:p>
              <a:pPr algn="ctr"/>
              <a:endParaRPr lang="en-US" dirty="0"/>
            </a:p>
            <a:p>
              <a:pPr algn="ctr"/>
              <a:endParaRPr lang="en-US" sz="1200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91000" y="5448300"/>
              <a:ext cx="4343400" cy="390939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Node Manager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91000" y="5953539"/>
              <a:ext cx="1143000" cy="619539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Spark Task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791200" y="5963478"/>
              <a:ext cx="1143000" cy="6195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 Task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315200" y="5963478"/>
              <a:ext cx="1143000" cy="619539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Reduce Task</a:t>
              </a:r>
            </a:p>
          </p:txBody>
        </p:sp>
      </p:grpSp>
      <p:sp>
        <p:nvSpPr>
          <p:cNvPr id="22" name="Rectangle 21"/>
          <p:cNvSpPr/>
          <p:nvPr/>
        </p:nvSpPr>
        <p:spPr>
          <a:xfrm>
            <a:off x="152400" y="1896718"/>
            <a:ext cx="15240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MapReduce</a:t>
            </a:r>
          </a:p>
          <a:p>
            <a:pPr algn="ctr"/>
            <a:r>
              <a:rPr lang="en-US" dirty="0"/>
              <a:t>Client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2400" y="5671930"/>
            <a:ext cx="1524000" cy="723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Spark </a:t>
            </a:r>
          </a:p>
          <a:p>
            <a:pPr algn="ctr"/>
            <a:r>
              <a:rPr lang="en-US" dirty="0"/>
              <a:t>Client</a:t>
            </a:r>
          </a:p>
        </p:txBody>
      </p:sp>
      <p:cxnSp>
        <p:nvCxnSpPr>
          <p:cNvPr id="25" name="Elbow Connector 24"/>
          <p:cNvCxnSpPr>
            <a:stCxn id="22" idx="3"/>
            <a:endCxn id="5" idx="0"/>
          </p:cNvCxnSpPr>
          <p:nvPr/>
        </p:nvCxnSpPr>
        <p:spPr>
          <a:xfrm>
            <a:off x="1676400" y="2258668"/>
            <a:ext cx="190500" cy="1150454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23" idx="3"/>
            <a:endCxn id="5" idx="2"/>
          </p:cNvCxnSpPr>
          <p:nvPr/>
        </p:nvCxnSpPr>
        <p:spPr>
          <a:xfrm flipV="1">
            <a:off x="1676400" y="4856922"/>
            <a:ext cx="190500" cy="1176958"/>
          </a:xfrm>
          <a:prstGeom prst="bent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905000" y="2409592"/>
            <a:ext cx="13388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submit </a:t>
            </a:r>
          </a:p>
          <a:p>
            <a:pPr algn="ctr"/>
            <a:r>
              <a:rPr lang="en-US" dirty="0" err="1"/>
              <a:t>mapreduce</a:t>
            </a:r>
            <a:endParaRPr lang="en-US" dirty="0"/>
          </a:p>
          <a:p>
            <a:pPr algn="ctr"/>
            <a:r>
              <a:rPr lang="en-US" dirty="0"/>
              <a:t>job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24236" y="5076592"/>
            <a:ext cx="928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submit </a:t>
            </a:r>
          </a:p>
          <a:p>
            <a:pPr algn="ctr"/>
            <a:r>
              <a:rPr lang="en-US" dirty="0"/>
              <a:t>spark</a:t>
            </a:r>
          </a:p>
          <a:p>
            <a:pPr algn="ctr"/>
            <a:r>
              <a:rPr lang="en-US" dirty="0"/>
              <a:t>job</a:t>
            </a:r>
          </a:p>
        </p:txBody>
      </p:sp>
      <p:cxnSp>
        <p:nvCxnSpPr>
          <p:cNvPr id="34" name="Elbow Connector 33"/>
          <p:cNvCxnSpPr>
            <a:stCxn id="5" idx="3"/>
            <a:endCxn id="7" idx="1"/>
          </p:cNvCxnSpPr>
          <p:nvPr/>
        </p:nvCxnSpPr>
        <p:spPr>
          <a:xfrm flipV="1">
            <a:off x="2819400" y="2258082"/>
            <a:ext cx="1143000" cy="1874940"/>
          </a:xfrm>
          <a:prstGeom prst="bentConnector3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3"/>
            <a:endCxn id="12" idx="1"/>
          </p:cNvCxnSpPr>
          <p:nvPr/>
        </p:nvCxnSpPr>
        <p:spPr>
          <a:xfrm flipV="1">
            <a:off x="2819400" y="4085407"/>
            <a:ext cx="1143000" cy="47615"/>
          </a:xfrm>
          <a:prstGeom prst="bentConnector3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5" idx="3"/>
            <a:endCxn id="17" idx="1"/>
          </p:cNvCxnSpPr>
          <p:nvPr/>
        </p:nvCxnSpPr>
        <p:spPr>
          <a:xfrm>
            <a:off x="2819400" y="4133022"/>
            <a:ext cx="1143000" cy="1742418"/>
          </a:xfrm>
          <a:prstGeom prst="bentConnector3">
            <a:avLst>
              <a:gd name="adj1" fmla="val 50000"/>
            </a:avLst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813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9375" y="5029200"/>
            <a:ext cx="8115300" cy="1600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Zookeeper Service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Manager Fault Tolerance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800811" y="1371600"/>
            <a:ext cx="1905000" cy="2646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2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91311" y="1884866"/>
            <a:ext cx="1524000" cy="2057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Active Resource Manager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655116" y="1371600"/>
            <a:ext cx="1905000" cy="2646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sz="12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845616" y="1884866"/>
            <a:ext cx="1524000" cy="1981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Standby Resource Manager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81811" y="3027866"/>
            <a:ext cx="1219200" cy="838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</a:t>
            </a:r>
          </a:p>
          <a:p>
            <a:pPr algn="ctr"/>
            <a:r>
              <a:rPr lang="en-US" dirty="0"/>
              <a:t>Standby</a:t>
            </a:r>
          </a:p>
          <a:p>
            <a:pPr algn="ctr"/>
            <a:r>
              <a:rPr lang="en-US" dirty="0"/>
              <a:t>Elector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98016" y="2951666"/>
            <a:ext cx="1219200" cy="8382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</a:t>
            </a:r>
          </a:p>
          <a:p>
            <a:pPr algn="ctr"/>
            <a:r>
              <a:rPr lang="en-US" dirty="0"/>
              <a:t>Standby</a:t>
            </a:r>
          </a:p>
          <a:p>
            <a:pPr algn="ctr"/>
            <a:r>
              <a:rPr lang="en-US" dirty="0"/>
              <a:t>Elector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4400" y="5496468"/>
            <a:ext cx="1905000" cy="103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Node</a:t>
            </a:r>
            <a:endParaRPr lang="en-US" sz="1100" dirty="0"/>
          </a:p>
          <a:p>
            <a:pPr algn="ctr"/>
            <a:endParaRPr lang="en-US" sz="12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04900" y="5933533"/>
            <a:ext cx="1524000" cy="527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Zookeeper</a:t>
            </a:r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314700" y="5496468"/>
            <a:ext cx="1905000" cy="103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Node</a:t>
            </a:r>
            <a:endParaRPr lang="en-US" sz="1100" dirty="0"/>
          </a:p>
          <a:p>
            <a:pPr algn="ctr"/>
            <a:endParaRPr lang="en-US" sz="12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505200" y="5933533"/>
            <a:ext cx="1524000" cy="527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  <a:p>
            <a:pPr algn="ctr"/>
            <a:r>
              <a:rPr lang="en-US" dirty="0"/>
              <a:t>Zookeeper</a:t>
            </a:r>
          </a:p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5638800" y="5486400"/>
            <a:ext cx="1905000" cy="1036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 Node</a:t>
            </a:r>
            <a:endParaRPr lang="en-US" sz="1100" dirty="0"/>
          </a:p>
          <a:p>
            <a:pPr algn="ctr"/>
            <a:endParaRPr lang="en-US" sz="12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5829300" y="5923465"/>
            <a:ext cx="1524000" cy="5270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Zookeeper</a:t>
            </a:r>
          </a:p>
          <a:p>
            <a:pPr algn="ctr"/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46036" y="1447800"/>
            <a:ext cx="1462259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Holds a </a:t>
            </a: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connection to </a:t>
            </a: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Zookeeper </a:t>
            </a: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while alive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05541" y="1501176"/>
            <a:ext cx="1462259" cy="107721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Holds a </a:t>
            </a: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connection to </a:t>
            </a: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Zookeeper </a:t>
            </a: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while alive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52498" y="4114800"/>
            <a:ext cx="2339102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Makes leader selection </a:t>
            </a: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based on RM node </a:t>
            </a: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connection status</a:t>
            </a:r>
          </a:p>
        </p:txBody>
      </p:sp>
      <p:cxnSp>
        <p:nvCxnSpPr>
          <p:cNvPr id="23" name="Elbow Connector 22"/>
          <p:cNvCxnSpPr>
            <a:stCxn id="6" idx="2"/>
            <a:endCxn id="10" idx="0"/>
          </p:cNvCxnSpPr>
          <p:nvPr/>
        </p:nvCxnSpPr>
        <p:spPr>
          <a:xfrm rot="16200000" flipH="1">
            <a:off x="3029801" y="3741976"/>
            <a:ext cx="1010734" cy="1563714"/>
          </a:xfrm>
          <a:prstGeom prst="bent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8" idx="2"/>
            <a:endCxn id="10" idx="0"/>
          </p:cNvCxnSpPr>
          <p:nvPr/>
        </p:nvCxnSpPr>
        <p:spPr>
          <a:xfrm rot="5400000">
            <a:off x="4956954" y="3378538"/>
            <a:ext cx="1010734" cy="2290591"/>
          </a:xfrm>
          <a:prstGeom prst="bent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0" y="2768025"/>
            <a:ext cx="1770036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Active RM writes </a:t>
            </a: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Its state </a:t>
            </a: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into Zookeeper</a:t>
            </a:r>
          </a:p>
        </p:txBody>
      </p:sp>
      <p:cxnSp>
        <p:nvCxnSpPr>
          <p:cNvPr id="33" name="Straight Arrow Connector 32"/>
          <p:cNvCxnSpPr>
            <a:stCxn id="6" idx="3"/>
            <a:endCxn id="8" idx="1"/>
          </p:cNvCxnSpPr>
          <p:nvPr/>
        </p:nvCxnSpPr>
        <p:spPr>
          <a:xfrm>
            <a:off x="3705811" y="2695033"/>
            <a:ext cx="1949305" cy="0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736262" y="1828800"/>
            <a:ext cx="1917512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Failover to standby</a:t>
            </a: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RM is active RM</a:t>
            </a:r>
          </a:p>
          <a:p>
            <a:pPr algn="ctr"/>
            <a:r>
              <a:rPr lang="en-US" sz="1600" dirty="0">
                <a:solidFill>
                  <a:srgbClr val="0070C0"/>
                </a:solidFill>
              </a:rPr>
              <a:t>fails</a:t>
            </a:r>
          </a:p>
        </p:txBody>
      </p:sp>
    </p:spTree>
    <p:extLst>
      <p:ext uri="{BB962C8B-B14F-4D97-AF65-F5344CB8AC3E}">
        <p14:creationId xmlns:p14="http://schemas.microsoft.com/office/powerpoint/2010/main" val="20491040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Manager Fault Tolerance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Realized through an Active/Standby architecture </a:t>
            </a:r>
          </a:p>
          <a:p>
            <a:r>
              <a:rPr lang="en-US" dirty="0"/>
              <a:t>At any point of time, one of the RMs is Active, and one or more RMs are in Standby mode waiting to take over should anything happen to the Active</a:t>
            </a:r>
          </a:p>
          <a:p>
            <a:r>
              <a:rPr lang="en-US" dirty="0"/>
              <a:t>The trigger to transition-to-active comes from either an admin (manual failover) </a:t>
            </a:r>
          </a:p>
          <a:p>
            <a:r>
              <a:rPr lang="en-US" dirty="0"/>
              <a:t>Or the integrated failover controller when automatic failover is enabled</a:t>
            </a:r>
          </a:p>
          <a:p>
            <a:r>
              <a:rPr lang="en-US" dirty="0"/>
              <a:t>To support automatic failover RMs embed the Zookeeper </a:t>
            </a:r>
            <a:r>
              <a:rPr lang="en-US" dirty="0" err="1"/>
              <a:t>ActiveStandbyElector</a:t>
            </a:r>
            <a:endParaRPr lang="en-US" dirty="0"/>
          </a:p>
          <a:p>
            <a:pPr lvl="1"/>
            <a:r>
              <a:rPr lang="en-US" dirty="0"/>
              <a:t>This decides which RM should be the Active</a:t>
            </a:r>
          </a:p>
          <a:p>
            <a:r>
              <a:rPr lang="en-US" dirty="0"/>
              <a:t>When Active goes down or becomes unresponsive another RM is automatically elected to be the Active which then takes over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7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Hadoop Architecture Landscape</a:t>
            </a:r>
          </a:p>
        </p:txBody>
      </p:sp>
      <p:sp>
        <p:nvSpPr>
          <p:cNvPr id="3" name="Rectangle 2"/>
          <p:cNvSpPr/>
          <p:nvPr/>
        </p:nvSpPr>
        <p:spPr>
          <a:xfrm>
            <a:off x="2438400" y="1610271"/>
            <a:ext cx="2100775" cy="785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Access &amp; Processing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610271"/>
            <a:ext cx="2133600" cy="785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Exchange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4807808"/>
            <a:ext cx="8839200" cy="785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" y="4938731"/>
            <a:ext cx="2057400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Zookeeper</a:t>
            </a:r>
          </a:p>
          <a:p>
            <a:pPr algn="ctr"/>
            <a:r>
              <a:rPr lang="en-US" sz="1200" dirty="0"/>
              <a:t>(Cluster Management)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81400" y="4919596"/>
            <a:ext cx="2057400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YARN</a:t>
            </a:r>
          </a:p>
          <a:p>
            <a:pPr algn="ctr"/>
            <a:r>
              <a:rPr lang="en-US" sz="1200" dirty="0"/>
              <a:t>(Resource Management)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2400" y="4545963"/>
            <a:ext cx="8837511" cy="2618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Hadoop Core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763231" y="4901468"/>
            <a:ext cx="2057400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HDFS</a:t>
            </a:r>
          </a:p>
          <a:p>
            <a:pPr algn="ctr"/>
            <a:r>
              <a:rPr lang="en-US" sz="1200" dirty="0"/>
              <a:t>(Distributed File System)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50711" y="2411238"/>
            <a:ext cx="2135289" cy="2080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438400" y="2396773"/>
            <a:ext cx="2100775" cy="2080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681025" y="1600200"/>
            <a:ext cx="2100775" cy="785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Security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681025" y="2386702"/>
            <a:ext cx="2100775" cy="2080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890825" y="1600200"/>
            <a:ext cx="2100775" cy="7855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Operations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90825" y="2386702"/>
            <a:ext cx="2100775" cy="2080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43745" y="2522251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Sqoop</a:t>
            </a:r>
          </a:p>
          <a:p>
            <a:pPr algn="ctr"/>
            <a:r>
              <a:rPr lang="en-US" sz="1200" dirty="0"/>
              <a:t>(DB Data Exchange)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43745" y="3176865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Flume</a:t>
            </a:r>
          </a:p>
          <a:p>
            <a:pPr algn="ctr"/>
            <a:r>
              <a:rPr lang="en-US" sz="1400" dirty="0"/>
              <a:t>(Log Collector)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4272" y="3831479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Kafka</a:t>
            </a:r>
          </a:p>
          <a:p>
            <a:pPr algn="ctr"/>
            <a:r>
              <a:rPr lang="en-US" sz="1400" dirty="0"/>
              <a:t>(Messaging)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38400" y="2415501"/>
            <a:ext cx="2083952" cy="2080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580097" y="2526514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Tools</a:t>
            </a:r>
          </a:p>
          <a:p>
            <a:pPr algn="ctr"/>
            <a:r>
              <a:rPr lang="en-US" sz="1200" dirty="0"/>
              <a:t>(Hive, Pig, …)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580097" y="3181128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Batch Parallel Execution Engine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60624" y="3835742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Advanced Parallel Execution Engine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836484" y="2514600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Ranger</a:t>
            </a:r>
          </a:p>
          <a:p>
            <a:pPr algn="ctr"/>
            <a:r>
              <a:rPr lang="en-US" sz="1400" dirty="0"/>
              <a:t>(Security Manager) 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836484" y="3169214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Knox</a:t>
            </a:r>
          </a:p>
          <a:p>
            <a:pPr algn="ctr"/>
            <a:r>
              <a:rPr lang="en-US" sz="1400" dirty="0"/>
              <a:t>(Secure Entry Point)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817011" y="3823828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HDFS Encryption</a:t>
            </a:r>
          </a:p>
          <a:p>
            <a:pPr algn="ctr"/>
            <a:r>
              <a:rPr lang="en-US" sz="1200" dirty="0"/>
              <a:t>(File Level Security)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046284" y="2514600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Ambari</a:t>
            </a:r>
          </a:p>
          <a:p>
            <a:pPr algn="ctr"/>
            <a:r>
              <a:rPr lang="en-US" sz="1400" dirty="0"/>
              <a:t>(Hadoop Admin)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046284" y="3169214"/>
            <a:ext cx="1789855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Oozie</a:t>
            </a:r>
          </a:p>
          <a:p>
            <a:pPr algn="ctr"/>
            <a:r>
              <a:rPr lang="en-US" sz="1400" dirty="0"/>
              <a:t>(Job Scheduling)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52400" y="5900645"/>
            <a:ext cx="8839200" cy="785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04800" y="6031568"/>
            <a:ext cx="2057400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Server Nodes</a:t>
            </a:r>
          </a:p>
          <a:p>
            <a:pPr algn="ctr"/>
            <a:r>
              <a:rPr lang="en-US" sz="1200" dirty="0"/>
              <a:t>(Master, Edge, Data, Task)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438400" y="6012433"/>
            <a:ext cx="2057400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Cluster Storage</a:t>
            </a:r>
          </a:p>
          <a:p>
            <a:pPr algn="ctr"/>
            <a:r>
              <a:rPr lang="en-US" sz="1200" dirty="0"/>
              <a:t>(DAS, NAS, SAN)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52400" y="5638800"/>
            <a:ext cx="8837511" cy="26184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Cluster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781800" y="6019800"/>
            <a:ext cx="2057400" cy="5066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Network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648200" y="6019800"/>
            <a:ext cx="2057400" cy="5236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External Storage</a:t>
            </a:r>
          </a:p>
          <a:p>
            <a:pPr algn="ctr"/>
            <a:r>
              <a:rPr lang="en-US" sz="1200" dirty="0"/>
              <a:t>(AWS S3 Buckets)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6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YARN (Yet Another Resource Manager)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Hadoop’s cluster resource management and application scheduling system</a:t>
            </a:r>
          </a:p>
          <a:p>
            <a:r>
              <a:rPr lang="en-US" dirty="0"/>
              <a:t>Provides a service and framework independent means to control cluster utilization and manage applications</a:t>
            </a:r>
          </a:p>
          <a:p>
            <a:r>
              <a:rPr lang="en-US" dirty="0"/>
              <a:t>Supports multitenancy where cluster resources are shared among multiple users according to well defined policies</a:t>
            </a:r>
          </a:p>
          <a:p>
            <a:r>
              <a:rPr lang="en-US" dirty="0"/>
              <a:t>Facilitates higher cluster utilization, whereby resources not used by one user could be made available to another</a:t>
            </a:r>
          </a:p>
          <a:p>
            <a:r>
              <a:rPr lang="en-US" dirty="0"/>
              <a:t>Allows lower operational costs as only one cluster may be provisioned, secured, managed and tuned </a:t>
            </a:r>
          </a:p>
          <a:p>
            <a:pPr lvl="1"/>
            <a:r>
              <a:rPr lang="en-US" dirty="0"/>
              <a:t>While supporting a range of services and variable workloads</a:t>
            </a:r>
          </a:p>
          <a:p>
            <a:r>
              <a:rPr lang="en-US" dirty="0"/>
              <a:t>Reduces data motion; no need to move data between cluster running one Hadoop service and cluster running another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353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YARN (Yet Another Resource Manager)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Manageable resources include CPU and memory</a:t>
            </a:r>
          </a:p>
          <a:p>
            <a:r>
              <a:rPr lang="en-US" dirty="0"/>
              <a:t>No support (yet) for resources such as GPU, disk, network</a:t>
            </a:r>
          </a:p>
          <a:p>
            <a:r>
              <a:rPr lang="en-US" dirty="0"/>
              <a:t>Applications can request resources conforming to constraints on node or rack locality</a:t>
            </a:r>
          </a:p>
          <a:p>
            <a:pPr lvl="1"/>
            <a:r>
              <a:rPr lang="en-US" dirty="0"/>
              <a:t>If a locality based request can’t be satisfied in a timely manner resources are allocated from the next node to heartbeat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7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25B2-8921-0943-8C0F-237CB558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YARN (Yet Another Resource Manager)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B1782-DDB6-8340-8353-58C02AAA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 </a:t>
            </a:r>
            <a:r>
              <a:rPr lang="en-US" sz="2000" i="1" dirty="0"/>
              <a:t>cluster</a:t>
            </a:r>
            <a:r>
              <a:rPr lang="en-US" sz="2000" dirty="0"/>
              <a:t> is made up of two or more hosts connected by an internal high-speed network</a:t>
            </a:r>
          </a:p>
          <a:p>
            <a:pPr lvl="1"/>
            <a:r>
              <a:rPr lang="en-US" sz="1600" i="1" dirty="0"/>
              <a:t>Master hosts</a:t>
            </a:r>
            <a:r>
              <a:rPr lang="en-US" sz="1600" dirty="0"/>
              <a:t> are a small number of hosts reserved to control the rest of the cluster. </a:t>
            </a:r>
            <a:r>
              <a:rPr lang="en-US" sz="1600" i="1" dirty="0"/>
              <a:t>Worker hosts</a:t>
            </a:r>
            <a:r>
              <a:rPr lang="en-US" sz="1600" dirty="0"/>
              <a:t> are the non-master hosts in the cluster.</a:t>
            </a:r>
          </a:p>
          <a:p>
            <a:r>
              <a:rPr lang="en-US" sz="2000" dirty="0"/>
              <a:t>In a cluster with YARN running…</a:t>
            </a:r>
          </a:p>
          <a:p>
            <a:pPr lvl="1"/>
            <a:r>
              <a:rPr lang="en-US" sz="1600" dirty="0"/>
              <a:t>The master process is called the </a:t>
            </a:r>
            <a:r>
              <a:rPr lang="en-US" sz="1600" i="1" dirty="0" err="1"/>
              <a:t>ResourceManager</a:t>
            </a:r>
            <a:r>
              <a:rPr lang="en-US" sz="1600" dirty="0"/>
              <a:t> and the worker processes are called </a:t>
            </a:r>
            <a:r>
              <a:rPr lang="en-US" sz="1600" i="1" dirty="0" err="1"/>
              <a:t>NodeManagers</a:t>
            </a:r>
            <a:endParaRPr lang="en-US" sz="1600" dirty="0"/>
          </a:p>
          <a:p>
            <a:r>
              <a:rPr lang="en-US" sz="2000" dirty="0"/>
              <a:t>YARN keeps track of two </a:t>
            </a:r>
            <a:r>
              <a:rPr lang="en-US" sz="2000" i="1" dirty="0"/>
              <a:t>resources</a:t>
            </a:r>
            <a:r>
              <a:rPr lang="en-US" sz="2000" dirty="0"/>
              <a:t> on the cluster….</a:t>
            </a:r>
          </a:p>
          <a:p>
            <a:pPr lvl="1"/>
            <a:r>
              <a:rPr lang="en-US" sz="1600" i="1" dirty="0" err="1"/>
              <a:t>vcores</a:t>
            </a:r>
            <a:r>
              <a:rPr lang="en-US" sz="1600" dirty="0"/>
              <a:t> and </a:t>
            </a:r>
            <a:r>
              <a:rPr lang="en-US" sz="1600" i="1" dirty="0"/>
              <a:t>memory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NodeManager</a:t>
            </a:r>
            <a:r>
              <a:rPr lang="en-US" sz="2000" dirty="0"/>
              <a:t> on each host keeps track of the local host’s resources…</a:t>
            </a:r>
          </a:p>
          <a:p>
            <a:r>
              <a:rPr lang="en-US" sz="2000" dirty="0"/>
              <a:t>And the </a:t>
            </a:r>
            <a:r>
              <a:rPr lang="en-US" sz="2000" dirty="0" err="1"/>
              <a:t>ResourceManager</a:t>
            </a:r>
            <a:r>
              <a:rPr lang="en-US" sz="2000" dirty="0"/>
              <a:t> keeps track of the cluster’s total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263FA-F559-A24F-B7C2-99BC9649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CSP554</a:t>
            </a:r>
            <a:r>
              <a:rPr lang="en-US"/>
              <a:t> Module 03a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3D988-4A81-4948-B7B4-82001B8B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6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25B2-8921-0943-8C0F-237CB558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YARN (Yet Another Resource Manager)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B1782-DDB6-8340-8353-58C02AAA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 </a:t>
            </a:r>
            <a:r>
              <a:rPr lang="en-US" sz="2000" i="1" dirty="0"/>
              <a:t>container</a:t>
            </a:r>
            <a:r>
              <a:rPr lang="en-US" sz="2000" dirty="0"/>
              <a:t> in YARN holds resources on the cluster</a:t>
            </a:r>
          </a:p>
          <a:p>
            <a:r>
              <a:rPr lang="en-US" sz="2000" dirty="0"/>
              <a:t>YARN determines where there is room on a host in the cluster for the size of the hold for the container</a:t>
            </a:r>
          </a:p>
          <a:p>
            <a:r>
              <a:rPr lang="en-US" sz="2000" dirty="0"/>
              <a:t>Once the container is allocated, those resources are usable by the container</a:t>
            </a:r>
          </a:p>
          <a:p>
            <a:r>
              <a:rPr lang="en-US" sz="2000" dirty="0"/>
              <a:t>An </a:t>
            </a:r>
            <a:r>
              <a:rPr lang="en-US" sz="2000" i="1" dirty="0"/>
              <a:t>application</a:t>
            </a:r>
            <a:r>
              <a:rPr lang="en-US" sz="2000" dirty="0"/>
              <a:t> in YARN comprises three parts:</a:t>
            </a:r>
          </a:p>
          <a:p>
            <a:pPr lvl="1"/>
            <a:r>
              <a:rPr lang="en-US" sz="1800" dirty="0"/>
              <a:t>The </a:t>
            </a:r>
            <a:r>
              <a:rPr lang="en-US" sz="1800" i="1" dirty="0"/>
              <a:t>application client</a:t>
            </a:r>
            <a:r>
              <a:rPr lang="en-US" sz="1800" dirty="0"/>
              <a:t>, which is how a program is run on the cluster</a:t>
            </a:r>
          </a:p>
          <a:p>
            <a:pPr lvl="1"/>
            <a:r>
              <a:rPr lang="en-US" sz="1800" dirty="0"/>
              <a:t>An </a:t>
            </a:r>
            <a:r>
              <a:rPr lang="en-US" sz="1800" i="1" dirty="0" err="1"/>
              <a:t>ApplicationMaster</a:t>
            </a:r>
            <a:r>
              <a:rPr lang="en-US" sz="1800" dirty="0"/>
              <a:t> which provides YARN with the ability to perform allocation on behalf of the application</a:t>
            </a:r>
          </a:p>
          <a:p>
            <a:pPr lvl="1"/>
            <a:r>
              <a:rPr lang="en-US" sz="1800" dirty="0"/>
              <a:t>One or more </a:t>
            </a:r>
            <a:r>
              <a:rPr lang="en-US" sz="1800" i="1" dirty="0"/>
              <a:t>tasks</a:t>
            </a:r>
            <a:r>
              <a:rPr lang="en-US" sz="1800" dirty="0"/>
              <a:t> that do the actual work (runs in a process) in the container allocated by YARN</a:t>
            </a:r>
          </a:p>
          <a:p>
            <a:r>
              <a:rPr lang="en-US" sz="2000" dirty="0"/>
              <a:t>A </a:t>
            </a:r>
            <a:r>
              <a:rPr lang="en-US" sz="2000" i="1" dirty="0"/>
              <a:t>MapReduce application</a:t>
            </a:r>
            <a:r>
              <a:rPr lang="en-US" sz="2000" dirty="0"/>
              <a:t> consists of </a:t>
            </a:r>
            <a:r>
              <a:rPr lang="en-US" sz="2000" i="1" dirty="0"/>
              <a:t>map tasks</a:t>
            </a:r>
            <a:r>
              <a:rPr lang="en-US" sz="2000" dirty="0"/>
              <a:t> and </a:t>
            </a:r>
            <a:r>
              <a:rPr lang="en-US" sz="2000" i="1" dirty="0"/>
              <a:t>reduce tasks</a:t>
            </a:r>
            <a:endParaRPr lang="en-US" sz="2000" dirty="0"/>
          </a:p>
          <a:p>
            <a:r>
              <a:rPr lang="en-US" sz="2000" dirty="0"/>
              <a:t>A MapReduce application running in a YARN cluster runs with the addition of an </a:t>
            </a:r>
            <a:r>
              <a:rPr lang="en-US" sz="2000" dirty="0" err="1"/>
              <a:t>ApplicationMaster</a:t>
            </a:r>
            <a:r>
              <a:rPr lang="en-US" sz="2000" dirty="0"/>
              <a:t> as a </a:t>
            </a:r>
            <a:r>
              <a:rPr lang="en-US" sz="2000"/>
              <a:t>YARN requirement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4263FA-F559-A24F-B7C2-99BC9649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/>
              <a:t>CSP554</a:t>
            </a:r>
            <a:r>
              <a:rPr lang="en-US"/>
              <a:t> Module 03a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3D988-4A81-4948-B7B4-82001B8B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413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4648200" y="2438400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267200" y="26670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YARN Architecture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600200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Node</a:t>
            </a:r>
          </a:p>
          <a:p>
            <a:pPr algn="ctr"/>
            <a:endParaRPr lang="en-US" sz="12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2000" y="2057400"/>
            <a:ext cx="15240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 </a:t>
            </a:r>
          </a:p>
          <a:p>
            <a:pPr algn="ctr"/>
            <a:r>
              <a:rPr lang="en-US" dirty="0"/>
              <a:t>Portal</a:t>
            </a:r>
          </a:p>
        </p:txBody>
      </p:sp>
      <p:sp>
        <p:nvSpPr>
          <p:cNvPr id="7" name="Rectangle 6"/>
          <p:cNvSpPr/>
          <p:nvPr/>
        </p:nvSpPr>
        <p:spPr>
          <a:xfrm>
            <a:off x="4038600" y="1600200"/>
            <a:ext cx="4648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Node</a:t>
            </a:r>
          </a:p>
          <a:p>
            <a:pPr algn="ctr"/>
            <a:endParaRPr lang="en-US" sz="12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91000" y="2057400"/>
            <a:ext cx="4343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Resource </a:t>
            </a:r>
          </a:p>
          <a:p>
            <a:r>
              <a:rPr lang="en-US" dirty="0"/>
              <a:t>Manager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200400" y="3733800"/>
            <a:ext cx="19050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2800" y="4191000"/>
            <a:ext cx="1524000" cy="61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Manager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81800" y="3733800"/>
            <a:ext cx="19050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34200" y="4191000"/>
            <a:ext cx="1524000" cy="61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Manager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486401" y="2209800"/>
            <a:ext cx="2819399" cy="5333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Scheduler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Applications Manager</a:t>
            </a:r>
          </a:p>
        </p:txBody>
      </p:sp>
      <p:cxnSp>
        <p:nvCxnSpPr>
          <p:cNvPr id="67" name="Elbow Connector 66"/>
          <p:cNvCxnSpPr>
            <a:stCxn id="10" idx="3"/>
          </p:cNvCxnSpPr>
          <p:nvPr/>
        </p:nvCxnSpPr>
        <p:spPr>
          <a:xfrm flipV="1">
            <a:off x="4876800" y="2895601"/>
            <a:ext cx="685800" cy="1601028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143381" y="3589539"/>
            <a:ext cx="80021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status</a:t>
            </a:r>
          </a:p>
        </p:txBody>
      </p:sp>
      <p:cxnSp>
        <p:nvCxnSpPr>
          <p:cNvPr id="71" name="Elbow Connector 70"/>
          <p:cNvCxnSpPr>
            <a:stCxn id="14" idx="1"/>
          </p:cNvCxnSpPr>
          <p:nvPr/>
        </p:nvCxnSpPr>
        <p:spPr>
          <a:xfrm rot="10800000">
            <a:off x="6286620" y="2895601"/>
            <a:ext cx="647581" cy="1601029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943600" y="3589539"/>
            <a:ext cx="80021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status</a:t>
            </a:r>
          </a:p>
        </p:txBody>
      </p:sp>
      <p:cxnSp>
        <p:nvCxnSpPr>
          <p:cNvPr id="78" name="Straight Arrow Connector 77"/>
          <p:cNvCxnSpPr/>
          <p:nvPr/>
        </p:nvCxnSpPr>
        <p:spPr>
          <a:xfrm>
            <a:off x="2438400" y="2324100"/>
            <a:ext cx="1600200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659224" y="1676400"/>
            <a:ext cx="108234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resource</a:t>
            </a:r>
          </a:p>
          <a:p>
            <a:pPr algn="ctr"/>
            <a:r>
              <a:rPr lang="en-US" dirty="0"/>
              <a:t>sharing</a:t>
            </a:r>
          </a:p>
          <a:p>
            <a:pPr algn="ctr"/>
            <a:r>
              <a:rPr lang="en-US" dirty="0"/>
              <a:t>policy</a:t>
            </a:r>
          </a:p>
          <a:p>
            <a:pPr algn="ctr"/>
            <a:r>
              <a:rPr lang="en-US" dirty="0" err="1"/>
              <a:t>config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2318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/>
          <p:cNvSpPr/>
          <p:nvPr/>
        </p:nvSpPr>
        <p:spPr>
          <a:xfrm>
            <a:off x="4648200" y="2438400"/>
            <a:ext cx="8382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267200" y="2667000"/>
            <a:ext cx="6096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YARN Architecture with Managed Application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k-SK" dirty="0"/>
              <a:t>CSP554</a:t>
            </a:r>
            <a:r>
              <a:rPr lang="en-US" dirty="0"/>
              <a:t> Module 03a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7C465-8597-4488-B68C-958448427716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" y="1600200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Node</a:t>
            </a:r>
          </a:p>
          <a:p>
            <a:pPr algn="ctr"/>
            <a:endParaRPr lang="en-US" sz="12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" y="2057400"/>
            <a:ext cx="15240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Admin </a:t>
            </a:r>
          </a:p>
          <a:p>
            <a:pPr algn="ctr"/>
            <a:r>
              <a:rPr lang="en-US" dirty="0"/>
              <a:t>Portal</a:t>
            </a:r>
          </a:p>
        </p:txBody>
      </p:sp>
      <p:sp>
        <p:nvSpPr>
          <p:cNvPr id="7" name="Rectangle 6"/>
          <p:cNvSpPr/>
          <p:nvPr/>
        </p:nvSpPr>
        <p:spPr>
          <a:xfrm>
            <a:off x="4038600" y="1600200"/>
            <a:ext cx="46482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Master Node</a:t>
            </a:r>
          </a:p>
          <a:p>
            <a:pPr algn="ctr"/>
            <a:endParaRPr lang="en-US" sz="12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191000" y="2057400"/>
            <a:ext cx="43434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Resource </a:t>
            </a:r>
          </a:p>
          <a:p>
            <a:r>
              <a:rPr lang="en-US" dirty="0"/>
              <a:t>Manager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200400" y="3733800"/>
            <a:ext cx="19050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352800" y="4191000"/>
            <a:ext cx="1524000" cy="61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Manager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781800" y="3733800"/>
            <a:ext cx="1905000" cy="297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Node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934200" y="4191000"/>
            <a:ext cx="1524000" cy="61125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 Manager</a:t>
            </a:r>
          </a:p>
        </p:txBody>
      </p:sp>
      <p:sp>
        <p:nvSpPr>
          <p:cNvPr id="49" name="Rectangle 48"/>
          <p:cNvSpPr/>
          <p:nvPr/>
        </p:nvSpPr>
        <p:spPr>
          <a:xfrm>
            <a:off x="5486401" y="2209800"/>
            <a:ext cx="2819399" cy="53339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Scheduler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Applications Manager</a:t>
            </a:r>
          </a:p>
        </p:txBody>
      </p:sp>
      <p:cxnSp>
        <p:nvCxnSpPr>
          <p:cNvPr id="67" name="Elbow Connector 66"/>
          <p:cNvCxnSpPr>
            <a:stCxn id="10" idx="3"/>
          </p:cNvCxnSpPr>
          <p:nvPr/>
        </p:nvCxnSpPr>
        <p:spPr>
          <a:xfrm flipV="1">
            <a:off x="4876800" y="2895601"/>
            <a:ext cx="685800" cy="1601028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181600" y="3589539"/>
            <a:ext cx="80021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status</a:t>
            </a:r>
          </a:p>
        </p:txBody>
      </p:sp>
      <p:cxnSp>
        <p:nvCxnSpPr>
          <p:cNvPr id="71" name="Elbow Connector 70"/>
          <p:cNvCxnSpPr>
            <a:stCxn id="14" idx="1"/>
          </p:cNvCxnSpPr>
          <p:nvPr/>
        </p:nvCxnSpPr>
        <p:spPr>
          <a:xfrm rot="10800000">
            <a:off x="6286620" y="2895601"/>
            <a:ext cx="647581" cy="1601029"/>
          </a:xfrm>
          <a:prstGeom prst="bentConnector2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5981581" y="3589539"/>
            <a:ext cx="80021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  <a:p>
            <a:pPr algn="ctr"/>
            <a:r>
              <a:rPr lang="en-US" dirty="0"/>
              <a:t>status</a:t>
            </a:r>
          </a:p>
        </p:txBody>
      </p:sp>
      <p:cxnSp>
        <p:nvCxnSpPr>
          <p:cNvPr id="78" name="Straight Arrow Connector 77"/>
          <p:cNvCxnSpPr>
            <a:stCxn id="5" idx="3"/>
          </p:cNvCxnSpPr>
          <p:nvPr/>
        </p:nvCxnSpPr>
        <p:spPr>
          <a:xfrm>
            <a:off x="2209800" y="2324100"/>
            <a:ext cx="1828800" cy="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514600" y="1676400"/>
            <a:ext cx="108234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resource</a:t>
            </a:r>
          </a:p>
          <a:p>
            <a:pPr algn="ctr"/>
            <a:r>
              <a:rPr lang="en-US" dirty="0"/>
              <a:t>sharing</a:t>
            </a:r>
          </a:p>
          <a:p>
            <a:pPr algn="ctr"/>
            <a:r>
              <a:rPr lang="en-US" dirty="0"/>
              <a:t>policy</a:t>
            </a:r>
          </a:p>
          <a:p>
            <a:pPr algn="ctr"/>
            <a:r>
              <a:rPr lang="en-US" dirty="0" err="1"/>
              <a:t>config</a:t>
            </a:r>
            <a:r>
              <a:rPr lang="en-US" dirty="0"/>
              <a:t>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191000" y="5410200"/>
            <a:ext cx="685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352800" y="5410200"/>
            <a:ext cx="15240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3429000" y="5791200"/>
            <a:ext cx="1308841" cy="6079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Manager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934200" y="5410200"/>
            <a:ext cx="1524000" cy="1143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7041779" y="5829300"/>
            <a:ext cx="1308841" cy="60794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  Task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04800" y="3581400"/>
            <a:ext cx="19050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Client Node</a:t>
            </a:r>
          </a:p>
          <a:p>
            <a:pPr algn="ctr"/>
            <a:endParaRPr lang="en-US" sz="1200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33400" y="4038600"/>
            <a:ext cx="15240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 Client</a:t>
            </a:r>
          </a:p>
        </p:txBody>
      </p:sp>
      <p:cxnSp>
        <p:nvCxnSpPr>
          <p:cNvPr id="32" name="Straight Arrow Connector 31"/>
          <p:cNvCxnSpPr>
            <a:stCxn id="30" idx="3"/>
          </p:cNvCxnSpPr>
          <p:nvPr/>
        </p:nvCxnSpPr>
        <p:spPr>
          <a:xfrm flipV="1">
            <a:off x="2209800" y="2876730"/>
            <a:ext cx="1828800" cy="1428570"/>
          </a:xfrm>
          <a:prstGeom prst="straightConnector1">
            <a:avLst/>
          </a:prstGeom>
          <a:ln w="38100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2732011" y="3200400"/>
            <a:ext cx="125758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YARN app</a:t>
            </a:r>
          </a:p>
        </p:txBody>
      </p:sp>
    </p:spTree>
    <p:extLst>
      <p:ext uri="{BB962C8B-B14F-4D97-AF65-F5344CB8AC3E}">
        <p14:creationId xmlns:p14="http://schemas.microsoft.com/office/powerpoint/2010/main" val="41957849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22127</TotalTime>
  <Words>1655</Words>
  <Application>Microsoft Office PowerPoint</Application>
  <PresentationFormat>On-screen Show (4:3)</PresentationFormat>
  <Paragraphs>470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Clarity</vt:lpstr>
      <vt:lpstr>CSP554 Big Data Technologies</vt:lpstr>
      <vt:lpstr>Core Hadoop</vt:lpstr>
      <vt:lpstr>Hadoop Architecture Landscape</vt:lpstr>
      <vt:lpstr>YARN (Yet Another Resource Manager)</vt:lpstr>
      <vt:lpstr>YARN (Yet Another Resource Manager)</vt:lpstr>
      <vt:lpstr>YARN (Yet Another Resource Manager)</vt:lpstr>
      <vt:lpstr>YARN (Yet Another Resource Manager)</vt:lpstr>
      <vt:lpstr>YARN Architecture</vt:lpstr>
      <vt:lpstr>YARN Architecture with Managed Application</vt:lpstr>
      <vt:lpstr>Caution, Overloaded Terms Ahead</vt:lpstr>
      <vt:lpstr>Caution, Overloaded Terms Ahead</vt:lpstr>
      <vt:lpstr>YARN Architecture Resource Manager</vt:lpstr>
      <vt:lpstr>YARN Architecture Resource Manager</vt:lpstr>
      <vt:lpstr>YARN Architecture Resource Scheduling Policies</vt:lpstr>
      <vt:lpstr>YARN Architecture Resource Scheduling Policies</vt:lpstr>
      <vt:lpstr>YARN Architecture Resource Scheduling Policies</vt:lpstr>
      <vt:lpstr>YARN Architecture Node Manager</vt:lpstr>
      <vt:lpstr>YARN Architecture Application Manager</vt:lpstr>
      <vt:lpstr>YARN Architecture Application Manager</vt:lpstr>
      <vt:lpstr>YARN Application Initiation Overview</vt:lpstr>
      <vt:lpstr>YARN Application Initiation Flow</vt:lpstr>
      <vt:lpstr>Multi-tenant Hadoop Cluster</vt:lpstr>
      <vt:lpstr>Resource Manager Fault Tolerance</vt:lpstr>
      <vt:lpstr>Resource Manager Fault Tolerance</vt:lpstr>
    </vt:vector>
  </TitlesOfParts>
  <Company>BCBSA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Rosen, Joseph</dc:creator>
  <cp:lastModifiedBy>Rosen, Joseph</cp:lastModifiedBy>
  <cp:revision>248</cp:revision>
  <cp:lastPrinted>2019-09-16T19:19:14Z</cp:lastPrinted>
  <dcterms:created xsi:type="dcterms:W3CDTF">2016-12-18T19:56:54Z</dcterms:created>
  <dcterms:modified xsi:type="dcterms:W3CDTF">2019-09-17T00:02:53Z</dcterms:modified>
</cp:coreProperties>
</file>