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123"/>
  </p:notesMasterIdLst>
  <p:handoutMasterIdLst>
    <p:handoutMasterId r:id="rId124"/>
  </p:handoutMasterIdLst>
  <p:sldIdLst>
    <p:sldId id="256" r:id="rId2"/>
    <p:sldId id="265" r:id="rId3"/>
    <p:sldId id="264" r:id="rId4"/>
    <p:sldId id="257" r:id="rId5"/>
    <p:sldId id="258" r:id="rId6"/>
    <p:sldId id="259" r:id="rId7"/>
    <p:sldId id="260" r:id="rId8"/>
    <p:sldId id="261" r:id="rId9"/>
    <p:sldId id="262" r:id="rId10"/>
    <p:sldId id="263" r:id="rId11"/>
    <p:sldId id="266" r:id="rId12"/>
    <p:sldId id="267" r:id="rId13"/>
    <p:sldId id="381" r:id="rId14"/>
    <p:sldId id="380" r:id="rId15"/>
    <p:sldId id="268" r:id="rId16"/>
    <p:sldId id="269" r:id="rId17"/>
    <p:sldId id="270" r:id="rId18"/>
    <p:sldId id="378" r:id="rId19"/>
    <p:sldId id="341" r:id="rId20"/>
    <p:sldId id="342" r:id="rId21"/>
    <p:sldId id="349" r:id="rId22"/>
    <p:sldId id="351" r:id="rId23"/>
    <p:sldId id="352" r:id="rId24"/>
    <p:sldId id="350" r:id="rId25"/>
    <p:sldId id="353" r:id="rId26"/>
    <p:sldId id="344" r:id="rId27"/>
    <p:sldId id="345" r:id="rId28"/>
    <p:sldId id="346" r:id="rId29"/>
    <p:sldId id="347" r:id="rId30"/>
    <p:sldId id="271" r:id="rId31"/>
    <p:sldId id="272" r:id="rId32"/>
    <p:sldId id="392" r:id="rId33"/>
    <p:sldId id="393" r:id="rId34"/>
    <p:sldId id="382" r:id="rId35"/>
    <p:sldId id="383" r:id="rId36"/>
    <p:sldId id="354" r:id="rId37"/>
    <p:sldId id="359" r:id="rId38"/>
    <p:sldId id="388" r:id="rId39"/>
    <p:sldId id="360" r:id="rId40"/>
    <p:sldId id="389" r:id="rId41"/>
    <p:sldId id="390" r:id="rId42"/>
    <p:sldId id="355" r:id="rId43"/>
    <p:sldId id="356" r:id="rId44"/>
    <p:sldId id="357" r:id="rId45"/>
    <p:sldId id="358" r:id="rId46"/>
    <p:sldId id="361" r:id="rId47"/>
    <p:sldId id="362" r:id="rId48"/>
    <p:sldId id="363" r:id="rId49"/>
    <p:sldId id="372" r:id="rId50"/>
    <p:sldId id="364" r:id="rId51"/>
    <p:sldId id="391" r:id="rId52"/>
    <p:sldId id="374" r:id="rId53"/>
    <p:sldId id="365" r:id="rId54"/>
    <p:sldId id="384" r:id="rId55"/>
    <p:sldId id="385" r:id="rId56"/>
    <p:sldId id="348" r:id="rId57"/>
    <p:sldId id="366" r:id="rId58"/>
    <p:sldId id="286" r:id="rId59"/>
    <p:sldId id="275" r:id="rId60"/>
    <p:sldId id="276" r:id="rId61"/>
    <p:sldId id="386" r:id="rId62"/>
    <p:sldId id="273" r:id="rId63"/>
    <p:sldId id="274" r:id="rId64"/>
    <p:sldId id="387" r:id="rId65"/>
    <p:sldId id="277" r:id="rId66"/>
    <p:sldId id="278" r:id="rId67"/>
    <p:sldId id="279" r:id="rId68"/>
    <p:sldId id="369" r:id="rId69"/>
    <p:sldId id="396" r:id="rId70"/>
    <p:sldId id="394" r:id="rId71"/>
    <p:sldId id="395" r:id="rId72"/>
    <p:sldId id="379" r:id="rId73"/>
    <p:sldId id="375" r:id="rId74"/>
    <p:sldId id="280" r:id="rId75"/>
    <p:sldId id="377" r:id="rId76"/>
    <p:sldId id="281" r:id="rId77"/>
    <p:sldId id="282" r:id="rId78"/>
    <p:sldId id="284" r:id="rId79"/>
    <p:sldId id="285" r:id="rId80"/>
    <p:sldId id="287" r:id="rId81"/>
    <p:sldId id="289" r:id="rId82"/>
    <p:sldId id="292" r:id="rId83"/>
    <p:sldId id="294" r:id="rId84"/>
    <p:sldId id="295" r:id="rId85"/>
    <p:sldId id="296" r:id="rId86"/>
    <p:sldId id="298" r:id="rId87"/>
    <p:sldId id="299" r:id="rId88"/>
    <p:sldId id="300" r:id="rId89"/>
    <p:sldId id="301" r:id="rId90"/>
    <p:sldId id="302" r:id="rId91"/>
    <p:sldId id="303" r:id="rId92"/>
    <p:sldId id="304" r:id="rId93"/>
    <p:sldId id="306" r:id="rId94"/>
    <p:sldId id="307" r:id="rId95"/>
    <p:sldId id="308" r:id="rId96"/>
    <p:sldId id="310" r:id="rId97"/>
    <p:sldId id="311" r:id="rId98"/>
    <p:sldId id="312" r:id="rId99"/>
    <p:sldId id="313" r:id="rId100"/>
    <p:sldId id="314" r:id="rId101"/>
    <p:sldId id="315" r:id="rId102"/>
    <p:sldId id="317" r:id="rId103"/>
    <p:sldId id="318" r:id="rId104"/>
    <p:sldId id="319" r:id="rId105"/>
    <p:sldId id="376" r:id="rId106"/>
    <p:sldId id="321" r:id="rId107"/>
    <p:sldId id="322" r:id="rId108"/>
    <p:sldId id="324" r:id="rId109"/>
    <p:sldId id="325" r:id="rId110"/>
    <p:sldId id="327" r:id="rId111"/>
    <p:sldId id="329" r:id="rId112"/>
    <p:sldId id="331" r:id="rId113"/>
    <p:sldId id="332" r:id="rId114"/>
    <p:sldId id="397" r:id="rId115"/>
    <p:sldId id="333" r:id="rId116"/>
    <p:sldId id="334" r:id="rId117"/>
    <p:sldId id="335" r:id="rId118"/>
    <p:sldId id="337" r:id="rId119"/>
    <p:sldId id="338" r:id="rId120"/>
    <p:sldId id="339" r:id="rId121"/>
    <p:sldId id="340" r:id="rId122"/>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5" autoAdjust="0"/>
    <p:restoredTop sz="94671"/>
  </p:normalViewPr>
  <p:slideViewPr>
    <p:cSldViewPr>
      <p:cViewPr varScale="1">
        <p:scale>
          <a:sx n="99" d="100"/>
          <a:sy n="99" d="100"/>
        </p:scale>
        <p:origin x="192" y="288"/>
      </p:cViewPr>
      <p:guideLst>
        <p:guide orient="horz" pos="2160"/>
        <p:guide pos="2880"/>
      </p:guideLst>
    </p:cSldViewPr>
  </p:slideViewPr>
  <p:notesTextViewPr>
    <p:cViewPr>
      <p:scale>
        <a:sx n="1" d="1"/>
        <a:sy n="1" d="1"/>
      </p:scale>
      <p:origin x="0" y="0"/>
    </p:cViewPr>
  </p:notesTextViewPr>
  <p:sorterViewPr>
    <p:cViewPr>
      <p:scale>
        <a:sx n="130" d="100"/>
        <a:sy n="130" d="100"/>
      </p:scale>
      <p:origin x="0" y="45408"/>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5BF0EAF3-EB74-CE44-BF64-201BA0A60719}" type="datetimeFigureOut">
              <a:rPr lang="en-US" smtClean="0"/>
              <a:t>9/30/20</a:t>
            </a:fld>
            <a:endParaRPr lang="en-US"/>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072045E1-FAE2-714A-B69C-B740A790E24E}" type="slidenum">
              <a:rPr lang="en-US" smtClean="0"/>
              <a:t>‹#›</a:t>
            </a:fld>
            <a:endParaRPr lang="en-US"/>
          </a:p>
        </p:txBody>
      </p:sp>
    </p:spTree>
    <p:extLst>
      <p:ext uri="{BB962C8B-B14F-4D97-AF65-F5344CB8AC3E}">
        <p14:creationId xmlns:p14="http://schemas.microsoft.com/office/powerpoint/2010/main" val="911886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9/30/20</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normAutofit/>
          </a:bodyPr>
          <a:lstStyle/>
          <a:p>
            <a:r>
              <a:rPr lang="en-US"/>
              <a:t>Show </a:t>
            </a:r>
            <a:r>
              <a:rPr lang="en-US" err="1"/>
              <a:t>recomputing</a:t>
            </a:r>
            <a:endParaRPr lang="en-US"/>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413D8-412D-2B45-9745-51C5B06D7276}" type="datetime1">
              <a:rPr lang="en-US" smtClean="0"/>
              <a:t>9/30/20</a:t>
            </a:fld>
            <a:endParaRPr lang="en-US"/>
          </a:p>
        </p:txBody>
      </p:sp>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BF599-3A37-A649-81BE-4D1AB8F5F582}" type="datetime1">
              <a:rPr lang="en-US" smtClean="0"/>
              <a:t>9/30/20</a:t>
            </a:fld>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D10F0-CDA2-AE49-BDE3-BE61684C2CBA}" type="datetime1">
              <a:rPr lang="en-US" smtClean="0"/>
              <a:t>9/30/20</a:t>
            </a:fld>
            <a:endParaRPr lang="en-US"/>
          </a:p>
        </p:txBody>
      </p:sp>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9FD86-6E79-6547-A01A-A39231814A94}" type="datetime1">
              <a:rPr lang="en-US" smtClean="0"/>
              <a:t>9/30/20</a:t>
            </a:fld>
            <a:endParaRPr lang="en-US"/>
          </a:p>
        </p:txBody>
      </p:sp>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C19330-4019-7E4A-A7EF-A4FF98136A5C}" type="datetime1">
              <a:rPr lang="en-US" smtClean="0"/>
              <a:t>9/30/20</a:t>
            </a:fld>
            <a:endParaRPr lang="en-US"/>
          </a:p>
        </p:txBody>
      </p:sp>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5C4F6-FBAC-AB48-A02E-2EFCF968FDA6}" type="datetime1">
              <a:rPr lang="en-US" smtClean="0"/>
              <a:t>9/30/20</a:t>
            </a:fld>
            <a:endParaRPr lang="en-US"/>
          </a:p>
        </p:txBody>
      </p:sp>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B727D2-BA46-4F4F-A913-4B799AC2DD14}" type="datetime1">
              <a:rPr lang="en-US" smtClean="0"/>
              <a:t>9/30/20</a:t>
            </a:fld>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3554A6-FB88-5C42-9F7E-0993806EFF58}" type="datetime1">
              <a:rPr lang="en-US" smtClean="0"/>
              <a:t>9/30/20</a:t>
            </a:fld>
            <a:endParaRPr lang="en-US"/>
          </a:p>
        </p:txBody>
      </p:sp>
      <p:sp>
        <p:nvSpPr>
          <p:cNvPr id="8" name="Footer Placeholder 7"/>
          <p:cNvSpPr>
            <a:spLocks noGrp="1"/>
          </p:cNvSpPr>
          <p:nvPr>
            <p:ph type="ftr" sz="quarter" idx="11"/>
          </p:nvPr>
        </p:nvSpPr>
        <p:spPr/>
        <p:txBody>
          <a:bodyPr/>
          <a:lstStyle/>
          <a:p>
            <a:r>
              <a:rPr lang="sk-SK"/>
              <a:t>CSP554</a:t>
            </a:r>
            <a:r>
              <a:rPr lang="en-US"/>
              <a:t> Module 06</a:t>
            </a:r>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AD88DE-A9C9-FC4B-B6F9-823B33EF3981}" type="datetime1">
              <a:rPr lang="en-US" smtClean="0"/>
              <a:t>9/30/20</a:t>
            </a:fld>
            <a:endParaRPr lang="en-US"/>
          </a:p>
        </p:txBody>
      </p:sp>
      <p:sp>
        <p:nvSpPr>
          <p:cNvPr id="4" name="Footer Placeholder 3"/>
          <p:cNvSpPr>
            <a:spLocks noGrp="1"/>
          </p:cNvSpPr>
          <p:nvPr>
            <p:ph type="ftr" sz="quarter" idx="11"/>
          </p:nvPr>
        </p:nvSpPr>
        <p:spPr/>
        <p:txBody>
          <a:bodyPr/>
          <a:lstStyle/>
          <a:p>
            <a:r>
              <a:rPr lang="sk-SK"/>
              <a:t>CSP554</a:t>
            </a:r>
            <a:r>
              <a:rPr lang="en-US"/>
              <a:t> Module 06</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447C7476-6AE2-0C49-BFDA-58752225CA62}" type="datetime1">
              <a:rPr lang="en-US" smtClean="0"/>
              <a:t>9/30/20</a:t>
            </a:fld>
            <a:endParaRPr lang="en-US"/>
          </a:p>
        </p:txBody>
      </p:sp>
      <p:sp>
        <p:nvSpPr>
          <p:cNvPr id="4" name="Footer Placeholder 3"/>
          <p:cNvSpPr>
            <a:spLocks noGrp="1"/>
          </p:cNvSpPr>
          <p:nvPr>
            <p:ph type="ftr" sz="quarter" idx="11"/>
          </p:nvPr>
        </p:nvSpPr>
        <p:spPr/>
        <p:txBody>
          <a:bodyPr/>
          <a:lstStyle/>
          <a:p>
            <a:r>
              <a:rPr lang="sk-SK"/>
              <a:t>CSP554</a:t>
            </a:r>
            <a:r>
              <a:rPr lang="en-US"/>
              <a:t> Module 06</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104E1-6451-8F4F-8A90-5A81F3983628}" type="datetime1">
              <a:rPr lang="en-US" smtClean="0"/>
              <a:t>9/30/20</a:t>
            </a:fld>
            <a:endParaRPr lang="en-US"/>
          </a:p>
        </p:txBody>
      </p:sp>
      <p:sp>
        <p:nvSpPr>
          <p:cNvPr id="3" name="Footer Placeholder 2"/>
          <p:cNvSpPr>
            <a:spLocks noGrp="1"/>
          </p:cNvSpPr>
          <p:nvPr>
            <p:ph type="ftr" sz="quarter" idx="11"/>
          </p:nvPr>
        </p:nvSpPr>
        <p:spPr/>
        <p:txBody>
          <a:bodyPr/>
          <a:lstStyle/>
          <a:p>
            <a:r>
              <a:rPr lang="sk-SK"/>
              <a:t>CSP554</a:t>
            </a:r>
            <a:r>
              <a:rPr lang="en-US"/>
              <a:t> Module 06</a:t>
            </a:r>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F7283C-8CA4-4F4F-8D07-7995E29BFF18}" type="datetime1">
              <a:rPr lang="en-US" smtClean="0"/>
              <a:t>9/30/20</a:t>
            </a:fld>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4578401-A16D-7741-9330-5A8DF41CD787}" type="datetime1">
              <a:rPr lang="en-US" smtClean="0"/>
              <a:t>9/30/20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a:t>CSP554</a:t>
            </a:r>
            <a:r>
              <a:rPr lang="en-US"/>
              <a:t> Module 06</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sz="4800" dirty="0"/>
              <a:t>CSP554</a:t>
            </a:r>
            <a:br>
              <a:rPr lang="en-US" sz="4800" dirty="0"/>
            </a:br>
            <a:r>
              <a:rPr lang="en-US" sz="4800" dirty="0"/>
              <a:t>Big Data Technologies</a:t>
            </a:r>
          </a:p>
        </p:txBody>
      </p:sp>
      <p:sp>
        <p:nvSpPr>
          <p:cNvPr id="3" name="Subtitle 2"/>
          <p:cNvSpPr>
            <a:spLocks noGrp="1"/>
          </p:cNvSpPr>
          <p:nvPr>
            <p:ph type="subTitle" idx="1"/>
          </p:nvPr>
        </p:nvSpPr>
        <p:spPr/>
        <p:txBody>
          <a:bodyPr/>
          <a:lstStyle/>
          <a:p>
            <a:r>
              <a:rPr lang="en-US" dirty="0"/>
              <a:t>Module 06</a:t>
            </a:r>
          </a:p>
          <a:p>
            <a:r>
              <a:rPr lang="en-US" dirty="0"/>
              <a:t>Spark Core</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 Components</a:t>
            </a:r>
            <a:br>
              <a:rPr lang="en-US"/>
            </a:br>
            <a:r>
              <a:rPr lang="en-US" sz="3100" err="1"/>
              <a:t>GraphX</a:t>
            </a:r>
            <a:endParaRPr lang="en-US"/>
          </a:p>
        </p:txBody>
      </p:sp>
      <p:sp>
        <p:nvSpPr>
          <p:cNvPr id="3" name="Content Placeholder 2"/>
          <p:cNvSpPr>
            <a:spLocks noGrp="1"/>
          </p:cNvSpPr>
          <p:nvPr>
            <p:ph idx="1"/>
          </p:nvPr>
        </p:nvSpPr>
        <p:spPr/>
        <p:txBody>
          <a:bodyPr/>
          <a:lstStyle/>
          <a:p>
            <a:r>
              <a:rPr lang="en-US" err="1"/>
              <a:t>GraphX</a:t>
            </a:r>
            <a:r>
              <a:rPr lang="en-US"/>
              <a:t> is a library for manipulating graphs and also performing graph-parallel computations</a:t>
            </a:r>
          </a:p>
          <a:p>
            <a:r>
              <a:rPr lang="en-US"/>
              <a:t>Like Spark Streaming and Spark SQL, </a:t>
            </a:r>
            <a:r>
              <a:rPr lang="en-US" err="1"/>
              <a:t>GraphX</a:t>
            </a:r>
            <a:r>
              <a:rPr lang="en-US"/>
              <a:t> extends the Spark RDD API</a:t>
            </a:r>
          </a:p>
          <a:p>
            <a:r>
              <a:rPr lang="en-US"/>
              <a:t>Allows us to create a directed graph with arbitrary properties attached to each vertex and edge</a:t>
            </a:r>
          </a:p>
          <a:p>
            <a:r>
              <a:rPr lang="en-US" err="1"/>
              <a:t>GraphX</a:t>
            </a:r>
            <a:r>
              <a:rPr lang="en-US"/>
              <a:t> also provides various operators for manipulating graphs (e.g., subgraph and </a:t>
            </a:r>
            <a:r>
              <a:rPr lang="en-US" err="1"/>
              <a:t>mapVertices</a:t>
            </a:r>
            <a:r>
              <a:rPr lang="en-US"/>
              <a:t>) and a library of common graph algorithms (e.g., PageRank and triangle counting)</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a:t>
            </a:fld>
            <a:endParaRPr lang="en-US"/>
          </a:p>
        </p:txBody>
      </p:sp>
    </p:spTree>
    <p:extLst>
      <p:ext uri="{BB962C8B-B14F-4D97-AF65-F5344CB8AC3E}">
        <p14:creationId xmlns:p14="http://schemas.microsoft.com/office/powerpoint/2010/main" val="5260512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join(</a:t>
            </a:r>
            <a:r>
              <a:rPr lang="en-US" i="1" dirty="0" err="1"/>
              <a:t>otherDataset</a:t>
            </a:r>
            <a:r>
              <a:rPr lang="en-US" dirty="0"/>
              <a:t>, [</a:t>
            </a:r>
            <a:r>
              <a:rPr lang="en-US" i="1" dirty="0"/>
              <a:t>numTasks</a:t>
            </a:r>
            <a:r>
              <a:rPr lang="en-US" dirty="0"/>
              <a:t>])</a:t>
            </a:r>
          </a:p>
        </p:txBody>
      </p:sp>
      <p:sp>
        <p:nvSpPr>
          <p:cNvPr id="3" name="Content Placeholder 2"/>
          <p:cNvSpPr>
            <a:spLocks noGrp="1"/>
          </p:cNvSpPr>
          <p:nvPr>
            <p:ph idx="1"/>
          </p:nvPr>
        </p:nvSpPr>
        <p:spPr/>
        <p:txBody>
          <a:bodyPr/>
          <a:lstStyle/>
          <a:p>
            <a:r>
              <a:rPr lang="en-US"/>
              <a:t>When called on datasets of type (K, V) and (K, W), returns a dataset of (K, (V, W)) pairs, with all pairs of elements for each key</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100</a:t>
            </a:fld>
            <a:endParaRPr lang="en-US"/>
          </a:p>
        </p:txBody>
      </p:sp>
    </p:spTree>
    <p:extLst>
      <p:ext uri="{BB962C8B-B14F-4D97-AF65-F5344CB8AC3E}">
        <p14:creationId xmlns:p14="http://schemas.microsoft.com/office/powerpoint/2010/main" val="28779961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join(</a:t>
            </a:r>
            <a:r>
              <a:rPr lang="en-US" i="1" dirty="0" err="1"/>
              <a:t>otherDataset</a:t>
            </a:r>
            <a:r>
              <a:rPr lang="en-US" dirty="0"/>
              <a:t>, [</a:t>
            </a:r>
            <a:r>
              <a:rPr lang="en-US" i="1" dirty="0"/>
              <a:t>numTasks</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a:t>Input RDD1 (in1Rdd)</a:t>
            </a:r>
          </a:p>
          <a:p>
            <a:pPr marL="548640" lvl="2" indent="0">
              <a:buNone/>
            </a:pPr>
            <a:r>
              <a:rPr lang="en-US" dirty="0"/>
              <a:t>(u'Joe', 1)</a:t>
            </a:r>
          </a:p>
          <a:p>
            <a:pPr marL="548640" lvl="2" indent="0">
              <a:buNone/>
            </a:pPr>
            <a:r>
              <a:rPr lang="en-US" dirty="0"/>
              <a:t>(u'44', 1)</a:t>
            </a:r>
          </a:p>
          <a:p>
            <a:pPr marL="548640" lvl="2" indent="0">
              <a:buNone/>
            </a:pPr>
            <a:r>
              <a:rPr lang="en-US" dirty="0"/>
              <a:t>(u‘12', 1)</a:t>
            </a:r>
          </a:p>
          <a:p>
            <a:pPr marL="548640" lvl="2" indent="0">
              <a:buNone/>
            </a:pPr>
            <a:r>
              <a:rPr lang="en-US" dirty="0"/>
              <a:t>(u'41', 1)</a:t>
            </a:r>
          </a:p>
          <a:p>
            <a:pPr marL="548640" lvl="2" indent="0">
              <a:buNone/>
            </a:pPr>
            <a:r>
              <a:rPr lang="en-US" dirty="0"/>
              <a:t>(u'1', 1)]</a:t>
            </a:r>
          </a:p>
          <a:p>
            <a:pPr marL="548640" lvl="2" indent="0">
              <a:buNone/>
            </a:pPr>
            <a:r>
              <a:rPr lang="en-US" dirty="0"/>
              <a:t>(u'33', 1)</a:t>
            </a:r>
          </a:p>
          <a:p>
            <a:pPr marL="548640" lvl="2" indent="0">
              <a:buNone/>
            </a:pPr>
            <a:r>
              <a:rPr lang="en-US" dirty="0"/>
              <a:t>(u‘21', 1)</a:t>
            </a:r>
          </a:p>
          <a:p>
            <a:pPr marL="548640" lvl="2" indent="0">
              <a:buNone/>
            </a:pPr>
            <a:r>
              <a:rPr lang="en-US" dirty="0"/>
              <a:t>(u'11', 1)</a:t>
            </a:r>
          </a:p>
          <a:p>
            <a:pPr marL="548640" lvl="2" indent="0">
              <a:buNone/>
            </a:pPr>
            <a:r>
              <a:rPr lang="en-US" dirty="0"/>
              <a:t>…</a:t>
            </a:r>
          </a:p>
          <a:p>
            <a:pPr lvl="1"/>
            <a:r>
              <a:rPr lang="en-US" dirty="0"/>
              <a:t>Operation</a:t>
            </a:r>
          </a:p>
          <a:p>
            <a:pPr marL="548640" lvl="2" indent="0">
              <a:buNone/>
            </a:pPr>
            <a:r>
              <a:rPr lang="en-US" dirty="0" err="1"/>
              <a:t>joinRdd</a:t>
            </a:r>
            <a:r>
              <a:rPr lang="en-US" dirty="0"/>
              <a:t> = in1Rdd.join(in2Rdd)</a:t>
            </a:r>
          </a:p>
          <a:p>
            <a:pPr marL="548640" lvl="2" indent="0">
              <a:buNone/>
            </a:pPr>
            <a:endParaRPr lang="en-US" dirty="0"/>
          </a:p>
          <a:p>
            <a:pPr lvl="1"/>
            <a:r>
              <a:rPr lang="en-US" dirty="0"/>
              <a:t>Note that the join of values creates a list of the value parts of each pair RDD</a:t>
            </a:r>
          </a:p>
          <a:p>
            <a:pPr marL="548640" lvl="2" indent="0">
              <a:buNone/>
            </a:pPr>
            <a:endParaRPr lang="en-US" dirty="0"/>
          </a:p>
          <a:p>
            <a:endParaRPr lang="en-US" dirty="0"/>
          </a:p>
        </p:txBody>
      </p:sp>
      <p:sp>
        <p:nvSpPr>
          <p:cNvPr id="6" name="Content Placeholder 2"/>
          <p:cNvSpPr txBox="1">
            <a:spLocks/>
          </p:cNvSpPr>
          <p:nvPr/>
        </p:nvSpPr>
        <p:spPr>
          <a:xfrm>
            <a:off x="3048000" y="1219200"/>
            <a:ext cx="3886200" cy="3657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a:p>
            <a:pPr lvl="1"/>
            <a:r>
              <a:rPr lang="en-US" sz="1800" dirty="0"/>
              <a:t>Input RDD2 (in2Rdd)</a:t>
            </a:r>
          </a:p>
          <a:p>
            <a:pPr marL="548640" lvl="2" indent="0">
              <a:buFont typeface="Arial" pitchFamily="34" charset="0"/>
              <a:buNone/>
            </a:pPr>
            <a:r>
              <a:rPr lang="en-US" sz="1600" dirty="0"/>
              <a:t>(u'Joe', 5)</a:t>
            </a:r>
          </a:p>
          <a:p>
            <a:pPr marL="548640" lvl="2" indent="0">
              <a:buFont typeface="Arial" pitchFamily="34" charset="0"/>
              <a:buNone/>
            </a:pPr>
            <a:r>
              <a:rPr lang="en-US" sz="1600" dirty="0"/>
              <a:t>(u'44', 5)</a:t>
            </a:r>
          </a:p>
          <a:p>
            <a:pPr marL="548640" lvl="2" indent="0">
              <a:buFont typeface="Arial" pitchFamily="34" charset="0"/>
              <a:buNone/>
            </a:pPr>
            <a:r>
              <a:rPr lang="en-US" sz="1600" dirty="0"/>
              <a:t>(u‘12', 5)</a:t>
            </a:r>
          </a:p>
          <a:p>
            <a:pPr marL="548640" lvl="2" indent="0">
              <a:buFont typeface="Arial" pitchFamily="34" charset="0"/>
              <a:buNone/>
            </a:pPr>
            <a:r>
              <a:rPr lang="en-US" sz="1600" dirty="0"/>
              <a:t>(u'41', 5)</a:t>
            </a:r>
          </a:p>
          <a:p>
            <a:pPr marL="548640" lvl="2" indent="0">
              <a:buFont typeface="Arial" pitchFamily="34" charset="0"/>
              <a:buNone/>
            </a:pPr>
            <a:r>
              <a:rPr lang="en-US" sz="1600" dirty="0"/>
              <a:t>(u'1', 1)]</a:t>
            </a:r>
          </a:p>
          <a:p>
            <a:pPr marL="548640" lvl="2" indent="0">
              <a:buFont typeface="Arial" pitchFamily="34" charset="0"/>
              <a:buNone/>
            </a:pPr>
            <a:r>
              <a:rPr lang="en-US" sz="1600" dirty="0"/>
              <a:t>(u'33', 5)</a:t>
            </a:r>
          </a:p>
          <a:p>
            <a:pPr marL="548640" lvl="2" indent="0">
              <a:buFont typeface="Arial" pitchFamily="34" charset="0"/>
              <a:buNone/>
            </a:pPr>
            <a:r>
              <a:rPr lang="en-US" sz="1600" dirty="0"/>
              <a:t>(u‘21', 5)</a:t>
            </a:r>
          </a:p>
          <a:p>
            <a:pPr marL="548640" lvl="2" indent="0">
              <a:buFont typeface="Arial" pitchFamily="34" charset="0"/>
              <a:buNone/>
            </a:pPr>
            <a:r>
              <a:rPr lang="en-US" sz="1600" dirty="0"/>
              <a:t>(u'11', 5)</a:t>
            </a:r>
          </a:p>
          <a:p>
            <a:pPr marL="548640" lvl="2" indent="0">
              <a:buFont typeface="Arial" pitchFamily="34" charset="0"/>
              <a:buNone/>
            </a:pPr>
            <a:r>
              <a:rPr lang="en-US" sz="1600" dirty="0"/>
              <a:t>…</a:t>
            </a:r>
          </a:p>
          <a:p>
            <a:endParaRPr lang="en-US" dirty="0"/>
          </a:p>
          <a:p>
            <a:endParaRPr lang="en-US" dirty="0"/>
          </a:p>
        </p:txBody>
      </p:sp>
      <p:sp>
        <p:nvSpPr>
          <p:cNvPr id="7" name="Footer Placeholder 6"/>
          <p:cNvSpPr>
            <a:spLocks noGrp="1"/>
          </p:cNvSpPr>
          <p:nvPr>
            <p:ph type="ftr" sz="quarter" idx="11"/>
          </p:nvPr>
        </p:nvSpPr>
        <p:spPr/>
        <p:txBody>
          <a:bodyPr/>
          <a:lstStyle/>
          <a:p>
            <a:r>
              <a:rPr lang="sk-SK"/>
              <a:t>CSP554</a:t>
            </a:r>
            <a:r>
              <a:rPr lang="en-US"/>
              <a:t> Module 06</a:t>
            </a:r>
          </a:p>
        </p:txBody>
      </p:sp>
      <p:sp>
        <p:nvSpPr>
          <p:cNvPr id="8" name="Slide Number Placeholder 7"/>
          <p:cNvSpPr>
            <a:spLocks noGrp="1"/>
          </p:cNvSpPr>
          <p:nvPr>
            <p:ph type="sldNum" sz="quarter" idx="12"/>
          </p:nvPr>
        </p:nvSpPr>
        <p:spPr/>
        <p:txBody>
          <a:bodyPr/>
          <a:lstStyle/>
          <a:p>
            <a:fld id="{9AA7C465-8597-4488-B68C-958448427716}" type="slidenum">
              <a:rPr lang="en-US" smtClean="0"/>
              <a:t>101</a:t>
            </a:fld>
            <a:endParaRPr lang="en-US"/>
          </a:p>
        </p:txBody>
      </p:sp>
      <p:sp>
        <p:nvSpPr>
          <p:cNvPr id="9" name="Rectangle 8"/>
          <p:cNvSpPr/>
          <p:nvPr/>
        </p:nvSpPr>
        <p:spPr>
          <a:xfrm>
            <a:off x="6324600" y="1447800"/>
            <a:ext cx="4572000" cy="3170099"/>
          </a:xfrm>
          <a:prstGeom prst="rect">
            <a:avLst/>
          </a:prstGeom>
        </p:spPr>
        <p:txBody>
          <a:bodyPr>
            <a:spAutoFit/>
          </a:bodyPr>
          <a:lstStyle/>
          <a:p>
            <a:endParaRPr lang="en-US" sz="2000" dirty="0"/>
          </a:p>
          <a:p>
            <a:pPr lvl="1"/>
            <a:r>
              <a:rPr lang="en-US" sz="2000" dirty="0"/>
              <a:t>Output RDD </a:t>
            </a:r>
          </a:p>
          <a:p>
            <a:pPr marL="548640" lvl="2" indent="0">
              <a:buNone/>
            </a:pPr>
            <a:r>
              <a:rPr lang="en-US" dirty="0"/>
              <a:t>(u'Joe', (1, 5))</a:t>
            </a:r>
          </a:p>
          <a:p>
            <a:pPr marL="548640" lvl="2" indent="0">
              <a:buNone/>
            </a:pPr>
            <a:r>
              <a:rPr lang="en-US" dirty="0"/>
              <a:t>(u'44', (1, 5))</a:t>
            </a:r>
          </a:p>
          <a:p>
            <a:pPr marL="548640" lvl="2" indent="0">
              <a:buNone/>
            </a:pPr>
            <a:r>
              <a:rPr lang="en-US" dirty="0"/>
              <a:t>(u‘12', (1, 5))</a:t>
            </a:r>
          </a:p>
          <a:p>
            <a:pPr marL="548640" lvl="2" indent="0">
              <a:buNone/>
            </a:pPr>
            <a:r>
              <a:rPr lang="en-US" dirty="0"/>
              <a:t>(u'41', (1, 5))</a:t>
            </a:r>
          </a:p>
          <a:p>
            <a:pPr marL="548640" lvl="2" indent="0">
              <a:buNone/>
            </a:pPr>
            <a:r>
              <a:rPr lang="en-US" dirty="0"/>
              <a:t>(u'1', (1, 5))</a:t>
            </a:r>
          </a:p>
          <a:p>
            <a:pPr marL="548640" lvl="2" indent="0">
              <a:buNone/>
            </a:pPr>
            <a:r>
              <a:rPr lang="en-US" dirty="0"/>
              <a:t>(u'33', (1, 5))</a:t>
            </a:r>
          </a:p>
          <a:p>
            <a:pPr marL="548640" lvl="2" indent="0">
              <a:buNone/>
            </a:pPr>
            <a:r>
              <a:rPr lang="en-US" dirty="0"/>
              <a:t>(u‘21', (1, 5))</a:t>
            </a:r>
          </a:p>
          <a:p>
            <a:pPr marL="548640" lvl="2" indent="0">
              <a:buNone/>
            </a:pPr>
            <a:r>
              <a:rPr lang="en-US" dirty="0"/>
              <a:t>(u'11', (1, 5))</a:t>
            </a:r>
          </a:p>
          <a:p>
            <a:pPr marL="548640" lvl="2" indent="0">
              <a:buNone/>
            </a:pPr>
            <a:r>
              <a:rPr lang="en-US" sz="1600" dirty="0"/>
              <a:t>…</a:t>
            </a:r>
          </a:p>
        </p:txBody>
      </p:sp>
    </p:spTree>
    <p:extLst>
      <p:ext uri="{BB962C8B-B14F-4D97-AF65-F5344CB8AC3E}">
        <p14:creationId xmlns:p14="http://schemas.microsoft.com/office/powerpoint/2010/main" val="15666056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Sorting Data</a:t>
            </a:r>
            <a:br>
              <a:rPr lang="en-US"/>
            </a:br>
            <a:endParaRPr lang="en-US"/>
          </a:p>
        </p:txBody>
      </p:sp>
      <p:sp>
        <p:nvSpPr>
          <p:cNvPr id="3" name="Content Placeholder 2"/>
          <p:cNvSpPr>
            <a:spLocks noGrp="1"/>
          </p:cNvSpPr>
          <p:nvPr>
            <p:ph idx="1"/>
          </p:nvPr>
        </p:nvSpPr>
        <p:spPr/>
        <p:txBody>
          <a:bodyPr/>
          <a:lstStyle/>
          <a:p>
            <a:r>
              <a:rPr lang="en-US"/>
              <a:t>We can sort an RDD with key or value pairs provided that there is an ordering defined on the key set</a:t>
            </a:r>
          </a:p>
          <a:p>
            <a:r>
              <a:rPr lang="en-US"/>
              <a:t>Once we have sorted our data elements, any following call on the sorted data to collect() or save() will result in ordered dataset</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102</a:t>
            </a:fld>
            <a:endParaRPr lang="en-US"/>
          </a:p>
        </p:txBody>
      </p:sp>
    </p:spTree>
    <p:extLst>
      <p:ext uri="{BB962C8B-B14F-4D97-AF65-F5344CB8AC3E}">
        <p14:creationId xmlns:p14="http://schemas.microsoft.com/office/powerpoint/2010/main" val="10363149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sortByKey</a:t>
            </a:r>
            <a:r>
              <a:rPr lang="en-US" dirty="0"/>
              <a:t>([</a:t>
            </a:r>
            <a:r>
              <a:rPr lang="en-US" i="1" dirty="0"/>
              <a:t>ascending</a:t>
            </a:r>
            <a:r>
              <a:rPr lang="en-US" dirty="0"/>
              <a:t>], [</a:t>
            </a:r>
            <a:r>
              <a:rPr lang="en-US" i="1" dirty="0"/>
              <a:t>numTasks</a:t>
            </a:r>
            <a:r>
              <a:rPr lang="en-US" dirty="0"/>
              <a:t>])</a:t>
            </a:r>
          </a:p>
        </p:txBody>
      </p:sp>
      <p:sp>
        <p:nvSpPr>
          <p:cNvPr id="3" name="Content Placeholder 2"/>
          <p:cNvSpPr>
            <a:spLocks noGrp="1"/>
          </p:cNvSpPr>
          <p:nvPr>
            <p:ph idx="1"/>
          </p:nvPr>
        </p:nvSpPr>
        <p:spPr/>
        <p:txBody>
          <a:bodyPr/>
          <a:lstStyle/>
          <a:p>
            <a:r>
              <a:rPr lang="en-US" dirty="0"/>
              <a:t>When called on a dataset of (K, V) pairs where K implements Ordered…</a:t>
            </a:r>
          </a:p>
          <a:p>
            <a:r>
              <a:rPr lang="en-US" dirty="0"/>
              <a:t>Returns a dataset of (K, V) pairs sorted by keys in ascending or descending order as specified in the boolean ascending argument.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103</a:t>
            </a:fld>
            <a:endParaRPr lang="en-US"/>
          </a:p>
        </p:txBody>
      </p:sp>
    </p:spTree>
    <p:extLst>
      <p:ext uri="{BB962C8B-B14F-4D97-AF65-F5344CB8AC3E}">
        <p14:creationId xmlns:p14="http://schemas.microsoft.com/office/powerpoint/2010/main" val="24220500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err="1"/>
              <a:t>sortByKey</a:t>
            </a:r>
            <a:r>
              <a:rPr lang="en-US" dirty="0"/>
              <a:t>(</a:t>
            </a:r>
            <a:r>
              <a:rPr lang="en-US" dirty="0" err="1"/>
              <a:t>asending</a:t>
            </a:r>
            <a:r>
              <a:rPr lang="en-US" dirty="0"/>
              <a:t>, [numTasks])</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a:t>Input RDD (inRdd)</a:t>
            </a:r>
          </a:p>
          <a:p>
            <a:pPr marL="548640" lvl="2" indent="0">
              <a:buNone/>
            </a:pPr>
            <a:r>
              <a:rPr lang="en-US" dirty="0"/>
              <a:t>(u'Joe', 1)</a:t>
            </a:r>
          </a:p>
          <a:p>
            <a:pPr marL="548640" lvl="2" indent="0">
              <a:buNone/>
            </a:pPr>
            <a:r>
              <a:rPr lang="en-US" dirty="0"/>
              <a:t>(u'44', 1)</a:t>
            </a:r>
          </a:p>
          <a:p>
            <a:pPr marL="548640" lvl="2" indent="0">
              <a:buNone/>
            </a:pPr>
            <a:r>
              <a:rPr lang="en-US" dirty="0"/>
              <a:t>(u‘12', 1)</a:t>
            </a:r>
          </a:p>
          <a:p>
            <a:pPr marL="548640" lvl="2" indent="0">
              <a:buNone/>
            </a:pPr>
            <a:r>
              <a:rPr lang="en-US" dirty="0"/>
              <a:t>(u'41', 1)</a:t>
            </a:r>
          </a:p>
          <a:p>
            <a:pPr marL="548640" lvl="2" indent="0">
              <a:buNone/>
            </a:pPr>
            <a:r>
              <a:rPr lang="en-US" dirty="0"/>
              <a:t>(u'1', 1)]</a:t>
            </a:r>
          </a:p>
          <a:p>
            <a:pPr marL="548640" lvl="2" indent="0">
              <a:buNone/>
            </a:pPr>
            <a:r>
              <a:rPr lang="en-US" dirty="0"/>
              <a:t>(u'Joe', 1)</a:t>
            </a:r>
          </a:p>
          <a:p>
            <a:pPr marL="548640" lvl="2" indent="0">
              <a:buNone/>
            </a:pPr>
            <a:r>
              <a:rPr lang="en-US" dirty="0"/>
              <a:t>(u‘12', 1)</a:t>
            </a:r>
          </a:p>
          <a:p>
            <a:pPr marL="548640" lvl="2" indent="0">
              <a:buNone/>
            </a:pPr>
            <a:r>
              <a:rPr lang="en-US" dirty="0"/>
              <a:t>(u'33', 1)</a:t>
            </a:r>
          </a:p>
          <a:p>
            <a:pPr marL="548640" lvl="2" indent="0">
              <a:buNone/>
            </a:pPr>
            <a:r>
              <a:rPr lang="en-US" dirty="0"/>
              <a:t>(u‘21', 1)</a:t>
            </a:r>
          </a:p>
          <a:p>
            <a:pPr marL="548640" lvl="2" indent="0">
              <a:buNone/>
            </a:pPr>
            <a:r>
              <a:rPr lang="en-US" dirty="0"/>
              <a:t>(u'11', 1)]</a:t>
            </a:r>
          </a:p>
          <a:p>
            <a:pPr marL="548640" lvl="2" indent="0">
              <a:buNone/>
            </a:pPr>
            <a:r>
              <a:rPr lang="en-US" dirty="0"/>
              <a:t>…</a:t>
            </a:r>
          </a:p>
          <a:p>
            <a:pPr lvl="1"/>
            <a:r>
              <a:rPr lang="en-US" dirty="0"/>
              <a:t>Operation</a:t>
            </a:r>
          </a:p>
          <a:p>
            <a:pPr lvl="2"/>
            <a:r>
              <a:rPr lang="en-US" dirty="0" err="1"/>
              <a:t>sortRdd</a:t>
            </a:r>
            <a:r>
              <a:rPr lang="en-US" dirty="0"/>
              <a:t> = </a:t>
            </a:r>
            <a:r>
              <a:rPr lang="en-US" dirty="0" err="1"/>
              <a:t>inRdd.sortByKey</a:t>
            </a:r>
            <a:r>
              <a:rPr lang="en-US" dirty="0"/>
              <a:t>(False)</a:t>
            </a:r>
          </a:p>
          <a:p>
            <a:pPr lvl="2"/>
            <a:r>
              <a:rPr lang="en-US" dirty="0"/>
              <a:t>Sort keys in descending order</a:t>
            </a:r>
          </a:p>
          <a:p>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104</a:t>
            </a:fld>
            <a:endParaRPr lang="en-US"/>
          </a:p>
        </p:txBody>
      </p:sp>
      <p:sp>
        <p:nvSpPr>
          <p:cNvPr id="8" name="Content Placeholder 2"/>
          <p:cNvSpPr txBox="1">
            <a:spLocks/>
          </p:cNvSpPr>
          <p:nvPr/>
        </p:nvSpPr>
        <p:spPr>
          <a:xfrm>
            <a:off x="4876800" y="1447800"/>
            <a:ext cx="22098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endParaRPr lang="en-US" dirty="0"/>
          </a:p>
          <a:p>
            <a:pPr lvl="1"/>
            <a:r>
              <a:rPr lang="en-US" sz="1800" dirty="0"/>
              <a:t>Output RDD</a:t>
            </a:r>
          </a:p>
          <a:p>
            <a:pPr marL="548640" lvl="2" indent="0">
              <a:buFont typeface="Arial" pitchFamily="34" charset="0"/>
              <a:buNone/>
            </a:pPr>
            <a:r>
              <a:rPr lang="en-US" sz="1600" dirty="0"/>
              <a:t>(u'Joe', 1)</a:t>
            </a:r>
          </a:p>
          <a:p>
            <a:pPr marL="548640" lvl="2" indent="0">
              <a:buFont typeface="Arial" pitchFamily="34" charset="0"/>
              <a:buNone/>
            </a:pPr>
            <a:r>
              <a:rPr lang="en-US" sz="1600" dirty="0"/>
              <a:t>(u'Joe', 1)</a:t>
            </a:r>
          </a:p>
          <a:p>
            <a:pPr marL="548640" lvl="2" indent="0">
              <a:buFont typeface="Arial" pitchFamily="34" charset="0"/>
              <a:buNone/>
            </a:pPr>
            <a:r>
              <a:rPr lang="en-US" sz="1600" dirty="0"/>
              <a:t>(u'44', 1)</a:t>
            </a:r>
          </a:p>
          <a:p>
            <a:pPr marL="548640" lvl="2" indent="0">
              <a:buFont typeface="Arial" pitchFamily="34" charset="0"/>
              <a:buNone/>
            </a:pPr>
            <a:r>
              <a:rPr lang="en-US" sz="1600" dirty="0"/>
              <a:t>(u'41', 1)</a:t>
            </a:r>
          </a:p>
          <a:p>
            <a:pPr marL="548640" lvl="2" indent="0">
              <a:buFont typeface="Arial" pitchFamily="34" charset="0"/>
              <a:buNone/>
            </a:pPr>
            <a:r>
              <a:rPr lang="en-US" sz="1600" dirty="0"/>
              <a:t>(u'33', 1)</a:t>
            </a:r>
          </a:p>
          <a:p>
            <a:pPr marL="548640" lvl="2" indent="0">
              <a:buFont typeface="Arial" pitchFamily="34" charset="0"/>
              <a:buNone/>
            </a:pPr>
            <a:r>
              <a:rPr lang="en-US" sz="1600" dirty="0"/>
              <a:t>(u‘21', 1)</a:t>
            </a:r>
          </a:p>
          <a:p>
            <a:pPr marL="548640" lvl="2" indent="0">
              <a:buFont typeface="Arial" pitchFamily="34" charset="0"/>
              <a:buNone/>
            </a:pPr>
            <a:r>
              <a:rPr lang="en-US" sz="1600" dirty="0"/>
              <a:t>(u‘12', 1)</a:t>
            </a:r>
          </a:p>
          <a:p>
            <a:pPr marL="548640" lvl="2" indent="0">
              <a:buFont typeface="Arial" pitchFamily="34" charset="0"/>
              <a:buNone/>
            </a:pPr>
            <a:r>
              <a:rPr lang="en-US" sz="1600" dirty="0"/>
              <a:t>(u‘12', 1)</a:t>
            </a:r>
          </a:p>
          <a:p>
            <a:pPr marL="548640" lvl="2" indent="0">
              <a:buFont typeface="Arial" pitchFamily="34" charset="0"/>
              <a:buNone/>
            </a:pPr>
            <a:r>
              <a:rPr lang="en-US" sz="1600" dirty="0"/>
              <a:t>(u'11', 1)</a:t>
            </a:r>
          </a:p>
          <a:p>
            <a:pPr marL="548640" lvl="2" indent="0">
              <a:buFont typeface="Arial" pitchFamily="34" charset="0"/>
              <a:buNone/>
            </a:pPr>
            <a:r>
              <a:rPr lang="en-US" sz="1600" dirty="0"/>
              <a:t>(u'1', 1)]</a:t>
            </a:r>
          </a:p>
          <a:p>
            <a:pPr marL="548640" lvl="2" indent="0">
              <a:buFont typeface="Arial" pitchFamily="34" charset="0"/>
              <a:buNone/>
            </a:pPr>
            <a:r>
              <a:rPr lang="en-US" sz="1600" dirty="0"/>
              <a:t>…</a:t>
            </a:r>
          </a:p>
          <a:p>
            <a:endParaRPr lang="en-US" dirty="0"/>
          </a:p>
        </p:txBody>
      </p:sp>
    </p:spTree>
    <p:extLst>
      <p:ext uri="{BB962C8B-B14F-4D97-AF65-F5344CB8AC3E}">
        <p14:creationId xmlns:p14="http://schemas.microsoft.com/office/powerpoint/2010/main" val="20776641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Example Actions</a:t>
            </a:r>
          </a:p>
        </p:txBody>
      </p:sp>
      <p:pic>
        <p:nvPicPr>
          <p:cNvPr id="225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2538"/>
          <a:stretch/>
        </p:blipFill>
        <p:spPr bwMode="auto">
          <a:xfrm>
            <a:off x="152400" y="2213401"/>
            <a:ext cx="8915400" cy="30443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sk-SK"/>
              <a:t>CSP554</a:t>
            </a:r>
            <a:r>
              <a:rPr lang="en-US"/>
              <a:t> Module 06</a:t>
            </a:r>
          </a:p>
        </p:txBody>
      </p:sp>
      <p:sp>
        <p:nvSpPr>
          <p:cNvPr id="3" name="Slide Number Placeholder 2"/>
          <p:cNvSpPr>
            <a:spLocks noGrp="1"/>
          </p:cNvSpPr>
          <p:nvPr>
            <p:ph type="sldNum" sz="quarter" idx="12"/>
          </p:nvPr>
        </p:nvSpPr>
        <p:spPr/>
        <p:txBody>
          <a:bodyPr/>
          <a:lstStyle/>
          <a:p>
            <a:fld id="{9AA7C465-8597-4488-B68C-958448427716}" type="slidenum">
              <a:rPr lang="en-US" smtClean="0"/>
              <a:t>105</a:t>
            </a:fld>
            <a:endParaRPr lang="en-US"/>
          </a:p>
        </p:txBody>
      </p:sp>
    </p:spTree>
    <p:extLst>
      <p:ext uri="{BB962C8B-B14F-4D97-AF65-F5344CB8AC3E}">
        <p14:creationId xmlns:p14="http://schemas.microsoft.com/office/powerpoint/2010/main" val="39449846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count()</a:t>
            </a:r>
          </a:p>
        </p:txBody>
      </p:sp>
      <p:sp>
        <p:nvSpPr>
          <p:cNvPr id="3" name="Content Placeholder 2"/>
          <p:cNvSpPr>
            <a:spLocks noGrp="1"/>
          </p:cNvSpPr>
          <p:nvPr>
            <p:ph idx="1"/>
          </p:nvPr>
        </p:nvSpPr>
        <p:spPr/>
        <p:txBody>
          <a:bodyPr/>
          <a:lstStyle/>
          <a:p>
            <a:r>
              <a:rPr lang="en-US"/>
              <a:t>Return the number of elements in the dataset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106</a:t>
            </a:fld>
            <a:endParaRPr lang="en-US"/>
          </a:p>
        </p:txBody>
      </p:sp>
    </p:spTree>
    <p:extLst>
      <p:ext uri="{BB962C8B-B14F-4D97-AF65-F5344CB8AC3E}">
        <p14:creationId xmlns:p14="http://schemas.microsoft.com/office/powerpoint/2010/main" val="11870843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count()</a:t>
            </a:r>
          </a:p>
        </p:txBody>
      </p:sp>
      <p:sp>
        <p:nvSpPr>
          <p:cNvPr id="3" name="Content Placeholder 2"/>
          <p:cNvSpPr>
            <a:spLocks noGrp="1"/>
          </p:cNvSpPr>
          <p:nvPr>
            <p:ph idx="1"/>
          </p:nvPr>
        </p:nvSpPr>
        <p:spPr/>
        <p:txBody>
          <a:bodyPr>
            <a:normAutofit lnSpcReduction="10000"/>
          </a:bodyPr>
          <a:lstStyle/>
          <a:p>
            <a:r>
              <a:rPr lang="en-US" dirty="0"/>
              <a:t>Example</a:t>
            </a:r>
          </a:p>
          <a:p>
            <a:pPr lvl="1"/>
            <a:r>
              <a:rPr lang="en-US" dirty="0"/>
              <a:t>Input RDD (inRdd)</a:t>
            </a:r>
          </a:p>
          <a:p>
            <a:pPr marL="548640" lvl="2" indent="0">
              <a:buNone/>
            </a:pPr>
            <a:r>
              <a:rPr lang="en-US" dirty="0"/>
              <a:t>(u'Joe', 1)</a:t>
            </a:r>
          </a:p>
          <a:p>
            <a:pPr marL="548640" lvl="2" indent="0">
              <a:buNone/>
            </a:pPr>
            <a:r>
              <a:rPr lang="en-US" dirty="0"/>
              <a:t>(u'Joe', 1)</a:t>
            </a:r>
          </a:p>
          <a:p>
            <a:pPr marL="548640" lvl="2" indent="0">
              <a:buNone/>
            </a:pPr>
            <a:r>
              <a:rPr lang="en-US" dirty="0"/>
              <a:t>(u'44', 1)</a:t>
            </a:r>
          </a:p>
          <a:p>
            <a:pPr marL="548640" lvl="2" indent="0">
              <a:buNone/>
            </a:pPr>
            <a:r>
              <a:rPr lang="en-US" dirty="0"/>
              <a:t>(u'41', 1)</a:t>
            </a:r>
          </a:p>
          <a:p>
            <a:pPr marL="548640" lvl="2" indent="0">
              <a:buNone/>
            </a:pPr>
            <a:r>
              <a:rPr lang="en-US" dirty="0"/>
              <a:t>(u'33', 1)</a:t>
            </a:r>
          </a:p>
          <a:p>
            <a:pPr marL="548640" lvl="2" indent="0">
              <a:buNone/>
            </a:pPr>
            <a:r>
              <a:rPr lang="en-US" dirty="0"/>
              <a:t>(u‘21', 1)</a:t>
            </a:r>
          </a:p>
          <a:p>
            <a:pPr marL="548640" lvl="2" indent="0">
              <a:buNone/>
            </a:pPr>
            <a:r>
              <a:rPr lang="en-US" dirty="0"/>
              <a:t>(u‘12', 1)</a:t>
            </a:r>
          </a:p>
          <a:p>
            <a:pPr marL="548640" lvl="2" indent="0">
              <a:buNone/>
            </a:pPr>
            <a:r>
              <a:rPr lang="en-US" dirty="0"/>
              <a:t>(u‘12', 1)</a:t>
            </a:r>
          </a:p>
          <a:p>
            <a:pPr marL="548640" lvl="2" indent="0">
              <a:buNone/>
            </a:pPr>
            <a:r>
              <a:rPr lang="en-US" dirty="0"/>
              <a:t>(u'11', 1)</a:t>
            </a:r>
          </a:p>
          <a:p>
            <a:pPr marL="548640" lvl="2" indent="0">
              <a:buNone/>
            </a:pPr>
            <a:r>
              <a:rPr lang="en-US" dirty="0"/>
              <a:t>(u'1', 1)]</a:t>
            </a:r>
          </a:p>
          <a:p>
            <a:pPr marL="548640" lvl="2" indent="0">
              <a:buNone/>
            </a:pPr>
            <a:r>
              <a:rPr lang="en-US" dirty="0"/>
              <a:t>…</a:t>
            </a:r>
          </a:p>
          <a:p>
            <a:pPr lvl="1"/>
            <a:r>
              <a:rPr lang="en-US" dirty="0"/>
              <a:t>Operation</a:t>
            </a:r>
          </a:p>
          <a:p>
            <a:pPr marL="548640" lvl="2" indent="0">
              <a:buNone/>
            </a:pPr>
            <a:r>
              <a:rPr lang="en-US" dirty="0" err="1"/>
              <a:t>inRdd.count</a:t>
            </a:r>
            <a:r>
              <a:rPr lang="en-US" dirty="0"/>
              <a: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107</a:t>
            </a:fld>
            <a:endParaRPr lang="en-US"/>
          </a:p>
        </p:txBody>
      </p:sp>
      <p:sp>
        <p:nvSpPr>
          <p:cNvPr id="8" name="Content Placeholder 2"/>
          <p:cNvSpPr txBox="1">
            <a:spLocks/>
          </p:cNvSpPr>
          <p:nvPr/>
        </p:nvSpPr>
        <p:spPr>
          <a:xfrm>
            <a:off x="3124200" y="1981200"/>
            <a:ext cx="6019800" cy="1371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1"/>
            <a:r>
              <a:rPr lang="en-US"/>
              <a:t>Output</a:t>
            </a:r>
          </a:p>
          <a:p>
            <a:pPr lvl="2"/>
            <a:r>
              <a:rPr lang="en-US"/>
              <a:t>5500 (count of the number of records in the RDD)</a:t>
            </a:r>
          </a:p>
        </p:txBody>
      </p:sp>
    </p:spTree>
    <p:extLst>
      <p:ext uri="{BB962C8B-B14F-4D97-AF65-F5344CB8AC3E}">
        <p14:creationId xmlns:p14="http://schemas.microsoft.com/office/powerpoint/2010/main" val="21642864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collect()</a:t>
            </a:r>
          </a:p>
        </p:txBody>
      </p:sp>
      <p:sp>
        <p:nvSpPr>
          <p:cNvPr id="3" name="Content Placeholder 2"/>
          <p:cNvSpPr>
            <a:spLocks noGrp="1"/>
          </p:cNvSpPr>
          <p:nvPr>
            <p:ph idx="1"/>
          </p:nvPr>
        </p:nvSpPr>
        <p:spPr/>
        <p:txBody>
          <a:bodyPr/>
          <a:lstStyle/>
          <a:p>
            <a:r>
              <a:rPr lang="en-US"/>
              <a:t>Return all the elements of the dataset as an array at the driver program</a:t>
            </a:r>
          </a:p>
          <a:p>
            <a:r>
              <a:rPr lang="en-US"/>
              <a:t>This is usually useful after a filter or other operation that returns a sufficiently small subset of the data</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108</a:t>
            </a:fld>
            <a:endParaRPr lang="en-US"/>
          </a:p>
        </p:txBody>
      </p:sp>
    </p:spTree>
    <p:extLst>
      <p:ext uri="{BB962C8B-B14F-4D97-AF65-F5344CB8AC3E}">
        <p14:creationId xmlns:p14="http://schemas.microsoft.com/office/powerpoint/2010/main" val="28737461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collect()</a:t>
            </a:r>
          </a:p>
        </p:txBody>
      </p:sp>
      <p:sp>
        <p:nvSpPr>
          <p:cNvPr id="3" name="Content Placeholder 2"/>
          <p:cNvSpPr>
            <a:spLocks noGrp="1"/>
          </p:cNvSpPr>
          <p:nvPr>
            <p:ph idx="1"/>
          </p:nvPr>
        </p:nvSpPr>
        <p:spPr/>
        <p:txBody>
          <a:bodyPr/>
          <a:lstStyle/>
          <a:p>
            <a:r>
              <a:rPr lang="en-US" dirty="0"/>
              <a:t>Example</a:t>
            </a:r>
          </a:p>
          <a:p>
            <a:pPr lvl="1"/>
            <a:r>
              <a:rPr lang="en-US" dirty="0"/>
              <a:t>Input RDD (inRdd)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a:t>Operation</a:t>
            </a:r>
          </a:p>
          <a:p>
            <a:pPr lvl="2"/>
            <a:r>
              <a:rPr lang="en-US" dirty="0" err="1"/>
              <a:t>someArray</a:t>
            </a:r>
            <a:r>
              <a:rPr lang="en-US" dirty="0"/>
              <a:t> = </a:t>
            </a:r>
            <a:r>
              <a:rPr lang="en-US" dirty="0" err="1"/>
              <a:t>inRdd.collect</a:t>
            </a:r>
            <a:r>
              <a:rPr lang="en-US" dirty="0"/>
              <a:t>()</a:t>
            </a:r>
          </a:p>
          <a:p>
            <a:pPr lvl="2"/>
            <a:r>
              <a:rPr lang="en-US" dirty="0"/>
              <a:t>All data of inRdd is provided to the client program</a:t>
            </a:r>
          </a:p>
          <a:p>
            <a:pPr lvl="2"/>
            <a:r>
              <a:rPr lang="en-US" dirty="0"/>
              <a:t>This could exhaust memory if the result is too large</a:t>
            </a:r>
          </a:p>
          <a:p>
            <a:pPr lvl="2"/>
            <a:r>
              <a:rPr lang="en-US" dirty="0"/>
              <a:t>Note the result is not an RDD but an array</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109</a:t>
            </a:fld>
            <a:endParaRPr lang="en-US"/>
          </a:p>
        </p:txBody>
      </p:sp>
      <p:sp>
        <p:nvSpPr>
          <p:cNvPr id="8" name="Content Placeholder 2"/>
          <p:cNvSpPr txBox="1">
            <a:spLocks/>
          </p:cNvSpPr>
          <p:nvPr/>
        </p:nvSpPr>
        <p:spPr>
          <a:xfrm>
            <a:off x="4419600" y="1600200"/>
            <a:ext cx="2971800" cy="2971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a:p>
            <a:pPr lvl="1"/>
            <a:r>
              <a:rPr lang="en-US" dirty="0"/>
              <a:t>Output Array</a:t>
            </a:r>
          </a:p>
          <a:p>
            <a:pPr marL="548640" lvl="2" indent="0">
              <a:buFont typeface="Arial" pitchFamily="34" charset="0"/>
              <a:buNone/>
            </a:pPr>
            <a:r>
              <a:rPr lang="en-US" dirty="0"/>
              <a:t>[ u'Joe,44,33,41,1' </a:t>
            </a:r>
            <a:endParaRPr lang="en-US" sz="3000" dirty="0"/>
          </a:p>
          <a:p>
            <a:pPr marL="548640" lvl="2" indent="0">
              <a:buFont typeface="Arial" pitchFamily="34" charset="0"/>
              <a:buNone/>
            </a:pPr>
            <a:r>
              <a:rPr lang="en-US" dirty="0"/>
              <a:t>u'Mel,13,33,30,50'</a:t>
            </a:r>
            <a:endParaRPr lang="en-US" sz="3000" dirty="0"/>
          </a:p>
          <a:p>
            <a:pPr marL="548640" lvl="2" indent="0">
              <a:buFont typeface="Arial" pitchFamily="34" charset="0"/>
              <a:buNone/>
            </a:pPr>
            <a:r>
              <a:rPr lang="en-US" dirty="0"/>
              <a:t>u'Mel,12,40,30,42'</a:t>
            </a:r>
            <a:endParaRPr lang="en-US" sz="3000" dirty="0"/>
          </a:p>
          <a:p>
            <a:pPr marL="548640" lvl="2" indent="0">
              <a:buFont typeface="Arial" pitchFamily="34" charset="0"/>
              <a:buNone/>
            </a:pPr>
            <a:r>
              <a:rPr lang="en-US" dirty="0"/>
              <a:t>u'Sam,15,28,28,39'</a:t>
            </a:r>
            <a:endParaRPr lang="en-US" sz="3000" dirty="0"/>
          </a:p>
          <a:p>
            <a:pPr marL="548640" lvl="2" indent="0">
              <a:buFont typeface="Arial" pitchFamily="34" charset="0"/>
              <a:buNone/>
            </a:pPr>
            <a:r>
              <a:rPr lang="en-US" dirty="0"/>
              <a:t>u'Mel,9,23,17,2‘</a:t>
            </a:r>
          </a:p>
          <a:p>
            <a:pPr marL="548640" lvl="2" indent="0">
              <a:buFont typeface="Arial" pitchFamily="34" charset="0"/>
              <a:buNone/>
            </a:pPr>
            <a:r>
              <a:rPr lang="en-US" dirty="0"/>
              <a:t>… ]</a:t>
            </a:r>
          </a:p>
          <a:p>
            <a:pPr marL="548640" lvl="2" indent="0">
              <a:buFont typeface="Arial" pitchFamily="34" charset="0"/>
              <a:buNone/>
            </a:pPr>
            <a:endParaRPr lang="en-US" dirty="0"/>
          </a:p>
        </p:txBody>
      </p:sp>
    </p:spTree>
    <p:extLst>
      <p:ext uri="{BB962C8B-B14F-4D97-AF65-F5344CB8AC3E}">
        <p14:creationId xmlns:p14="http://schemas.microsoft.com/office/powerpoint/2010/main" val="7306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and Spark</a:t>
            </a:r>
          </a:p>
        </p:txBody>
      </p:sp>
      <p:sp>
        <p:nvSpPr>
          <p:cNvPr id="6" name="Content Placeholder 5"/>
          <p:cNvSpPr>
            <a:spLocks noGrp="1"/>
          </p:cNvSpPr>
          <p:nvPr>
            <p:ph idx="1"/>
          </p:nvPr>
        </p:nvSpPr>
        <p:spPr/>
        <p:txBody>
          <a:bodyPr/>
          <a:lstStyle/>
          <a:p>
            <a:r>
              <a:rPr lang="en-US" dirty="0"/>
              <a:t>Spark can execute in standalone mode or using a cluster manager other than YARN (MESOS)</a:t>
            </a:r>
          </a:p>
          <a:p>
            <a:r>
              <a:rPr lang="en-US" dirty="0"/>
              <a:t>But using SPARK on a Hadoop cluster with YARMS as its cluster manager offers numerous benefits</a:t>
            </a:r>
          </a:p>
        </p:txBody>
      </p:sp>
      <p:pic>
        <p:nvPicPr>
          <p:cNvPr id="1331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2046" r="3321"/>
          <a:stretch/>
        </p:blipFill>
        <p:spPr bwMode="auto">
          <a:xfrm>
            <a:off x="152400" y="3141271"/>
            <a:ext cx="8813801" cy="356432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0" name="Footer Placeholder 9"/>
          <p:cNvSpPr>
            <a:spLocks noGrp="1"/>
          </p:cNvSpPr>
          <p:nvPr>
            <p:ph type="ftr" sz="quarter" idx="11"/>
          </p:nvPr>
        </p:nvSpPr>
        <p:spPr/>
        <p:txBody>
          <a:bodyPr/>
          <a:lstStyle/>
          <a:p>
            <a:r>
              <a:rPr lang="sk-SK"/>
              <a:t>CSP554</a:t>
            </a:r>
            <a:r>
              <a:rPr lang="en-US"/>
              <a:t> Module 06</a:t>
            </a:r>
          </a:p>
        </p:txBody>
      </p:sp>
      <p:sp>
        <p:nvSpPr>
          <p:cNvPr id="11" name="Slide Number Placeholder 10"/>
          <p:cNvSpPr>
            <a:spLocks noGrp="1"/>
          </p:cNvSpPr>
          <p:nvPr>
            <p:ph type="sldNum" sz="quarter" idx="12"/>
          </p:nvPr>
        </p:nvSpPr>
        <p:spPr/>
        <p:txBody>
          <a:bodyPr/>
          <a:lstStyle/>
          <a:p>
            <a:fld id="{9AA7C465-8597-4488-B68C-958448427716}" type="slidenum">
              <a:rPr lang="en-US" smtClean="0"/>
              <a:t>11</a:t>
            </a:fld>
            <a:endParaRPr lang="en-US"/>
          </a:p>
        </p:txBody>
      </p:sp>
    </p:spTree>
    <p:extLst>
      <p:ext uri="{BB962C8B-B14F-4D97-AF65-F5344CB8AC3E}">
        <p14:creationId xmlns:p14="http://schemas.microsoft.com/office/powerpoint/2010/main" val="10289454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reduce()</a:t>
            </a:r>
          </a:p>
        </p:txBody>
      </p:sp>
      <p:sp>
        <p:nvSpPr>
          <p:cNvPr id="3" name="Content Placeholder 2"/>
          <p:cNvSpPr>
            <a:spLocks noGrp="1"/>
          </p:cNvSpPr>
          <p:nvPr>
            <p:ph idx="1"/>
          </p:nvPr>
        </p:nvSpPr>
        <p:spPr/>
        <p:txBody>
          <a:bodyPr/>
          <a:lstStyle/>
          <a:p>
            <a:r>
              <a:rPr lang="en-US" dirty="0"/>
              <a:t>Aggregate the elements of the dataset using a function </a:t>
            </a:r>
            <a:r>
              <a:rPr lang="en-US" i="1" dirty="0"/>
              <a:t>func</a:t>
            </a:r>
            <a:r>
              <a:rPr lang="en-US" dirty="0"/>
              <a:t> which takes two arguments and returns one</a:t>
            </a:r>
          </a:p>
          <a:p>
            <a:r>
              <a:rPr lang="en-US" dirty="0"/>
              <a:t>The function should be commutative and associative so that it can be computed correctly in parallel</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110</a:t>
            </a:fld>
            <a:endParaRPr lang="en-US"/>
          </a:p>
        </p:txBody>
      </p:sp>
    </p:spTree>
    <p:extLst>
      <p:ext uri="{BB962C8B-B14F-4D97-AF65-F5344CB8AC3E}">
        <p14:creationId xmlns:p14="http://schemas.microsoft.com/office/powerpoint/2010/main" val="64062422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reduce()</a:t>
            </a:r>
          </a:p>
        </p:txBody>
      </p:sp>
      <p:sp>
        <p:nvSpPr>
          <p:cNvPr id="3" name="Content Placeholder 2"/>
          <p:cNvSpPr>
            <a:spLocks noGrp="1"/>
          </p:cNvSpPr>
          <p:nvPr>
            <p:ph idx="1"/>
          </p:nvPr>
        </p:nvSpPr>
        <p:spPr/>
        <p:txBody>
          <a:bodyPr>
            <a:normAutofit fontScale="85000" lnSpcReduction="10000"/>
          </a:bodyPr>
          <a:lstStyle/>
          <a:p>
            <a:r>
              <a:rPr lang="en-US" dirty="0"/>
              <a:t>Example</a:t>
            </a:r>
          </a:p>
          <a:p>
            <a:pPr lvl="1"/>
            <a:r>
              <a:rPr lang="en-US" dirty="0"/>
              <a:t>Input RDD (inRdd)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a:t>Operation</a:t>
            </a:r>
          </a:p>
          <a:p>
            <a:pPr marL="548640" lvl="2" indent="0">
              <a:buNone/>
            </a:pPr>
            <a:r>
              <a:rPr lang="en-US" dirty="0" err="1"/>
              <a:t>recLenRdd</a:t>
            </a:r>
            <a:r>
              <a:rPr lang="en-US" dirty="0"/>
              <a:t> = </a:t>
            </a:r>
            <a:r>
              <a:rPr lang="en-US" dirty="0" err="1"/>
              <a:t>inRdd.map</a:t>
            </a:r>
            <a:r>
              <a:rPr lang="en-US" dirty="0"/>
              <a:t>(lambda s: </a:t>
            </a:r>
            <a:r>
              <a:rPr lang="en-US" dirty="0" err="1"/>
              <a:t>len</a:t>
            </a:r>
            <a:r>
              <a:rPr lang="en-US" dirty="0"/>
              <a:t>(s))</a:t>
            </a:r>
          </a:p>
          <a:p>
            <a:pPr marL="548640" lvl="2" indent="0">
              <a:buNone/>
            </a:pPr>
            <a:r>
              <a:rPr lang="en-US" dirty="0" err="1"/>
              <a:t>totalLen</a:t>
            </a:r>
            <a:r>
              <a:rPr lang="en-US" dirty="0"/>
              <a:t> = </a:t>
            </a:r>
            <a:r>
              <a:rPr lang="en-US" dirty="0" err="1"/>
              <a:t>recLenRdd.reduce</a:t>
            </a:r>
            <a:r>
              <a:rPr lang="en-US" dirty="0"/>
              <a:t>(lambda a, b: a + b)</a:t>
            </a:r>
          </a:p>
          <a:p>
            <a:pPr marL="548640" lvl="2" indent="0">
              <a:buNone/>
            </a:pPr>
            <a:endParaRPr lang="en-US" dirty="0"/>
          </a:p>
          <a:p>
            <a:pPr lvl="1"/>
            <a:r>
              <a:rPr lang="en-US" dirty="0"/>
              <a:t>The first line defines </a:t>
            </a:r>
            <a:r>
              <a:rPr lang="en-US" dirty="0" err="1"/>
              <a:t>recLenRdd</a:t>
            </a:r>
            <a:r>
              <a:rPr lang="en-US" dirty="0"/>
              <a:t> as the result of a map transformation</a:t>
            </a:r>
          </a:p>
          <a:p>
            <a:pPr lvl="1"/>
            <a:r>
              <a:rPr lang="en-US" dirty="0"/>
              <a:t>We then run reduce, which is an action</a:t>
            </a:r>
          </a:p>
          <a:p>
            <a:pPr lvl="1"/>
            <a:r>
              <a:rPr lang="en-US" dirty="0"/>
              <a:t>Spark breaks the computation into tasks to run on separate machines…</a:t>
            </a:r>
          </a:p>
          <a:p>
            <a:pPr lvl="1"/>
            <a:r>
              <a:rPr lang="en-US" dirty="0"/>
              <a:t>And each machine runs its part of the map and a local reduction, returning only its answer to the driver program</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111</a:t>
            </a:fld>
            <a:endParaRPr lang="en-US"/>
          </a:p>
        </p:txBody>
      </p:sp>
      <p:sp>
        <p:nvSpPr>
          <p:cNvPr id="8" name="Content Placeholder 2"/>
          <p:cNvSpPr txBox="1">
            <a:spLocks/>
          </p:cNvSpPr>
          <p:nvPr/>
        </p:nvSpPr>
        <p:spPr>
          <a:xfrm>
            <a:off x="5715000" y="1371600"/>
            <a:ext cx="2590800" cy="1600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a:p>
          <a:p>
            <a:pPr lvl="1"/>
            <a:r>
              <a:rPr lang="en-US" sz="1800"/>
              <a:t>Output (</a:t>
            </a:r>
            <a:r>
              <a:rPr lang="en-US" sz="1800" err="1"/>
              <a:t>totalLen</a:t>
            </a:r>
            <a:r>
              <a:rPr lang="en-US" sz="1800"/>
              <a:t>)</a:t>
            </a:r>
          </a:p>
          <a:p>
            <a:pPr marL="548640" lvl="2" indent="0">
              <a:buFont typeface="Arial" pitchFamily="34" charset="0"/>
              <a:buNone/>
            </a:pPr>
            <a:r>
              <a:rPr lang="en-US" sz="1600"/>
              <a:t>print </a:t>
            </a:r>
            <a:r>
              <a:rPr lang="en-US" sz="1600" err="1"/>
              <a:t>totalLen</a:t>
            </a:r>
            <a:endParaRPr lang="en-US" sz="1600"/>
          </a:p>
          <a:p>
            <a:pPr marL="548640" lvl="2" indent="0">
              <a:buFont typeface="Arial" pitchFamily="34" charset="0"/>
              <a:buNone/>
            </a:pPr>
            <a:r>
              <a:rPr lang="en-US" sz="1600"/>
              <a:t>24375</a:t>
            </a:r>
            <a:endParaRPr lang="en-US"/>
          </a:p>
        </p:txBody>
      </p:sp>
      <p:sp>
        <p:nvSpPr>
          <p:cNvPr id="9" name="Content Placeholder 2">
            <a:extLst>
              <a:ext uri="{FF2B5EF4-FFF2-40B4-BE49-F238E27FC236}">
                <a16:creationId xmlns:a16="http://schemas.microsoft.com/office/drawing/2014/main" id="{BEE854ED-C88D-B14C-A7C9-7DE435A5EEF0}"/>
              </a:ext>
            </a:extLst>
          </p:cNvPr>
          <p:cNvSpPr txBox="1">
            <a:spLocks/>
          </p:cNvSpPr>
          <p:nvPr/>
        </p:nvSpPr>
        <p:spPr>
          <a:xfrm>
            <a:off x="3087666" y="1371600"/>
            <a:ext cx="2932134" cy="20574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a:p>
          <a:p>
            <a:pPr lvl="1"/>
            <a:r>
              <a:rPr lang="en-US"/>
              <a:t> </a:t>
            </a:r>
            <a:r>
              <a:rPr lang="en-US" sz="1800"/>
              <a:t>Temp (</a:t>
            </a:r>
            <a:r>
              <a:rPr lang="en-US" sz="1800" err="1"/>
              <a:t>recLenRdd</a:t>
            </a:r>
            <a:r>
              <a:rPr lang="en-US" sz="1800"/>
              <a:t>)</a:t>
            </a:r>
          </a:p>
          <a:p>
            <a:pPr marL="822960" lvl="3" indent="0">
              <a:buNone/>
            </a:pPr>
            <a:r>
              <a:rPr lang="en-US" sz="1400"/>
              <a:t>14</a:t>
            </a:r>
          </a:p>
          <a:p>
            <a:pPr marL="822960" lvl="3" indent="0">
              <a:buNone/>
            </a:pPr>
            <a:r>
              <a:rPr lang="en-US" sz="1400"/>
              <a:t>14</a:t>
            </a:r>
          </a:p>
          <a:p>
            <a:pPr marL="822960" lvl="3" indent="0">
              <a:buNone/>
            </a:pPr>
            <a:r>
              <a:rPr lang="en-US" sz="1400"/>
              <a:t>14</a:t>
            </a:r>
          </a:p>
          <a:p>
            <a:pPr marL="822960" lvl="3" indent="0">
              <a:buNone/>
            </a:pPr>
            <a:r>
              <a:rPr lang="en-US" sz="1400"/>
              <a:t>14</a:t>
            </a:r>
          </a:p>
          <a:p>
            <a:pPr marL="822960" lvl="3" indent="0">
              <a:buNone/>
            </a:pPr>
            <a:r>
              <a:rPr lang="en-US" sz="1400"/>
              <a:t>12</a:t>
            </a:r>
          </a:p>
          <a:p>
            <a:pPr marL="822960" lvl="3" indent="0">
              <a:buNone/>
            </a:pPr>
            <a:r>
              <a:rPr lang="en-US" sz="1400"/>
              <a:t>….</a:t>
            </a:r>
          </a:p>
          <a:p>
            <a:pPr marL="548640" lvl="2" indent="0">
              <a:buFont typeface="Arial" pitchFamily="34" charset="0"/>
              <a:buNone/>
            </a:pPr>
            <a:endParaRPr lang="en-US"/>
          </a:p>
        </p:txBody>
      </p:sp>
    </p:spTree>
    <p:extLst>
      <p:ext uri="{BB962C8B-B14F-4D97-AF65-F5344CB8AC3E}">
        <p14:creationId xmlns:p14="http://schemas.microsoft.com/office/powerpoint/2010/main" val="14100520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a:t>take(n)</a:t>
            </a:r>
          </a:p>
        </p:txBody>
      </p:sp>
      <p:sp>
        <p:nvSpPr>
          <p:cNvPr id="3" name="Content Placeholder 2"/>
          <p:cNvSpPr>
            <a:spLocks noGrp="1"/>
          </p:cNvSpPr>
          <p:nvPr>
            <p:ph idx="1"/>
          </p:nvPr>
        </p:nvSpPr>
        <p:spPr/>
        <p:txBody>
          <a:bodyPr/>
          <a:lstStyle/>
          <a:p>
            <a:r>
              <a:rPr lang="en-US"/>
              <a:t>Return an array with the first </a:t>
            </a:r>
            <a:r>
              <a:rPr lang="en-US" i="1"/>
              <a:t>n</a:t>
            </a:r>
            <a:r>
              <a:rPr lang="en-US"/>
              <a:t> elements of the dataset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112</a:t>
            </a:fld>
            <a:endParaRPr lang="en-US"/>
          </a:p>
        </p:txBody>
      </p:sp>
    </p:spTree>
    <p:extLst>
      <p:ext uri="{BB962C8B-B14F-4D97-AF65-F5344CB8AC3E}">
        <p14:creationId xmlns:p14="http://schemas.microsoft.com/office/powerpoint/2010/main" val="15007077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sz="3100" err="1"/>
              <a:t>takeSample</a:t>
            </a:r>
            <a:r>
              <a:rPr lang="en-US" sz="3100"/>
              <a:t>(</a:t>
            </a:r>
            <a:r>
              <a:rPr lang="en-US" sz="3100" i="1" err="1"/>
              <a:t>withReplacement</a:t>
            </a:r>
            <a:r>
              <a:rPr lang="en-US" sz="3100"/>
              <a:t>, </a:t>
            </a:r>
            <a:r>
              <a:rPr lang="en-US" sz="3100" i="1" err="1"/>
              <a:t>num</a:t>
            </a:r>
            <a:r>
              <a:rPr lang="en-US" sz="3100"/>
              <a:t>, [</a:t>
            </a:r>
            <a:r>
              <a:rPr lang="en-US" sz="3100" i="1"/>
              <a:t>seed</a:t>
            </a:r>
            <a:r>
              <a:rPr lang="en-US" sz="3100"/>
              <a:t>])</a:t>
            </a:r>
          </a:p>
        </p:txBody>
      </p:sp>
      <p:sp>
        <p:nvSpPr>
          <p:cNvPr id="3" name="Content Placeholder 2"/>
          <p:cNvSpPr>
            <a:spLocks noGrp="1"/>
          </p:cNvSpPr>
          <p:nvPr>
            <p:ph idx="1"/>
          </p:nvPr>
        </p:nvSpPr>
        <p:spPr/>
        <p:txBody>
          <a:bodyPr/>
          <a:lstStyle/>
          <a:p>
            <a:r>
              <a:rPr lang="en-US" dirty="0"/>
              <a:t>Return an array with a random sample of </a:t>
            </a:r>
            <a:r>
              <a:rPr lang="en-US" i="1" dirty="0"/>
              <a:t>num</a:t>
            </a:r>
            <a:r>
              <a:rPr lang="en-US" dirty="0"/>
              <a:t> elements of the dataset, with or without replacement (boolean)</a:t>
            </a:r>
          </a:p>
          <a:p>
            <a:r>
              <a:rPr lang="en-US" dirty="0"/>
              <a:t>Optionally pre-specify a random number generator seed</a:t>
            </a:r>
          </a:p>
          <a:p>
            <a:pPr marL="0" indent="0">
              <a:buNone/>
            </a:pPr>
            <a:endParaRPr lang="en-US" dirty="0"/>
          </a:p>
          <a:p>
            <a:pPr marL="0" indent="0">
              <a:buNone/>
            </a:pPr>
            <a:r>
              <a:rPr lang="en-US" b="1" dirty="0" err="1"/>
              <a:t>data.takeSample</a:t>
            </a:r>
            <a:r>
              <a:rPr lang="en-US" b="1" dirty="0"/>
              <a:t>(False, 100, None)</a:t>
            </a:r>
          </a:p>
          <a:p>
            <a:pPr marL="0" indent="0">
              <a:buNone/>
            </a:pPr>
            <a:endParaRPr lang="en-US" b="1" dirty="0"/>
          </a:p>
          <a:p>
            <a:pPr marL="0" indent="0">
              <a:buNone/>
            </a:pPr>
            <a:r>
              <a:rPr lang="en-US" dirty="0"/>
              <a:t>Get a random sample of an RDD (named data) to get 100 of its values</a:t>
            </a:r>
          </a:p>
          <a:p>
            <a:pPr marL="0" indent="0">
              <a:buNone/>
            </a:pPr>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113</a:t>
            </a:fld>
            <a:endParaRPr lang="en-US"/>
          </a:p>
        </p:txBody>
      </p:sp>
    </p:spTree>
    <p:extLst>
      <p:ext uri="{BB962C8B-B14F-4D97-AF65-F5344CB8AC3E}">
        <p14:creationId xmlns:p14="http://schemas.microsoft.com/office/powerpoint/2010/main" val="15580941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Actions</a:t>
            </a:r>
            <a:br>
              <a:rPr lang="en-US" dirty="0"/>
            </a:br>
            <a:r>
              <a:rPr lang="en-US" sz="3100" dirty="0"/>
              <a:t>sample(</a:t>
            </a:r>
            <a:r>
              <a:rPr lang="en-US" sz="3100" i="1" dirty="0" err="1"/>
              <a:t>withReplacement</a:t>
            </a:r>
            <a:r>
              <a:rPr lang="en-US" sz="3100" dirty="0"/>
              <a:t>, </a:t>
            </a:r>
            <a:r>
              <a:rPr lang="en-US" sz="3100" i="1" dirty="0"/>
              <a:t>fraction</a:t>
            </a:r>
            <a:r>
              <a:rPr lang="en-US" sz="3100" dirty="0"/>
              <a:t>, [</a:t>
            </a:r>
            <a:r>
              <a:rPr lang="en-US" sz="3100" i="1" dirty="0"/>
              <a:t>seed</a:t>
            </a:r>
            <a:r>
              <a:rPr lang="en-US" sz="3100" dirty="0"/>
              <a:t>])</a:t>
            </a:r>
          </a:p>
        </p:txBody>
      </p:sp>
      <p:sp>
        <p:nvSpPr>
          <p:cNvPr id="3" name="Content Placeholder 2"/>
          <p:cNvSpPr>
            <a:spLocks noGrp="1"/>
          </p:cNvSpPr>
          <p:nvPr>
            <p:ph idx="1"/>
          </p:nvPr>
        </p:nvSpPr>
        <p:spPr/>
        <p:txBody>
          <a:bodyPr/>
          <a:lstStyle/>
          <a:p>
            <a:r>
              <a:rPr lang="en-US" dirty="0"/>
              <a:t>Return an array with a random sample of a percent of the elements of the dataset, with or without replacement (boolean)</a:t>
            </a:r>
          </a:p>
          <a:p>
            <a:r>
              <a:rPr lang="en-US" dirty="0"/>
              <a:t>Optionally pre-specify a random number generator seed</a:t>
            </a:r>
          </a:p>
          <a:p>
            <a:r>
              <a:rPr lang="en-US" dirty="0"/>
              <a:t>May be faster than </a:t>
            </a:r>
            <a:r>
              <a:rPr lang="en-US" dirty="0" err="1"/>
              <a:t>takeSample</a:t>
            </a:r>
            <a:r>
              <a:rPr lang="en-US" dirty="0"/>
              <a:t>()</a:t>
            </a:r>
          </a:p>
          <a:p>
            <a:endParaRPr lang="en-US" dirty="0"/>
          </a:p>
          <a:p>
            <a:pPr marL="0" indent="0">
              <a:buNone/>
            </a:pPr>
            <a:r>
              <a:rPr lang="en-US" b="1" dirty="0" err="1"/>
              <a:t>data.sample</a:t>
            </a:r>
            <a:r>
              <a:rPr lang="en-US" b="1" dirty="0"/>
              <a:t>(False, 0.2, None)</a:t>
            </a:r>
          </a:p>
          <a:p>
            <a:pPr marL="0" indent="0">
              <a:buNone/>
            </a:pPr>
            <a:endParaRPr lang="en-US" b="1" dirty="0"/>
          </a:p>
          <a:p>
            <a:pPr marL="0" indent="0">
              <a:buNone/>
            </a:pPr>
            <a:r>
              <a:rPr lang="en-US" dirty="0"/>
              <a:t>Get a random sample of an RDD (named data) to get 20% of its values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114</a:t>
            </a:fld>
            <a:endParaRPr lang="en-US"/>
          </a:p>
        </p:txBody>
      </p:sp>
    </p:spTree>
    <p:extLst>
      <p:ext uri="{BB962C8B-B14F-4D97-AF65-F5344CB8AC3E}">
        <p14:creationId xmlns:p14="http://schemas.microsoft.com/office/powerpoint/2010/main" val="363218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Actions</a:t>
            </a:r>
            <a:br>
              <a:rPr lang="en-US"/>
            </a:br>
            <a:r>
              <a:rPr lang="en-US" sz="2800"/>
              <a:t>first()</a:t>
            </a:r>
            <a:endParaRPr lang="en-US" sz="3100"/>
          </a:p>
        </p:txBody>
      </p:sp>
      <p:sp>
        <p:nvSpPr>
          <p:cNvPr id="3" name="Content Placeholder 2"/>
          <p:cNvSpPr>
            <a:spLocks noGrp="1"/>
          </p:cNvSpPr>
          <p:nvPr>
            <p:ph idx="1"/>
          </p:nvPr>
        </p:nvSpPr>
        <p:spPr/>
        <p:txBody>
          <a:bodyPr/>
          <a:lstStyle/>
          <a:p>
            <a:r>
              <a:rPr lang="en-US"/>
              <a:t>Return the first element of the dataset (similar to take(1))</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115</a:t>
            </a:fld>
            <a:endParaRPr lang="en-US"/>
          </a:p>
        </p:txBody>
      </p:sp>
    </p:spTree>
    <p:extLst>
      <p:ext uri="{BB962C8B-B14F-4D97-AF65-F5344CB8AC3E}">
        <p14:creationId xmlns:p14="http://schemas.microsoft.com/office/powerpoint/2010/main" val="35768554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Actions</a:t>
            </a:r>
            <a:br>
              <a:rPr lang="en-US" dirty="0"/>
            </a:br>
            <a:r>
              <a:rPr lang="en-US" sz="2800" dirty="0"/>
              <a:t>foreach(</a:t>
            </a:r>
            <a:r>
              <a:rPr lang="en-US" sz="2800" i="1" dirty="0"/>
              <a:t>func</a:t>
            </a:r>
            <a:r>
              <a:rPr lang="en-US" sz="2800" dirty="0"/>
              <a:t>)</a:t>
            </a:r>
            <a:endParaRPr lang="en-US" sz="3100" dirty="0"/>
          </a:p>
        </p:txBody>
      </p:sp>
      <p:sp>
        <p:nvSpPr>
          <p:cNvPr id="3" name="Content Placeholder 2"/>
          <p:cNvSpPr>
            <a:spLocks noGrp="1"/>
          </p:cNvSpPr>
          <p:nvPr>
            <p:ph idx="1"/>
          </p:nvPr>
        </p:nvSpPr>
        <p:spPr/>
        <p:txBody>
          <a:bodyPr/>
          <a:lstStyle/>
          <a:p>
            <a:r>
              <a:rPr lang="en-US" dirty="0"/>
              <a:t>Run a function </a:t>
            </a:r>
            <a:r>
              <a:rPr lang="en-US" i="1" dirty="0"/>
              <a:t>func</a:t>
            </a:r>
            <a:r>
              <a:rPr lang="en-US" dirty="0"/>
              <a:t> on each element of the dataset</a:t>
            </a:r>
          </a:p>
          <a:p>
            <a:r>
              <a:rPr lang="en-US" dirty="0"/>
              <a:t>Unlike other actions, foreach do not return any value</a:t>
            </a:r>
          </a:p>
          <a:p>
            <a:r>
              <a:rPr lang="en-US" dirty="0"/>
              <a:t>It simply operates on all the elements in the RDD</a:t>
            </a:r>
          </a:p>
          <a:p>
            <a:r>
              <a:rPr lang="en-US" dirty="0"/>
              <a:t>foreach() can be used in situations, where we do not want to return any result, but want to initiate a computation</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116</a:t>
            </a:fld>
            <a:endParaRPr lang="en-US"/>
          </a:p>
        </p:txBody>
      </p:sp>
    </p:spTree>
    <p:extLst>
      <p:ext uri="{BB962C8B-B14F-4D97-AF65-F5344CB8AC3E}">
        <p14:creationId xmlns:p14="http://schemas.microsoft.com/office/powerpoint/2010/main" val="17644298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Actions</a:t>
            </a:r>
            <a:br>
              <a:rPr lang="en-US" dirty="0"/>
            </a:br>
            <a:r>
              <a:rPr lang="en-US" dirty="0"/>
              <a:t>foreach(</a:t>
            </a:r>
            <a:r>
              <a:rPr lang="en-US" i="1" dirty="0"/>
              <a:t>func</a:t>
            </a:r>
            <a:r>
              <a:rPr lang="en-US" dirty="0"/>
              <a:t>)</a:t>
            </a:r>
          </a:p>
        </p:txBody>
      </p:sp>
      <p:sp>
        <p:nvSpPr>
          <p:cNvPr id="3" name="Content Placeholder 2"/>
          <p:cNvSpPr>
            <a:spLocks noGrp="1"/>
          </p:cNvSpPr>
          <p:nvPr>
            <p:ph idx="1"/>
          </p:nvPr>
        </p:nvSpPr>
        <p:spPr/>
        <p:txBody>
          <a:bodyPr/>
          <a:lstStyle/>
          <a:p>
            <a:r>
              <a:rPr lang="en-US" dirty="0"/>
              <a:t>Example</a:t>
            </a:r>
          </a:p>
          <a:p>
            <a:pPr lvl="1"/>
            <a:r>
              <a:rPr lang="en-US" dirty="0"/>
              <a:t>Input RDD (inRdd)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pPr lvl="1"/>
            <a:r>
              <a:rPr lang="en-US" dirty="0"/>
              <a:t>Operation</a:t>
            </a:r>
          </a:p>
          <a:p>
            <a:pPr marL="548640" lvl="2" indent="0">
              <a:buNone/>
            </a:pPr>
            <a:r>
              <a:rPr lang="en-US" dirty="0"/>
              <a:t>def p(x)</a:t>
            </a:r>
          </a:p>
          <a:p>
            <a:pPr marL="548640" lvl="2" indent="0">
              <a:buNone/>
            </a:pPr>
            <a:r>
              <a:rPr lang="en-US" dirty="0"/>
              <a:t>    print x</a:t>
            </a:r>
          </a:p>
          <a:p>
            <a:pPr marL="822960" lvl="3" indent="0">
              <a:buNone/>
            </a:pPr>
            <a:endParaRPr lang="en-US" dirty="0"/>
          </a:p>
          <a:p>
            <a:pPr marL="548640" lvl="2" indent="0">
              <a:buNone/>
            </a:pPr>
            <a:r>
              <a:rPr lang="en-US" dirty="0" err="1"/>
              <a:t>inRdd.foreach</a:t>
            </a:r>
            <a:r>
              <a:rPr lang="en-US" dirty="0"/>
              <a:t>(p);</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117</a:t>
            </a:fld>
            <a:endParaRPr lang="en-US"/>
          </a:p>
        </p:txBody>
      </p:sp>
      <p:sp>
        <p:nvSpPr>
          <p:cNvPr id="8" name="Content Placeholder 2"/>
          <p:cNvSpPr txBox="1">
            <a:spLocks/>
          </p:cNvSpPr>
          <p:nvPr/>
        </p:nvSpPr>
        <p:spPr>
          <a:xfrm>
            <a:off x="4191000" y="1524000"/>
            <a:ext cx="2819400" cy="2971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a:p>
          <a:p>
            <a:pPr lvl="1"/>
            <a:r>
              <a:rPr lang="en-US"/>
              <a:t>Output</a:t>
            </a:r>
          </a:p>
          <a:p>
            <a:pPr marL="548640" lvl="2" indent="0">
              <a:buFont typeface="Arial" pitchFamily="34" charset="0"/>
              <a:buNone/>
            </a:pPr>
            <a:r>
              <a:rPr lang="en-US"/>
              <a:t>Joe,44,33,41,1</a:t>
            </a:r>
            <a:endParaRPr lang="en-US" sz="3000"/>
          </a:p>
          <a:p>
            <a:pPr marL="548640" lvl="2" indent="0">
              <a:buFont typeface="Arial" pitchFamily="34" charset="0"/>
              <a:buNone/>
            </a:pPr>
            <a:r>
              <a:rPr lang="en-US"/>
              <a:t>Mel,13,33,30,50</a:t>
            </a:r>
            <a:endParaRPr lang="en-US" sz="3000"/>
          </a:p>
          <a:p>
            <a:pPr marL="548640" lvl="2" indent="0">
              <a:buFont typeface="Arial" pitchFamily="34" charset="0"/>
              <a:buNone/>
            </a:pPr>
            <a:r>
              <a:rPr lang="en-US"/>
              <a:t>Mel,12,40,30,42</a:t>
            </a:r>
            <a:endParaRPr lang="en-US" sz="3000"/>
          </a:p>
          <a:p>
            <a:pPr marL="548640" lvl="2" indent="0">
              <a:buFont typeface="Arial" pitchFamily="34" charset="0"/>
              <a:buNone/>
            </a:pPr>
            <a:r>
              <a:rPr lang="en-US"/>
              <a:t>Sam,15,28,28,39</a:t>
            </a:r>
            <a:endParaRPr lang="en-US" sz="3000"/>
          </a:p>
          <a:p>
            <a:pPr marL="548640" lvl="2" indent="0">
              <a:buFont typeface="Arial" pitchFamily="34" charset="0"/>
              <a:buNone/>
            </a:pPr>
            <a:r>
              <a:rPr lang="en-US"/>
              <a:t>Mel,9,23,17,2</a:t>
            </a:r>
          </a:p>
          <a:p>
            <a:pPr marL="548640" lvl="2" indent="0">
              <a:buFont typeface="Arial" pitchFamily="34" charset="0"/>
              <a:buNone/>
            </a:pPr>
            <a:r>
              <a:rPr lang="en-US"/>
              <a:t>…</a:t>
            </a:r>
          </a:p>
          <a:p>
            <a:pPr marL="548640" lvl="2" indent="0">
              <a:buFont typeface="Arial" pitchFamily="34" charset="0"/>
              <a:buNone/>
            </a:pPr>
            <a:endParaRPr lang="en-US"/>
          </a:p>
        </p:txBody>
      </p:sp>
    </p:spTree>
    <p:extLst>
      <p:ext uri="{BB962C8B-B14F-4D97-AF65-F5344CB8AC3E}">
        <p14:creationId xmlns:p14="http://schemas.microsoft.com/office/powerpoint/2010/main" val="331862163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Actions</a:t>
            </a:r>
            <a:br>
              <a:rPr lang="en-US" dirty="0"/>
            </a:br>
            <a:r>
              <a:rPr lang="en-US" sz="2800" dirty="0"/>
              <a:t>saveAsTextFile(</a:t>
            </a:r>
            <a:r>
              <a:rPr lang="en-US" sz="2800" i="1" dirty="0"/>
              <a:t>path</a:t>
            </a:r>
            <a:r>
              <a:rPr lang="en-US" sz="2800" dirty="0"/>
              <a:t>)</a:t>
            </a:r>
            <a:endParaRPr lang="en-US" sz="3100" dirty="0"/>
          </a:p>
        </p:txBody>
      </p:sp>
      <p:sp>
        <p:nvSpPr>
          <p:cNvPr id="3" name="Content Placeholder 2"/>
          <p:cNvSpPr>
            <a:spLocks noGrp="1"/>
          </p:cNvSpPr>
          <p:nvPr>
            <p:ph idx="1"/>
          </p:nvPr>
        </p:nvSpPr>
        <p:spPr/>
        <p:txBody>
          <a:bodyPr/>
          <a:lstStyle/>
          <a:p>
            <a:r>
              <a:rPr lang="en-US" dirty="0"/>
              <a:t>Write elements of the dataset as a text file (or set of text files) in a given directory in the local filesystem, HDFS or any other Hadoop-supported file system</a:t>
            </a:r>
          </a:p>
          <a:p>
            <a:r>
              <a:rPr lang="en-US" dirty="0"/>
              <a:t>Spark will call </a:t>
            </a:r>
            <a:r>
              <a:rPr lang="en-US" dirty="0" err="1"/>
              <a:t>toString</a:t>
            </a:r>
            <a:r>
              <a:rPr lang="en-US" dirty="0"/>
              <a:t>() on each element to convert it to a line of text in the file</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118</a:t>
            </a:fld>
            <a:endParaRPr lang="en-US"/>
          </a:p>
        </p:txBody>
      </p:sp>
    </p:spTree>
    <p:extLst>
      <p:ext uri="{BB962C8B-B14F-4D97-AF65-F5344CB8AC3E}">
        <p14:creationId xmlns:p14="http://schemas.microsoft.com/office/powerpoint/2010/main" val="11883233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Shared Variables</a:t>
            </a:r>
          </a:p>
        </p:txBody>
      </p:sp>
      <p:sp>
        <p:nvSpPr>
          <p:cNvPr id="3" name="Content Placeholder 2"/>
          <p:cNvSpPr>
            <a:spLocks noGrp="1"/>
          </p:cNvSpPr>
          <p:nvPr>
            <p:ph idx="1"/>
          </p:nvPr>
        </p:nvSpPr>
        <p:spPr/>
        <p:txBody>
          <a:bodyPr/>
          <a:lstStyle/>
          <a:p>
            <a:r>
              <a:rPr lang="en-US"/>
              <a:t>Normally, when a function passed to a Spark operation (such as map or reduce) is executed on a remote cluster node, it works on separate copies of all variables used in the function</a:t>
            </a:r>
          </a:p>
          <a:p>
            <a:r>
              <a:rPr lang="en-US"/>
              <a:t>These variables are copied to each machine, and no updates to the variables on the remote machine are propagated back to the driver program</a:t>
            </a:r>
          </a:p>
          <a:p>
            <a:r>
              <a:rPr lang="en-US"/>
              <a:t>Supporting general, read-write shared variables across tasks would be inefficient</a:t>
            </a:r>
          </a:p>
          <a:p>
            <a:r>
              <a:rPr lang="en-US"/>
              <a:t>However, Spark does provide two limited types of </a:t>
            </a:r>
            <a:r>
              <a:rPr lang="en-US" i="1"/>
              <a:t>shared variables</a:t>
            </a:r>
            <a:r>
              <a:rPr lang="en-US"/>
              <a:t> for two common usage patterns…</a:t>
            </a:r>
          </a:p>
          <a:p>
            <a:r>
              <a:rPr lang="en-US"/>
              <a:t>Broadcast variables and accumulators (not discussed)</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119</a:t>
            </a:fld>
            <a:endParaRPr lang="en-US"/>
          </a:p>
        </p:txBody>
      </p:sp>
    </p:spTree>
    <p:extLst>
      <p:ext uri="{BB962C8B-B14F-4D97-AF65-F5344CB8AC3E}">
        <p14:creationId xmlns:p14="http://schemas.microsoft.com/office/powerpoint/2010/main" val="734395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Apache Spark and MapReduce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1" y="1752600"/>
            <a:ext cx="8931979" cy="495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Rectangle 5"/>
          <p:cNvSpPr/>
          <p:nvPr/>
        </p:nvSpPr>
        <p:spPr>
          <a:xfrm>
            <a:off x="2362200" y="1752600"/>
            <a:ext cx="3200400"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MapReduce</a:t>
            </a:r>
          </a:p>
        </p:txBody>
      </p:sp>
      <p:sp>
        <p:nvSpPr>
          <p:cNvPr id="10" name="Rectangle 9"/>
          <p:cNvSpPr/>
          <p:nvPr/>
        </p:nvSpPr>
        <p:spPr>
          <a:xfrm>
            <a:off x="152400" y="1752600"/>
            <a:ext cx="2133600"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Aspects</a:t>
            </a:r>
          </a:p>
        </p:txBody>
      </p:sp>
      <p:sp>
        <p:nvSpPr>
          <p:cNvPr id="11" name="Rectangle 10"/>
          <p:cNvSpPr/>
          <p:nvPr/>
        </p:nvSpPr>
        <p:spPr>
          <a:xfrm>
            <a:off x="5638800" y="1762125"/>
            <a:ext cx="3276600"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Spark</a:t>
            </a:r>
          </a:p>
        </p:txBody>
      </p:sp>
      <p:sp>
        <p:nvSpPr>
          <p:cNvPr id="7" name="Footer Placeholder 6"/>
          <p:cNvSpPr>
            <a:spLocks noGrp="1"/>
          </p:cNvSpPr>
          <p:nvPr>
            <p:ph type="ftr" sz="quarter" idx="11"/>
          </p:nvPr>
        </p:nvSpPr>
        <p:spPr/>
        <p:txBody>
          <a:bodyPr/>
          <a:lstStyle/>
          <a:p>
            <a:r>
              <a:rPr lang="sk-SK"/>
              <a:t>CSP554</a:t>
            </a:r>
            <a:r>
              <a:rPr lang="en-US"/>
              <a:t> Module 06</a:t>
            </a:r>
          </a:p>
        </p:txBody>
      </p:sp>
      <p:sp>
        <p:nvSpPr>
          <p:cNvPr id="12" name="Slide Number Placeholder 11"/>
          <p:cNvSpPr>
            <a:spLocks noGrp="1"/>
          </p:cNvSpPr>
          <p:nvPr>
            <p:ph type="sldNum" sz="quarter" idx="12"/>
          </p:nvPr>
        </p:nvSpPr>
        <p:spPr/>
        <p:txBody>
          <a:bodyPr/>
          <a:lstStyle/>
          <a:p>
            <a:fld id="{9AA7C465-8597-4488-B68C-958448427716}" type="slidenum">
              <a:rPr lang="en-US" smtClean="0"/>
              <a:t>12</a:t>
            </a:fld>
            <a:endParaRPr lang="en-US"/>
          </a:p>
        </p:txBody>
      </p:sp>
    </p:spTree>
    <p:extLst>
      <p:ext uri="{BB962C8B-B14F-4D97-AF65-F5344CB8AC3E}">
        <p14:creationId xmlns:p14="http://schemas.microsoft.com/office/powerpoint/2010/main" val="19946432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Broadcast Variables</a:t>
            </a:r>
          </a:p>
        </p:txBody>
      </p:sp>
      <p:sp>
        <p:nvSpPr>
          <p:cNvPr id="3" name="Content Placeholder 2"/>
          <p:cNvSpPr>
            <a:spLocks noGrp="1"/>
          </p:cNvSpPr>
          <p:nvPr>
            <p:ph idx="1"/>
          </p:nvPr>
        </p:nvSpPr>
        <p:spPr/>
        <p:txBody>
          <a:bodyPr>
            <a:normAutofit/>
          </a:bodyPr>
          <a:lstStyle/>
          <a:p>
            <a:r>
              <a:rPr lang="en-US"/>
              <a:t>Broadcast variables allow the programmer to keep a read-only variable cached on each machine rather than shipping a copy of it with tasks</a:t>
            </a:r>
          </a:p>
          <a:p>
            <a:r>
              <a:rPr lang="en-US"/>
              <a:t>They can be used, for example, to give every node a copy of a large input dataset once in an efficient manner, rather than each time a spark function (closure) is executed</a:t>
            </a:r>
          </a:p>
          <a:p>
            <a:r>
              <a:rPr lang="en-US"/>
              <a:t>The best examples of use of broadcast variables are for distributing large reference data or lookup tables</a:t>
            </a:r>
          </a:p>
          <a:p>
            <a:r>
              <a:rPr lang="en-US"/>
              <a:t>Spark attempts to distribute broadcast variables using efficient broadcast algorithms to reduce communication cost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120</a:t>
            </a:fld>
            <a:endParaRPr lang="en-US"/>
          </a:p>
        </p:txBody>
      </p:sp>
    </p:spTree>
    <p:extLst>
      <p:ext uri="{BB962C8B-B14F-4D97-AF65-F5344CB8AC3E}">
        <p14:creationId xmlns:p14="http://schemas.microsoft.com/office/powerpoint/2010/main" val="5657831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Broadcast Variables</a:t>
            </a:r>
          </a:p>
        </p:txBody>
      </p:sp>
      <p:sp>
        <p:nvSpPr>
          <p:cNvPr id="3" name="Content Placeholder 2"/>
          <p:cNvSpPr>
            <a:spLocks noGrp="1"/>
          </p:cNvSpPr>
          <p:nvPr>
            <p:ph idx="1"/>
          </p:nvPr>
        </p:nvSpPr>
        <p:spPr/>
        <p:txBody>
          <a:bodyPr>
            <a:normAutofit/>
          </a:bodyPr>
          <a:lstStyle/>
          <a:p>
            <a:r>
              <a:rPr lang="en-US" dirty="0"/>
              <a:t>Broadcast variables are created from a variable v by calling </a:t>
            </a:r>
            <a:r>
              <a:rPr lang="en-US" dirty="0" err="1"/>
              <a:t>SparkContext.broadcast</a:t>
            </a:r>
            <a:r>
              <a:rPr lang="en-US" dirty="0"/>
              <a:t>(v)</a:t>
            </a:r>
          </a:p>
          <a:p>
            <a:r>
              <a:rPr lang="en-US" dirty="0"/>
              <a:t>The broadcast variable is a wrapper around v, and its value can be accessed by calling the value method</a:t>
            </a:r>
          </a:p>
          <a:p>
            <a:r>
              <a:rPr lang="en-US" dirty="0"/>
              <a:t>The Python code below shows this</a:t>
            </a:r>
          </a:p>
          <a:p>
            <a:endParaRPr lang="en-US" dirty="0"/>
          </a:p>
          <a:p>
            <a:pPr marL="274320" lvl="1" indent="0" fontAlgn="base">
              <a:buNone/>
            </a:pPr>
            <a:r>
              <a:rPr lang="en-US" dirty="0"/>
              <a:t>data = [1, 2, 3]</a:t>
            </a:r>
          </a:p>
          <a:p>
            <a:pPr marL="274320" lvl="1" indent="0" fontAlgn="base">
              <a:buNone/>
            </a:pPr>
            <a:r>
              <a:rPr lang="en-US" dirty="0" err="1"/>
              <a:t>broadcastVar</a:t>
            </a:r>
            <a:r>
              <a:rPr lang="en-US" dirty="0"/>
              <a:t> = </a:t>
            </a:r>
            <a:r>
              <a:rPr lang="en-US" dirty="0" err="1"/>
              <a:t>sc.broadcast</a:t>
            </a:r>
            <a:r>
              <a:rPr lang="en-US" dirty="0"/>
              <a:t>(data)</a:t>
            </a:r>
          </a:p>
          <a:p>
            <a:pPr marL="274320" lvl="1" indent="0" fontAlgn="base">
              <a:buNone/>
            </a:pPr>
            <a:endParaRPr lang="en-US" dirty="0"/>
          </a:p>
          <a:p>
            <a:pPr marL="274320" lvl="1" indent="0" fontAlgn="base">
              <a:buNone/>
            </a:pPr>
            <a:r>
              <a:rPr lang="en-US" dirty="0"/>
              <a:t># The array ‘data’ is now available on every cluster node to be </a:t>
            </a:r>
          </a:p>
          <a:p>
            <a:pPr marL="274320" lvl="1" indent="0" fontAlgn="base">
              <a:buNone/>
            </a:pPr>
            <a:r>
              <a:rPr lang="en-US" dirty="0"/>
              <a:t># accessed as follows</a:t>
            </a:r>
          </a:p>
          <a:p>
            <a:pPr marL="274320" lvl="1" indent="0" fontAlgn="base">
              <a:buNone/>
            </a:pPr>
            <a:r>
              <a:rPr lang="en-US" dirty="0"/>
              <a:t>someRdd = </a:t>
            </a:r>
            <a:r>
              <a:rPr lang="en-US" dirty="0" err="1"/>
              <a:t>otherRdd.filter</a:t>
            </a:r>
            <a:r>
              <a:rPr lang="en-US" dirty="0"/>
              <a:t> (lambda x : x &lt; </a:t>
            </a:r>
            <a:r>
              <a:rPr lang="en-US" dirty="0" err="1"/>
              <a:t>broadcastVar.value</a:t>
            </a:r>
            <a:r>
              <a:rPr lang="en-US" dirty="0"/>
              <a:t>[0])</a:t>
            </a:r>
          </a:p>
          <a:p>
            <a:endParaRPr lang="en-US" dirty="0"/>
          </a:p>
          <a:p>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121</a:t>
            </a:fld>
            <a:endParaRPr lang="en-US"/>
          </a:p>
        </p:txBody>
      </p:sp>
    </p:spTree>
    <p:extLst>
      <p:ext uri="{BB962C8B-B14F-4D97-AF65-F5344CB8AC3E}">
        <p14:creationId xmlns:p14="http://schemas.microsoft.com/office/powerpoint/2010/main" val="272349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B56B-802F-DE49-88A2-2811B724CF53}"/>
              </a:ext>
            </a:extLst>
          </p:cNvPr>
          <p:cNvSpPr>
            <a:spLocks noGrp="1"/>
          </p:cNvSpPr>
          <p:nvPr>
            <p:ph type="title"/>
          </p:nvPr>
        </p:nvSpPr>
        <p:spPr/>
        <p:txBody>
          <a:bodyPr>
            <a:normAutofit fontScale="90000"/>
          </a:bodyPr>
          <a:lstStyle/>
          <a:p>
            <a:r>
              <a:rPr lang="en-US"/>
              <a:t>Using Apache Spark</a:t>
            </a:r>
            <a:br>
              <a:rPr lang="en-US"/>
            </a:br>
            <a:r>
              <a:rPr lang="en-US" sz="3100"/>
              <a:t>Interactive Shell</a:t>
            </a:r>
            <a:endParaRPr lang="en-US"/>
          </a:p>
        </p:txBody>
      </p:sp>
      <p:sp>
        <p:nvSpPr>
          <p:cNvPr id="3" name="Content Placeholder 2">
            <a:extLst>
              <a:ext uri="{FF2B5EF4-FFF2-40B4-BE49-F238E27FC236}">
                <a16:creationId xmlns:a16="http://schemas.microsoft.com/office/drawing/2014/main" id="{2827FA5F-531C-5D4B-9F2E-70288BA45042}"/>
              </a:ext>
            </a:extLst>
          </p:cNvPr>
          <p:cNvSpPr>
            <a:spLocks noGrp="1"/>
          </p:cNvSpPr>
          <p:nvPr>
            <p:ph idx="1"/>
          </p:nvPr>
        </p:nvSpPr>
        <p:spPr>
          <a:xfrm>
            <a:off x="457200" y="1600200"/>
            <a:ext cx="8229600" cy="990600"/>
          </a:xfrm>
        </p:spPr>
        <p:txBody>
          <a:bodyPr/>
          <a:lstStyle/>
          <a:p>
            <a:r>
              <a:rPr lang="en-US"/>
              <a:t>The Spark Shell provides interactive data exploration</a:t>
            </a:r>
          </a:p>
          <a:p>
            <a:pPr lvl="1"/>
            <a:r>
              <a:rPr lang="en-US"/>
              <a:t>(REPL) - Read-Eval(</a:t>
            </a:r>
            <a:r>
              <a:rPr lang="en-US" err="1"/>
              <a:t>uate</a:t>
            </a:r>
            <a:r>
              <a:rPr lang="en-US"/>
              <a:t>)-Print-Loop</a:t>
            </a:r>
          </a:p>
          <a:p>
            <a:pPr marL="0" indent="0">
              <a:buNone/>
            </a:pPr>
            <a:endParaRPr lang="en-US"/>
          </a:p>
        </p:txBody>
      </p:sp>
      <p:sp>
        <p:nvSpPr>
          <p:cNvPr id="4" name="Footer Placeholder 3">
            <a:extLst>
              <a:ext uri="{FF2B5EF4-FFF2-40B4-BE49-F238E27FC236}">
                <a16:creationId xmlns:a16="http://schemas.microsoft.com/office/drawing/2014/main" id="{22410C06-618B-7C44-8A88-7E39C67E9896}"/>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D1D808F3-D2BD-9340-B667-C40F58B66D04}"/>
              </a:ext>
            </a:extLst>
          </p:cNvPr>
          <p:cNvSpPr>
            <a:spLocks noGrp="1"/>
          </p:cNvSpPr>
          <p:nvPr>
            <p:ph type="sldNum" sz="quarter" idx="12"/>
          </p:nvPr>
        </p:nvSpPr>
        <p:spPr/>
        <p:txBody>
          <a:bodyPr/>
          <a:lstStyle/>
          <a:p>
            <a:fld id="{A89303E2-24A7-45FB-8F9B-C98A0FA0F4CA}" type="slidenum">
              <a:rPr lang="en-US" smtClean="0"/>
              <a:t>13</a:t>
            </a:fld>
            <a:endParaRPr lang="en-US"/>
          </a:p>
        </p:txBody>
      </p:sp>
      <p:pic>
        <p:nvPicPr>
          <p:cNvPr id="6" name="Picture 5">
            <a:extLst>
              <a:ext uri="{FF2B5EF4-FFF2-40B4-BE49-F238E27FC236}">
                <a16:creationId xmlns:a16="http://schemas.microsoft.com/office/drawing/2014/main" id="{D45481EE-4885-FC4E-84C5-DE32B83BDFA1}"/>
              </a:ext>
            </a:extLst>
          </p:cNvPr>
          <p:cNvPicPr>
            <a:picLocks noChangeAspect="1"/>
          </p:cNvPicPr>
          <p:nvPr/>
        </p:nvPicPr>
        <p:blipFill>
          <a:blip r:embed="rId2"/>
          <a:stretch>
            <a:fillRect/>
          </a:stretch>
        </p:blipFill>
        <p:spPr>
          <a:xfrm>
            <a:off x="471487" y="2771210"/>
            <a:ext cx="3778250" cy="2943790"/>
          </a:xfrm>
          <a:prstGeom prst="rect">
            <a:avLst/>
          </a:prstGeom>
        </p:spPr>
      </p:pic>
      <p:pic>
        <p:nvPicPr>
          <p:cNvPr id="7" name="Picture 6">
            <a:extLst>
              <a:ext uri="{FF2B5EF4-FFF2-40B4-BE49-F238E27FC236}">
                <a16:creationId xmlns:a16="http://schemas.microsoft.com/office/drawing/2014/main" id="{EAC71B35-57EC-F840-B902-40255AEB6361}"/>
              </a:ext>
            </a:extLst>
          </p:cNvPr>
          <p:cNvPicPr>
            <a:picLocks noChangeAspect="1"/>
          </p:cNvPicPr>
          <p:nvPr/>
        </p:nvPicPr>
        <p:blipFill>
          <a:blip r:embed="rId3"/>
          <a:stretch>
            <a:fillRect/>
          </a:stretch>
        </p:blipFill>
        <p:spPr>
          <a:xfrm>
            <a:off x="5105400" y="2771210"/>
            <a:ext cx="3232150" cy="2841689"/>
          </a:xfrm>
          <a:prstGeom prst="rect">
            <a:avLst/>
          </a:prstGeom>
        </p:spPr>
      </p:pic>
    </p:spTree>
    <p:extLst>
      <p:ext uri="{BB962C8B-B14F-4D97-AF65-F5344CB8AC3E}">
        <p14:creationId xmlns:p14="http://schemas.microsoft.com/office/powerpoint/2010/main" val="372483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1D1E-BDB5-504C-8731-AD7EBD1DA878}"/>
              </a:ext>
            </a:extLst>
          </p:cNvPr>
          <p:cNvSpPr>
            <a:spLocks noGrp="1"/>
          </p:cNvSpPr>
          <p:nvPr>
            <p:ph type="title"/>
          </p:nvPr>
        </p:nvSpPr>
        <p:spPr/>
        <p:txBody>
          <a:bodyPr>
            <a:normAutofit fontScale="90000"/>
          </a:bodyPr>
          <a:lstStyle/>
          <a:p>
            <a:r>
              <a:rPr lang="en-US"/>
              <a:t>Using Apache Spark</a:t>
            </a:r>
            <a:br>
              <a:rPr lang="en-US"/>
            </a:br>
            <a:r>
              <a:rPr lang="en-US" sz="3100"/>
              <a:t>Interactive Shell</a:t>
            </a:r>
            <a:endParaRPr lang="en-US"/>
          </a:p>
        </p:txBody>
      </p:sp>
      <p:sp>
        <p:nvSpPr>
          <p:cNvPr id="3" name="Content Placeholder 2">
            <a:extLst>
              <a:ext uri="{FF2B5EF4-FFF2-40B4-BE49-F238E27FC236}">
                <a16:creationId xmlns:a16="http://schemas.microsoft.com/office/drawing/2014/main" id="{E5C80F85-5BC9-2E47-A0EE-126860CAC890}"/>
              </a:ext>
            </a:extLst>
          </p:cNvPr>
          <p:cNvSpPr>
            <a:spLocks noGrp="1"/>
          </p:cNvSpPr>
          <p:nvPr>
            <p:ph idx="1"/>
          </p:nvPr>
        </p:nvSpPr>
        <p:spPr/>
        <p:txBody>
          <a:bodyPr/>
          <a:lstStyle/>
          <a:p>
            <a:r>
              <a:rPr lang="en-US"/>
              <a:t>There are two ways to manipulate data in Spark</a:t>
            </a:r>
          </a:p>
          <a:p>
            <a:endParaRPr lang="en-US"/>
          </a:p>
          <a:p>
            <a:r>
              <a:rPr lang="en-US"/>
              <a:t>Spark Shell:</a:t>
            </a:r>
          </a:p>
          <a:p>
            <a:pPr lvl="1"/>
            <a:r>
              <a:rPr lang="en-US"/>
              <a:t>Interactive–for learning or data exploration</a:t>
            </a:r>
          </a:p>
          <a:p>
            <a:pPr lvl="1"/>
            <a:r>
              <a:rPr lang="en-US"/>
              <a:t>Python or Scala</a:t>
            </a:r>
          </a:p>
          <a:p>
            <a:pPr marL="274320" lvl="1" indent="0">
              <a:buNone/>
            </a:pPr>
            <a:endParaRPr lang="en-US"/>
          </a:p>
          <a:p>
            <a:r>
              <a:rPr lang="en-US"/>
              <a:t>Spark Applications</a:t>
            </a:r>
          </a:p>
          <a:p>
            <a:pPr lvl="1"/>
            <a:r>
              <a:rPr lang="en-US"/>
              <a:t>For large scale data processing</a:t>
            </a:r>
          </a:p>
          <a:p>
            <a:pPr lvl="1"/>
            <a:r>
              <a:rPr lang="en-US"/>
              <a:t>Python, Scala, or Java</a:t>
            </a:r>
          </a:p>
          <a:p>
            <a:endParaRPr lang="en-US"/>
          </a:p>
        </p:txBody>
      </p:sp>
      <p:sp>
        <p:nvSpPr>
          <p:cNvPr id="4" name="Footer Placeholder 3">
            <a:extLst>
              <a:ext uri="{FF2B5EF4-FFF2-40B4-BE49-F238E27FC236}">
                <a16:creationId xmlns:a16="http://schemas.microsoft.com/office/drawing/2014/main" id="{72D7BECB-3E27-8B49-B324-32AE4C23060A}"/>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0000D9E6-0298-0C4B-ABA2-D71C89D51562}"/>
              </a:ext>
            </a:extLst>
          </p:cNvPr>
          <p:cNvSpPr>
            <a:spLocks noGrp="1"/>
          </p:cNvSpPr>
          <p:nvPr>
            <p:ph type="sldNum" sz="quarter" idx="12"/>
          </p:nvPr>
        </p:nvSpPr>
        <p:spPr/>
        <p:txBody>
          <a:bodyPr/>
          <a:lstStyle/>
          <a:p>
            <a:fld id="{A89303E2-24A7-45FB-8F9B-C98A0FA0F4CA}" type="slidenum">
              <a:rPr lang="en-US" smtClean="0"/>
              <a:t>14</a:t>
            </a:fld>
            <a:endParaRPr lang="en-US"/>
          </a:p>
        </p:txBody>
      </p:sp>
    </p:spTree>
    <p:extLst>
      <p:ext uri="{BB962C8B-B14F-4D97-AF65-F5344CB8AC3E}">
        <p14:creationId xmlns:p14="http://schemas.microsoft.com/office/powerpoint/2010/main" val="3863935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Using Apache Spark</a:t>
            </a:r>
            <a:br>
              <a:rPr lang="en-US"/>
            </a:br>
            <a:r>
              <a:rPr lang="en-US" sz="3100"/>
              <a:t>Interactive Shells</a:t>
            </a:r>
          </a:p>
        </p:txBody>
      </p:sp>
      <p:sp>
        <p:nvSpPr>
          <p:cNvPr id="3" name="Content Placeholder 2"/>
          <p:cNvSpPr>
            <a:spLocks noGrp="1"/>
          </p:cNvSpPr>
          <p:nvPr>
            <p:ph idx="1"/>
          </p:nvPr>
        </p:nvSpPr>
        <p:spPr/>
        <p:txBody>
          <a:bodyPr>
            <a:normAutofit/>
          </a:bodyPr>
          <a:lstStyle/>
          <a:p>
            <a:pPr fontAlgn="base"/>
            <a:r>
              <a:rPr lang="en-US"/>
              <a:t>Spark comes with interactive shells that enable ad hoc data analysis</a:t>
            </a:r>
          </a:p>
          <a:p>
            <a:pPr fontAlgn="base"/>
            <a:r>
              <a:rPr lang="en-US"/>
              <a:t>Spark’s shells will feel familiar if you have used other shells…</a:t>
            </a:r>
          </a:p>
          <a:p>
            <a:pPr fontAlgn="base"/>
            <a:r>
              <a:rPr lang="en-US"/>
              <a:t>Such as those in R, Python, SQL, and Scala, or operating system shells like Bash</a:t>
            </a:r>
          </a:p>
          <a:p>
            <a:pPr fontAlgn="base"/>
            <a:r>
              <a:rPr lang="en-US"/>
              <a:t>Unlike most other shells which let you manipulate data using the disk and memory on a single machine…</a:t>
            </a:r>
          </a:p>
          <a:p>
            <a:pPr fontAlgn="base"/>
            <a:r>
              <a:rPr lang="en-US"/>
              <a:t>Spark’s shells allow you to interact with data distributed on disk or in memory across many machines…</a:t>
            </a:r>
          </a:p>
          <a:p>
            <a:pPr fontAlgn="base"/>
            <a:r>
              <a:rPr lang="en-US"/>
              <a:t>And Spark takes care of automatically distributing this processing</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15</a:t>
            </a:fld>
            <a:endParaRPr lang="en-US"/>
          </a:p>
        </p:txBody>
      </p:sp>
    </p:spTree>
    <p:extLst>
      <p:ext uri="{BB962C8B-B14F-4D97-AF65-F5344CB8AC3E}">
        <p14:creationId xmlns:p14="http://schemas.microsoft.com/office/powerpoint/2010/main" val="2167021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solidFill>
                  <a:srgbClr val="D2533C"/>
                </a:solidFill>
              </a:rPr>
              <a:t>Using Apache Spark</a:t>
            </a:r>
            <a:br>
              <a:rPr lang="en-US" sz="3600">
                <a:solidFill>
                  <a:srgbClr val="D2533C"/>
                </a:solidFill>
              </a:rPr>
            </a:br>
            <a:r>
              <a:rPr lang="en-US" sz="3100">
                <a:solidFill>
                  <a:srgbClr val="D2533C"/>
                </a:solidFill>
              </a:rPr>
              <a:t>Interactive Shells</a:t>
            </a:r>
            <a:endParaRPr lang="en-US" sz="4400"/>
          </a:p>
        </p:txBody>
      </p:sp>
      <p:sp>
        <p:nvSpPr>
          <p:cNvPr id="3" name="Content Placeholder 2"/>
          <p:cNvSpPr>
            <a:spLocks noGrp="1"/>
          </p:cNvSpPr>
          <p:nvPr>
            <p:ph idx="1"/>
          </p:nvPr>
        </p:nvSpPr>
        <p:spPr/>
        <p:txBody>
          <a:bodyPr>
            <a:normAutofit/>
          </a:bodyPr>
          <a:lstStyle/>
          <a:p>
            <a:pPr fontAlgn="base"/>
            <a:r>
              <a:rPr lang="en-US"/>
              <a:t>Because Spark can load data into memory on worker nodes, many distributed computations, even ones that process terabytes of data across dozens of machines, can run in a few seconds</a:t>
            </a:r>
          </a:p>
          <a:p>
            <a:pPr fontAlgn="base"/>
            <a:r>
              <a:rPr lang="en-US"/>
              <a:t>This makes the sort of iterative, ad hoc, and exploratory analysis commonly done in shells a good fit for Spark</a:t>
            </a:r>
          </a:p>
          <a:p>
            <a:pPr fontAlgn="base"/>
            <a:r>
              <a:rPr lang="en-US"/>
              <a:t>Spark provides both Python and Scala shells that have been augmented to support connecting to a cluster</a:t>
            </a:r>
          </a:p>
          <a:p>
            <a:pPr fontAlgn="base"/>
            <a:r>
              <a:rPr lang="en-US"/>
              <a:t>Spark shells provide a simple way to learn the Spark API as well as a powerful tool to analyze data interactively</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16</a:t>
            </a:fld>
            <a:endParaRPr lang="en-US"/>
          </a:p>
        </p:txBody>
      </p:sp>
    </p:spTree>
    <p:extLst>
      <p:ext uri="{BB962C8B-B14F-4D97-AF65-F5344CB8AC3E}">
        <p14:creationId xmlns:p14="http://schemas.microsoft.com/office/powerpoint/2010/main" val="1253311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a:solidFill>
                  <a:srgbClr val="D2533C"/>
                </a:solidFill>
              </a:rPr>
              <a:t>Using Apache Spark</a:t>
            </a:r>
            <a:br>
              <a:rPr lang="en-US" sz="3200">
                <a:solidFill>
                  <a:srgbClr val="D2533C"/>
                </a:solidFill>
              </a:rPr>
            </a:br>
            <a:r>
              <a:rPr lang="en-US" sz="3100">
                <a:solidFill>
                  <a:srgbClr val="D2533C"/>
                </a:solidFill>
              </a:rPr>
              <a:t>Interactive Shells</a:t>
            </a:r>
            <a:endParaRPr lang="en-US" sz="4400"/>
          </a:p>
        </p:txBody>
      </p:sp>
      <p:sp>
        <p:nvSpPr>
          <p:cNvPr id="3" name="Content Placeholder 2"/>
          <p:cNvSpPr>
            <a:spLocks noGrp="1"/>
          </p:cNvSpPr>
          <p:nvPr>
            <p:ph idx="1"/>
          </p:nvPr>
        </p:nvSpPr>
        <p:spPr/>
        <p:txBody>
          <a:bodyPr>
            <a:normAutofit lnSpcReduction="10000"/>
          </a:bodyPr>
          <a:lstStyle/>
          <a:p>
            <a:pPr fontAlgn="base"/>
            <a:r>
              <a:rPr lang="en-US" dirty="0"/>
              <a:t>The easiest way to demonstrate the power of Spark’s shells is to start using one of them for some simple data analysis</a:t>
            </a:r>
          </a:p>
          <a:p>
            <a:pPr fontAlgn="base"/>
            <a:r>
              <a:rPr lang="en-US" dirty="0"/>
              <a:t>The first step is to open up one of Spark’s shells</a:t>
            </a:r>
          </a:p>
          <a:p>
            <a:pPr fontAlgn="base"/>
            <a:r>
              <a:rPr lang="en-US" dirty="0"/>
              <a:t>To open the Python version of the Spark shell type</a:t>
            </a:r>
          </a:p>
          <a:p>
            <a:pPr marL="274320" lvl="1" indent="0" fontAlgn="base">
              <a:buNone/>
            </a:pPr>
            <a:r>
              <a:rPr lang="en-US" dirty="0" err="1"/>
              <a:t>pyspark</a:t>
            </a:r>
            <a:r>
              <a:rPr lang="en-US" dirty="0"/>
              <a:t> </a:t>
            </a:r>
            <a:r>
              <a:rPr lang="en-US" dirty="0">
                <a:sym typeface="Wingdings" panose="05000000000000000000" pitchFamily="2" charset="2"/>
              </a:rPr>
              <a:t> this is the one we shall use in our course</a:t>
            </a:r>
            <a:endParaRPr lang="en-US" dirty="0"/>
          </a:p>
          <a:p>
            <a:pPr fontAlgn="base"/>
            <a:r>
              <a:rPr lang="en-US" dirty="0"/>
              <a:t>To open the Scala version of the Spark shell, type</a:t>
            </a:r>
          </a:p>
          <a:p>
            <a:pPr marL="274320" lvl="1" indent="0" fontAlgn="base">
              <a:buNone/>
            </a:pPr>
            <a:r>
              <a:rPr lang="en-US" dirty="0"/>
              <a:t>spark-shell</a:t>
            </a:r>
          </a:p>
          <a:p>
            <a:pPr fontAlgn="base"/>
            <a:r>
              <a:rPr lang="en-US" dirty="0"/>
              <a:t>The shell prompt should appear within a few seconds </a:t>
            </a:r>
          </a:p>
          <a:p>
            <a:pPr fontAlgn="base"/>
            <a:r>
              <a:rPr lang="en-US" dirty="0"/>
              <a:t>When the shell starts you will see a lot of log messages</a:t>
            </a:r>
          </a:p>
          <a:p>
            <a:pPr fontAlgn="base"/>
            <a:r>
              <a:rPr lang="en-US" dirty="0"/>
              <a:t>You may need to press Enter once to clear the log output and get to a shell prompt</a:t>
            </a:r>
          </a:p>
          <a:p>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17</a:t>
            </a:fld>
            <a:endParaRPr lang="en-US"/>
          </a:p>
        </p:txBody>
      </p:sp>
    </p:spTree>
    <p:extLst>
      <p:ext uri="{BB962C8B-B14F-4D97-AF65-F5344CB8AC3E}">
        <p14:creationId xmlns:p14="http://schemas.microsoft.com/office/powerpoint/2010/main" val="13112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D2533C"/>
                </a:solidFill>
              </a:rPr>
              <a:t>Using Apache Spark</a:t>
            </a:r>
            <a:br>
              <a:rPr lang="en-US">
                <a:solidFill>
                  <a:srgbClr val="D2533C"/>
                </a:solidFill>
              </a:rPr>
            </a:br>
            <a:r>
              <a:rPr lang="en-US" sz="3100">
                <a:solidFill>
                  <a:srgbClr val="D2533C"/>
                </a:solidFill>
              </a:rPr>
              <a:t>Interactive Shells</a:t>
            </a:r>
            <a:endParaRPr lang="en-US" sz="3100"/>
          </a:p>
        </p:txBody>
      </p:sp>
      <p:sp>
        <p:nvSpPr>
          <p:cNvPr id="3" name="Content Placeholder 2"/>
          <p:cNvSpPr>
            <a:spLocks noGrp="1"/>
          </p:cNvSpPr>
          <p:nvPr>
            <p:ph idx="1"/>
          </p:nvPr>
        </p:nvSpPr>
        <p:spPr/>
        <p:txBody>
          <a:bodyPr/>
          <a:lstStyle/>
          <a:p>
            <a:r>
              <a:rPr lang="en-US" dirty="0" err="1"/>
              <a:t>pyspark</a:t>
            </a:r>
            <a:r>
              <a:rPr lang="en-US" dirty="0"/>
              <a:t> defines a special variable ‘sc’ which is initialized to reference an instance of the SparkContext</a:t>
            </a:r>
          </a:p>
          <a:p>
            <a:r>
              <a:rPr lang="en-US" dirty="0"/>
              <a:t>A SparkContext provides the Spark client app an interface to the Spark execution engine</a:t>
            </a:r>
          </a:p>
          <a:p>
            <a:r>
              <a:rPr lang="en-US" dirty="0"/>
              <a:t>Once </a:t>
            </a:r>
            <a:r>
              <a:rPr lang="en-US" dirty="0" err="1"/>
              <a:t>pyspark</a:t>
            </a:r>
            <a:r>
              <a:rPr lang="en-US" dirty="0"/>
              <a:t> is started you can type lines of </a:t>
            </a:r>
            <a:r>
              <a:rPr lang="en-US" dirty="0" err="1"/>
              <a:t>Saprk</a:t>
            </a:r>
            <a:r>
              <a:rPr lang="en-US" dirty="0"/>
              <a:t> code in manually</a:t>
            </a:r>
          </a:p>
          <a:p>
            <a:r>
              <a:rPr lang="en-US" dirty="0"/>
              <a:t>Or you can execute a file of Spark statements by using the ‘</a:t>
            </a:r>
            <a:r>
              <a:rPr lang="en-US" dirty="0" err="1"/>
              <a:t>execfile</a:t>
            </a:r>
            <a:r>
              <a:rPr lang="en-US" dirty="0"/>
              <a:t>(‘</a:t>
            </a:r>
            <a:r>
              <a:rPr lang="en-US" dirty="0" err="1"/>
              <a:t>somefilepath</a:t>
            </a:r>
            <a:r>
              <a:rPr lang="en-US" dirty="0"/>
              <a:t>’) function</a:t>
            </a:r>
          </a:p>
          <a:p>
            <a:pPr lvl="1"/>
            <a:r>
              <a:rPr lang="en-US" dirty="0"/>
              <a:t>For example, </a:t>
            </a:r>
            <a:r>
              <a:rPr lang="en-US" dirty="0" err="1"/>
              <a:t>execfile</a:t>
            </a:r>
            <a:r>
              <a:rPr lang="en-US" dirty="0"/>
              <a:t>(‘/home/hadoop/</a:t>
            </a:r>
            <a:r>
              <a:rPr lang="en-US" dirty="0" err="1"/>
              <a:t>myfile.py</a:t>
            </a:r>
            <a:r>
              <a:rPr lang="en-US" dirty="0"/>
              <a:t>’)</a:t>
            </a:r>
          </a:p>
          <a:p>
            <a:pPr lvl="1"/>
            <a:r>
              <a:rPr lang="en-US" dirty="0"/>
              <a:t>Unlike when you enter actions manually, you need to include print statements to see the results of such actions when using </a:t>
            </a:r>
            <a:r>
              <a:rPr lang="en-US" dirty="0" err="1"/>
              <a:t>execfile</a:t>
            </a:r>
            <a:endParaRPr lang="en-US" dirty="0"/>
          </a:p>
          <a:p>
            <a:pPr lvl="1"/>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a:t>CSP554</a:t>
            </a:r>
            <a:r>
              <a:rPr lang="en-US"/>
              <a:t> Module 06</a:t>
            </a:r>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a:p>
        </p:txBody>
      </p:sp>
    </p:spTree>
    <p:extLst>
      <p:ext uri="{BB962C8B-B14F-4D97-AF65-F5344CB8AC3E}">
        <p14:creationId xmlns:p14="http://schemas.microsoft.com/office/powerpoint/2010/main" val="200996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Using Apache Spark</a:t>
            </a:r>
            <a:br>
              <a:rPr lang="en-US"/>
            </a:br>
            <a:r>
              <a:rPr lang="en-US" sz="3100"/>
              <a:t>Self-Contained Applications</a:t>
            </a:r>
            <a:endParaRPr lang="en-US"/>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r>
              <a:rPr lang="en-US" dirty="0"/>
              <a:t>Suppose we wish to write a self-contained application using the Spark API</a:t>
            </a:r>
          </a:p>
          <a:p>
            <a:endParaRPr lang="en-US" dirty="0"/>
          </a:p>
          <a:p>
            <a:r>
              <a:rPr lang="en-US" dirty="0"/>
              <a:t>As an example, we’ll create a simple Spark application, </a:t>
            </a:r>
            <a:r>
              <a:rPr lang="en-US" dirty="0" err="1"/>
              <a:t>SimpleApp.py</a:t>
            </a:r>
            <a:r>
              <a:rPr lang="en-US" dirty="0"/>
              <a:t>:</a:t>
            </a:r>
          </a:p>
          <a:p>
            <a:endParaRPr lang="en-US" dirty="0"/>
          </a:p>
          <a:p>
            <a:pPr marL="0" indent="0">
              <a:buNone/>
            </a:pPr>
            <a:r>
              <a:rPr lang="en-US" sz="1900" dirty="0"/>
              <a:t>"""</a:t>
            </a:r>
            <a:r>
              <a:rPr lang="en-US" sz="1900" dirty="0" err="1"/>
              <a:t>SimpleApp.py</a:t>
            </a:r>
            <a:r>
              <a:rPr lang="en-US" sz="1900" dirty="0"/>
              <a:t>"""</a:t>
            </a:r>
          </a:p>
          <a:p>
            <a:pPr marL="0" indent="0">
              <a:buNone/>
            </a:pPr>
            <a:r>
              <a:rPr lang="en-US" sz="1900" dirty="0"/>
              <a:t>from </a:t>
            </a:r>
            <a:r>
              <a:rPr lang="en-US" sz="1900" dirty="0" err="1"/>
              <a:t>pyspark</a:t>
            </a:r>
            <a:r>
              <a:rPr lang="en-US" sz="1900" dirty="0"/>
              <a:t> import SparkContext</a:t>
            </a:r>
          </a:p>
          <a:p>
            <a:pPr marL="0" indent="0">
              <a:buNone/>
            </a:pPr>
            <a:endParaRPr lang="en-US" sz="1900" dirty="0"/>
          </a:p>
          <a:p>
            <a:pPr marL="0" indent="0">
              <a:buNone/>
            </a:pPr>
            <a:r>
              <a:rPr lang="en-US" sz="1900" dirty="0" err="1"/>
              <a:t>logFile</a:t>
            </a:r>
            <a:r>
              <a:rPr lang="en-US" sz="1900" dirty="0"/>
              <a:t> = "YOUR_SPARK_HOME/</a:t>
            </a:r>
            <a:r>
              <a:rPr lang="en-US" sz="1900" dirty="0" err="1"/>
              <a:t>README.md</a:t>
            </a:r>
            <a:r>
              <a:rPr lang="en-US" sz="1900" dirty="0"/>
              <a:t>"  # Should be some file on your system</a:t>
            </a:r>
          </a:p>
          <a:p>
            <a:pPr marL="0" indent="0">
              <a:buNone/>
            </a:pPr>
            <a:r>
              <a:rPr lang="en-US" sz="1900" dirty="0"/>
              <a:t>sc = SparkContext("local", "Simple App")</a:t>
            </a:r>
          </a:p>
          <a:p>
            <a:pPr marL="0" indent="0">
              <a:buNone/>
            </a:pPr>
            <a:r>
              <a:rPr lang="en-US" sz="1900" dirty="0" err="1"/>
              <a:t>logData</a:t>
            </a:r>
            <a:r>
              <a:rPr lang="en-US" sz="1900" dirty="0"/>
              <a:t> = sc.textFile(</a:t>
            </a:r>
            <a:r>
              <a:rPr lang="en-US" sz="1900" dirty="0" err="1"/>
              <a:t>logFile</a:t>
            </a:r>
            <a:r>
              <a:rPr lang="en-US" sz="1900" dirty="0"/>
              <a:t>).cache()</a:t>
            </a:r>
          </a:p>
          <a:p>
            <a:pPr marL="0" indent="0">
              <a:buNone/>
            </a:pPr>
            <a:endParaRPr lang="en-US" sz="1900" dirty="0"/>
          </a:p>
          <a:p>
            <a:pPr marL="0" indent="0">
              <a:buNone/>
            </a:pPr>
            <a:r>
              <a:rPr lang="en-US" sz="1900" dirty="0" err="1"/>
              <a:t>numAs</a:t>
            </a:r>
            <a:r>
              <a:rPr lang="en-US" sz="1900" dirty="0"/>
              <a:t> = </a:t>
            </a:r>
            <a:r>
              <a:rPr lang="en-US" sz="1900" dirty="0" err="1"/>
              <a:t>logData.filter</a:t>
            </a:r>
            <a:r>
              <a:rPr lang="en-US" sz="1900" dirty="0"/>
              <a:t>(lambda s: 'a' in s).count()</a:t>
            </a:r>
          </a:p>
          <a:p>
            <a:pPr marL="0" indent="0">
              <a:buNone/>
            </a:pPr>
            <a:r>
              <a:rPr lang="en-US" sz="1900" dirty="0" err="1"/>
              <a:t>numBs</a:t>
            </a:r>
            <a:r>
              <a:rPr lang="en-US" sz="1900" dirty="0"/>
              <a:t> = </a:t>
            </a:r>
            <a:r>
              <a:rPr lang="en-US" sz="1900" dirty="0" err="1"/>
              <a:t>logData.filter</a:t>
            </a:r>
            <a:r>
              <a:rPr lang="en-US" sz="1900" dirty="0"/>
              <a:t>(lambda s: 'b' in s).count()</a:t>
            </a:r>
          </a:p>
          <a:p>
            <a:pPr marL="0" indent="0">
              <a:buNone/>
            </a:pPr>
            <a:endParaRPr lang="en-US" sz="1900" dirty="0"/>
          </a:p>
          <a:p>
            <a:pPr marL="0" indent="0">
              <a:buNone/>
            </a:pPr>
            <a:r>
              <a:rPr lang="en-US" sz="1900" dirty="0"/>
              <a:t>print("Lines with a: %</a:t>
            </a:r>
            <a:r>
              <a:rPr lang="en-US" sz="1900" dirty="0" err="1"/>
              <a:t>i</a:t>
            </a:r>
            <a:r>
              <a:rPr lang="en-US" sz="1900" dirty="0"/>
              <a:t>, lines with b: %</a:t>
            </a:r>
            <a:r>
              <a:rPr lang="en-US" sz="1900" dirty="0" err="1"/>
              <a:t>i</a:t>
            </a:r>
            <a:r>
              <a:rPr lang="en-US" sz="1900" dirty="0"/>
              <a:t>" % (</a:t>
            </a:r>
            <a:r>
              <a:rPr lang="en-US" sz="1900" dirty="0" err="1"/>
              <a:t>numAs</a:t>
            </a:r>
            <a:r>
              <a:rPr lang="en-US" sz="1900" dirty="0"/>
              <a:t>, </a:t>
            </a:r>
            <a:r>
              <a:rPr lang="en-US" sz="1900" dirty="0" err="1"/>
              <a:t>numBs</a:t>
            </a:r>
            <a:r>
              <a:rPr lang="en-US" sz="1900" dirty="0"/>
              <a: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19</a:t>
            </a:fld>
            <a:endParaRPr lang="en-US"/>
          </a:p>
        </p:txBody>
      </p:sp>
    </p:spTree>
    <p:extLst>
      <p:ext uri="{BB962C8B-B14F-4D97-AF65-F5344CB8AC3E}">
        <p14:creationId xmlns:p14="http://schemas.microsoft.com/office/powerpoint/2010/main" val="80021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a:t>
            </a:r>
          </a:p>
        </p:txBody>
      </p:sp>
      <p:sp>
        <p:nvSpPr>
          <p:cNvPr id="3" name="Content Placeholder 2"/>
          <p:cNvSpPr>
            <a:spLocks noGrp="1"/>
          </p:cNvSpPr>
          <p:nvPr>
            <p:ph idx="1"/>
          </p:nvPr>
        </p:nvSpPr>
        <p:spPr/>
        <p:txBody>
          <a:bodyPr>
            <a:normAutofit/>
          </a:bodyPr>
          <a:lstStyle/>
          <a:p>
            <a:r>
              <a:rPr lang="en-US" dirty="0"/>
              <a:t>Apache Spark is an open source, Hadoop-compatible, fast and general purpose cluster-computing platform</a:t>
            </a:r>
          </a:p>
          <a:p>
            <a:r>
              <a:rPr lang="en-US" dirty="0"/>
              <a:t>It was created at </a:t>
            </a:r>
            <a:r>
              <a:rPr lang="en-US" dirty="0" err="1"/>
              <a:t>AMPLabs</a:t>
            </a:r>
            <a:r>
              <a:rPr lang="en-US" dirty="0"/>
              <a:t> in UC Berkeley as part of Berkeley Data Analytics Stack</a:t>
            </a:r>
          </a:p>
          <a:p>
            <a:r>
              <a:rPr lang="en-US" dirty="0"/>
              <a:t>Includes SPARK SQL, SPARK Streaming, </a:t>
            </a:r>
            <a:r>
              <a:rPr lang="en-US" dirty="0" err="1"/>
              <a:t>MLlib</a:t>
            </a:r>
            <a:r>
              <a:rPr lang="en-US" dirty="0"/>
              <a:t> (Machine Learning) and </a:t>
            </a:r>
            <a:r>
              <a:rPr lang="en-US" dirty="0" err="1"/>
              <a:t>GraphX</a:t>
            </a:r>
            <a:r>
              <a:rPr lang="en-US" dirty="0"/>
              <a:t> (graph processing)</a:t>
            </a:r>
          </a:p>
          <a:p>
            <a:r>
              <a:rPr lang="en-US" dirty="0"/>
              <a:t>Spark capable to run programs up to 100x faster than Hadoop MapReduce in memory, or 10x faster on disk</a:t>
            </a:r>
          </a:p>
          <a:p>
            <a:r>
              <a:rPr lang="en-US" dirty="0"/>
              <a:t>Spark can run on a Hadoop YARN cluster manager, and can read any existing Hadoop data</a:t>
            </a:r>
          </a:p>
          <a:p>
            <a:r>
              <a:rPr lang="en-US" dirty="0"/>
              <a:t>Spark itself is written in the language Scala, and runs on the Java Virtual Machine (JVM)</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a:t>
            </a:fld>
            <a:endParaRPr lang="en-US"/>
          </a:p>
        </p:txBody>
      </p:sp>
    </p:spTree>
    <p:extLst>
      <p:ext uri="{BB962C8B-B14F-4D97-AF65-F5344CB8AC3E}">
        <p14:creationId xmlns:p14="http://schemas.microsoft.com/office/powerpoint/2010/main" val="53835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solidFill>
                  <a:srgbClr val="D2533C"/>
                </a:solidFill>
              </a:rPr>
              <a:t>Using Apache Spark</a:t>
            </a:r>
            <a:br>
              <a:rPr lang="en-US" sz="3600">
                <a:solidFill>
                  <a:srgbClr val="D2533C"/>
                </a:solidFill>
              </a:rPr>
            </a:br>
            <a:r>
              <a:rPr lang="en-US" sz="3100">
                <a:solidFill>
                  <a:srgbClr val="D2533C"/>
                </a:solidFill>
              </a:rPr>
              <a:t>Self-Contained Applications</a:t>
            </a:r>
            <a:endParaRPr lang="en-US"/>
          </a:p>
        </p:txBody>
      </p:sp>
      <p:sp>
        <p:nvSpPr>
          <p:cNvPr id="3" name="Content Placeholder 2"/>
          <p:cNvSpPr>
            <a:spLocks noGrp="1"/>
          </p:cNvSpPr>
          <p:nvPr>
            <p:ph idx="1"/>
          </p:nvPr>
        </p:nvSpPr>
        <p:spPr>
          <a:xfrm>
            <a:off x="457200" y="1524000"/>
            <a:ext cx="8229600" cy="5334000"/>
          </a:xfrm>
        </p:spPr>
        <p:txBody>
          <a:bodyPr>
            <a:normAutofit fontScale="85000" lnSpcReduction="20000"/>
          </a:bodyPr>
          <a:lstStyle/>
          <a:p>
            <a:r>
              <a:rPr lang="en-US"/>
              <a:t>This program just counts the number of lines containing ‘a’ and the number containing ‘b’ in a text file</a:t>
            </a:r>
          </a:p>
          <a:p>
            <a:endParaRPr lang="en-US"/>
          </a:p>
          <a:p>
            <a:r>
              <a:rPr lang="en-US"/>
              <a:t>We can pass Python functions to Spark, which are automatically serialized along with any variables that they reference</a:t>
            </a:r>
          </a:p>
          <a:p>
            <a:pPr marL="0" indent="0">
              <a:buNone/>
            </a:pPr>
            <a:endParaRPr lang="en-US"/>
          </a:p>
          <a:p>
            <a:r>
              <a:rPr lang="en-US"/>
              <a:t>For applications that use custom classes or third-party libraries, we can also add code dependencies to spark-submit through its --</a:t>
            </a:r>
            <a:r>
              <a:rPr lang="en-US" err="1"/>
              <a:t>py</a:t>
            </a:r>
            <a:r>
              <a:rPr lang="en-US"/>
              <a:t>-files argument by packaging them into a .zip file</a:t>
            </a:r>
          </a:p>
          <a:p>
            <a:endParaRPr lang="en-US"/>
          </a:p>
          <a:p>
            <a:r>
              <a:rPr lang="en-US" err="1"/>
              <a:t>SimpleApp</a:t>
            </a:r>
            <a:r>
              <a:rPr lang="en-US"/>
              <a:t> is simple enough that we do not need to specify code dependencies.</a:t>
            </a:r>
          </a:p>
          <a:p>
            <a:endParaRPr lang="en-US"/>
          </a:p>
          <a:p>
            <a:r>
              <a:rPr lang="en-US"/>
              <a:t>We can run this application using the bin/spark-submit script:</a:t>
            </a:r>
          </a:p>
          <a:p>
            <a:pPr marL="274320" lvl="1" indent="0">
              <a:buNone/>
            </a:pPr>
            <a:r>
              <a:rPr lang="en-US"/>
              <a:t># Use spark-submit to run your application</a:t>
            </a:r>
          </a:p>
          <a:p>
            <a:pPr marL="274320" lvl="1" indent="0">
              <a:buNone/>
            </a:pPr>
            <a:r>
              <a:rPr lang="en-US"/>
              <a:t>$ spark-submit --master yarn -deploy-mode cluster SimpleApp.py</a:t>
            </a:r>
          </a:p>
          <a:p>
            <a:pPr marL="274320" lvl="1" indent="0">
              <a:buNone/>
            </a:pPr>
            <a:r>
              <a:rPr lang="en-US"/>
              <a:t>...</a:t>
            </a:r>
          </a:p>
          <a:p>
            <a:pPr marL="274320" lvl="1" indent="0">
              <a:buNone/>
            </a:pPr>
            <a:r>
              <a:rPr lang="en-US"/>
              <a:t>Lines with a: 46, Lines with b: 23</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20</a:t>
            </a:fld>
            <a:endParaRPr lang="en-US"/>
          </a:p>
        </p:txBody>
      </p:sp>
    </p:spTree>
    <p:extLst>
      <p:ext uri="{BB962C8B-B14F-4D97-AF65-F5344CB8AC3E}">
        <p14:creationId xmlns:p14="http://schemas.microsoft.com/office/powerpoint/2010/main" val="188019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Spark On Hadoop</a:t>
            </a:r>
          </a:p>
        </p:txBody>
      </p:sp>
      <p:sp>
        <p:nvSpPr>
          <p:cNvPr id="3" name="Content Placeholder 2"/>
          <p:cNvSpPr>
            <a:spLocks noGrp="1"/>
          </p:cNvSpPr>
          <p:nvPr>
            <p:ph idx="1"/>
          </p:nvPr>
        </p:nvSpPr>
        <p:spPr/>
        <p:txBody>
          <a:bodyPr>
            <a:normAutofit fontScale="92500" lnSpcReduction="10000"/>
          </a:bodyPr>
          <a:lstStyle/>
          <a:p>
            <a:r>
              <a:rPr lang="en-US"/>
              <a:t>A Spark application contains several components…</a:t>
            </a:r>
          </a:p>
          <a:p>
            <a:r>
              <a:rPr lang="en-US"/>
              <a:t>All of which exist whether you are running Spark on a single machine or across a cluster of hundreds or thousands of nodes</a:t>
            </a:r>
          </a:p>
          <a:p>
            <a:r>
              <a:rPr lang="en-US"/>
              <a:t>Each component has a specific role in executing a Spark program</a:t>
            </a:r>
          </a:p>
          <a:p>
            <a:r>
              <a:rPr lang="en-US"/>
              <a:t>Some of these roles are passive during execution such as the client components…</a:t>
            </a:r>
          </a:p>
          <a:p>
            <a:r>
              <a:rPr lang="en-US"/>
              <a:t>And other roles are active in the execution of the program, including components executing computation functions</a:t>
            </a:r>
          </a:p>
          <a:p>
            <a:r>
              <a:rPr lang="en-US"/>
              <a:t>The components of a Spark application are the driver, the application master, the YARN cluster manager, and the executors that run on worker nodes</a:t>
            </a:r>
          </a:p>
          <a:p>
            <a:r>
              <a:rPr lang="en-US"/>
              <a:t>All of the Spark components, including the driver, master, and executor processes, run in Java virtual machines (JVMs)</a:t>
            </a:r>
          </a:p>
        </p:txBody>
      </p:sp>
      <p:sp>
        <p:nvSpPr>
          <p:cNvPr id="7" name="Footer Placeholder 6"/>
          <p:cNvSpPr>
            <a:spLocks noGrp="1"/>
          </p:cNvSpPr>
          <p:nvPr>
            <p:ph type="ftr" sz="quarter" idx="11"/>
          </p:nvPr>
        </p:nvSpPr>
        <p:spPr/>
        <p:txBody>
          <a:bodyPr/>
          <a:lstStyle/>
          <a:p>
            <a:r>
              <a:rPr lang="sk-SK"/>
              <a:t>CSP554</a:t>
            </a:r>
            <a:r>
              <a:rPr lang="en-US"/>
              <a:t> Module 06</a:t>
            </a:r>
          </a:p>
        </p:txBody>
      </p:sp>
      <p:sp>
        <p:nvSpPr>
          <p:cNvPr id="8" name="Slide Number Placeholder 7"/>
          <p:cNvSpPr>
            <a:spLocks noGrp="1"/>
          </p:cNvSpPr>
          <p:nvPr>
            <p:ph type="sldNum" sz="quarter" idx="12"/>
          </p:nvPr>
        </p:nvSpPr>
        <p:spPr/>
        <p:txBody>
          <a:bodyPr/>
          <a:lstStyle/>
          <a:p>
            <a:fld id="{9AA7C465-8597-4488-B68C-958448427716}" type="slidenum">
              <a:rPr lang="en-US" smtClean="0"/>
              <a:t>21</a:t>
            </a:fld>
            <a:endParaRPr lang="en-US"/>
          </a:p>
        </p:txBody>
      </p:sp>
    </p:spTree>
    <p:extLst>
      <p:ext uri="{BB962C8B-B14F-4D97-AF65-F5344CB8AC3E}">
        <p14:creationId xmlns:p14="http://schemas.microsoft.com/office/powerpoint/2010/main" val="86037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On Hadoop</a:t>
            </a:r>
            <a:br>
              <a:rPr lang="en-US" dirty="0"/>
            </a:br>
            <a:r>
              <a:rPr lang="en-US" sz="3100" dirty="0"/>
              <a:t>Using an Interactive CLI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6858000" cy="501491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22</a:t>
            </a:fld>
            <a:endParaRPr lang="en-US"/>
          </a:p>
        </p:txBody>
      </p:sp>
    </p:spTree>
    <p:extLst>
      <p:ext uri="{BB962C8B-B14F-4D97-AF65-F5344CB8AC3E}">
        <p14:creationId xmlns:p14="http://schemas.microsoft.com/office/powerpoint/2010/main" val="140875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On Hadoop</a:t>
            </a:r>
            <a:br>
              <a:rPr lang="en-US" dirty="0"/>
            </a:br>
            <a:r>
              <a:rPr lang="en-US" sz="3100" dirty="0"/>
              <a:t>Using an Interactive CLI</a:t>
            </a:r>
          </a:p>
        </p:txBody>
      </p:sp>
      <p:sp>
        <p:nvSpPr>
          <p:cNvPr id="3" name="Content Placeholder 2"/>
          <p:cNvSpPr>
            <a:spLocks noGrp="1"/>
          </p:cNvSpPr>
          <p:nvPr>
            <p:ph idx="1"/>
          </p:nvPr>
        </p:nvSpPr>
        <p:spPr/>
        <p:txBody>
          <a:bodyPr/>
          <a:lstStyle/>
          <a:p>
            <a:pPr marL="457200" indent="-457200">
              <a:buFont typeface="+mj-lt"/>
              <a:buAutoNum type="arabicPeriod"/>
            </a:pPr>
            <a:r>
              <a:rPr lang="en-US"/>
              <a:t>The client submits a Spark application to the cluster manager (the YARN </a:t>
            </a:r>
            <a:r>
              <a:rPr lang="en-US" err="1"/>
              <a:t>ResourceManager</a:t>
            </a:r>
            <a:r>
              <a:rPr lang="en-US"/>
              <a:t>). The driver process is created and runs on the client.</a:t>
            </a:r>
          </a:p>
          <a:p>
            <a:pPr marL="457200" indent="-457200">
              <a:buFont typeface="+mj-lt"/>
              <a:buAutoNum type="arabicPeriod"/>
            </a:pPr>
            <a:r>
              <a:rPr lang="en-US"/>
              <a:t>The </a:t>
            </a:r>
            <a:r>
              <a:rPr lang="en-US" err="1"/>
              <a:t>ResourceManager</a:t>
            </a:r>
            <a:r>
              <a:rPr lang="en-US"/>
              <a:t> assigns an </a:t>
            </a:r>
            <a:r>
              <a:rPr lang="en-US" err="1"/>
              <a:t>ApplicationsMaster</a:t>
            </a:r>
            <a:r>
              <a:rPr lang="en-US"/>
              <a:t> (the Spark master) for the application.</a:t>
            </a:r>
          </a:p>
          <a:p>
            <a:pPr marL="457200" indent="-457200">
              <a:buFont typeface="+mj-lt"/>
              <a:buAutoNum type="arabicPeriod"/>
            </a:pPr>
            <a:r>
              <a:rPr lang="en-US"/>
              <a:t>The </a:t>
            </a:r>
            <a:r>
              <a:rPr lang="en-US" err="1"/>
              <a:t>ApplicationsMaster</a:t>
            </a:r>
            <a:r>
              <a:rPr lang="en-US"/>
              <a:t> requests containers for executors from the </a:t>
            </a:r>
            <a:r>
              <a:rPr lang="en-US" err="1"/>
              <a:t>ResourceManager</a:t>
            </a:r>
            <a:r>
              <a:rPr lang="en-US"/>
              <a:t>. The containers are assigned and the executors are spawned.</a:t>
            </a:r>
          </a:p>
          <a:p>
            <a:pPr marL="457200" indent="-457200">
              <a:buFont typeface="+mj-lt"/>
              <a:buAutoNum type="arabicPeriod"/>
            </a:pPr>
            <a:r>
              <a:rPr lang="en-US"/>
              <a:t>The driver (located on the client) then communicates with the executors to marshal processing of tasks and stages of the Spark program. The driver returns progress, results, and status to the client.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23</a:t>
            </a:fld>
            <a:endParaRPr lang="en-US"/>
          </a:p>
        </p:txBody>
      </p:sp>
    </p:spTree>
    <p:extLst>
      <p:ext uri="{BB962C8B-B14F-4D97-AF65-F5344CB8AC3E}">
        <p14:creationId xmlns:p14="http://schemas.microsoft.com/office/powerpoint/2010/main" val="667881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Spark On Hadoop</a:t>
            </a:r>
            <a:br>
              <a:rPr lang="en-US" dirty="0"/>
            </a:br>
            <a:r>
              <a:rPr lang="en-US" sz="3100" dirty="0"/>
              <a:t>Using a Self-Contained Program</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324600" cy="512292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24</a:t>
            </a:fld>
            <a:endParaRPr lang="en-US"/>
          </a:p>
        </p:txBody>
      </p:sp>
    </p:spTree>
    <p:extLst>
      <p:ext uri="{BB962C8B-B14F-4D97-AF65-F5344CB8AC3E}">
        <p14:creationId xmlns:p14="http://schemas.microsoft.com/office/powerpoint/2010/main" val="1603566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On Hadoop</a:t>
            </a:r>
            <a:br>
              <a:rPr lang="en-US" dirty="0"/>
            </a:br>
            <a:r>
              <a:rPr lang="en-US" sz="3100" dirty="0"/>
              <a:t>Using a Self-Contained Program</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a:t>The client (a user process invoking spark-submit) submits a Spark application to the cluster manager (the YARN </a:t>
            </a:r>
            <a:r>
              <a:rPr lang="en-US" err="1"/>
              <a:t>ResourceManager</a:t>
            </a:r>
            <a:r>
              <a:rPr lang="en-US"/>
              <a:t>)</a:t>
            </a:r>
          </a:p>
          <a:p>
            <a:pPr marL="457200" indent="-457200">
              <a:buFont typeface="+mj-lt"/>
              <a:buAutoNum type="arabicPeriod"/>
            </a:pPr>
            <a:r>
              <a:rPr lang="en-US"/>
              <a:t>The </a:t>
            </a:r>
            <a:r>
              <a:rPr lang="en-US" err="1"/>
              <a:t>ResourceManager</a:t>
            </a:r>
            <a:r>
              <a:rPr lang="en-US"/>
              <a:t> assigns an </a:t>
            </a:r>
            <a:r>
              <a:rPr lang="en-US" err="1"/>
              <a:t>ApplicationsMaster</a:t>
            </a:r>
            <a:r>
              <a:rPr lang="en-US"/>
              <a:t> (the Spark master) for the application. The driver process is created on the same node</a:t>
            </a:r>
          </a:p>
          <a:p>
            <a:pPr marL="457200" indent="-457200">
              <a:buFont typeface="+mj-lt"/>
              <a:buAutoNum type="arabicPeriod"/>
            </a:pPr>
            <a:r>
              <a:rPr lang="en-US"/>
              <a:t>The </a:t>
            </a:r>
            <a:r>
              <a:rPr lang="en-US" err="1"/>
              <a:t>ApplicationsMaster</a:t>
            </a:r>
            <a:r>
              <a:rPr lang="en-US"/>
              <a:t> requests containers for executors from the </a:t>
            </a:r>
            <a:r>
              <a:rPr lang="en-US" err="1"/>
              <a:t>ResourceManager</a:t>
            </a:r>
            <a:r>
              <a:rPr lang="en-US"/>
              <a:t>. The containers are assigned and the executors are spawned. The driver then communicates with the executors to marshal processing of tasks and stages of the Spark program.</a:t>
            </a:r>
          </a:p>
          <a:p>
            <a:pPr marL="457200" indent="-457200">
              <a:buFont typeface="+mj-lt"/>
              <a:buAutoNum type="arabicPeriod"/>
            </a:pPr>
            <a:r>
              <a:rPr lang="en-US"/>
              <a:t>The driver returns progress, results, and status to the client</a:t>
            </a:r>
          </a:p>
          <a:p>
            <a:endParaRPr lang="en-US"/>
          </a:p>
          <a:p>
            <a:pPr marL="0" indent="0">
              <a:buNone/>
            </a:pPr>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25</a:t>
            </a:fld>
            <a:endParaRPr lang="en-US"/>
          </a:p>
        </p:txBody>
      </p:sp>
    </p:spTree>
    <p:extLst>
      <p:ext uri="{BB962C8B-B14F-4D97-AF65-F5344CB8AC3E}">
        <p14:creationId xmlns:p14="http://schemas.microsoft.com/office/powerpoint/2010/main" val="702481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lstStyle/>
          <a:p>
            <a:r>
              <a:rPr lang="en-US"/>
              <a:t>Data Representation</a:t>
            </a:r>
          </a:p>
          <a:p>
            <a:pPr lvl="1"/>
            <a:r>
              <a:rPr lang="en-US"/>
              <a:t>MapReduce</a:t>
            </a:r>
            <a:r>
              <a:rPr lang="en-US">
                <a:sym typeface="Wingdings" panose="05000000000000000000" pitchFamily="2" charset="2"/>
              </a:rPr>
              <a:t> key value pairs</a:t>
            </a:r>
          </a:p>
          <a:p>
            <a:pPr marL="274320" lvl="1" indent="0">
              <a:buNone/>
            </a:pPr>
            <a:endParaRPr lang="en-US"/>
          </a:p>
          <a:p>
            <a:pPr lvl="1"/>
            <a:r>
              <a:rPr lang="en-US"/>
              <a:t>Hive 	</a:t>
            </a:r>
            <a:r>
              <a:rPr lang="en-US">
                <a:sym typeface="Wingdings" panose="05000000000000000000" pitchFamily="2" charset="2"/>
              </a:rPr>
              <a:t> table (with schema)</a:t>
            </a:r>
          </a:p>
          <a:p>
            <a:pPr marL="274320" lvl="1" indent="0">
              <a:buNone/>
            </a:pPr>
            <a:endParaRPr lang="en-US">
              <a:sym typeface="Wingdings" panose="05000000000000000000" pitchFamily="2" charset="2"/>
            </a:endParaRPr>
          </a:p>
          <a:p>
            <a:pPr lvl="1"/>
            <a:r>
              <a:rPr lang="en-US">
                <a:sym typeface="Wingdings" panose="05000000000000000000" pitchFamily="2" charset="2"/>
              </a:rPr>
              <a:t>Pig 		 relation (without schema)</a:t>
            </a:r>
          </a:p>
          <a:p>
            <a:pPr marL="274320" lvl="1" indent="0">
              <a:buNone/>
            </a:pPr>
            <a:r>
              <a:rPr lang="en-US">
                <a:sym typeface="Wingdings" panose="05000000000000000000" pitchFamily="2" charset="2"/>
              </a:rPr>
              <a:t> 		 relation (with schema)</a:t>
            </a:r>
          </a:p>
          <a:p>
            <a:pPr marL="274320" lvl="1" indent="0">
              <a:buNone/>
            </a:pPr>
            <a:endParaRPr lang="en-US">
              <a:sym typeface="Wingdings" panose="05000000000000000000" pitchFamily="2" charset="2"/>
            </a:endParaRPr>
          </a:p>
          <a:p>
            <a:pPr lvl="1"/>
            <a:r>
              <a:rPr lang="en-US">
                <a:sym typeface="Wingdings" panose="05000000000000000000" pitchFamily="2" charset="2"/>
              </a:rPr>
              <a:t>Spark	 Resilient Distributed Datasets (RDDs)</a:t>
            </a:r>
          </a:p>
          <a:p>
            <a:pPr marL="274320" lvl="1" indent="0">
              <a:buNone/>
            </a:pPr>
            <a:r>
              <a:rPr lang="en-US">
                <a:sym typeface="Wingdings" panose="05000000000000000000" pitchFamily="2" charset="2"/>
              </a:rPr>
              <a:t>                          </a:t>
            </a:r>
            <a:r>
              <a:rPr lang="en-US" i="1">
                <a:sym typeface="Wingdings" panose="05000000000000000000" pitchFamily="2" charset="2"/>
              </a:rPr>
              <a:t>like a Pig relation without schema.</a:t>
            </a:r>
          </a:p>
          <a:p>
            <a:pPr marL="274320" lvl="1" indent="0">
              <a:buNone/>
            </a:pPr>
            <a:r>
              <a:rPr lang="en-US" i="1">
                <a:sym typeface="Wingdings" panose="05000000000000000000" pitchFamily="2" charset="2"/>
              </a:rPr>
              <a:t>		    like MapReduce can hold key value pairs </a:t>
            </a:r>
          </a:p>
          <a:p>
            <a:pPr marL="274320" lvl="1" indent="0">
              <a:buNone/>
            </a:pPr>
            <a:r>
              <a:rPr lang="en-US">
                <a:sym typeface="Wingdings" panose="05000000000000000000" pitchFamily="2" charset="2"/>
              </a:rPr>
              <a:t>                      	 </a:t>
            </a:r>
            <a:r>
              <a:rPr lang="en-US" err="1">
                <a:sym typeface="Wingdings" panose="05000000000000000000" pitchFamily="2" charset="2"/>
              </a:rPr>
              <a:t>DataFrames</a:t>
            </a:r>
            <a:endParaRPr lang="en-US">
              <a:sym typeface="Wingdings" panose="05000000000000000000" pitchFamily="2" charset="2"/>
            </a:endParaRPr>
          </a:p>
          <a:p>
            <a:pPr marL="274320" lvl="1" indent="0">
              <a:buNone/>
            </a:pPr>
            <a:r>
              <a:rPr lang="en-US">
                <a:sym typeface="Wingdings" panose="05000000000000000000" pitchFamily="2" charset="2"/>
              </a:rPr>
              <a:t>		     </a:t>
            </a:r>
            <a:r>
              <a:rPr lang="en-US" i="1">
                <a:sym typeface="Wingdings" panose="05000000000000000000" pitchFamily="2" charset="2"/>
              </a:rPr>
              <a:t>like a Hive table with schema</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26</a:t>
            </a:fld>
            <a:endParaRPr lang="en-US"/>
          </a:p>
        </p:txBody>
      </p:sp>
    </p:spTree>
    <p:extLst>
      <p:ext uri="{BB962C8B-B14F-4D97-AF65-F5344CB8AC3E}">
        <p14:creationId xmlns:p14="http://schemas.microsoft.com/office/powerpoint/2010/main" val="4189694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normAutofit/>
          </a:bodyPr>
          <a:lstStyle/>
          <a:p>
            <a:r>
              <a:rPr lang="en-US"/>
              <a:t>Data Operations</a:t>
            </a:r>
          </a:p>
          <a:p>
            <a:pPr lvl="1"/>
            <a:r>
              <a:rPr lang="en-US"/>
              <a:t>Hive 	</a:t>
            </a:r>
            <a:r>
              <a:rPr lang="en-US">
                <a:sym typeface="Wingdings" panose="05000000000000000000" pitchFamily="2" charset="2"/>
              </a:rPr>
              <a:t> HQL (SQL-like language)</a:t>
            </a:r>
          </a:p>
          <a:p>
            <a:pPr marL="274320" lvl="1" indent="0">
              <a:buNone/>
            </a:pPr>
            <a:r>
              <a:rPr lang="en-US">
                <a:sym typeface="Wingdings" panose="05000000000000000000" pitchFamily="2" charset="2"/>
              </a:rPr>
              <a:t>		 Hive CLI (or execute from .</a:t>
            </a:r>
            <a:r>
              <a:rPr lang="en-US" err="1">
                <a:sym typeface="Wingdings" panose="05000000000000000000" pitchFamily="2" charset="2"/>
              </a:rPr>
              <a:t>hql</a:t>
            </a:r>
            <a:r>
              <a:rPr lang="en-US">
                <a:sym typeface="Wingdings" panose="05000000000000000000" pitchFamily="2" charset="2"/>
              </a:rPr>
              <a:t> file)</a:t>
            </a:r>
          </a:p>
          <a:p>
            <a:pPr marL="274320" lvl="1" indent="0">
              <a:buNone/>
            </a:pPr>
            <a:endParaRPr lang="en-US">
              <a:sym typeface="Wingdings" panose="05000000000000000000" pitchFamily="2" charset="2"/>
            </a:endParaRPr>
          </a:p>
          <a:p>
            <a:pPr lvl="1"/>
            <a:r>
              <a:rPr lang="en-US">
                <a:sym typeface="Wingdings" panose="05000000000000000000" pitchFamily="2" charset="2"/>
              </a:rPr>
              <a:t>Pig 		 Pig Latin (scripting language)</a:t>
            </a:r>
          </a:p>
          <a:p>
            <a:pPr marL="274320" lvl="1" indent="0">
              <a:buNone/>
            </a:pPr>
            <a:r>
              <a:rPr lang="en-US">
                <a:sym typeface="Wingdings" panose="05000000000000000000" pitchFamily="2" charset="2"/>
              </a:rPr>
              <a:t>		 Pig CLI (or execute from .pig file)</a:t>
            </a:r>
          </a:p>
          <a:p>
            <a:pPr marL="274320" lvl="1" indent="0">
              <a:buNone/>
            </a:pPr>
            <a:endParaRPr lang="en-US">
              <a:sym typeface="Wingdings" panose="05000000000000000000" pitchFamily="2" charset="2"/>
            </a:endParaRPr>
          </a:p>
          <a:p>
            <a:pPr lvl="1"/>
            <a:r>
              <a:rPr lang="en-US">
                <a:sym typeface="Wingdings" panose="05000000000000000000" pitchFamily="2" charset="2"/>
              </a:rPr>
              <a:t>Spark	 Java, Scala, Python, R (programming languages)</a:t>
            </a:r>
            <a:endParaRPr lang="en-US" i="1">
              <a:sym typeface="Wingdings" panose="05000000000000000000" pitchFamily="2" charset="2"/>
            </a:endParaRPr>
          </a:p>
          <a:p>
            <a:pPr marL="274320" lvl="1" indent="0">
              <a:buNone/>
            </a:pPr>
            <a:r>
              <a:rPr lang="en-US">
                <a:sym typeface="Wingdings" panose="05000000000000000000" pitchFamily="2" charset="2"/>
              </a:rPr>
              <a:t>                      	 Scala or Python CLI (or execute from program file)</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27</a:t>
            </a:fld>
            <a:endParaRPr lang="en-US"/>
          </a:p>
        </p:txBody>
      </p:sp>
    </p:spTree>
    <p:extLst>
      <p:ext uri="{BB962C8B-B14F-4D97-AF65-F5344CB8AC3E}">
        <p14:creationId xmlns:p14="http://schemas.microsoft.com/office/powerpoint/2010/main" val="2089306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normAutofit/>
          </a:bodyPr>
          <a:lstStyle/>
          <a:p>
            <a:r>
              <a:rPr lang="en-US"/>
              <a:t>Data Operations</a:t>
            </a:r>
          </a:p>
          <a:p>
            <a:pPr lvl="1"/>
            <a:r>
              <a:rPr lang="en-US"/>
              <a:t>MapReduce</a:t>
            </a:r>
            <a:r>
              <a:rPr lang="en-US">
                <a:sym typeface="Wingdings" panose="05000000000000000000" pitchFamily="2" charset="2"/>
              </a:rPr>
              <a:t> map, reduce, sort</a:t>
            </a:r>
          </a:p>
          <a:p>
            <a:pPr lvl="1"/>
            <a:endParaRPr lang="en-US"/>
          </a:p>
          <a:p>
            <a:pPr lvl="1"/>
            <a:r>
              <a:rPr lang="en-US"/>
              <a:t>Hive 	</a:t>
            </a:r>
            <a:r>
              <a:rPr lang="en-US">
                <a:sym typeface="Wingdings" panose="05000000000000000000" pitchFamily="2" charset="2"/>
              </a:rPr>
              <a:t> SQL-like operators</a:t>
            </a:r>
          </a:p>
          <a:p>
            <a:pPr marL="274320" lvl="1" indent="0">
              <a:buNone/>
            </a:pPr>
            <a:endParaRPr lang="en-US">
              <a:sym typeface="Wingdings" panose="05000000000000000000" pitchFamily="2" charset="2"/>
            </a:endParaRPr>
          </a:p>
          <a:p>
            <a:pPr lvl="1"/>
            <a:r>
              <a:rPr lang="en-US">
                <a:sym typeface="Wingdings" panose="05000000000000000000" pitchFamily="2" charset="2"/>
              </a:rPr>
              <a:t>Pig 		 Relational operators</a:t>
            </a:r>
          </a:p>
          <a:p>
            <a:pPr marL="274320" lvl="1" indent="0">
              <a:buNone/>
            </a:pPr>
            <a:r>
              <a:rPr lang="en-US">
                <a:sym typeface="Wingdings" panose="05000000000000000000" pitchFamily="2" charset="2"/>
              </a:rPr>
              <a:t>                           </a:t>
            </a:r>
            <a:r>
              <a:rPr lang="en-US" i="1">
                <a:sym typeface="Wingdings" panose="05000000000000000000" pitchFamily="2" charset="2"/>
              </a:rPr>
              <a:t>t</a:t>
            </a:r>
            <a:r>
              <a:rPr lang="en-US" i="1"/>
              <a:t>akes a relation as input and produces </a:t>
            </a:r>
          </a:p>
          <a:p>
            <a:pPr marL="274320" lvl="1" indent="0">
              <a:buNone/>
            </a:pPr>
            <a:r>
              <a:rPr lang="en-US" i="1"/>
              <a:t>		     another relation as output.</a:t>
            </a:r>
          </a:p>
          <a:p>
            <a:pPr marL="274320" lvl="1" indent="0">
              <a:buNone/>
            </a:pPr>
            <a:r>
              <a:rPr lang="en-US" i="1">
                <a:sym typeface="Wingdings" panose="05000000000000000000" pitchFamily="2" charset="2"/>
              </a:rPr>
              <a:t>		</a:t>
            </a:r>
            <a:r>
              <a:rPr lang="en-US">
                <a:sym typeface="Wingdings" panose="05000000000000000000" pitchFamily="2" charset="2"/>
              </a:rPr>
              <a:t> Output operators</a:t>
            </a:r>
          </a:p>
          <a:p>
            <a:pPr marL="274320" lvl="1" indent="0">
              <a:buNone/>
            </a:pPr>
            <a:r>
              <a:rPr lang="en-US">
                <a:sym typeface="Wingdings" panose="05000000000000000000" pitchFamily="2" charset="2"/>
              </a:rPr>
              <a:t>		     </a:t>
            </a:r>
            <a:r>
              <a:rPr lang="en-US" i="1">
                <a:sym typeface="Wingdings" panose="05000000000000000000" pitchFamily="2" charset="2"/>
              </a:rPr>
              <a:t>a</a:t>
            </a:r>
            <a:r>
              <a:rPr lang="en-US" i="1"/>
              <a:t> DUMP or STORE statement is required </a:t>
            </a:r>
          </a:p>
          <a:p>
            <a:pPr marL="274320" lvl="1" indent="0">
              <a:buNone/>
            </a:pPr>
            <a:r>
              <a:rPr lang="en-US" i="1"/>
              <a:t>                           to generate output</a:t>
            </a:r>
            <a:endParaRPr lang="en-US" i="1">
              <a:sym typeface="Wingdings" panose="05000000000000000000" pitchFamily="2" charset="2"/>
            </a:endParaRPr>
          </a:p>
          <a:p>
            <a:pPr marL="274320" lvl="1" indent="0">
              <a:buNone/>
            </a:pPr>
            <a:r>
              <a:rPr lang="en-US">
                <a:sym typeface="Wingdings" panose="05000000000000000000" pitchFamily="2" charset="2"/>
              </a:rPr>
              <a:t>		  </a:t>
            </a:r>
          </a:p>
          <a:p>
            <a:pPr marL="274320" lvl="1" indent="0">
              <a:buNone/>
            </a:pPr>
            <a:endParaRPr lang="en-US" i="1">
              <a:sym typeface="Wingdings" panose="05000000000000000000" pitchFamily="2" charset="2"/>
            </a:endParaRP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28</a:t>
            </a:fld>
            <a:endParaRPr lang="en-US"/>
          </a:p>
        </p:txBody>
      </p:sp>
    </p:spTree>
    <p:extLst>
      <p:ext uri="{BB962C8B-B14F-4D97-AF65-F5344CB8AC3E}">
        <p14:creationId xmlns:p14="http://schemas.microsoft.com/office/powerpoint/2010/main" val="2521987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Spark to Other Hadoop Systems</a:t>
            </a:r>
          </a:p>
        </p:txBody>
      </p:sp>
      <p:sp>
        <p:nvSpPr>
          <p:cNvPr id="3" name="Content Placeholder 2"/>
          <p:cNvSpPr>
            <a:spLocks noGrp="1"/>
          </p:cNvSpPr>
          <p:nvPr>
            <p:ph idx="1"/>
          </p:nvPr>
        </p:nvSpPr>
        <p:spPr/>
        <p:txBody>
          <a:bodyPr>
            <a:normAutofit/>
          </a:bodyPr>
          <a:lstStyle/>
          <a:p>
            <a:r>
              <a:rPr lang="en-US"/>
              <a:t>Data Operations</a:t>
            </a:r>
            <a:r>
              <a:rPr lang="en-US">
                <a:sym typeface="Wingdings" panose="05000000000000000000" pitchFamily="2" charset="2"/>
              </a:rPr>
              <a:t>		  </a:t>
            </a:r>
          </a:p>
          <a:p>
            <a:pPr lvl="1"/>
            <a:r>
              <a:rPr lang="en-US">
                <a:sym typeface="Wingdings" panose="05000000000000000000" pitchFamily="2" charset="2"/>
              </a:rPr>
              <a:t>Spark	 SQL-like operators (on </a:t>
            </a:r>
            <a:r>
              <a:rPr lang="en-US" err="1">
                <a:sym typeface="Wingdings" panose="05000000000000000000" pitchFamily="2" charset="2"/>
              </a:rPr>
              <a:t>DataFrames</a:t>
            </a:r>
            <a:r>
              <a:rPr lang="en-US">
                <a:sym typeface="Wingdings" panose="05000000000000000000" pitchFamily="2" charset="2"/>
              </a:rPr>
              <a:t>)	</a:t>
            </a:r>
          </a:p>
          <a:p>
            <a:pPr marL="274320" lvl="1" indent="0">
              <a:buNone/>
            </a:pPr>
            <a:r>
              <a:rPr lang="en-US">
                <a:sym typeface="Wingdings" panose="05000000000000000000" pitchFamily="2" charset="2"/>
              </a:rPr>
              <a:t>		 Transformation operators (on RDDs)</a:t>
            </a:r>
          </a:p>
          <a:p>
            <a:pPr marL="274320" lvl="1" indent="0">
              <a:buNone/>
            </a:pPr>
            <a:r>
              <a:rPr lang="en-US" i="1">
                <a:sym typeface="Wingdings" panose="05000000000000000000" pitchFamily="2" charset="2"/>
              </a:rPr>
              <a:t>                           like Pig relational operators. </a:t>
            </a:r>
          </a:p>
          <a:p>
            <a:pPr marL="274320" lvl="1" indent="0">
              <a:buNone/>
            </a:pPr>
            <a:r>
              <a:rPr lang="en-US" i="1">
                <a:sym typeface="Wingdings" panose="05000000000000000000" pitchFamily="2" charset="2"/>
              </a:rPr>
              <a:t>		     t</a:t>
            </a:r>
            <a:r>
              <a:rPr lang="en-US" i="1"/>
              <a:t>akes an RDD as input and produces another </a:t>
            </a:r>
          </a:p>
          <a:p>
            <a:pPr marL="274320" lvl="1" indent="0">
              <a:buNone/>
            </a:pPr>
            <a:r>
              <a:rPr lang="en-US" i="1"/>
              <a:t>		     relation as output.</a:t>
            </a:r>
          </a:p>
          <a:p>
            <a:pPr marL="274320" lvl="1" indent="0">
              <a:buNone/>
            </a:pPr>
            <a:r>
              <a:rPr lang="en-US" i="1">
                <a:sym typeface="Wingdings" panose="05000000000000000000" pitchFamily="2" charset="2"/>
              </a:rPr>
              <a:t>		     includes MR map-like, reduce-like and sort-like</a:t>
            </a:r>
          </a:p>
          <a:p>
            <a:pPr marL="274320" lvl="1" indent="0">
              <a:buNone/>
            </a:pPr>
            <a:r>
              <a:rPr lang="en-US" i="1">
                <a:sym typeface="Wingdings" panose="05000000000000000000" pitchFamily="2" charset="2"/>
              </a:rPr>
              <a:t>                   	     operations.</a:t>
            </a:r>
          </a:p>
          <a:p>
            <a:pPr marL="274320" lvl="1" indent="0">
              <a:buNone/>
            </a:pPr>
            <a:r>
              <a:rPr lang="en-US">
                <a:sym typeface="Wingdings" panose="05000000000000000000" pitchFamily="2" charset="2"/>
              </a:rPr>
              <a:t>                      	 Action operators (on RDDs)</a:t>
            </a:r>
          </a:p>
          <a:p>
            <a:pPr marL="274320" lvl="1" indent="0">
              <a:buNone/>
            </a:pPr>
            <a:r>
              <a:rPr lang="en-US">
                <a:sym typeface="Wingdings" panose="05000000000000000000" pitchFamily="2" charset="2"/>
              </a:rPr>
              <a:t>		     </a:t>
            </a:r>
            <a:r>
              <a:rPr lang="en-US" i="1">
                <a:sym typeface="Wingdings" panose="05000000000000000000" pitchFamily="2" charset="2"/>
              </a:rPr>
              <a:t>like Pig output operators.</a:t>
            </a:r>
          </a:p>
          <a:p>
            <a:pPr marL="274320" lvl="1" indent="0">
              <a:buNone/>
            </a:pPr>
            <a:r>
              <a:rPr lang="en-US" i="1">
                <a:sym typeface="Wingdings" panose="05000000000000000000" pitchFamily="2" charset="2"/>
              </a:rPr>
              <a:t>                           t</a:t>
            </a:r>
            <a:r>
              <a:rPr lang="en-US" i="1"/>
              <a:t>akes an RDD as input and produces some </a:t>
            </a:r>
          </a:p>
          <a:p>
            <a:pPr marL="274320" lvl="1" indent="0">
              <a:buNone/>
            </a:pPr>
            <a:r>
              <a:rPr lang="en-US" i="1"/>
              <a:t>		     result or stores into a file.</a:t>
            </a:r>
            <a:endParaRPr lang="en-US" i="1">
              <a:sym typeface="Wingdings" panose="05000000000000000000" pitchFamily="2" charset="2"/>
            </a:endParaRPr>
          </a:p>
          <a:p>
            <a:pPr marL="274320" lvl="1" indent="0">
              <a:buNone/>
            </a:pPr>
            <a:endParaRPr lang="en-US" i="1">
              <a:sym typeface="Wingdings" panose="05000000000000000000" pitchFamily="2" charset="2"/>
            </a:endParaRP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29</a:t>
            </a:fld>
            <a:endParaRPr lang="en-US"/>
          </a:p>
        </p:txBody>
      </p:sp>
    </p:spTree>
    <p:extLst>
      <p:ext uri="{BB962C8B-B14F-4D97-AF65-F5344CB8AC3E}">
        <p14:creationId xmlns:p14="http://schemas.microsoft.com/office/powerpoint/2010/main" val="262503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a:t>
            </a:r>
            <a:br>
              <a:rPr lang="en-US"/>
            </a:br>
            <a:r>
              <a:rPr lang="en-US" sz="3100"/>
              <a:t>Architecture Landscape</a:t>
            </a:r>
          </a:p>
        </p:txBody>
      </p:sp>
      <p:sp>
        <p:nvSpPr>
          <p:cNvPr id="6" name="Rectangle 5"/>
          <p:cNvSpPr/>
          <p:nvPr/>
        </p:nvSpPr>
        <p:spPr>
          <a:xfrm>
            <a:off x="5536629" y="4876800"/>
            <a:ext cx="25146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HDFS</a:t>
            </a:r>
          </a:p>
        </p:txBody>
      </p:sp>
      <p:sp>
        <p:nvSpPr>
          <p:cNvPr id="8" name="Rectangle 7"/>
          <p:cNvSpPr/>
          <p:nvPr/>
        </p:nvSpPr>
        <p:spPr>
          <a:xfrm>
            <a:off x="2717229" y="4419600"/>
            <a:ext cx="53340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Spark Core Engine</a:t>
            </a:r>
          </a:p>
        </p:txBody>
      </p:sp>
      <p:sp>
        <p:nvSpPr>
          <p:cNvPr id="11" name="Rectangle 10"/>
          <p:cNvSpPr/>
          <p:nvPr/>
        </p:nvSpPr>
        <p:spPr>
          <a:xfrm>
            <a:off x="27172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a:t>Spark SQL</a:t>
            </a:r>
          </a:p>
        </p:txBody>
      </p:sp>
      <p:sp>
        <p:nvSpPr>
          <p:cNvPr id="12" name="Rectangle 11"/>
          <p:cNvSpPr/>
          <p:nvPr/>
        </p:nvSpPr>
        <p:spPr>
          <a:xfrm>
            <a:off x="69082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err="1"/>
              <a:t>GraphX</a:t>
            </a:r>
            <a:endParaRPr lang="en-US" sz="1600"/>
          </a:p>
        </p:txBody>
      </p:sp>
      <p:sp>
        <p:nvSpPr>
          <p:cNvPr id="13" name="Rectangle 12"/>
          <p:cNvSpPr/>
          <p:nvPr/>
        </p:nvSpPr>
        <p:spPr>
          <a:xfrm>
            <a:off x="40888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a:t>Spark</a:t>
            </a:r>
          </a:p>
          <a:p>
            <a:pPr algn="ctr"/>
            <a:r>
              <a:rPr lang="en-US" sz="1600"/>
              <a:t>streaming</a:t>
            </a:r>
          </a:p>
        </p:txBody>
      </p:sp>
      <p:sp>
        <p:nvSpPr>
          <p:cNvPr id="14" name="Rectangle 13"/>
          <p:cNvSpPr/>
          <p:nvPr/>
        </p:nvSpPr>
        <p:spPr>
          <a:xfrm>
            <a:off x="5536629" y="3733800"/>
            <a:ext cx="11430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err="1"/>
              <a:t>MlLib</a:t>
            </a:r>
            <a:endParaRPr lang="en-US" sz="1600"/>
          </a:p>
        </p:txBody>
      </p:sp>
      <p:sp>
        <p:nvSpPr>
          <p:cNvPr id="9" name="TextBox 8"/>
          <p:cNvSpPr txBox="1"/>
          <p:nvPr/>
        </p:nvSpPr>
        <p:spPr>
          <a:xfrm>
            <a:off x="2587181" y="2590800"/>
            <a:ext cx="1430200" cy="830997"/>
          </a:xfrm>
          <a:prstGeom prst="rect">
            <a:avLst/>
          </a:prstGeom>
          <a:noFill/>
        </p:spPr>
        <p:txBody>
          <a:bodyPr wrap="none" rtlCol="0">
            <a:spAutoFit/>
          </a:bodyPr>
          <a:lstStyle/>
          <a:p>
            <a:pPr algn="ctr"/>
            <a:r>
              <a:rPr lang="en-US" sz="1600"/>
              <a:t>Fast engine </a:t>
            </a:r>
          </a:p>
          <a:p>
            <a:pPr algn="ctr"/>
            <a:r>
              <a:rPr lang="en-US" sz="1600"/>
              <a:t>for Interactive</a:t>
            </a:r>
          </a:p>
          <a:p>
            <a:pPr algn="ctr"/>
            <a:r>
              <a:rPr lang="en-US" sz="1600"/>
              <a:t>SQL queries</a:t>
            </a:r>
          </a:p>
        </p:txBody>
      </p:sp>
      <p:sp>
        <p:nvSpPr>
          <p:cNvPr id="16" name="TextBox 15"/>
          <p:cNvSpPr txBox="1"/>
          <p:nvPr/>
        </p:nvSpPr>
        <p:spPr>
          <a:xfrm>
            <a:off x="3983624" y="2590800"/>
            <a:ext cx="1380507" cy="830997"/>
          </a:xfrm>
          <a:prstGeom prst="rect">
            <a:avLst/>
          </a:prstGeom>
          <a:noFill/>
        </p:spPr>
        <p:txBody>
          <a:bodyPr wrap="none" rtlCol="0">
            <a:spAutoFit/>
          </a:bodyPr>
          <a:lstStyle/>
          <a:p>
            <a:pPr algn="ctr"/>
            <a:r>
              <a:rPr lang="en-US" sz="1600"/>
              <a:t>Real-time </a:t>
            </a:r>
          </a:p>
          <a:p>
            <a:pPr algn="ctr"/>
            <a:r>
              <a:rPr lang="en-US" sz="1600"/>
              <a:t>streaming</a:t>
            </a:r>
          </a:p>
          <a:p>
            <a:pPr algn="ctr"/>
            <a:r>
              <a:rPr lang="en-US" sz="1600"/>
              <a:t>data analysis</a:t>
            </a:r>
          </a:p>
        </p:txBody>
      </p:sp>
      <p:sp>
        <p:nvSpPr>
          <p:cNvPr id="17" name="TextBox 16"/>
          <p:cNvSpPr txBox="1"/>
          <p:nvPr/>
        </p:nvSpPr>
        <p:spPr>
          <a:xfrm>
            <a:off x="5575696" y="2590800"/>
            <a:ext cx="1130438" cy="830997"/>
          </a:xfrm>
          <a:prstGeom prst="rect">
            <a:avLst/>
          </a:prstGeom>
          <a:noFill/>
        </p:spPr>
        <p:txBody>
          <a:bodyPr wrap="none" rtlCol="0">
            <a:spAutoFit/>
          </a:bodyPr>
          <a:lstStyle/>
          <a:p>
            <a:pPr algn="ctr"/>
            <a:r>
              <a:rPr lang="en-US" sz="1600"/>
              <a:t>Machine</a:t>
            </a:r>
          </a:p>
          <a:p>
            <a:pPr algn="ctr"/>
            <a:r>
              <a:rPr lang="en-US" sz="1600"/>
              <a:t>learning</a:t>
            </a:r>
          </a:p>
          <a:p>
            <a:pPr algn="ctr"/>
            <a:r>
              <a:rPr lang="en-US" sz="1600"/>
              <a:t>algorithms</a:t>
            </a:r>
          </a:p>
        </p:txBody>
      </p:sp>
      <p:sp>
        <p:nvSpPr>
          <p:cNvPr id="18" name="TextBox 17"/>
          <p:cNvSpPr txBox="1"/>
          <p:nvPr/>
        </p:nvSpPr>
        <p:spPr>
          <a:xfrm>
            <a:off x="6901878" y="2590800"/>
            <a:ext cx="1175322" cy="830997"/>
          </a:xfrm>
          <a:prstGeom prst="rect">
            <a:avLst/>
          </a:prstGeom>
          <a:noFill/>
        </p:spPr>
        <p:txBody>
          <a:bodyPr wrap="none" rtlCol="0">
            <a:spAutoFit/>
          </a:bodyPr>
          <a:lstStyle/>
          <a:p>
            <a:pPr algn="ctr"/>
            <a:r>
              <a:rPr lang="en-US" sz="1600"/>
              <a:t>Graph</a:t>
            </a:r>
          </a:p>
          <a:p>
            <a:pPr algn="ctr"/>
            <a:r>
              <a:rPr lang="en-US" sz="1600"/>
              <a:t>processing</a:t>
            </a:r>
          </a:p>
          <a:p>
            <a:pPr algn="ctr"/>
            <a:r>
              <a:rPr lang="en-US" sz="1600"/>
              <a:t>algorithms</a:t>
            </a:r>
          </a:p>
        </p:txBody>
      </p:sp>
      <p:sp>
        <p:nvSpPr>
          <p:cNvPr id="19" name="Rectangle 18"/>
          <p:cNvSpPr/>
          <p:nvPr/>
        </p:nvSpPr>
        <p:spPr>
          <a:xfrm>
            <a:off x="762000" y="3505200"/>
            <a:ext cx="11430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err="1"/>
              <a:t>pyspark</a:t>
            </a:r>
            <a:endParaRPr lang="en-US" sz="1600" dirty="0"/>
          </a:p>
          <a:p>
            <a:pPr algn="ctr"/>
            <a:r>
              <a:rPr lang="en-US" sz="1400" dirty="0">
                <a:solidFill>
                  <a:srgbClr val="0070C0"/>
                </a:solidFill>
              </a:rPr>
              <a:t>(Python)</a:t>
            </a:r>
          </a:p>
        </p:txBody>
      </p:sp>
      <p:sp>
        <p:nvSpPr>
          <p:cNvPr id="20" name="Rectangle 19"/>
          <p:cNvSpPr/>
          <p:nvPr/>
        </p:nvSpPr>
        <p:spPr>
          <a:xfrm>
            <a:off x="762000" y="4572000"/>
            <a:ext cx="11430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a:t>spark-shell</a:t>
            </a:r>
          </a:p>
          <a:p>
            <a:pPr algn="ctr"/>
            <a:r>
              <a:rPr lang="en-US" sz="1400">
                <a:solidFill>
                  <a:srgbClr val="0070C0"/>
                </a:solidFill>
              </a:rPr>
              <a:t>(Scala)</a:t>
            </a:r>
          </a:p>
        </p:txBody>
      </p:sp>
      <p:cxnSp>
        <p:nvCxnSpPr>
          <p:cNvPr id="21" name="Elbow Connector 20"/>
          <p:cNvCxnSpPr>
            <a:stCxn id="19" idx="3"/>
            <a:endCxn id="8" idx="1"/>
          </p:cNvCxnSpPr>
          <p:nvPr/>
        </p:nvCxnSpPr>
        <p:spPr>
          <a:xfrm>
            <a:off x="1905000" y="3924300"/>
            <a:ext cx="812229" cy="685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20" idx="3"/>
          </p:cNvCxnSpPr>
          <p:nvPr/>
        </p:nvCxnSpPr>
        <p:spPr>
          <a:xfrm flipV="1">
            <a:off x="1905000" y="4610100"/>
            <a:ext cx="812229"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9" idx="3"/>
            <a:endCxn id="11" idx="1"/>
          </p:cNvCxnSpPr>
          <p:nvPr/>
        </p:nvCxnSpPr>
        <p:spPr>
          <a:xfrm>
            <a:off x="1905000" y="3924300"/>
            <a:ext cx="812229" cy="1143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77086" y="2590800"/>
            <a:ext cx="1130438" cy="830997"/>
          </a:xfrm>
          <a:prstGeom prst="rect">
            <a:avLst/>
          </a:prstGeom>
          <a:noFill/>
        </p:spPr>
        <p:txBody>
          <a:bodyPr wrap="none" rtlCol="0">
            <a:spAutoFit/>
          </a:bodyPr>
          <a:lstStyle/>
          <a:p>
            <a:pPr algn="ctr"/>
            <a:r>
              <a:rPr lang="en-US" sz="1600"/>
              <a:t>Command</a:t>
            </a:r>
          </a:p>
          <a:p>
            <a:pPr algn="ctr"/>
            <a:r>
              <a:rPr lang="en-US" sz="1600"/>
              <a:t>line</a:t>
            </a:r>
          </a:p>
          <a:p>
            <a:pPr algn="ctr"/>
            <a:r>
              <a:rPr lang="en-US" sz="1600"/>
              <a:t>interfaces</a:t>
            </a:r>
          </a:p>
        </p:txBody>
      </p:sp>
      <p:sp>
        <p:nvSpPr>
          <p:cNvPr id="34" name="Rectangle 33"/>
          <p:cNvSpPr/>
          <p:nvPr/>
        </p:nvSpPr>
        <p:spPr>
          <a:xfrm>
            <a:off x="2743200" y="4876800"/>
            <a:ext cx="2514600" cy="381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t>YARN</a:t>
            </a:r>
          </a:p>
        </p:txBody>
      </p:sp>
      <p:sp>
        <p:nvSpPr>
          <p:cNvPr id="10" name="Footer Placeholder 9"/>
          <p:cNvSpPr>
            <a:spLocks noGrp="1"/>
          </p:cNvSpPr>
          <p:nvPr>
            <p:ph type="ftr" sz="quarter" idx="11"/>
          </p:nvPr>
        </p:nvSpPr>
        <p:spPr/>
        <p:txBody>
          <a:bodyPr/>
          <a:lstStyle/>
          <a:p>
            <a:r>
              <a:rPr lang="sk-SK"/>
              <a:t>CSP554</a:t>
            </a:r>
            <a:r>
              <a:rPr lang="en-US"/>
              <a:t> Module 06</a:t>
            </a:r>
          </a:p>
        </p:txBody>
      </p:sp>
      <p:sp>
        <p:nvSpPr>
          <p:cNvPr id="15" name="Slide Number Placeholder 14"/>
          <p:cNvSpPr>
            <a:spLocks noGrp="1"/>
          </p:cNvSpPr>
          <p:nvPr>
            <p:ph type="sldNum" sz="quarter" idx="12"/>
          </p:nvPr>
        </p:nvSpPr>
        <p:spPr/>
        <p:txBody>
          <a:bodyPr/>
          <a:lstStyle/>
          <a:p>
            <a:fld id="{9AA7C465-8597-4488-B68C-958448427716}" type="slidenum">
              <a:rPr lang="en-US" smtClean="0"/>
              <a:t>3</a:t>
            </a:fld>
            <a:endParaRPr lang="en-US"/>
          </a:p>
        </p:txBody>
      </p:sp>
    </p:spTree>
    <p:extLst>
      <p:ext uri="{BB962C8B-B14F-4D97-AF65-F5344CB8AC3E}">
        <p14:creationId xmlns:p14="http://schemas.microsoft.com/office/powerpoint/2010/main" val="2911368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Resilient Distributed Datasets (RDD)</a:t>
            </a:r>
          </a:p>
        </p:txBody>
      </p:sp>
      <p:sp>
        <p:nvSpPr>
          <p:cNvPr id="3" name="Content Placeholder 2"/>
          <p:cNvSpPr>
            <a:spLocks noGrp="1"/>
          </p:cNvSpPr>
          <p:nvPr>
            <p:ph idx="1"/>
          </p:nvPr>
        </p:nvSpPr>
        <p:spPr/>
        <p:txBody>
          <a:bodyPr/>
          <a:lstStyle/>
          <a:p>
            <a:r>
              <a:rPr lang="en-US"/>
              <a:t>Spark’s core abstraction for working with data, is the resilient distributed dataset (RDD)</a:t>
            </a:r>
          </a:p>
          <a:p>
            <a:r>
              <a:rPr lang="en-US"/>
              <a:t>An RDD is simply a distributed collection of elements</a:t>
            </a:r>
          </a:p>
          <a:p>
            <a:r>
              <a:rPr lang="en-US"/>
              <a:t>In Spark all work is expressed as either creating new RDDs, transforming existing RDDs, or calling operations on RDDs to compute a result</a:t>
            </a:r>
          </a:p>
          <a:p>
            <a:r>
              <a:rPr lang="en-US"/>
              <a:t>Under the hood, Spark automatically distributes the data contained in RDDs across your cluster…</a:t>
            </a:r>
          </a:p>
          <a:p>
            <a:r>
              <a:rPr lang="en-US"/>
              <a:t>And parallelizes the operations you perform on them</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30</a:t>
            </a:fld>
            <a:endParaRPr lang="en-US"/>
          </a:p>
        </p:txBody>
      </p:sp>
    </p:spTree>
    <p:extLst>
      <p:ext uri="{BB962C8B-B14F-4D97-AF65-F5344CB8AC3E}">
        <p14:creationId xmlns:p14="http://schemas.microsoft.com/office/powerpoint/2010/main" val="651184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Datasets (RDD)</a:t>
            </a:r>
          </a:p>
        </p:txBody>
      </p:sp>
      <p:sp>
        <p:nvSpPr>
          <p:cNvPr id="3" name="Content Placeholder 2"/>
          <p:cNvSpPr>
            <a:spLocks noGrp="1"/>
          </p:cNvSpPr>
          <p:nvPr>
            <p:ph idx="1"/>
          </p:nvPr>
        </p:nvSpPr>
        <p:spPr/>
        <p:txBody>
          <a:bodyPr/>
          <a:lstStyle/>
          <a:p>
            <a:pPr fontAlgn="base"/>
            <a:r>
              <a:rPr lang="en-US"/>
              <a:t>An RDD in Spark is simply an immutable distributed collection of objects</a:t>
            </a:r>
          </a:p>
          <a:p>
            <a:pPr fontAlgn="base"/>
            <a:r>
              <a:rPr lang="en-US"/>
              <a:t>Each RDD is split into multiple </a:t>
            </a:r>
            <a:r>
              <a:rPr lang="en-US" i="1"/>
              <a:t>partitions</a:t>
            </a:r>
            <a:r>
              <a:rPr lang="en-US"/>
              <a:t>, which may be computed on different nodes of the cluster</a:t>
            </a:r>
          </a:p>
          <a:p>
            <a:pPr fontAlgn="base"/>
            <a:r>
              <a:rPr lang="en-US"/>
              <a:t>RDDs can contain any type of Python, Java, or Scala objects, including user-defined classes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31</a:t>
            </a:fld>
            <a:endParaRPr lang="en-US"/>
          </a:p>
        </p:txBody>
      </p:sp>
    </p:spTree>
    <p:extLst>
      <p:ext uri="{BB962C8B-B14F-4D97-AF65-F5344CB8AC3E}">
        <p14:creationId xmlns:p14="http://schemas.microsoft.com/office/powerpoint/2010/main" val="78901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8C8D-37FA-4345-8C04-532A855813B7}"/>
              </a:ext>
            </a:extLst>
          </p:cNvPr>
          <p:cNvSpPr>
            <a:spLocks noGrp="1"/>
          </p:cNvSpPr>
          <p:nvPr>
            <p:ph type="title"/>
          </p:nvPr>
        </p:nvSpPr>
        <p:spPr/>
        <p:txBody>
          <a:bodyPr>
            <a:normAutofit/>
          </a:bodyPr>
          <a:lstStyle/>
          <a:p>
            <a:r>
              <a:rPr lang="en-US"/>
              <a:t>RDD and Partitions </a:t>
            </a:r>
          </a:p>
        </p:txBody>
      </p:sp>
      <p:sp>
        <p:nvSpPr>
          <p:cNvPr id="3" name="Footer Placeholder 2">
            <a:extLst>
              <a:ext uri="{FF2B5EF4-FFF2-40B4-BE49-F238E27FC236}">
                <a16:creationId xmlns:a16="http://schemas.microsoft.com/office/drawing/2014/main" id="{716F29C3-3933-2142-AA34-3C7462843CCC}"/>
              </a:ext>
            </a:extLst>
          </p:cNvPr>
          <p:cNvSpPr>
            <a:spLocks noGrp="1"/>
          </p:cNvSpPr>
          <p:nvPr>
            <p:ph type="ftr" sz="quarter" idx="11"/>
          </p:nvPr>
        </p:nvSpPr>
        <p:spPr/>
        <p:txBody>
          <a:bodyPr/>
          <a:lstStyle/>
          <a:p>
            <a:r>
              <a:rPr lang="en-US"/>
              <a:t>Big Data Technologies - Module 01a</a:t>
            </a:r>
          </a:p>
        </p:txBody>
      </p:sp>
      <p:sp>
        <p:nvSpPr>
          <p:cNvPr id="4" name="Slide Number Placeholder 3">
            <a:extLst>
              <a:ext uri="{FF2B5EF4-FFF2-40B4-BE49-F238E27FC236}">
                <a16:creationId xmlns:a16="http://schemas.microsoft.com/office/drawing/2014/main" id="{31E66CC2-C6A2-8947-8796-DCFEF2DE3734}"/>
              </a:ext>
            </a:extLst>
          </p:cNvPr>
          <p:cNvSpPr>
            <a:spLocks noGrp="1"/>
          </p:cNvSpPr>
          <p:nvPr>
            <p:ph type="sldNum" sz="quarter" idx="12"/>
          </p:nvPr>
        </p:nvSpPr>
        <p:spPr/>
        <p:txBody>
          <a:bodyPr/>
          <a:lstStyle/>
          <a:p>
            <a:fld id="{A89303E2-24A7-45FB-8F9B-C98A0FA0F4CA}" type="slidenum">
              <a:rPr lang="en-US" smtClean="0"/>
              <a:t>32</a:t>
            </a:fld>
            <a:endParaRPr lang="en-US"/>
          </a:p>
        </p:txBody>
      </p:sp>
      <p:pic>
        <p:nvPicPr>
          <p:cNvPr id="5" name="Picture 4">
            <a:extLst>
              <a:ext uri="{FF2B5EF4-FFF2-40B4-BE49-F238E27FC236}">
                <a16:creationId xmlns:a16="http://schemas.microsoft.com/office/drawing/2014/main" id="{AC6BBD59-A9C1-6E4F-B790-25B2A4F269D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1709928"/>
            <a:ext cx="8991600" cy="3960586"/>
          </a:xfrm>
          <a:prstGeom prst="rect">
            <a:avLst/>
          </a:prstGeom>
        </p:spPr>
      </p:pic>
    </p:spTree>
    <p:extLst>
      <p:ext uri="{BB962C8B-B14F-4D97-AF65-F5344CB8AC3E}">
        <p14:creationId xmlns:p14="http://schemas.microsoft.com/office/powerpoint/2010/main" val="2712405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172F-85A4-D84B-9FA2-35DAE957D270}"/>
              </a:ext>
            </a:extLst>
          </p:cNvPr>
          <p:cNvSpPr>
            <a:spLocks noGrp="1"/>
          </p:cNvSpPr>
          <p:nvPr>
            <p:ph type="title"/>
          </p:nvPr>
        </p:nvSpPr>
        <p:spPr/>
        <p:txBody>
          <a:bodyPr>
            <a:normAutofit/>
          </a:bodyPr>
          <a:lstStyle/>
          <a:p>
            <a:r>
              <a:rPr lang="en-US"/>
              <a:t>Programming with RDDs</a:t>
            </a:r>
          </a:p>
        </p:txBody>
      </p:sp>
      <p:sp>
        <p:nvSpPr>
          <p:cNvPr id="3" name="Content Placeholder 2">
            <a:extLst>
              <a:ext uri="{FF2B5EF4-FFF2-40B4-BE49-F238E27FC236}">
                <a16:creationId xmlns:a16="http://schemas.microsoft.com/office/drawing/2014/main" id="{F00E5B40-D8C7-B743-B208-C1C4313F31AF}"/>
              </a:ext>
            </a:extLst>
          </p:cNvPr>
          <p:cNvSpPr>
            <a:spLocks noGrp="1"/>
          </p:cNvSpPr>
          <p:nvPr>
            <p:ph idx="1"/>
          </p:nvPr>
        </p:nvSpPr>
        <p:spPr/>
        <p:txBody>
          <a:bodyPr/>
          <a:lstStyle/>
          <a:p>
            <a:r>
              <a:rPr lang="en-US"/>
              <a:t>All work is expressed by either:</a:t>
            </a:r>
          </a:p>
          <a:p>
            <a:pPr lvl="1"/>
            <a:r>
              <a:rPr lang="en-US"/>
              <a:t>creating new RDDs</a:t>
            </a:r>
          </a:p>
          <a:p>
            <a:pPr lvl="1"/>
            <a:r>
              <a:rPr lang="en-US"/>
              <a:t>transforming existing RDDs</a:t>
            </a:r>
          </a:p>
          <a:p>
            <a:pPr lvl="1"/>
            <a:r>
              <a:rPr lang="en-US"/>
              <a:t>calling operations on RDDs to compute a result</a:t>
            </a:r>
          </a:p>
          <a:p>
            <a:r>
              <a:rPr lang="en-US"/>
              <a:t>Distributes the data contained in RDDs across the nodes (executors) in the cluster and parallelizes the operations.</a:t>
            </a:r>
          </a:p>
          <a:p>
            <a:r>
              <a:rPr lang="en-US"/>
              <a:t>Each RDD is split into multiple partitions, which can be computed on different nodes of the cluster</a:t>
            </a:r>
          </a:p>
          <a:p>
            <a:endParaRPr lang="en-US"/>
          </a:p>
        </p:txBody>
      </p:sp>
      <p:sp>
        <p:nvSpPr>
          <p:cNvPr id="4" name="Footer Placeholder 3">
            <a:extLst>
              <a:ext uri="{FF2B5EF4-FFF2-40B4-BE49-F238E27FC236}">
                <a16:creationId xmlns:a16="http://schemas.microsoft.com/office/drawing/2014/main" id="{8CC7AB63-022F-634A-A7F7-817256DA567F}"/>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ECB2D157-2DF8-B94B-8EE4-91CB6705B9C6}"/>
              </a:ext>
            </a:extLst>
          </p:cNvPr>
          <p:cNvSpPr>
            <a:spLocks noGrp="1"/>
          </p:cNvSpPr>
          <p:nvPr>
            <p:ph type="sldNum" sz="quarter" idx="12"/>
          </p:nvPr>
        </p:nvSpPr>
        <p:spPr/>
        <p:txBody>
          <a:bodyPr/>
          <a:lstStyle/>
          <a:p>
            <a:fld id="{A89303E2-24A7-45FB-8F9B-C98A0FA0F4CA}" type="slidenum">
              <a:rPr lang="en-US" smtClean="0"/>
              <a:t>33</a:t>
            </a:fld>
            <a:endParaRPr lang="en-US"/>
          </a:p>
        </p:txBody>
      </p:sp>
    </p:spTree>
    <p:extLst>
      <p:ext uri="{BB962C8B-B14F-4D97-AF65-F5344CB8AC3E}">
        <p14:creationId xmlns:p14="http://schemas.microsoft.com/office/powerpoint/2010/main" val="2182901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806A-9A41-8541-99F3-94F4247D739D}"/>
              </a:ext>
            </a:extLst>
          </p:cNvPr>
          <p:cNvSpPr>
            <a:spLocks noGrp="1"/>
          </p:cNvSpPr>
          <p:nvPr>
            <p:ph type="title"/>
          </p:nvPr>
        </p:nvSpPr>
        <p:spPr/>
        <p:txBody>
          <a:bodyPr/>
          <a:lstStyle/>
          <a:p>
            <a:r>
              <a:rPr lang="en-US"/>
              <a:t>Resilient Distributed Datasets (RDD)</a:t>
            </a:r>
          </a:p>
        </p:txBody>
      </p:sp>
      <p:sp>
        <p:nvSpPr>
          <p:cNvPr id="3" name="Content Placeholder 2">
            <a:extLst>
              <a:ext uri="{FF2B5EF4-FFF2-40B4-BE49-F238E27FC236}">
                <a16:creationId xmlns:a16="http://schemas.microsoft.com/office/drawing/2014/main" id="{D93C3FF3-FCB6-0C4B-AFFB-DFE45D8799DB}"/>
              </a:ext>
            </a:extLst>
          </p:cNvPr>
          <p:cNvSpPr>
            <a:spLocks noGrp="1"/>
          </p:cNvSpPr>
          <p:nvPr>
            <p:ph idx="1"/>
          </p:nvPr>
        </p:nvSpPr>
        <p:spPr/>
        <p:txBody>
          <a:bodyPr>
            <a:normAutofit/>
          </a:bodyPr>
          <a:lstStyle/>
          <a:p>
            <a:r>
              <a:rPr lang="en-US" dirty="0"/>
              <a:t>There are two ways to create RDDs:</a:t>
            </a:r>
          </a:p>
          <a:p>
            <a:pPr lvl="1"/>
            <a:r>
              <a:rPr lang="en-US" b="1" dirty="0"/>
              <a:t>parallelizing </a:t>
            </a:r>
            <a:r>
              <a:rPr lang="en-US" dirty="0"/>
              <a:t>an existing collection in your driver program</a:t>
            </a:r>
          </a:p>
          <a:p>
            <a:pPr lvl="1"/>
            <a:r>
              <a:rPr lang="en-US" b="1" dirty="0"/>
              <a:t>referencing a dataset </a:t>
            </a:r>
            <a:r>
              <a:rPr lang="en-US" dirty="0"/>
              <a:t>in an external storage system, such as a shared file system, HDFS, HBase, or any data source offering a Hadoop Input Format</a:t>
            </a:r>
          </a:p>
          <a:p>
            <a:r>
              <a:rPr lang="en-US" dirty="0"/>
              <a:t>Spark makes use of the concept of RDDs to achieve faster parallel processing speed than MapReduce</a:t>
            </a:r>
          </a:p>
        </p:txBody>
      </p:sp>
      <p:sp>
        <p:nvSpPr>
          <p:cNvPr id="4" name="Footer Placeholder 3">
            <a:extLst>
              <a:ext uri="{FF2B5EF4-FFF2-40B4-BE49-F238E27FC236}">
                <a16:creationId xmlns:a16="http://schemas.microsoft.com/office/drawing/2014/main" id="{9F370B3B-1524-8E41-93EE-533EC988A5C4}"/>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C3FDA7BC-01FA-F640-AC17-9F0CB1E1D462}"/>
              </a:ext>
            </a:extLst>
          </p:cNvPr>
          <p:cNvSpPr>
            <a:spLocks noGrp="1"/>
          </p:cNvSpPr>
          <p:nvPr>
            <p:ph type="sldNum" sz="quarter" idx="12"/>
          </p:nvPr>
        </p:nvSpPr>
        <p:spPr/>
        <p:txBody>
          <a:bodyPr/>
          <a:lstStyle/>
          <a:p>
            <a:fld id="{A89303E2-24A7-45FB-8F9B-C98A0FA0F4CA}" type="slidenum">
              <a:rPr lang="en-US" smtClean="0"/>
              <a:t>34</a:t>
            </a:fld>
            <a:endParaRPr lang="en-US"/>
          </a:p>
        </p:txBody>
      </p:sp>
    </p:spTree>
    <p:extLst>
      <p:ext uri="{BB962C8B-B14F-4D97-AF65-F5344CB8AC3E}">
        <p14:creationId xmlns:p14="http://schemas.microsoft.com/office/powerpoint/2010/main" val="236711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B76F-869A-1745-93E5-C639D976EF25}"/>
              </a:ext>
            </a:extLst>
          </p:cNvPr>
          <p:cNvSpPr>
            <a:spLocks noGrp="1"/>
          </p:cNvSpPr>
          <p:nvPr>
            <p:ph type="title"/>
          </p:nvPr>
        </p:nvSpPr>
        <p:spPr/>
        <p:txBody>
          <a:bodyPr>
            <a:normAutofit/>
          </a:bodyPr>
          <a:lstStyle/>
          <a:p>
            <a:r>
              <a:rPr lang="en-US"/>
              <a:t>Resilient Distributed Datasets (RDD)</a:t>
            </a:r>
          </a:p>
        </p:txBody>
      </p:sp>
      <p:sp>
        <p:nvSpPr>
          <p:cNvPr id="3" name="Content Placeholder 2">
            <a:extLst>
              <a:ext uri="{FF2B5EF4-FFF2-40B4-BE49-F238E27FC236}">
                <a16:creationId xmlns:a16="http://schemas.microsoft.com/office/drawing/2014/main" id="{D200652B-C94C-B84F-A483-A055F223D867}"/>
              </a:ext>
            </a:extLst>
          </p:cNvPr>
          <p:cNvSpPr>
            <a:spLocks noGrp="1"/>
          </p:cNvSpPr>
          <p:nvPr>
            <p:ph idx="1"/>
          </p:nvPr>
        </p:nvSpPr>
        <p:spPr/>
        <p:txBody>
          <a:bodyPr>
            <a:normAutofit fontScale="92500" lnSpcReduction="10000"/>
          </a:bodyPr>
          <a:lstStyle/>
          <a:p>
            <a:r>
              <a:rPr lang="en-US" dirty="0"/>
              <a:t>Parallelize a collection </a:t>
            </a:r>
          </a:p>
          <a:p>
            <a:pPr lvl="1"/>
            <a:r>
              <a:rPr lang="en-US" dirty="0"/>
              <a:t>Take an existing in-memory collection and pass it to SparkContext’s parallelize method</a:t>
            </a:r>
          </a:p>
          <a:p>
            <a:pPr lvl="1"/>
            <a:r>
              <a:rPr lang="en-US" dirty="0"/>
              <a:t>Not generally used outside of prototyping and testing since it requires entire dataset in memory on one machine</a:t>
            </a:r>
          </a:p>
          <a:p>
            <a:pPr lvl="1"/>
            <a:endParaRPr lang="en-US" dirty="0"/>
          </a:p>
          <a:p>
            <a:pPr marL="0" indent="0">
              <a:buNone/>
            </a:pPr>
            <a:r>
              <a:rPr lang="en-US" dirty="0"/>
              <a:t># Parallelize in Python</a:t>
            </a:r>
          </a:p>
          <a:p>
            <a:pPr marL="0" indent="0">
              <a:buNone/>
            </a:pPr>
            <a:r>
              <a:rPr lang="en-US" dirty="0" err="1"/>
              <a:t>wordsRDD</a:t>
            </a:r>
            <a:r>
              <a:rPr lang="en-US" dirty="0"/>
              <a:t> = </a:t>
            </a:r>
            <a:r>
              <a:rPr lang="en-US" dirty="0" err="1"/>
              <a:t>sc.parallelize</a:t>
            </a:r>
            <a:r>
              <a:rPr lang="en-US" dirty="0"/>
              <a:t>([“fish", “cats“, “dogs”])</a:t>
            </a:r>
          </a:p>
          <a:p>
            <a:pPr lvl="1"/>
            <a:endParaRPr lang="en-US" dirty="0"/>
          </a:p>
          <a:p>
            <a:r>
              <a:rPr lang="en-US" dirty="0"/>
              <a:t>Read from file</a:t>
            </a:r>
          </a:p>
          <a:p>
            <a:pPr lvl="1"/>
            <a:r>
              <a:rPr lang="en-US" dirty="0"/>
              <a:t>There are methods to read data from HDFS, S3, HBase etc.</a:t>
            </a:r>
          </a:p>
          <a:p>
            <a:endParaRPr lang="en-US" dirty="0"/>
          </a:p>
          <a:p>
            <a:pPr marL="0" indent="0">
              <a:buNone/>
            </a:pPr>
            <a:r>
              <a:rPr lang="en-US" dirty="0"/>
              <a:t># Read a local txt file in Python</a:t>
            </a:r>
          </a:p>
          <a:p>
            <a:pPr marL="0" indent="0">
              <a:buNone/>
            </a:pPr>
            <a:r>
              <a:rPr lang="en-US" dirty="0" err="1"/>
              <a:t>linesRDD</a:t>
            </a:r>
            <a:r>
              <a:rPr lang="en-US" dirty="0"/>
              <a:t> = sc.textFile("/path/to/</a:t>
            </a:r>
            <a:r>
              <a:rPr lang="en-US" dirty="0" err="1"/>
              <a:t>README.md</a:t>
            </a:r>
            <a:r>
              <a:rPr lang="en-US" dirty="0"/>
              <a:t>")</a:t>
            </a:r>
          </a:p>
        </p:txBody>
      </p:sp>
      <p:sp>
        <p:nvSpPr>
          <p:cNvPr id="4" name="Footer Placeholder 3">
            <a:extLst>
              <a:ext uri="{FF2B5EF4-FFF2-40B4-BE49-F238E27FC236}">
                <a16:creationId xmlns:a16="http://schemas.microsoft.com/office/drawing/2014/main" id="{4FA18072-7955-BB40-9C00-5715FF68943A}"/>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F1A31E79-CD97-3F42-9628-F9E23D4B5560}"/>
              </a:ext>
            </a:extLst>
          </p:cNvPr>
          <p:cNvSpPr>
            <a:spLocks noGrp="1"/>
          </p:cNvSpPr>
          <p:nvPr>
            <p:ph type="sldNum" sz="quarter" idx="12"/>
          </p:nvPr>
        </p:nvSpPr>
        <p:spPr/>
        <p:txBody>
          <a:bodyPr/>
          <a:lstStyle/>
          <a:p>
            <a:fld id="{A89303E2-24A7-45FB-8F9B-C98A0FA0F4CA}" type="slidenum">
              <a:rPr lang="en-US" smtClean="0"/>
              <a:t>35</a:t>
            </a:fld>
            <a:endParaRPr lang="en-US"/>
          </a:p>
        </p:txBody>
      </p:sp>
    </p:spTree>
    <p:extLst>
      <p:ext uri="{BB962C8B-B14F-4D97-AF65-F5344CB8AC3E}">
        <p14:creationId xmlns:p14="http://schemas.microsoft.com/office/powerpoint/2010/main" val="452327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Datasets (RDD)</a:t>
            </a:r>
          </a:p>
        </p:txBody>
      </p:sp>
      <p:sp>
        <p:nvSpPr>
          <p:cNvPr id="3" name="Content Placeholder 2"/>
          <p:cNvSpPr>
            <a:spLocks noGrp="1"/>
          </p:cNvSpPr>
          <p:nvPr>
            <p:ph idx="1"/>
          </p:nvPr>
        </p:nvSpPr>
        <p:spPr/>
        <p:txBody>
          <a:bodyPr>
            <a:normAutofit fontScale="92500"/>
          </a:bodyPr>
          <a:lstStyle/>
          <a:p>
            <a:r>
              <a:rPr lang="en-US"/>
              <a:t>As one of the initial intended uses for Spark was to support machine learning, Spark’s RDDs provided a form of shared memory that could make efficient reuse of data for iterative operations</a:t>
            </a:r>
          </a:p>
          <a:p>
            <a:r>
              <a:rPr lang="en-US"/>
              <a:t>One of the main downsides of Hadoop’s implementation of MapReduce was its persistence of intermediate data to disk and the copying of this data between nodes at runtime</a:t>
            </a:r>
          </a:p>
          <a:p>
            <a:r>
              <a:rPr lang="en-US"/>
              <a:t>This distributed processing method of sharing data did provide resiliency and fault tolerance but it was at the cost of latency</a:t>
            </a:r>
          </a:p>
          <a:p>
            <a:r>
              <a:rPr lang="en-US"/>
              <a:t>As data volumes increased along with the necessity for real-time data processing and insights…</a:t>
            </a:r>
          </a:p>
          <a:p>
            <a:r>
              <a:rPr lang="en-US"/>
              <a:t>Spark’s (mainly) in-memory processing framework based on the RDD has grown in popularity</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36</a:t>
            </a:fld>
            <a:endParaRPr lang="en-US"/>
          </a:p>
        </p:txBody>
      </p:sp>
    </p:spTree>
    <p:extLst>
      <p:ext uri="{BB962C8B-B14F-4D97-AF65-F5344CB8AC3E}">
        <p14:creationId xmlns:p14="http://schemas.microsoft.com/office/powerpoint/2010/main" val="2594386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MapReduce</a:t>
            </a:r>
            <a:br>
              <a:rPr lang="en-US"/>
            </a:br>
            <a:r>
              <a:rPr lang="en-US" sz="3100"/>
              <a:t>File Based Processing</a:t>
            </a:r>
            <a:endParaRPr lang="en-US"/>
          </a:p>
        </p:txBody>
      </p:sp>
      <p:sp>
        <p:nvSpPr>
          <p:cNvPr id="5" name="Rectangle 4"/>
          <p:cNvSpPr/>
          <p:nvPr/>
        </p:nvSpPr>
        <p:spPr>
          <a:xfrm>
            <a:off x="304800" y="4953000"/>
            <a:ext cx="845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p:txBody>
      </p:sp>
      <p:sp>
        <p:nvSpPr>
          <p:cNvPr id="6" name="Rectangle 5"/>
          <p:cNvSpPr/>
          <p:nvPr/>
        </p:nvSpPr>
        <p:spPr>
          <a:xfrm>
            <a:off x="9144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Map</a:t>
            </a:r>
          </a:p>
        </p:txBody>
      </p:sp>
      <p:sp>
        <p:nvSpPr>
          <p:cNvPr id="7" name="Rectangle 6"/>
          <p:cNvSpPr/>
          <p:nvPr/>
        </p:nvSpPr>
        <p:spPr>
          <a:xfrm>
            <a:off x="25146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Reduce</a:t>
            </a:r>
          </a:p>
        </p:txBody>
      </p:sp>
      <p:cxnSp>
        <p:nvCxnSpPr>
          <p:cNvPr id="11" name="Elbow Connector 10"/>
          <p:cNvCxnSpPr>
            <a:endCxn id="6" idx="1"/>
          </p:cNvCxnSpPr>
          <p:nvPr/>
        </p:nvCxnSpPr>
        <p:spPr>
          <a:xfrm rot="5400000" flipH="1" flipV="1">
            <a:off x="-323850" y="3714750"/>
            <a:ext cx="20193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66900" y="3733800"/>
            <a:ext cx="11049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Local</a:t>
            </a:r>
          </a:p>
          <a:p>
            <a:pPr algn="ctr"/>
            <a:r>
              <a:rPr lang="en-US"/>
              <a:t>File</a:t>
            </a:r>
          </a:p>
          <a:p>
            <a:pPr algn="ctr"/>
            <a:r>
              <a:rPr lang="en-US"/>
              <a:t>System</a:t>
            </a:r>
          </a:p>
        </p:txBody>
      </p:sp>
      <p:cxnSp>
        <p:nvCxnSpPr>
          <p:cNvPr id="14" name="Elbow Connector 13"/>
          <p:cNvCxnSpPr/>
          <p:nvPr/>
        </p:nvCxnSpPr>
        <p:spPr>
          <a:xfrm rot="16200000" flipH="1">
            <a:off x="1847850" y="3371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a:off x="2609850" y="3371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3"/>
          </p:cNvCxnSpPr>
          <p:nvPr/>
        </p:nvCxnSpPr>
        <p:spPr>
          <a:xfrm>
            <a:off x="3886200" y="2933700"/>
            <a:ext cx="381000" cy="2019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3340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Map</a:t>
            </a:r>
          </a:p>
        </p:txBody>
      </p:sp>
      <p:sp>
        <p:nvSpPr>
          <p:cNvPr id="27" name="Rectangle 26"/>
          <p:cNvSpPr/>
          <p:nvPr/>
        </p:nvSpPr>
        <p:spPr>
          <a:xfrm>
            <a:off x="6934200" y="2514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Reduce</a:t>
            </a:r>
          </a:p>
        </p:txBody>
      </p:sp>
      <p:cxnSp>
        <p:nvCxnSpPr>
          <p:cNvPr id="28" name="Elbow Connector 27"/>
          <p:cNvCxnSpPr/>
          <p:nvPr/>
        </p:nvCxnSpPr>
        <p:spPr>
          <a:xfrm rot="5400000" flipH="1" flipV="1">
            <a:off x="4095750" y="3714750"/>
            <a:ext cx="20193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286500" y="3733800"/>
            <a:ext cx="11049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Local</a:t>
            </a:r>
          </a:p>
          <a:p>
            <a:pPr algn="ctr"/>
            <a:r>
              <a:rPr lang="en-US"/>
              <a:t>File</a:t>
            </a:r>
          </a:p>
          <a:p>
            <a:pPr algn="ctr"/>
            <a:r>
              <a:rPr lang="en-US"/>
              <a:t>System</a:t>
            </a:r>
          </a:p>
        </p:txBody>
      </p:sp>
      <p:cxnSp>
        <p:nvCxnSpPr>
          <p:cNvPr id="30" name="Elbow Connector 29"/>
          <p:cNvCxnSpPr/>
          <p:nvPr/>
        </p:nvCxnSpPr>
        <p:spPr>
          <a:xfrm rot="16200000" flipH="1">
            <a:off x="6267450" y="3371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a:off x="7029450" y="3371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7" idx="3"/>
          </p:cNvCxnSpPr>
          <p:nvPr/>
        </p:nvCxnSpPr>
        <p:spPr>
          <a:xfrm>
            <a:off x="8305800" y="2933700"/>
            <a:ext cx="381000" cy="2019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sk-SK"/>
              <a:t>CSP554</a:t>
            </a:r>
            <a:r>
              <a:rPr lang="en-US"/>
              <a:t> Module 06</a:t>
            </a:r>
          </a:p>
        </p:txBody>
      </p:sp>
      <p:sp>
        <p:nvSpPr>
          <p:cNvPr id="9" name="Slide Number Placeholder 8"/>
          <p:cNvSpPr>
            <a:spLocks noGrp="1"/>
          </p:cNvSpPr>
          <p:nvPr>
            <p:ph type="sldNum" sz="quarter" idx="12"/>
          </p:nvPr>
        </p:nvSpPr>
        <p:spPr/>
        <p:txBody>
          <a:bodyPr/>
          <a:lstStyle/>
          <a:p>
            <a:fld id="{9AA7C465-8597-4488-B68C-958448427716}" type="slidenum">
              <a:rPr lang="en-US" smtClean="0"/>
              <a:t>37</a:t>
            </a:fld>
            <a:endParaRPr lang="en-US"/>
          </a:p>
        </p:txBody>
      </p:sp>
    </p:spTree>
    <p:extLst>
      <p:ext uri="{BB962C8B-B14F-4D97-AF65-F5344CB8AC3E}">
        <p14:creationId xmlns:p14="http://schemas.microsoft.com/office/powerpoint/2010/main" val="4191419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85B-C516-3A48-9FFA-BD6AF2962EF5}"/>
              </a:ext>
            </a:extLst>
          </p:cNvPr>
          <p:cNvSpPr>
            <a:spLocks noGrp="1"/>
          </p:cNvSpPr>
          <p:nvPr>
            <p:ph type="title"/>
          </p:nvPr>
        </p:nvSpPr>
        <p:spPr/>
        <p:txBody>
          <a:bodyPr/>
          <a:lstStyle/>
          <a:p>
            <a:r>
              <a:rPr lang="en-US"/>
              <a:t>Data Sharing is Slow in MapReduce</a:t>
            </a:r>
          </a:p>
        </p:txBody>
      </p:sp>
      <p:sp>
        <p:nvSpPr>
          <p:cNvPr id="3" name="Content Placeholder 2">
            <a:extLst>
              <a:ext uri="{FF2B5EF4-FFF2-40B4-BE49-F238E27FC236}">
                <a16:creationId xmlns:a16="http://schemas.microsoft.com/office/drawing/2014/main" id="{4E802C4B-5852-E741-82AF-E154CD4D47A1}"/>
              </a:ext>
            </a:extLst>
          </p:cNvPr>
          <p:cNvSpPr>
            <a:spLocks noGrp="1"/>
          </p:cNvSpPr>
          <p:nvPr>
            <p:ph idx="1"/>
          </p:nvPr>
        </p:nvSpPr>
        <p:spPr/>
        <p:txBody>
          <a:bodyPr>
            <a:normAutofit/>
          </a:bodyPr>
          <a:lstStyle/>
          <a:p>
            <a:r>
              <a:rPr lang="en-US" dirty="0"/>
              <a:t>The only way to reuse data between two MapReduce jobs is to write it to an external storage system (Ex: HDFS)</a:t>
            </a:r>
          </a:p>
          <a:p>
            <a:r>
              <a:rPr lang="en-US" dirty="0"/>
              <a:t>So… Data sharing is slow in MapReduce due to overhead of  </a:t>
            </a:r>
            <a:r>
              <a:rPr lang="en-US" b="1" dirty="0"/>
              <a:t>replication</a:t>
            </a:r>
            <a:r>
              <a:rPr lang="en-US" dirty="0"/>
              <a:t>, </a:t>
            </a:r>
            <a:r>
              <a:rPr lang="en-US" b="1" dirty="0"/>
              <a:t>serialization</a:t>
            </a:r>
            <a:r>
              <a:rPr lang="en-US" dirty="0"/>
              <a:t>, and </a:t>
            </a:r>
            <a:r>
              <a:rPr lang="en-US" b="1" dirty="0"/>
              <a:t>disk IO</a:t>
            </a:r>
          </a:p>
          <a:p>
            <a:r>
              <a:rPr lang="en-US" dirty="0"/>
              <a:t>Most of the Hadoop applications spend more than 90% of the time doing HDFS read-write operations</a:t>
            </a:r>
          </a:p>
          <a:p>
            <a:endParaRPr lang="en-US" dirty="0"/>
          </a:p>
        </p:txBody>
      </p:sp>
      <p:sp>
        <p:nvSpPr>
          <p:cNvPr id="4" name="Footer Placeholder 3">
            <a:extLst>
              <a:ext uri="{FF2B5EF4-FFF2-40B4-BE49-F238E27FC236}">
                <a16:creationId xmlns:a16="http://schemas.microsoft.com/office/drawing/2014/main" id="{0F2B12E4-60D8-564A-B93C-CF5C20D89B54}"/>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EFE326CD-DED5-6941-A013-A3E8A7C8A69E}"/>
              </a:ext>
            </a:extLst>
          </p:cNvPr>
          <p:cNvSpPr>
            <a:spLocks noGrp="1"/>
          </p:cNvSpPr>
          <p:nvPr>
            <p:ph type="sldNum" sz="quarter" idx="12"/>
          </p:nvPr>
        </p:nvSpPr>
        <p:spPr/>
        <p:txBody>
          <a:bodyPr/>
          <a:lstStyle/>
          <a:p>
            <a:fld id="{A89303E2-24A7-45FB-8F9B-C98A0FA0F4CA}" type="slidenum">
              <a:rPr lang="en-US" smtClean="0"/>
              <a:t>38</a:t>
            </a:fld>
            <a:endParaRPr lang="en-US"/>
          </a:p>
        </p:txBody>
      </p:sp>
    </p:spTree>
    <p:extLst>
      <p:ext uri="{BB962C8B-B14F-4D97-AF65-F5344CB8AC3E}">
        <p14:creationId xmlns:p14="http://schemas.microsoft.com/office/powerpoint/2010/main" val="3029611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Spark</a:t>
            </a:r>
            <a:br>
              <a:rPr lang="en-US"/>
            </a:br>
            <a:r>
              <a:rPr lang="en-US" sz="3100"/>
              <a:t>Adaptive (In Memory and File Based Processing)  </a:t>
            </a:r>
          </a:p>
        </p:txBody>
      </p:sp>
      <p:sp>
        <p:nvSpPr>
          <p:cNvPr id="5" name="Rectangle 4"/>
          <p:cNvSpPr/>
          <p:nvPr/>
        </p:nvSpPr>
        <p:spPr>
          <a:xfrm>
            <a:off x="304800" y="5715000"/>
            <a:ext cx="8458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p:txBody>
      </p:sp>
      <p:sp>
        <p:nvSpPr>
          <p:cNvPr id="6" name="Rectangle 5"/>
          <p:cNvSpPr/>
          <p:nvPr/>
        </p:nvSpPr>
        <p:spPr>
          <a:xfrm>
            <a:off x="14478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Stage1</a:t>
            </a:r>
          </a:p>
        </p:txBody>
      </p:sp>
      <p:sp>
        <p:nvSpPr>
          <p:cNvPr id="7" name="Rectangle 6"/>
          <p:cNvSpPr/>
          <p:nvPr/>
        </p:nvSpPr>
        <p:spPr>
          <a:xfrm>
            <a:off x="30480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Stage2</a:t>
            </a:r>
          </a:p>
        </p:txBody>
      </p:sp>
      <p:cxnSp>
        <p:nvCxnSpPr>
          <p:cNvPr id="11" name="Elbow Connector 10"/>
          <p:cNvCxnSpPr>
            <a:endCxn id="6" idx="1"/>
          </p:cNvCxnSpPr>
          <p:nvPr/>
        </p:nvCxnSpPr>
        <p:spPr>
          <a:xfrm rot="5400000" flipH="1" flipV="1">
            <a:off x="209550" y="4476750"/>
            <a:ext cx="2019300" cy="4572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6200000" flipH="1">
            <a:off x="2381250" y="4133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a:off x="3143250" y="4133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8768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Stage3</a:t>
            </a:r>
          </a:p>
        </p:txBody>
      </p:sp>
      <p:sp>
        <p:nvSpPr>
          <p:cNvPr id="27" name="Rectangle 26"/>
          <p:cNvSpPr/>
          <p:nvPr/>
        </p:nvSpPr>
        <p:spPr>
          <a:xfrm>
            <a:off x="6477000" y="3276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Stage4</a:t>
            </a:r>
          </a:p>
        </p:txBody>
      </p:sp>
      <p:sp>
        <p:nvSpPr>
          <p:cNvPr id="29" name="Rectangle 28"/>
          <p:cNvSpPr/>
          <p:nvPr/>
        </p:nvSpPr>
        <p:spPr>
          <a:xfrm>
            <a:off x="5829300" y="4495800"/>
            <a:ext cx="11049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Local</a:t>
            </a:r>
          </a:p>
          <a:p>
            <a:pPr algn="ctr"/>
            <a:r>
              <a:rPr lang="en-US" sz="1200"/>
              <a:t>File</a:t>
            </a:r>
          </a:p>
          <a:p>
            <a:pPr algn="ctr"/>
            <a:r>
              <a:rPr lang="en-US" sz="1200"/>
              <a:t>System</a:t>
            </a:r>
          </a:p>
        </p:txBody>
      </p:sp>
      <p:cxnSp>
        <p:nvCxnSpPr>
          <p:cNvPr id="30" name="Elbow Connector 29"/>
          <p:cNvCxnSpPr/>
          <p:nvPr/>
        </p:nvCxnSpPr>
        <p:spPr>
          <a:xfrm rot="16200000" flipH="1">
            <a:off x="5810250" y="4133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a:off x="6572250" y="4133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7" idx="3"/>
          </p:cNvCxnSpPr>
          <p:nvPr/>
        </p:nvCxnSpPr>
        <p:spPr>
          <a:xfrm>
            <a:off x="7848600" y="3695700"/>
            <a:ext cx="381000" cy="20193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076700" y="4495800"/>
            <a:ext cx="11049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Local</a:t>
            </a:r>
          </a:p>
          <a:p>
            <a:pPr algn="ctr"/>
            <a:r>
              <a:rPr lang="en-US" sz="1200"/>
              <a:t>File</a:t>
            </a:r>
          </a:p>
          <a:p>
            <a:pPr algn="ctr"/>
            <a:r>
              <a:rPr lang="en-US" sz="1200"/>
              <a:t>System</a:t>
            </a:r>
          </a:p>
        </p:txBody>
      </p:sp>
      <p:cxnSp>
        <p:nvCxnSpPr>
          <p:cNvPr id="34" name="Elbow Connector 33"/>
          <p:cNvCxnSpPr/>
          <p:nvPr/>
        </p:nvCxnSpPr>
        <p:spPr>
          <a:xfrm rot="16200000" flipH="1">
            <a:off x="4057650" y="4133850"/>
            <a:ext cx="381000" cy="342900"/>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rot="5400000">
            <a:off x="4819650" y="4133850"/>
            <a:ext cx="381000" cy="342900"/>
          </a:xfrm>
          <a:prstGeom prst="bentConnector3">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31143" y="2895600"/>
            <a:ext cx="926857" cy="338554"/>
          </a:xfrm>
          <a:prstGeom prst="rect">
            <a:avLst/>
          </a:prstGeom>
          <a:noFill/>
        </p:spPr>
        <p:txBody>
          <a:bodyPr wrap="none" rtlCol="0">
            <a:spAutoFit/>
          </a:bodyPr>
          <a:lstStyle/>
          <a:p>
            <a:r>
              <a:rPr lang="en-US" sz="1600"/>
              <a:t>Iteration</a:t>
            </a:r>
          </a:p>
        </p:txBody>
      </p:sp>
      <p:sp>
        <p:nvSpPr>
          <p:cNvPr id="37" name="Rectangle 36"/>
          <p:cNvSpPr/>
          <p:nvPr/>
        </p:nvSpPr>
        <p:spPr>
          <a:xfrm>
            <a:off x="5829300" y="2171700"/>
            <a:ext cx="1104900" cy="342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Local</a:t>
            </a:r>
          </a:p>
          <a:p>
            <a:pPr algn="ctr"/>
            <a:r>
              <a:rPr lang="en-US" sz="1200"/>
              <a:t>File</a:t>
            </a:r>
          </a:p>
          <a:p>
            <a:pPr algn="ctr"/>
            <a:r>
              <a:rPr lang="en-US" sz="1200"/>
              <a:t>System</a:t>
            </a:r>
          </a:p>
        </p:txBody>
      </p:sp>
      <p:sp>
        <p:nvSpPr>
          <p:cNvPr id="40" name="Rectangle 39"/>
          <p:cNvSpPr/>
          <p:nvPr/>
        </p:nvSpPr>
        <p:spPr>
          <a:xfrm>
            <a:off x="4076700" y="2171700"/>
            <a:ext cx="1104900" cy="3429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Local</a:t>
            </a:r>
          </a:p>
          <a:p>
            <a:pPr algn="ctr"/>
            <a:r>
              <a:rPr lang="en-US" sz="1200"/>
              <a:t>File</a:t>
            </a:r>
          </a:p>
          <a:p>
            <a:pPr algn="ctr"/>
            <a:r>
              <a:rPr lang="en-US" sz="1200"/>
              <a:t>System</a:t>
            </a:r>
          </a:p>
        </p:txBody>
      </p:sp>
      <p:sp>
        <p:nvSpPr>
          <p:cNvPr id="12" name="Rectangle 11"/>
          <p:cNvSpPr/>
          <p:nvPr/>
        </p:nvSpPr>
        <p:spPr>
          <a:xfrm>
            <a:off x="2400300" y="4495800"/>
            <a:ext cx="4533900" cy="685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Local</a:t>
            </a:r>
          </a:p>
          <a:p>
            <a:pPr algn="ctr"/>
            <a:r>
              <a:rPr lang="en-US" sz="1200"/>
              <a:t>File</a:t>
            </a:r>
          </a:p>
          <a:p>
            <a:pPr algn="ctr"/>
            <a:r>
              <a:rPr lang="en-US" sz="1200"/>
              <a:t>System</a:t>
            </a:r>
          </a:p>
        </p:txBody>
      </p:sp>
      <p:sp>
        <p:nvSpPr>
          <p:cNvPr id="43" name="Rectangle 42"/>
          <p:cNvSpPr/>
          <p:nvPr/>
        </p:nvSpPr>
        <p:spPr>
          <a:xfrm>
            <a:off x="2438400" y="2057400"/>
            <a:ext cx="44958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a:t>RAM</a:t>
            </a:r>
          </a:p>
        </p:txBody>
      </p:sp>
      <p:cxnSp>
        <p:nvCxnSpPr>
          <p:cNvPr id="44" name="Elbow Connector 43"/>
          <p:cNvCxnSpPr>
            <a:stCxn id="6" idx="0"/>
          </p:cNvCxnSpPr>
          <p:nvPr/>
        </p:nvCxnSpPr>
        <p:spPr>
          <a:xfrm rot="5400000" flipH="1" flipV="1">
            <a:off x="2057401" y="2590799"/>
            <a:ext cx="762000" cy="6096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6200000" flipH="1">
            <a:off x="2993023" y="2683877"/>
            <a:ext cx="719554" cy="381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5400000" flipH="1" flipV="1">
            <a:off x="3888373" y="2702927"/>
            <a:ext cx="719554" cy="3429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H="1">
            <a:off x="4617242" y="2707480"/>
            <a:ext cx="762005" cy="3762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5400000" flipH="1" flipV="1">
            <a:off x="5345698" y="2579102"/>
            <a:ext cx="719556" cy="590549"/>
          </a:xfrm>
          <a:prstGeom prst="bentConnector3">
            <a:avLst>
              <a:gd name="adj1" fmla="val 711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rot="16200000" flipH="1">
            <a:off x="6724650" y="2609850"/>
            <a:ext cx="762000" cy="571500"/>
          </a:xfrm>
          <a:prstGeom prst="bentConnector3">
            <a:avLst>
              <a:gd name="adj1" fmla="val 283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27" idx="0"/>
            <a:endCxn id="26" idx="0"/>
          </p:cNvCxnSpPr>
          <p:nvPr/>
        </p:nvCxnSpPr>
        <p:spPr>
          <a:xfrm rot="16200000" flipV="1">
            <a:off x="6362700" y="2476500"/>
            <a:ext cx="12700" cy="1600200"/>
          </a:xfrm>
          <a:prstGeom prst="bentConnector3">
            <a:avLst>
              <a:gd name="adj1" fmla="val 3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 name="Footer Placeholder 79"/>
          <p:cNvSpPr>
            <a:spLocks noGrp="1"/>
          </p:cNvSpPr>
          <p:nvPr>
            <p:ph type="ftr" sz="quarter" idx="11"/>
          </p:nvPr>
        </p:nvSpPr>
        <p:spPr/>
        <p:txBody>
          <a:bodyPr/>
          <a:lstStyle/>
          <a:p>
            <a:r>
              <a:rPr lang="sk-SK"/>
              <a:t>CSP554</a:t>
            </a:r>
            <a:r>
              <a:rPr lang="en-US"/>
              <a:t> Module 06</a:t>
            </a:r>
          </a:p>
        </p:txBody>
      </p:sp>
      <p:sp>
        <p:nvSpPr>
          <p:cNvPr id="81" name="Slide Number Placeholder 80"/>
          <p:cNvSpPr>
            <a:spLocks noGrp="1"/>
          </p:cNvSpPr>
          <p:nvPr>
            <p:ph type="sldNum" sz="quarter" idx="12"/>
          </p:nvPr>
        </p:nvSpPr>
        <p:spPr/>
        <p:txBody>
          <a:bodyPr/>
          <a:lstStyle/>
          <a:p>
            <a:fld id="{9AA7C465-8597-4488-B68C-958448427716}" type="slidenum">
              <a:rPr lang="en-US" smtClean="0"/>
              <a:t>39</a:t>
            </a:fld>
            <a:endParaRPr lang="en-US"/>
          </a:p>
        </p:txBody>
      </p:sp>
    </p:spTree>
    <p:extLst>
      <p:ext uri="{BB962C8B-B14F-4D97-AF65-F5344CB8AC3E}">
        <p14:creationId xmlns:p14="http://schemas.microsoft.com/office/powerpoint/2010/main" val="359024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a:t>
            </a:r>
            <a:br>
              <a:rPr lang="en-US"/>
            </a:br>
            <a:r>
              <a:rPr lang="en-US" sz="3100"/>
              <a:t>On the speed side…</a:t>
            </a:r>
          </a:p>
        </p:txBody>
      </p:sp>
      <p:sp>
        <p:nvSpPr>
          <p:cNvPr id="3" name="Content Placeholder 2"/>
          <p:cNvSpPr>
            <a:spLocks noGrp="1"/>
          </p:cNvSpPr>
          <p:nvPr>
            <p:ph idx="1"/>
          </p:nvPr>
        </p:nvSpPr>
        <p:spPr/>
        <p:txBody>
          <a:bodyPr>
            <a:normAutofit lnSpcReduction="10000"/>
          </a:bodyPr>
          <a:lstStyle/>
          <a:p>
            <a:pPr fontAlgn="base"/>
            <a:r>
              <a:rPr lang="en-US" dirty="0"/>
              <a:t>Spark extends the MapReduce model to support more types of computations…</a:t>
            </a:r>
          </a:p>
          <a:p>
            <a:pPr fontAlgn="base"/>
            <a:r>
              <a:rPr lang="en-US" dirty="0"/>
              <a:t>Including interactive queries and stream processing</a:t>
            </a:r>
          </a:p>
          <a:p>
            <a:pPr fontAlgn="base"/>
            <a:r>
              <a:rPr lang="en-US" dirty="0"/>
              <a:t>Speed is important in processing large datasets…</a:t>
            </a:r>
          </a:p>
          <a:p>
            <a:pPr fontAlgn="base"/>
            <a:r>
              <a:rPr lang="en-US" dirty="0"/>
              <a:t>It means the difference between exploring data interactively and waiting minutes or hours</a:t>
            </a:r>
          </a:p>
          <a:p>
            <a:pPr fontAlgn="base"/>
            <a:r>
              <a:rPr lang="en-US" dirty="0"/>
              <a:t>One of the main features Spark offers for speed is the ability to run computations in memory</a:t>
            </a:r>
          </a:p>
          <a:p>
            <a:pPr fontAlgn="base"/>
            <a:r>
              <a:rPr lang="en-US" dirty="0"/>
              <a:t>But the system is also more efficient than MapReduce for complex applications running on disk</a:t>
            </a:r>
          </a:p>
          <a:p>
            <a:pPr fontAlgn="base"/>
            <a:r>
              <a:rPr lang="en-US" dirty="0"/>
              <a:t>Spark is capable to run programs up to 100x faster then Hadoop MapReduce in memory or 10x faster on disk</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4</a:t>
            </a:fld>
            <a:endParaRPr lang="en-US"/>
          </a:p>
        </p:txBody>
      </p:sp>
    </p:spTree>
    <p:extLst>
      <p:ext uri="{BB962C8B-B14F-4D97-AF65-F5344CB8AC3E}">
        <p14:creationId xmlns:p14="http://schemas.microsoft.com/office/powerpoint/2010/main" val="4170081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85B-C516-3A48-9FFA-BD6AF2962EF5}"/>
              </a:ext>
            </a:extLst>
          </p:cNvPr>
          <p:cNvSpPr>
            <a:spLocks noGrp="1"/>
          </p:cNvSpPr>
          <p:nvPr>
            <p:ph type="title"/>
          </p:nvPr>
        </p:nvSpPr>
        <p:spPr/>
        <p:txBody>
          <a:bodyPr/>
          <a:lstStyle/>
          <a:p>
            <a:r>
              <a:rPr lang="en-US"/>
              <a:t>Data Sharing is Faster in Spark</a:t>
            </a:r>
          </a:p>
        </p:txBody>
      </p:sp>
      <p:sp>
        <p:nvSpPr>
          <p:cNvPr id="3" name="Content Placeholder 2">
            <a:extLst>
              <a:ext uri="{FF2B5EF4-FFF2-40B4-BE49-F238E27FC236}">
                <a16:creationId xmlns:a16="http://schemas.microsoft.com/office/drawing/2014/main" id="{4E802C4B-5852-E741-82AF-E154CD4D47A1}"/>
              </a:ext>
            </a:extLst>
          </p:cNvPr>
          <p:cNvSpPr>
            <a:spLocks noGrp="1"/>
          </p:cNvSpPr>
          <p:nvPr>
            <p:ph idx="1"/>
          </p:nvPr>
        </p:nvSpPr>
        <p:spPr/>
        <p:txBody>
          <a:bodyPr>
            <a:normAutofit/>
          </a:bodyPr>
          <a:lstStyle/>
          <a:p>
            <a:r>
              <a:rPr lang="en-US" dirty="0"/>
              <a:t>Spark can store intermediate results in a distributed memory instead of stable storage (HDFS) and make the system faster</a:t>
            </a:r>
          </a:p>
          <a:p>
            <a:r>
              <a:rPr lang="en-US" b="1" dirty="0"/>
              <a:t>Note</a:t>
            </a:r>
            <a:r>
              <a:rPr lang="en-US" dirty="0"/>
              <a:t>: If memory is insufficient to store all the intermediate results, then it will store those results on the disk </a:t>
            </a:r>
          </a:p>
          <a:p>
            <a:endParaRPr lang="en-US" dirty="0"/>
          </a:p>
        </p:txBody>
      </p:sp>
      <p:sp>
        <p:nvSpPr>
          <p:cNvPr id="4" name="Footer Placeholder 3">
            <a:extLst>
              <a:ext uri="{FF2B5EF4-FFF2-40B4-BE49-F238E27FC236}">
                <a16:creationId xmlns:a16="http://schemas.microsoft.com/office/drawing/2014/main" id="{0F2B12E4-60D8-564A-B93C-CF5C20D89B54}"/>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EFE326CD-DED5-6941-A013-A3E8A7C8A69E}"/>
              </a:ext>
            </a:extLst>
          </p:cNvPr>
          <p:cNvSpPr>
            <a:spLocks noGrp="1"/>
          </p:cNvSpPr>
          <p:nvPr>
            <p:ph type="sldNum" sz="quarter" idx="12"/>
          </p:nvPr>
        </p:nvSpPr>
        <p:spPr/>
        <p:txBody>
          <a:bodyPr/>
          <a:lstStyle/>
          <a:p>
            <a:fld id="{A89303E2-24A7-45FB-8F9B-C98A0FA0F4CA}" type="slidenum">
              <a:rPr lang="en-US" smtClean="0"/>
              <a:t>40</a:t>
            </a:fld>
            <a:endParaRPr lang="en-US"/>
          </a:p>
        </p:txBody>
      </p:sp>
    </p:spTree>
    <p:extLst>
      <p:ext uri="{BB962C8B-B14F-4D97-AF65-F5344CB8AC3E}">
        <p14:creationId xmlns:p14="http://schemas.microsoft.com/office/powerpoint/2010/main" val="1334900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6A60-36F5-B141-BC1C-80AA53519A99}"/>
              </a:ext>
            </a:extLst>
          </p:cNvPr>
          <p:cNvSpPr>
            <a:spLocks noGrp="1"/>
          </p:cNvSpPr>
          <p:nvPr>
            <p:ph type="title"/>
          </p:nvPr>
        </p:nvSpPr>
        <p:spPr/>
        <p:txBody>
          <a:bodyPr>
            <a:noAutofit/>
          </a:bodyPr>
          <a:lstStyle/>
          <a:p>
            <a:r>
              <a:rPr lang="en-US" sz="3200"/>
              <a:t>Iterative Algorithms: Spark vs MapReduce </a:t>
            </a:r>
          </a:p>
        </p:txBody>
      </p:sp>
      <p:sp>
        <p:nvSpPr>
          <p:cNvPr id="3" name="Footer Placeholder 2">
            <a:extLst>
              <a:ext uri="{FF2B5EF4-FFF2-40B4-BE49-F238E27FC236}">
                <a16:creationId xmlns:a16="http://schemas.microsoft.com/office/drawing/2014/main" id="{33C699DB-2A89-E74A-9E51-1AEFE3DC78A1}"/>
              </a:ext>
            </a:extLst>
          </p:cNvPr>
          <p:cNvSpPr>
            <a:spLocks noGrp="1"/>
          </p:cNvSpPr>
          <p:nvPr>
            <p:ph type="ftr" sz="quarter" idx="11"/>
          </p:nvPr>
        </p:nvSpPr>
        <p:spPr/>
        <p:txBody>
          <a:bodyPr/>
          <a:lstStyle/>
          <a:p>
            <a:r>
              <a:rPr lang="en-US"/>
              <a:t>Big Data Technologies - Module 01a</a:t>
            </a:r>
          </a:p>
        </p:txBody>
      </p:sp>
      <p:sp>
        <p:nvSpPr>
          <p:cNvPr id="4" name="Slide Number Placeholder 3">
            <a:extLst>
              <a:ext uri="{FF2B5EF4-FFF2-40B4-BE49-F238E27FC236}">
                <a16:creationId xmlns:a16="http://schemas.microsoft.com/office/drawing/2014/main" id="{A5A09F7E-D0CE-D44A-9A42-8522BC861972}"/>
              </a:ext>
            </a:extLst>
          </p:cNvPr>
          <p:cNvSpPr>
            <a:spLocks noGrp="1"/>
          </p:cNvSpPr>
          <p:nvPr>
            <p:ph type="sldNum" sz="quarter" idx="12"/>
          </p:nvPr>
        </p:nvSpPr>
        <p:spPr/>
        <p:txBody>
          <a:bodyPr/>
          <a:lstStyle/>
          <a:p>
            <a:fld id="{A89303E2-24A7-45FB-8F9B-C98A0FA0F4CA}" type="slidenum">
              <a:rPr lang="en-US" smtClean="0"/>
              <a:t>41</a:t>
            </a:fld>
            <a:endParaRPr lang="en-US"/>
          </a:p>
        </p:txBody>
      </p:sp>
      <p:pic>
        <p:nvPicPr>
          <p:cNvPr id="5" name="Picture 4">
            <a:extLst>
              <a:ext uri="{FF2B5EF4-FFF2-40B4-BE49-F238E27FC236}">
                <a16:creationId xmlns:a16="http://schemas.microsoft.com/office/drawing/2014/main" id="{6C7DBE89-5586-A744-9A98-661022ABDA0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6200" y="1714543"/>
            <a:ext cx="8534400" cy="4610057"/>
          </a:xfrm>
          <a:prstGeom prst="rect">
            <a:avLst/>
          </a:prstGeom>
        </p:spPr>
      </p:pic>
    </p:spTree>
    <p:extLst>
      <p:ext uri="{BB962C8B-B14F-4D97-AF65-F5344CB8AC3E}">
        <p14:creationId xmlns:p14="http://schemas.microsoft.com/office/powerpoint/2010/main" val="4170419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 (RDD)</a:t>
            </a:r>
          </a:p>
        </p:txBody>
      </p:sp>
      <p:sp>
        <p:nvSpPr>
          <p:cNvPr id="3" name="Content Placeholder 2"/>
          <p:cNvSpPr>
            <a:spLocks noGrp="1"/>
          </p:cNvSpPr>
          <p:nvPr>
            <p:ph idx="1"/>
          </p:nvPr>
        </p:nvSpPr>
        <p:spPr/>
        <p:txBody>
          <a:bodyPr>
            <a:normAutofit lnSpcReduction="10000"/>
          </a:bodyPr>
          <a:lstStyle/>
          <a:p>
            <a:r>
              <a:rPr lang="en-US"/>
              <a:t>The term </a:t>
            </a:r>
            <a:r>
              <a:rPr lang="en-US" i="1"/>
              <a:t>Resilient Distributed Dataset</a:t>
            </a:r>
            <a:r>
              <a:rPr lang="en-US"/>
              <a:t> is an accurate and succinct descriptor for the concept. Here’s how it breaks down:</a:t>
            </a:r>
          </a:p>
          <a:p>
            <a:r>
              <a:rPr lang="en-US"/>
              <a:t> </a:t>
            </a:r>
            <a:r>
              <a:rPr lang="en-US" b="1"/>
              <a:t>Resilient</a:t>
            </a:r>
          </a:p>
          <a:p>
            <a:pPr lvl="1"/>
            <a:r>
              <a:rPr lang="en-US"/>
              <a:t>RDDs are </a:t>
            </a:r>
            <a:r>
              <a:rPr lang="en-US" i="1"/>
              <a:t>resilient,</a:t>
            </a:r>
            <a:r>
              <a:rPr lang="en-US"/>
              <a:t> meaning that if a node performing an operation in Spark is lost, the dataset can be reconstructed</a:t>
            </a:r>
          </a:p>
          <a:p>
            <a:pPr lvl="1"/>
            <a:r>
              <a:rPr lang="en-US"/>
              <a:t>This is because Spark knows the </a:t>
            </a:r>
            <a:r>
              <a:rPr lang="en-US" i="1"/>
              <a:t>lineage</a:t>
            </a:r>
            <a:r>
              <a:rPr lang="en-US"/>
              <a:t> of each RDD, which is the sequence of steps to create the RDD.</a:t>
            </a:r>
          </a:p>
          <a:p>
            <a:r>
              <a:rPr lang="en-US"/>
              <a:t> </a:t>
            </a:r>
            <a:r>
              <a:rPr lang="en-US" b="1"/>
              <a:t>Distributed</a:t>
            </a:r>
          </a:p>
          <a:p>
            <a:pPr lvl="1"/>
            <a:r>
              <a:rPr lang="en-US"/>
              <a:t>RDDs are </a:t>
            </a:r>
            <a:r>
              <a:rPr lang="en-US" i="1"/>
              <a:t>distributed,</a:t>
            </a:r>
            <a:r>
              <a:rPr lang="en-US"/>
              <a:t> meaning the data in RDDs is divided into one or many </a:t>
            </a:r>
            <a:r>
              <a:rPr lang="en-US" i="1"/>
              <a:t>partitions</a:t>
            </a:r>
            <a:r>
              <a:rPr lang="en-US"/>
              <a:t> and distributed as in-memory collections of objects across worker nodes in the cluster</a:t>
            </a:r>
          </a:p>
          <a:p>
            <a:pPr lvl="1"/>
            <a:r>
              <a:rPr lang="en-US"/>
              <a:t>RDDs provide an effective form of shared memory to exchange data between processes (executors) on different nodes (workers)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42</a:t>
            </a:fld>
            <a:endParaRPr lang="en-US"/>
          </a:p>
        </p:txBody>
      </p:sp>
    </p:spTree>
    <p:extLst>
      <p:ext uri="{BB962C8B-B14F-4D97-AF65-F5344CB8AC3E}">
        <p14:creationId xmlns:p14="http://schemas.microsoft.com/office/powerpoint/2010/main" val="1135607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 (RDD)</a:t>
            </a:r>
          </a:p>
        </p:txBody>
      </p:sp>
      <p:sp>
        <p:nvSpPr>
          <p:cNvPr id="3" name="Content Placeholder 2"/>
          <p:cNvSpPr>
            <a:spLocks noGrp="1"/>
          </p:cNvSpPr>
          <p:nvPr>
            <p:ph idx="1"/>
          </p:nvPr>
        </p:nvSpPr>
        <p:spPr/>
        <p:txBody>
          <a:bodyPr>
            <a:normAutofit/>
          </a:bodyPr>
          <a:lstStyle/>
          <a:p>
            <a:r>
              <a:rPr lang="en-US"/>
              <a:t> </a:t>
            </a:r>
            <a:r>
              <a:rPr lang="en-US" b="1"/>
              <a:t>Dataset</a:t>
            </a:r>
          </a:p>
          <a:p>
            <a:pPr lvl="1"/>
            <a:r>
              <a:rPr lang="en-US"/>
              <a:t>RDDs are </a:t>
            </a:r>
            <a:r>
              <a:rPr lang="en-US" i="1"/>
              <a:t>datasets</a:t>
            </a:r>
            <a:r>
              <a:rPr lang="en-US"/>
              <a:t> that consist of </a:t>
            </a:r>
            <a:r>
              <a:rPr lang="en-US" i="1"/>
              <a:t>records</a:t>
            </a:r>
            <a:endParaRPr lang="en-US"/>
          </a:p>
          <a:p>
            <a:pPr lvl="1"/>
            <a:r>
              <a:rPr lang="en-US"/>
              <a:t>Records are uniquely identifiable data collections within a dataset</a:t>
            </a:r>
          </a:p>
          <a:p>
            <a:pPr lvl="1"/>
            <a:r>
              <a:rPr lang="en-US"/>
              <a:t>Records could be a collection of fields similar to a row in a table in a relational database, a line of text in a file, or multiple other formats. </a:t>
            </a:r>
          </a:p>
          <a:p>
            <a:pPr lvl="1"/>
            <a:r>
              <a:rPr lang="en-US"/>
              <a:t>RDDs are partitioned such that each partition contains a unique set of records and can be operated on independently</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43</a:t>
            </a:fld>
            <a:endParaRPr lang="en-US"/>
          </a:p>
        </p:txBody>
      </p:sp>
    </p:spTree>
    <p:extLst>
      <p:ext uri="{BB962C8B-B14F-4D97-AF65-F5344CB8AC3E}">
        <p14:creationId xmlns:p14="http://schemas.microsoft.com/office/powerpoint/2010/main" val="671701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Datasets (RDD)</a:t>
            </a:r>
          </a:p>
        </p:txBody>
      </p:sp>
      <p:sp>
        <p:nvSpPr>
          <p:cNvPr id="3" name="Content Placeholder 2"/>
          <p:cNvSpPr>
            <a:spLocks noGrp="1"/>
          </p:cNvSpPr>
          <p:nvPr>
            <p:ph idx="1"/>
          </p:nvPr>
        </p:nvSpPr>
        <p:spPr/>
        <p:txBody>
          <a:bodyPr/>
          <a:lstStyle/>
          <a:p>
            <a:r>
              <a:rPr lang="en-US"/>
              <a:t>Another key property of RDDs is their immutability</a:t>
            </a:r>
          </a:p>
          <a:p>
            <a:r>
              <a:rPr lang="en-US"/>
              <a:t>This means that after they are instantiated and populated with data, they cannot be updated</a:t>
            </a:r>
          </a:p>
          <a:p>
            <a:r>
              <a:rPr lang="en-US"/>
              <a:t>Rather, new RDDs are created by performing one or more </a:t>
            </a:r>
            <a:r>
              <a:rPr lang="en-US" i="1"/>
              <a:t>transformations </a:t>
            </a:r>
            <a:r>
              <a:rPr lang="en-US"/>
              <a:t>such as map() or filter() on existing RDDs</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44</a:t>
            </a:fld>
            <a:endParaRPr lang="en-US"/>
          </a:p>
        </p:txBody>
      </p:sp>
    </p:spTree>
    <p:extLst>
      <p:ext uri="{BB962C8B-B14F-4D97-AF65-F5344CB8AC3E}">
        <p14:creationId xmlns:p14="http://schemas.microsoft.com/office/powerpoint/2010/main" val="679446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Data Locality with RDDs</a:t>
            </a:r>
            <a:endParaRPr lang="en-US"/>
          </a:p>
        </p:txBody>
      </p:sp>
      <p:sp>
        <p:nvSpPr>
          <p:cNvPr id="3" name="Content Placeholder 2"/>
          <p:cNvSpPr>
            <a:spLocks noGrp="1"/>
          </p:cNvSpPr>
          <p:nvPr>
            <p:ph idx="1"/>
          </p:nvPr>
        </p:nvSpPr>
        <p:spPr/>
        <p:txBody>
          <a:bodyPr/>
          <a:lstStyle/>
          <a:p>
            <a:r>
              <a:rPr lang="en-US" dirty="0"/>
              <a:t>By default, Spark tries to read data into an RDD from the nodes that are close to it. </a:t>
            </a:r>
          </a:p>
          <a:p>
            <a:r>
              <a:rPr lang="en-US" dirty="0"/>
              <a:t>As Spark usually accesses distributed partitioned data to optimize transformation operations…</a:t>
            </a:r>
          </a:p>
          <a:p>
            <a:r>
              <a:rPr lang="en-US" dirty="0"/>
              <a:t>It creates partitions to hold the underlying blocks from HDFS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45</a:t>
            </a:fld>
            <a:endParaRPr lang="en-US"/>
          </a:p>
        </p:txBody>
      </p:sp>
    </p:spTree>
    <p:extLst>
      <p:ext uri="{BB962C8B-B14F-4D97-AF65-F5344CB8AC3E}">
        <p14:creationId xmlns:p14="http://schemas.microsoft.com/office/powerpoint/2010/main" val="2217571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Resilient Distributed Dataset (RDD)</a:t>
            </a:r>
          </a:p>
        </p:txBody>
      </p:sp>
      <p:sp>
        <p:nvSpPr>
          <p:cNvPr id="3" name="Content Placeholder 2"/>
          <p:cNvSpPr>
            <a:spLocks noGrp="1"/>
          </p:cNvSpPr>
          <p:nvPr>
            <p:ph idx="1"/>
          </p:nvPr>
        </p:nvSpPr>
        <p:spPr/>
        <p:txBody>
          <a:bodyPr>
            <a:normAutofit/>
          </a:bodyPr>
          <a:lstStyle/>
          <a:p>
            <a:pPr fontAlgn="base"/>
            <a:r>
              <a:rPr lang="en-US"/>
              <a:t>Because Spark can load data into memory on the worker nodes, many distributed computations, even ones that process terabytes of data across dozens of machines, can run in a few seconds</a:t>
            </a:r>
          </a:p>
          <a:p>
            <a:pPr fontAlgn="base"/>
            <a:r>
              <a:rPr lang="en-US"/>
              <a:t>This makes the sort of iterative, ad hoc, and exploratory analysis commonly done in shells a good fit for Spark</a:t>
            </a:r>
          </a:p>
          <a:p>
            <a:pPr fontAlgn="base"/>
            <a:r>
              <a:rPr lang="en-US"/>
              <a:t>Spark provides both Python and Scala shells that have been augmented to support connecting to a cluster</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46</a:t>
            </a:fld>
            <a:endParaRPr lang="en-US"/>
          </a:p>
        </p:txBody>
      </p:sp>
    </p:spTree>
    <p:extLst>
      <p:ext uri="{BB962C8B-B14F-4D97-AF65-F5344CB8AC3E}">
        <p14:creationId xmlns:p14="http://schemas.microsoft.com/office/powerpoint/2010/main" val="3308837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Resilient Distributed Dataset (RDD)</a:t>
            </a:r>
            <a:br>
              <a:rPr lang="en-US"/>
            </a:br>
            <a:r>
              <a:rPr lang="en-US" sz="3100"/>
              <a:t>Transformation and Actions</a:t>
            </a:r>
          </a:p>
        </p:txBody>
      </p:sp>
      <p:sp>
        <p:nvSpPr>
          <p:cNvPr id="3" name="Content Placeholder 2"/>
          <p:cNvSpPr>
            <a:spLocks noGrp="1"/>
          </p:cNvSpPr>
          <p:nvPr>
            <p:ph idx="1"/>
          </p:nvPr>
        </p:nvSpPr>
        <p:spPr/>
        <p:txBody>
          <a:bodyPr/>
          <a:lstStyle/>
          <a:p>
            <a:r>
              <a:rPr lang="en-US" sz="2000"/>
              <a:t>Once created, RDDs offer two types of operations </a:t>
            </a:r>
            <a:r>
              <a:rPr lang="en-US" sz="2000" i="1"/>
              <a:t>transformations</a:t>
            </a:r>
            <a:r>
              <a:rPr lang="en-US" sz="2000"/>
              <a:t> and </a:t>
            </a:r>
            <a:r>
              <a:rPr lang="en-US" sz="2000" i="1"/>
              <a:t>actions</a:t>
            </a:r>
            <a:endParaRPr lang="en-US" sz="2000"/>
          </a:p>
          <a:p>
            <a:r>
              <a:rPr lang="en-US" sz="2000" i="1"/>
              <a:t>Transformations</a:t>
            </a:r>
            <a:r>
              <a:rPr lang="en-US" sz="2000"/>
              <a:t> construct a new RDD from a previous one. </a:t>
            </a:r>
          </a:p>
          <a:p>
            <a:r>
              <a:rPr lang="en-US" sz="2000"/>
              <a:t>For example, one common transformation is filtering data that matches a predicate</a:t>
            </a:r>
          </a:p>
          <a:p>
            <a:r>
              <a:rPr lang="en-US" sz="2000"/>
              <a:t>In our example, we use this to create a new RDD holding just the strings that contain the word </a:t>
            </a:r>
            <a:r>
              <a:rPr lang="en-US" sz="2000" i="1"/>
              <a:t>Python</a:t>
            </a:r>
            <a:endParaRPr lang="en-US" sz="2000"/>
          </a:p>
          <a:p>
            <a:endParaRPr lang="en-US"/>
          </a:p>
          <a:p>
            <a:endParaRPr lang="en-US"/>
          </a:p>
          <a:p>
            <a:endParaRPr lang="en-US"/>
          </a:p>
          <a:p>
            <a:pPr lvl="1"/>
            <a:r>
              <a:rPr lang="en-US" err="1"/>
              <a:t>pythonLines</a:t>
            </a:r>
            <a:r>
              <a:rPr lang="en-US"/>
              <a:t> = </a:t>
            </a:r>
            <a:r>
              <a:rPr lang="en-US" err="1"/>
              <a:t>textLines.filter</a:t>
            </a:r>
            <a:r>
              <a:rPr lang="en-US"/>
              <a:t>(lambda line: "Python" in line)</a:t>
            </a:r>
          </a:p>
        </p:txBody>
      </p:sp>
      <p:sp>
        <p:nvSpPr>
          <p:cNvPr id="6" name="Rectangular Callout 5"/>
          <p:cNvSpPr/>
          <p:nvPr/>
        </p:nvSpPr>
        <p:spPr>
          <a:xfrm>
            <a:off x="4267200" y="4114800"/>
            <a:ext cx="4648200" cy="762000"/>
          </a:xfrm>
          <a:prstGeom prst="wedgeRectCallout">
            <a:avLst>
              <a:gd name="adj1" fmla="val -79450"/>
              <a:gd name="adj2" fmla="val 11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 RDD holding lines of text. Some lines contain the word Python</a:t>
            </a:r>
          </a:p>
        </p:txBody>
      </p:sp>
      <p:sp>
        <p:nvSpPr>
          <p:cNvPr id="7" name="Rectangular Callout 6"/>
          <p:cNvSpPr/>
          <p:nvPr/>
        </p:nvSpPr>
        <p:spPr>
          <a:xfrm>
            <a:off x="152400" y="6096000"/>
            <a:ext cx="8610600" cy="457200"/>
          </a:xfrm>
          <a:prstGeom prst="wedgeRectCallout">
            <a:avLst>
              <a:gd name="adj1" fmla="val -31416"/>
              <a:gd name="adj2" fmla="val -116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New RDD holding lines of text each of which contain the word Python</a:t>
            </a:r>
          </a:p>
        </p:txBody>
      </p:sp>
      <p:sp>
        <p:nvSpPr>
          <p:cNvPr id="8" name="Footer Placeholder 7"/>
          <p:cNvSpPr>
            <a:spLocks noGrp="1"/>
          </p:cNvSpPr>
          <p:nvPr>
            <p:ph type="ftr" sz="quarter" idx="11"/>
          </p:nvPr>
        </p:nvSpPr>
        <p:spPr/>
        <p:txBody>
          <a:bodyPr/>
          <a:lstStyle/>
          <a:p>
            <a:r>
              <a:rPr lang="sk-SK"/>
              <a:t>CSP554</a:t>
            </a:r>
            <a:r>
              <a:rPr lang="en-US"/>
              <a:t> Module 06</a:t>
            </a:r>
          </a:p>
        </p:txBody>
      </p:sp>
      <p:sp>
        <p:nvSpPr>
          <p:cNvPr id="9" name="Slide Number Placeholder 8"/>
          <p:cNvSpPr>
            <a:spLocks noGrp="1"/>
          </p:cNvSpPr>
          <p:nvPr>
            <p:ph type="sldNum" sz="quarter" idx="12"/>
          </p:nvPr>
        </p:nvSpPr>
        <p:spPr/>
        <p:txBody>
          <a:bodyPr/>
          <a:lstStyle/>
          <a:p>
            <a:fld id="{9AA7C465-8597-4488-B68C-958448427716}" type="slidenum">
              <a:rPr lang="en-US" smtClean="0"/>
              <a:t>47</a:t>
            </a:fld>
            <a:endParaRPr lang="en-US"/>
          </a:p>
        </p:txBody>
      </p:sp>
    </p:spTree>
    <p:extLst>
      <p:ext uri="{BB962C8B-B14F-4D97-AF65-F5344CB8AC3E}">
        <p14:creationId xmlns:p14="http://schemas.microsoft.com/office/powerpoint/2010/main" val="3091350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Resilient Distributed Dataset (RDD)</a:t>
            </a:r>
            <a:br>
              <a:rPr lang="en-US"/>
            </a:br>
            <a:r>
              <a:rPr lang="en-US" sz="3100"/>
              <a:t>Transformation and Actions</a:t>
            </a:r>
            <a:endParaRPr lang="en-US"/>
          </a:p>
        </p:txBody>
      </p:sp>
      <p:sp>
        <p:nvSpPr>
          <p:cNvPr id="3" name="Content Placeholder 2"/>
          <p:cNvSpPr>
            <a:spLocks noGrp="1"/>
          </p:cNvSpPr>
          <p:nvPr>
            <p:ph idx="1"/>
          </p:nvPr>
        </p:nvSpPr>
        <p:spPr/>
        <p:txBody>
          <a:bodyPr/>
          <a:lstStyle/>
          <a:p>
            <a:r>
              <a:rPr lang="en-US" i="1" dirty="0"/>
              <a:t>Actions</a:t>
            </a:r>
            <a:r>
              <a:rPr lang="en-US" dirty="0"/>
              <a:t>, on the other hand, compute a result based on an RDD, and either return it to the driver program or save it to an external storage system (e.g., HDFS)</a:t>
            </a:r>
          </a:p>
          <a:p>
            <a:r>
              <a:rPr lang="en-US" dirty="0"/>
              <a:t>One example of an action is first(), which returns the first element in an RDD as demonstrated </a:t>
            </a:r>
          </a:p>
          <a:p>
            <a:endParaRPr lang="en-US" dirty="0"/>
          </a:p>
          <a:p>
            <a:pPr marL="274320" lvl="1" indent="0">
              <a:buNone/>
            </a:pPr>
            <a:r>
              <a:rPr lang="en-US" dirty="0" err="1"/>
              <a:t>someString</a:t>
            </a:r>
            <a:r>
              <a:rPr lang="en-US" dirty="0"/>
              <a:t> = </a:t>
            </a:r>
            <a:r>
              <a:rPr lang="en-US" dirty="0" err="1"/>
              <a:t>pythonLines.first</a:t>
            </a:r>
            <a:r>
              <a:rPr lang="en-US" dirty="0"/>
              <a:t>()</a:t>
            </a:r>
          </a:p>
        </p:txBody>
      </p:sp>
      <p:sp>
        <p:nvSpPr>
          <p:cNvPr id="6" name="Rectangular Callout 5"/>
          <p:cNvSpPr/>
          <p:nvPr/>
        </p:nvSpPr>
        <p:spPr>
          <a:xfrm>
            <a:off x="3810000" y="4927600"/>
            <a:ext cx="4648200" cy="762000"/>
          </a:xfrm>
          <a:prstGeom prst="wedgeRectCallout">
            <a:avLst>
              <a:gd name="adj1" fmla="val -60051"/>
              <a:gd name="adj2" fmla="val -10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Returns the first record of the RDD as a string. An </a:t>
            </a:r>
            <a:r>
              <a:rPr lang="en-US" err="1"/>
              <a:t>aciton</a:t>
            </a:r>
            <a:r>
              <a:rPr lang="en-US"/>
              <a:t> does not create an RDD.</a:t>
            </a:r>
          </a:p>
        </p:txBody>
      </p:sp>
      <p:sp>
        <p:nvSpPr>
          <p:cNvPr id="7" name="Footer Placeholder 6"/>
          <p:cNvSpPr>
            <a:spLocks noGrp="1"/>
          </p:cNvSpPr>
          <p:nvPr>
            <p:ph type="ftr" sz="quarter" idx="11"/>
          </p:nvPr>
        </p:nvSpPr>
        <p:spPr/>
        <p:txBody>
          <a:bodyPr/>
          <a:lstStyle/>
          <a:p>
            <a:r>
              <a:rPr lang="sk-SK"/>
              <a:t>CSP554</a:t>
            </a:r>
            <a:r>
              <a:rPr lang="en-US"/>
              <a:t> Module 06</a:t>
            </a:r>
          </a:p>
        </p:txBody>
      </p:sp>
      <p:sp>
        <p:nvSpPr>
          <p:cNvPr id="8" name="Slide Number Placeholder 7"/>
          <p:cNvSpPr>
            <a:spLocks noGrp="1"/>
          </p:cNvSpPr>
          <p:nvPr>
            <p:ph type="sldNum" sz="quarter" idx="12"/>
          </p:nvPr>
        </p:nvSpPr>
        <p:spPr/>
        <p:txBody>
          <a:bodyPr/>
          <a:lstStyle/>
          <a:p>
            <a:fld id="{9AA7C465-8597-4488-B68C-958448427716}" type="slidenum">
              <a:rPr lang="en-US" smtClean="0"/>
              <a:t>48</a:t>
            </a:fld>
            <a:endParaRPr lang="en-US"/>
          </a:p>
        </p:txBody>
      </p:sp>
    </p:spTree>
    <p:extLst>
      <p:ext uri="{BB962C8B-B14F-4D97-AF65-F5344CB8AC3E}">
        <p14:creationId xmlns:p14="http://schemas.microsoft.com/office/powerpoint/2010/main" val="2207596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own Arrow 39"/>
          <p:cNvSpPr/>
          <p:nvPr/>
        </p:nvSpPr>
        <p:spPr>
          <a:xfrm>
            <a:off x="3542520" y="3766851"/>
            <a:ext cx="1981200" cy="614649"/>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lIns="91438" tIns="45719" rIns="91438" bIns="45719" rtlCol="0" anchor="ctr"/>
          <a:lstStyle/>
          <a:p>
            <a:pPr algn="ctr"/>
            <a:endParaRPr lang="en-US"/>
          </a:p>
        </p:txBody>
      </p:sp>
      <p:sp>
        <p:nvSpPr>
          <p:cNvPr id="41986" name="Title 1"/>
          <p:cNvSpPr>
            <a:spLocks noGrp="1"/>
          </p:cNvSpPr>
          <p:nvPr>
            <p:ph type="title"/>
          </p:nvPr>
        </p:nvSpPr>
        <p:spPr>
          <a:xfrm>
            <a:off x="457200" y="304800"/>
            <a:ext cx="8229600" cy="1143000"/>
          </a:xfrm>
        </p:spPr>
        <p:txBody>
          <a:bodyPr/>
          <a:lstStyle/>
          <a:p>
            <a:r>
              <a:rPr lang="en-US">
                <a:ea typeface="ＭＳ Ｐゴシック" charset="-128"/>
                <a:cs typeface="ＭＳ Ｐゴシック" charset="-128"/>
              </a:rPr>
              <a:t>RDD Fault Tolerance</a:t>
            </a:r>
          </a:p>
        </p:txBody>
      </p:sp>
      <p:sp>
        <p:nvSpPr>
          <p:cNvPr id="3" name="Content Placeholder 2"/>
          <p:cNvSpPr>
            <a:spLocks noGrp="1"/>
          </p:cNvSpPr>
          <p:nvPr>
            <p:ph idx="1"/>
          </p:nvPr>
        </p:nvSpPr>
        <p:spPr>
          <a:xfrm>
            <a:off x="457200" y="1699490"/>
            <a:ext cx="8305800" cy="4167910"/>
          </a:xfrm>
        </p:spPr>
        <p:txBody>
          <a:bodyPr>
            <a:normAutofit/>
          </a:bodyPr>
          <a:lstStyle/>
          <a:p>
            <a:pPr marL="0" indent="0">
              <a:spcBef>
                <a:spcPts val="1800"/>
              </a:spcBef>
              <a:buNone/>
              <a:defRPr/>
            </a:pPr>
            <a:r>
              <a:rPr lang="en-US">
                <a:ea typeface="ＭＳ Ｐゴシック" charset="-128"/>
                <a:cs typeface="ＭＳ Ｐゴシック" charset="-128"/>
              </a:rPr>
              <a:t>RDDs track the transformations used to build them (their </a:t>
            </a:r>
            <a:r>
              <a:rPr lang="en-US" i="1">
                <a:ea typeface="ＭＳ Ｐゴシック" charset="-128"/>
                <a:cs typeface="ＭＳ Ｐゴシック" charset="-128"/>
              </a:rPr>
              <a:t>lineage</a:t>
            </a:r>
            <a:r>
              <a:rPr lang="en-US">
                <a:ea typeface="ＭＳ Ｐゴシック" charset="-128"/>
                <a:cs typeface="ＭＳ Ｐゴシック" charset="-128"/>
              </a:rPr>
              <a:t>) to </a:t>
            </a:r>
            <a:r>
              <a:rPr lang="en-US" err="1">
                <a:ea typeface="ＭＳ Ｐゴシック" charset="-128"/>
                <a:cs typeface="ＭＳ Ｐゴシック" charset="-128"/>
              </a:rPr>
              <a:t>recompute</a:t>
            </a:r>
            <a:r>
              <a:rPr lang="en-US">
                <a:ea typeface="ＭＳ Ｐゴシック" charset="-128"/>
                <a:cs typeface="ＭＳ Ｐゴシック" charset="-128"/>
              </a:rPr>
              <a:t> lost data</a:t>
            </a:r>
          </a:p>
          <a:p>
            <a:pPr marL="0" indent="0">
              <a:spcBef>
                <a:spcPts val="1800"/>
              </a:spcBef>
              <a:buNone/>
              <a:defRPr/>
            </a:pPr>
            <a:r>
              <a:rPr lang="en-US" err="1">
                <a:ea typeface="ＭＳ Ｐゴシック" charset="-128"/>
                <a:cs typeface="ＭＳ Ｐゴシック" charset="-128"/>
              </a:rPr>
              <a:t>E.g</a:t>
            </a:r>
            <a:r>
              <a:rPr lang="en-US">
                <a:ea typeface="ＭＳ Ｐゴシック" charset="-128"/>
                <a:cs typeface="ＭＳ Ｐゴシック" charset="-128"/>
              </a:rPr>
              <a:t>:</a:t>
            </a:r>
          </a:p>
          <a:p>
            <a:pPr marL="0" indent="0">
              <a:spcBef>
                <a:spcPts val="1400"/>
              </a:spcBef>
              <a:buNone/>
              <a:defRPr/>
            </a:pPr>
            <a:endParaRPr lang="en-US">
              <a:ea typeface="ＭＳ Ｐゴシック" charset="-128"/>
              <a:cs typeface="ＭＳ Ｐゴシック" charset="-128"/>
            </a:endParaRPr>
          </a:p>
          <a:p>
            <a:pPr marL="0" indent="0">
              <a:spcBef>
                <a:spcPts val="1400"/>
              </a:spcBef>
              <a:buNone/>
              <a:defRPr/>
            </a:pPr>
            <a:endParaRPr lang="en-US">
              <a:ea typeface="ＭＳ Ｐゴシック" charset="-128"/>
              <a:cs typeface="ＭＳ Ｐゴシック" charset="-128"/>
            </a:endParaRPr>
          </a:p>
        </p:txBody>
      </p:sp>
      <p:sp>
        <p:nvSpPr>
          <p:cNvPr id="5" name="TextBox 4"/>
          <p:cNvSpPr txBox="1"/>
          <p:nvPr/>
        </p:nvSpPr>
        <p:spPr>
          <a:xfrm>
            <a:off x="1232294" y="2895600"/>
            <a:ext cx="7571091" cy="830995"/>
          </a:xfrm>
          <a:prstGeom prst="rect">
            <a:avLst/>
          </a:prstGeom>
          <a:noFill/>
        </p:spPr>
        <p:txBody>
          <a:bodyPr wrap="square" lIns="91438" tIns="45719" rIns="91438" bIns="45719" rtlCol="0">
            <a:spAutoFit/>
          </a:bodyPr>
          <a:lstStyle/>
          <a:p>
            <a:r>
              <a:rPr lang="en-US" sz="1600" dirty="0">
                <a:latin typeface="Consolas"/>
                <a:cs typeface="Consolas"/>
              </a:rPr>
              <a:t>messages = textFile(...).</a:t>
            </a:r>
            <a:r>
              <a:rPr lang="en-US" sz="1600" dirty="0">
                <a:solidFill>
                  <a:srgbClr val="3366FF"/>
                </a:solidFill>
                <a:latin typeface="Consolas"/>
                <a:cs typeface="Consolas"/>
              </a:rPr>
              <a:t>filter</a:t>
            </a:r>
            <a:r>
              <a:rPr lang="en-US" sz="1600" dirty="0">
                <a:latin typeface="Consolas"/>
                <a:cs typeface="Consolas"/>
              </a:rPr>
              <a:t>(</a:t>
            </a:r>
            <a:r>
              <a:rPr lang="en-US" sz="1600" dirty="0">
                <a:solidFill>
                  <a:srgbClr val="FF0080"/>
                </a:solidFill>
                <a:latin typeface="Consolas"/>
                <a:cs typeface="Consolas"/>
              </a:rPr>
              <a:t>lambda s: </a:t>
            </a:r>
            <a:r>
              <a:rPr lang="en-US" sz="1600" dirty="0" err="1">
                <a:solidFill>
                  <a:srgbClr val="FF0080"/>
                </a:solidFill>
                <a:latin typeface="Consolas"/>
                <a:cs typeface="Consolas"/>
              </a:rPr>
              <a:t>s.contains</a:t>
            </a:r>
            <a:r>
              <a:rPr lang="en-US" sz="1600" dirty="0">
                <a:solidFill>
                  <a:srgbClr val="FF0080"/>
                </a:solidFill>
                <a:latin typeface="Consolas"/>
                <a:cs typeface="Consolas"/>
              </a:rPr>
              <a:t>(“ERROR”)</a:t>
            </a:r>
            <a:r>
              <a:rPr lang="en-US" sz="1600" dirty="0">
                <a:latin typeface="Consolas"/>
                <a:cs typeface="Consolas"/>
              </a:rPr>
              <a:t>)</a:t>
            </a:r>
          </a:p>
          <a:p>
            <a:r>
              <a:rPr lang="en-US" sz="1600" dirty="0">
                <a:latin typeface="Consolas"/>
                <a:cs typeface="Consolas"/>
              </a:rPr>
              <a:t>                        .</a:t>
            </a:r>
            <a:r>
              <a:rPr lang="en-US" sz="1600" dirty="0">
                <a:solidFill>
                  <a:srgbClr val="3366FF"/>
                </a:solidFill>
                <a:latin typeface="Consolas"/>
                <a:cs typeface="Consolas"/>
              </a:rPr>
              <a:t>map</a:t>
            </a:r>
            <a:r>
              <a:rPr lang="en-US" sz="1600" dirty="0">
                <a:latin typeface="Consolas"/>
                <a:cs typeface="Consolas"/>
              </a:rPr>
              <a:t>(</a:t>
            </a:r>
            <a:r>
              <a:rPr lang="en-US" sz="1600" dirty="0">
                <a:solidFill>
                  <a:srgbClr val="FF0080"/>
                </a:solidFill>
                <a:latin typeface="Consolas"/>
                <a:cs typeface="Consolas"/>
              </a:rPr>
              <a:t>lambda s: s.split(‘\t’)[2]</a:t>
            </a:r>
            <a:r>
              <a:rPr lang="en-US" sz="1600" dirty="0">
                <a:latin typeface="Consolas"/>
                <a:cs typeface="Consolas"/>
              </a:rPr>
              <a:t>)</a:t>
            </a:r>
          </a:p>
          <a:p>
            <a:r>
              <a:rPr lang="en-US" sz="1600" dirty="0">
                <a:latin typeface="Consolas"/>
                <a:cs typeface="Consolas"/>
              </a:rPr>
              <a:t>                        </a:t>
            </a:r>
          </a:p>
        </p:txBody>
      </p:sp>
      <p:grpSp>
        <p:nvGrpSpPr>
          <p:cNvPr id="34" name="Group 33"/>
          <p:cNvGrpSpPr/>
          <p:nvPr/>
        </p:nvGrpSpPr>
        <p:grpSpPr>
          <a:xfrm>
            <a:off x="992958" y="4610100"/>
            <a:ext cx="7085298" cy="871974"/>
            <a:chOff x="1039465" y="4756967"/>
            <a:chExt cx="5107436" cy="653233"/>
          </a:xfrm>
        </p:grpSpPr>
        <p:sp>
          <p:nvSpPr>
            <p:cNvPr id="10" name="Rounded Rectangle 9"/>
            <p:cNvSpPr/>
            <p:nvPr/>
          </p:nvSpPr>
          <p:spPr>
            <a:xfrm>
              <a:off x="1039465"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HadoopRDD</a:t>
              </a:r>
              <a:endParaRPr lang="en-US" dirty="0"/>
            </a:p>
            <a:p>
              <a:pPr algn="ctr"/>
              <a:r>
                <a:rPr lang="en-US" sz="1600" dirty="0"/>
                <a:t>path = hdfs://…</a:t>
              </a:r>
            </a:p>
          </p:txBody>
        </p:sp>
        <p:sp>
          <p:nvSpPr>
            <p:cNvPr id="11" name="Rounded Rectangle 10"/>
            <p:cNvSpPr/>
            <p:nvPr/>
          </p:nvSpPr>
          <p:spPr>
            <a:xfrm>
              <a:off x="2893563"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FilteredRDD</a:t>
              </a:r>
              <a:endParaRPr lang="en-US" dirty="0"/>
            </a:p>
            <a:p>
              <a:pPr algn="ctr"/>
              <a:r>
                <a:rPr lang="en-US" sz="1600" dirty="0"/>
                <a:t>func = contains(...)</a:t>
              </a:r>
            </a:p>
          </p:txBody>
        </p:sp>
        <p:sp>
          <p:nvSpPr>
            <p:cNvPr id="12" name="Rounded Rectangle 11"/>
            <p:cNvSpPr/>
            <p:nvPr/>
          </p:nvSpPr>
          <p:spPr>
            <a:xfrm>
              <a:off x="4747661"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dirty="0" err="1"/>
                <a:t>MappedRDD</a:t>
              </a:r>
              <a:endParaRPr lang="en-US" dirty="0"/>
            </a:p>
            <a:p>
              <a:pPr algn="ctr"/>
              <a:r>
                <a:rPr lang="en-US" sz="1600" dirty="0"/>
                <a:t>func = split(…)</a:t>
              </a:r>
            </a:p>
          </p:txBody>
        </p:sp>
        <p:cxnSp>
          <p:nvCxnSpPr>
            <p:cNvPr id="21" name="Straight Arrow Connector 20"/>
            <p:cNvCxnSpPr>
              <a:stCxn id="11" idx="1"/>
              <a:endCxn id="10" idx="3"/>
            </p:cNvCxnSpPr>
            <p:nvPr/>
          </p:nvCxnSpPr>
          <p:spPr>
            <a:xfrm rot="10800000">
              <a:off x="2438705" y="5083584"/>
              <a:ext cx="454858" cy="15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1"/>
              <a:endCxn id="11" idx="3"/>
            </p:cNvCxnSpPr>
            <p:nvPr/>
          </p:nvCxnSpPr>
          <p:spPr>
            <a:xfrm rot="10800000">
              <a:off x="4292803" y="5083584"/>
              <a:ext cx="454858" cy="158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 name="Footer Placeholder 1"/>
          <p:cNvSpPr>
            <a:spLocks noGrp="1"/>
          </p:cNvSpPr>
          <p:nvPr>
            <p:ph type="ftr" sz="quarter" idx="11"/>
          </p:nvPr>
        </p:nvSpPr>
        <p:spPr/>
        <p:txBody>
          <a:bodyPr/>
          <a:lstStyle/>
          <a:p>
            <a:r>
              <a:rPr lang="sk-SK"/>
              <a:t>CSP554</a:t>
            </a:r>
            <a:r>
              <a:rPr lang="en-US"/>
              <a:t> Module 06</a:t>
            </a:r>
          </a:p>
        </p:txBody>
      </p:sp>
      <p:sp>
        <p:nvSpPr>
          <p:cNvPr id="4" name="Slide Number Placeholder 3"/>
          <p:cNvSpPr>
            <a:spLocks noGrp="1"/>
          </p:cNvSpPr>
          <p:nvPr>
            <p:ph type="sldNum" sz="quarter" idx="12"/>
          </p:nvPr>
        </p:nvSpPr>
        <p:spPr/>
        <p:txBody>
          <a:bodyPr/>
          <a:lstStyle/>
          <a:p>
            <a:fld id="{9AA7C465-8597-4488-B68C-958448427716}" type="slidenum">
              <a:rPr lang="en-US" smtClean="0"/>
              <a:t>49</a:t>
            </a:fld>
            <a:endParaRPr lang="en-US"/>
          </a:p>
        </p:txBody>
      </p:sp>
    </p:spTree>
    <p:extLst>
      <p:ext uri="{BB962C8B-B14F-4D97-AF65-F5344CB8AC3E}">
        <p14:creationId xmlns:p14="http://schemas.microsoft.com/office/powerpoint/2010/main" val="343034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a:t>
            </a:r>
            <a:br>
              <a:rPr lang="en-US"/>
            </a:br>
            <a:r>
              <a:rPr lang="en-US" sz="3100"/>
              <a:t>On the general purpose side…</a:t>
            </a:r>
          </a:p>
        </p:txBody>
      </p:sp>
      <p:sp>
        <p:nvSpPr>
          <p:cNvPr id="3" name="Content Placeholder 2"/>
          <p:cNvSpPr>
            <a:spLocks noGrp="1"/>
          </p:cNvSpPr>
          <p:nvPr>
            <p:ph idx="1"/>
          </p:nvPr>
        </p:nvSpPr>
        <p:spPr/>
        <p:txBody>
          <a:bodyPr>
            <a:normAutofit/>
          </a:bodyPr>
          <a:lstStyle/>
          <a:p>
            <a:pPr fontAlgn="base"/>
            <a:r>
              <a:rPr lang="en-US"/>
              <a:t>Spark is designed to cover a wide range of workloads that previously needed  separate distributed systems…</a:t>
            </a:r>
          </a:p>
          <a:p>
            <a:pPr fontAlgn="base"/>
            <a:r>
              <a:rPr lang="en-US"/>
              <a:t>Including batch applications, iterative algorithms, interactive queries, and streaming</a:t>
            </a:r>
          </a:p>
          <a:p>
            <a:pPr fontAlgn="base"/>
            <a:r>
              <a:rPr lang="en-US"/>
              <a:t>By supporting these workloads in the same engine, Spark makes it easy to </a:t>
            </a:r>
            <a:r>
              <a:rPr lang="en-US" i="1"/>
              <a:t>combine</a:t>
            </a:r>
            <a:r>
              <a:rPr lang="en-US"/>
              <a:t> different processing types... Which is often necessary in big data analysis pipelines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5</a:t>
            </a:fld>
            <a:endParaRPr lang="en-US"/>
          </a:p>
        </p:txBody>
      </p:sp>
    </p:spTree>
    <p:extLst>
      <p:ext uri="{BB962C8B-B14F-4D97-AF65-F5344CB8AC3E}">
        <p14:creationId xmlns:p14="http://schemas.microsoft.com/office/powerpoint/2010/main" val="2786103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Resilient Distributed Dataset (RDD)</a:t>
            </a:r>
            <a:br>
              <a:rPr lang="en-US"/>
            </a:br>
            <a:r>
              <a:rPr lang="en-US" sz="3100"/>
              <a:t>Transformation and Actions</a:t>
            </a:r>
            <a:endParaRPr lang="en-US"/>
          </a:p>
        </p:txBody>
      </p:sp>
      <p:sp>
        <p:nvSpPr>
          <p:cNvPr id="3" name="Content Placeholder 2"/>
          <p:cNvSpPr>
            <a:spLocks noGrp="1"/>
          </p:cNvSpPr>
          <p:nvPr>
            <p:ph idx="1"/>
          </p:nvPr>
        </p:nvSpPr>
        <p:spPr/>
        <p:txBody>
          <a:bodyPr>
            <a:normAutofit/>
          </a:bodyPr>
          <a:lstStyle/>
          <a:p>
            <a:r>
              <a:rPr lang="en-US"/>
              <a:t>Transformations and actions are different because of the way Spark computes RDDs</a:t>
            </a:r>
          </a:p>
          <a:p>
            <a:r>
              <a:rPr lang="en-US"/>
              <a:t>Although you can define new RDDs any time, Spark computes them only in a </a:t>
            </a:r>
            <a:r>
              <a:rPr lang="en-US" i="1"/>
              <a:t>lazy</a:t>
            </a:r>
            <a:r>
              <a:rPr lang="en-US"/>
              <a:t> fashion—that is, the first time they are used in an action</a:t>
            </a:r>
          </a:p>
          <a:p>
            <a:r>
              <a:rPr lang="en-US"/>
              <a:t>Once Spark sees a whole chain of transformations, it can compute just the data needed for its result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50</a:t>
            </a:fld>
            <a:endParaRPr lang="en-US"/>
          </a:p>
        </p:txBody>
      </p:sp>
    </p:spTree>
    <p:extLst>
      <p:ext uri="{BB962C8B-B14F-4D97-AF65-F5344CB8AC3E}">
        <p14:creationId xmlns:p14="http://schemas.microsoft.com/office/powerpoint/2010/main" val="1114262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646AF5-24B6-2749-B7DA-07156F833519}"/>
              </a:ext>
            </a:extLst>
          </p:cNvPr>
          <p:cNvSpPr>
            <a:spLocks noGrp="1"/>
          </p:cNvSpPr>
          <p:nvPr>
            <p:ph type="title"/>
          </p:nvPr>
        </p:nvSpPr>
        <p:spPr/>
        <p:txBody>
          <a:bodyPr>
            <a:normAutofit/>
          </a:bodyPr>
          <a:lstStyle/>
          <a:p>
            <a:r>
              <a:rPr lang="en-US"/>
              <a:t>RDD: Actions and Transformations</a:t>
            </a:r>
          </a:p>
        </p:txBody>
      </p:sp>
      <p:sp>
        <p:nvSpPr>
          <p:cNvPr id="6" name="Content Placeholder 5">
            <a:extLst>
              <a:ext uri="{FF2B5EF4-FFF2-40B4-BE49-F238E27FC236}">
                <a16:creationId xmlns:a16="http://schemas.microsoft.com/office/drawing/2014/main" id="{7590776A-30A6-1046-8DD9-58D9A814DA3A}"/>
              </a:ext>
            </a:extLst>
          </p:cNvPr>
          <p:cNvSpPr>
            <a:spLocks noGrp="1"/>
          </p:cNvSpPr>
          <p:nvPr>
            <p:ph idx="1"/>
          </p:nvPr>
        </p:nvSpPr>
        <p:spPr>
          <a:xfrm>
            <a:off x="457200" y="1600200"/>
            <a:ext cx="8229600" cy="2209800"/>
          </a:xfrm>
        </p:spPr>
        <p:txBody>
          <a:bodyPr/>
          <a:lstStyle/>
          <a:p>
            <a:r>
              <a:rPr lang="en-US"/>
              <a:t>Two types of operations on RDDs:</a:t>
            </a:r>
          </a:p>
          <a:p>
            <a:pPr lvl="1"/>
            <a:r>
              <a:rPr lang="en-US"/>
              <a:t>transformations and actions</a:t>
            </a:r>
          </a:p>
          <a:p>
            <a:r>
              <a:rPr lang="en-US"/>
              <a:t>transformations –lazy operations that return another RDD</a:t>
            </a:r>
          </a:p>
          <a:p>
            <a:r>
              <a:rPr lang="en-US"/>
              <a:t>actions –operations that trigger computation and return value</a:t>
            </a:r>
          </a:p>
          <a:p>
            <a:endParaRPr lang="en-US"/>
          </a:p>
        </p:txBody>
      </p:sp>
      <p:sp>
        <p:nvSpPr>
          <p:cNvPr id="3" name="Footer Placeholder 2">
            <a:extLst>
              <a:ext uri="{FF2B5EF4-FFF2-40B4-BE49-F238E27FC236}">
                <a16:creationId xmlns:a16="http://schemas.microsoft.com/office/drawing/2014/main" id="{096E2188-6E07-5B49-B254-48B88F4A312D}"/>
              </a:ext>
            </a:extLst>
          </p:cNvPr>
          <p:cNvSpPr>
            <a:spLocks noGrp="1"/>
          </p:cNvSpPr>
          <p:nvPr>
            <p:ph type="ftr" sz="quarter" idx="11"/>
          </p:nvPr>
        </p:nvSpPr>
        <p:spPr/>
        <p:txBody>
          <a:bodyPr/>
          <a:lstStyle/>
          <a:p>
            <a:r>
              <a:rPr lang="en-US"/>
              <a:t>Big Data Technologies - Module 01a</a:t>
            </a:r>
          </a:p>
        </p:txBody>
      </p:sp>
      <p:sp>
        <p:nvSpPr>
          <p:cNvPr id="4" name="Slide Number Placeholder 3">
            <a:extLst>
              <a:ext uri="{FF2B5EF4-FFF2-40B4-BE49-F238E27FC236}">
                <a16:creationId xmlns:a16="http://schemas.microsoft.com/office/drawing/2014/main" id="{609B6651-2C92-1545-B003-CFBA3E8485FE}"/>
              </a:ext>
            </a:extLst>
          </p:cNvPr>
          <p:cNvSpPr>
            <a:spLocks noGrp="1"/>
          </p:cNvSpPr>
          <p:nvPr>
            <p:ph type="sldNum" sz="quarter" idx="12"/>
          </p:nvPr>
        </p:nvSpPr>
        <p:spPr/>
        <p:txBody>
          <a:bodyPr/>
          <a:lstStyle/>
          <a:p>
            <a:fld id="{A89303E2-24A7-45FB-8F9B-C98A0FA0F4CA}" type="slidenum">
              <a:rPr lang="en-US" smtClean="0"/>
              <a:t>51</a:t>
            </a:fld>
            <a:endParaRPr lang="en-US"/>
          </a:p>
        </p:txBody>
      </p:sp>
      <p:pic>
        <p:nvPicPr>
          <p:cNvPr id="7" name="Picture 6">
            <a:extLst>
              <a:ext uri="{FF2B5EF4-FFF2-40B4-BE49-F238E27FC236}">
                <a16:creationId xmlns:a16="http://schemas.microsoft.com/office/drawing/2014/main" id="{C5F16CED-0D35-014F-B361-60E77392315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4800" y="3726493"/>
            <a:ext cx="8072690" cy="2598107"/>
          </a:xfrm>
          <a:prstGeom prst="rect">
            <a:avLst/>
          </a:prstGeom>
        </p:spPr>
      </p:pic>
    </p:spTree>
    <p:extLst>
      <p:ext uri="{BB962C8B-B14F-4D97-AF65-F5344CB8AC3E}">
        <p14:creationId xmlns:p14="http://schemas.microsoft.com/office/powerpoint/2010/main" val="16913490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Transformations and Actions</a:t>
            </a:r>
            <a:br>
              <a:rPr lang="en-US"/>
            </a:br>
            <a:r>
              <a:rPr lang="en-US" sz="3100"/>
              <a:t>Summary</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34" y="1752600"/>
            <a:ext cx="8717466" cy="4495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sk-SK"/>
              <a:t>CSP554</a:t>
            </a:r>
            <a:r>
              <a:rPr lang="en-US"/>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52</a:t>
            </a:fld>
            <a:endParaRPr lang="en-US"/>
          </a:p>
        </p:txBody>
      </p:sp>
    </p:spTree>
    <p:extLst>
      <p:ext uri="{BB962C8B-B14F-4D97-AF65-F5344CB8AC3E}">
        <p14:creationId xmlns:p14="http://schemas.microsoft.com/office/powerpoint/2010/main" val="15099067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Resilient Distributed Dataset (RDD)</a:t>
            </a:r>
            <a:br>
              <a:rPr lang="en-US"/>
            </a:br>
            <a:r>
              <a:rPr lang="en-US" sz="3100"/>
              <a:t>Caching</a:t>
            </a:r>
            <a:endParaRPr lang="en-US"/>
          </a:p>
        </p:txBody>
      </p:sp>
      <p:sp>
        <p:nvSpPr>
          <p:cNvPr id="3" name="Content Placeholder 2"/>
          <p:cNvSpPr>
            <a:spLocks noGrp="1"/>
          </p:cNvSpPr>
          <p:nvPr>
            <p:ph idx="1"/>
          </p:nvPr>
        </p:nvSpPr>
        <p:spPr/>
        <p:txBody>
          <a:bodyPr>
            <a:normAutofit fontScale="92500" lnSpcReduction="20000"/>
          </a:bodyPr>
          <a:lstStyle/>
          <a:p>
            <a:r>
              <a:rPr lang="en-US"/>
              <a:t>Finally, Spark’s RDDs are by default recomputed each time you run an action on them</a:t>
            </a:r>
          </a:p>
          <a:p>
            <a:r>
              <a:rPr lang="en-US"/>
              <a:t>If you would like to reuse an RDD in multiple actions, you can ask Spark to </a:t>
            </a:r>
            <a:r>
              <a:rPr lang="en-US" i="1"/>
              <a:t>cache (persist)</a:t>
            </a:r>
            <a:r>
              <a:rPr lang="en-US"/>
              <a:t> it in memory</a:t>
            </a:r>
          </a:p>
          <a:p>
            <a:r>
              <a:rPr lang="en-US"/>
              <a:t>We can ask Spark to persist our data in a number of different places</a:t>
            </a:r>
          </a:p>
          <a:p>
            <a:r>
              <a:rPr lang="en-US"/>
              <a:t>After computing it the first time, Spark will store the RDD contents in memory (partitioned across the machines in your cluster), and reuse them in future actions</a:t>
            </a:r>
          </a:p>
          <a:p>
            <a:r>
              <a:rPr lang="en-US"/>
              <a:t>Persisting RDDs on disk instead of memory is also possible</a:t>
            </a:r>
          </a:p>
          <a:p>
            <a:r>
              <a:rPr lang="en-US"/>
              <a:t>The behavior of not persisting by default may again seem unusual, but it makes a lot of sense for big datasets</a:t>
            </a:r>
          </a:p>
          <a:p>
            <a:r>
              <a:rPr lang="en-US"/>
              <a:t>If you will not reuse the RDD, there’s no reason to waste storage space when Spark could instead stream through the data once and just compute the result</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53</a:t>
            </a:fld>
            <a:endParaRPr lang="en-US"/>
          </a:p>
        </p:txBody>
      </p:sp>
    </p:spTree>
    <p:extLst>
      <p:ext uri="{BB962C8B-B14F-4D97-AF65-F5344CB8AC3E}">
        <p14:creationId xmlns:p14="http://schemas.microsoft.com/office/powerpoint/2010/main" val="950438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8B44-45A8-5448-9C00-3E8D5F20D386}"/>
              </a:ext>
            </a:extLst>
          </p:cNvPr>
          <p:cNvSpPr>
            <a:spLocks noGrp="1"/>
          </p:cNvSpPr>
          <p:nvPr>
            <p:ph type="title"/>
          </p:nvPr>
        </p:nvSpPr>
        <p:spPr/>
        <p:txBody>
          <a:bodyPr>
            <a:normAutofit fontScale="90000"/>
          </a:bodyPr>
          <a:lstStyle/>
          <a:p>
            <a:r>
              <a:rPr lang="en-US"/>
              <a:t>Resilient Distributed Dataset (RDD)</a:t>
            </a:r>
            <a:br>
              <a:rPr lang="en-US"/>
            </a:br>
            <a:r>
              <a:rPr lang="en-US" sz="3100"/>
              <a:t>Caching</a:t>
            </a:r>
            <a:endParaRPr lang="en-US"/>
          </a:p>
        </p:txBody>
      </p:sp>
      <p:sp>
        <p:nvSpPr>
          <p:cNvPr id="3" name="Content Placeholder 2">
            <a:extLst>
              <a:ext uri="{FF2B5EF4-FFF2-40B4-BE49-F238E27FC236}">
                <a16:creationId xmlns:a16="http://schemas.microsoft.com/office/drawing/2014/main" id="{D863A546-4B5A-C340-AE17-A3E8707038CA}"/>
              </a:ext>
            </a:extLst>
          </p:cNvPr>
          <p:cNvSpPr>
            <a:spLocks noGrp="1"/>
          </p:cNvSpPr>
          <p:nvPr>
            <p:ph idx="1"/>
          </p:nvPr>
        </p:nvSpPr>
        <p:spPr/>
        <p:txBody>
          <a:bodyPr/>
          <a:lstStyle/>
          <a:p>
            <a:r>
              <a:rPr lang="en-US"/>
              <a:t>Spark can persist (or cache) an RDD in memory across operations</a:t>
            </a:r>
          </a:p>
          <a:p>
            <a:r>
              <a:rPr lang="en-US"/>
              <a:t>Each node stores in memory any partitions of an RDD that it computes</a:t>
            </a:r>
          </a:p>
          <a:p>
            <a:r>
              <a:rPr lang="en-US"/>
              <a:t>It then reuses them in other actions on that RDD</a:t>
            </a:r>
          </a:p>
          <a:p>
            <a:pPr lvl="1"/>
            <a:r>
              <a:rPr lang="en-US"/>
              <a:t>Often making future actions more than 10x faster</a:t>
            </a:r>
          </a:p>
          <a:p>
            <a:r>
              <a:rPr lang="en-US"/>
              <a:t>The cache is fault-tolerant</a:t>
            </a:r>
          </a:p>
          <a:p>
            <a:pPr lvl="1"/>
            <a:r>
              <a:rPr lang="en-US"/>
              <a:t>If any partition of an RDD is lost, it will automatically be recomputed using the transformations that originally created it</a:t>
            </a:r>
          </a:p>
          <a:p>
            <a:pPr marL="0" indent="0">
              <a:buNone/>
            </a:pPr>
            <a:endParaRPr lang="en-US"/>
          </a:p>
        </p:txBody>
      </p:sp>
      <p:sp>
        <p:nvSpPr>
          <p:cNvPr id="4" name="Footer Placeholder 3">
            <a:extLst>
              <a:ext uri="{FF2B5EF4-FFF2-40B4-BE49-F238E27FC236}">
                <a16:creationId xmlns:a16="http://schemas.microsoft.com/office/drawing/2014/main" id="{DE99C82B-D339-2347-8006-765E5E00E8EA}"/>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262AC1AC-4B32-5C42-8A5F-569DE8C69580}"/>
              </a:ext>
            </a:extLst>
          </p:cNvPr>
          <p:cNvSpPr>
            <a:spLocks noGrp="1"/>
          </p:cNvSpPr>
          <p:nvPr>
            <p:ph type="sldNum" sz="quarter" idx="12"/>
          </p:nvPr>
        </p:nvSpPr>
        <p:spPr/>
        <p:txBody>
          <a:bodyPr/>
          <a:lstStyle/>
          <a:p>
            <a:fld id="{A89303E2-24A7-45FB-8F9B-C98A0FA0F4CA}" type="slidenum">
              <a:rPr lang="en-US" smtClean="0"/>
              <a:t>54</a:t>
            </a:fld>
            <a:endParaRPr lang="en-US"/>
          </a:p>
        </p:txBody>
      </p:sp>
    </p:spTree>
    <p:extLst>
      <p:ext uri="{BB962C8B-B14F-4D97-AF65-F5344CB8AC3E}">
        <p14:creationId xmlns:p14="http://schemas.microsoft.com/office/powerpoint/2010/main" val="41294763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A399-4EA1-C44C-857F-517105C80CD1}"/>
              </a:ext>
            </a:extLst>
          </p:cNvPr>
          <p:cNvSpPr>
            <a:spLocks noGrp="1"/>
          </p:cNvSpPr>
          <p:nvPr>
            <p:ph type="title"/>
          </p:nvPr>
        </p:nvSpPr>
        <p:spPr/>
        <p:txBody>
          <a:bodyPr>
            <a:normAutofit fontScale="90000"/>
          </a:bodyPr>
          <a:lstStyle/>
          <a:p>
            <a:r>
              <a:rPr lang="en-US"/>
              <a:t>Resilient Distributed Dataset (RDD)</a:t>
            </a:r>
            <a:br>
              <a:rPr lang="en-US"/>
            </a:br>
            <a:r>
              <a:rPr lang="en-US" sz="3100"/>
              <a:t>Caching</a:t>
            </a:r>
            <a:endParaRPr lang="en-US"/>
          </a:p>
        </p:txBody>
      </p:sp>
      <p:sp>
        <p:nvSpPr>
          <p:cNvPr id="3" name="Content Placeholder 2">
            <a:extLst>
              <a:ext uri="{FF2B5EF4-FFF2-40B4-BE49-F238E27FC236}">
                <a16:creationId xmlns:a16="http://schemas.microsoft.com/office/drawing/2014/main" id="{B47213B1-4298-644A-8610-AB1BC64D7FBC}"/>
              </a:ext>
            </a:extLst>
          </p:cNvPr>
          <p:cNvSpPr>
            <a:spLocks noGrp="1"/>
          </p:cNvSpPr>
          <p:nvPr>
            <p:ph idx="1"/>
          </p:nvPr>
        </p:nvSpPr>
        <p:spPr>
          <a:xfrm>
            <a:off x="457200" y="1600200"/>
            <a:ext cx="4419600" cy="4876800"/>
          </a:xfrm>
        </p:spPr>
        <p:txBody>
          <a:bodyPr>
            <a:normAutofit lnSpcReduction="10000"/>
          </a:bodyPr>
          <a:lstStyle/>
          <a:p>
            <a:r>
              <a:rPr lang="en-US" dirty="0"/>
              <a:t>When an RDD is marked as persist(),the first time it is computed in a action it will be kept in the memory of the nodes</a:t>
            </a:r>
          </a:p>
          <a:p>
            <a:r>
              <a:rPr lang="en-US" dirty="0"/>
              <a:t>You can persist with different storage level options</a:t>
            </a:r>
          </a:p>
          <a:p>
            <a:pPr lvl="1"/>
            <a:r>
              <a:rPr lang="en-US" dirty="0"/>
              <a:t>MEMORY_ONLY or MEMORY_AND_DISK, etc.</a:t>
            </a:r>
          </a:p>
          <a:p>
            <a:r>
              <a:rPr lang="en-US" dirty="0"/>
              <a:t>persist() or cache() is key for iterative algorithms</a:t>
            </a:r>
          </a:p>
          <a:p>
            <a:r>
              <a:rPr lang="en-US" dirty="0"/>
              <a:t>cache() is same as persist() with the MEMORY_ONLY storage option</a:t>
            </a:r>
          </a:p>
          <a:p>
            <a:endParaRPr lang="en-US" dirty="0"/>
          </a:p>
        </p:txBody>
      </p:sp>
      <p:sp>
        <p:nvSpPr>
          <p:cNvPr id="4" name="Footer Placeholder 3">
            <a:extLst>
              <a:ext uri="{FF2B5EF4-FFF2-40B4-BE49-F238E27FC236}">
                <a16:creationId xmlns:a16="http://schemas.microsoft.com/office/drawing/2014/main" id="{5D49BC04-EA51-1F43-B94A-81C58F06D296}"/>
              </a:ext>
            </a:extLst>
          </p:cNvPr>
          <p:cNvSpPr>
            <a:spLocks noGrp="1"/>
          </p:cNvSpPr>
          <p:nvPr>
            <p:ph type="ftr" sz="quarter" idx="11"/>
          </p:nvPr>
        </p:nvSpPr>
        <p:spPr/>
        <p:txBody>
          <a:bodyPr/>
          <a:lstStyle/>
          <a:p>
            <a:r>
              <a:rPr lang="en-US"/>
              <a:t>Big Data Technologies - Module 01a</a:t>
            </a:r>
          </a:p>
        </p:txBody>
      </p:sp>
      <p:sp>
        <p:nvSpPr>
          <p:cNvPr id="5" name="Slide Number Placeholder 4">
            <a:extLst>
              <a:ext uri="{FF2B5EF4-FFF2-40B4-BE49-F238E27FC236}">
                <a16:creationId xmlns:a16="http://schemas.microsoft.com/office/drawing/2014/main" id="{436C6AEC-069C-5941-BA56-0CB687921F1A}"/>
              </a:ext>
            </a:extLst>
          </p:cNvPr>
          <p:cNvSpPr>
            <a:spLocks noGrp="1"/>
          </p:cNvSpPr>
          <p:nvPr>
            <p:ph type="sldNum" sz="quarter" idx="12"/>
          </p:nvPr>
        </p:nvSpPr>
        <p:spPr/>
        <p:txBody>
          <a:bodyPr/>
          <a:lstStyle/>
          <a:p>
            <a:fld id="{A89303E2-24A7-45FB-8F9B-C98A0FA0F4CA}" type="slidenum">
              <a:rPr lang="en-US" smtClean="0"/>
              <a:t>55</a:t>
            </a:fld>
            <a:endParaRPr lang="en-US"/>
          </a:p>
        </p:txBody>
      </p:sp>
      <p:pic>
        <p:nvPicPr>
          <p:cNvPr id="6" name="Picture 5">
            <a:extLst>
              <a:ext uri="{FF2B5EF4-FFF2-40B4-BE49-F238E27FC236}">
                <a16:creationId xmlns:a16="http://schemas.microsoft.com/office/drawing/2014/main" id="{BF4B9F49-54CF-3A4B-8FBF-3A1B894940C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194300" y="1371599"/>
            <a:ext cx="3340100" cy="4916627"/>
          </a:xfrm>
          <a:prstGeom prst="rect">
            <a:avLst/>
          </a:prstGeom>
        </p:spPr>
      </p:pic>
    </p:spTree>
    <p:extLst>
      <p:ext uri="{BB962C8B-B14F-4D97-AF65-F5344CB8AC3E}">
        <p14:creationId xmlns:p14="http://schemas.microsoft.com/office/powerpoint/2010/main" val="341254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Resilient Distributed Dataset (RDD)</a:t>
            </a:r>
            <a:br>
              <a:rPr lang="en-US"/>
            </a:br>
            <a:r>
              <a:rPr lang="en-US" sz="3100"/>
              <a:t>Caching</a:t>
            </a:r>
            <a:endParaRPr lang="en-US"/>
          </a:p>
        </p:txBody>
      </p:sp>
      <p:sp>
        <p:nvSpPr>
          <p:cNvPr id="3" name="Content Placeholder 2"/>
          <p:cNvSpPr>
            <a:spLocks noGrp="1"/>
          </p:cNvSpPr>
          <p:nvPr>
            <p:ph idx="1"/>
          </p:nvPr>
        </p:nvSpPr>
        <p:spPr/>
        <p:txBody>
          <a:bodyPr>
            <a:normAutofit fontScale="92500" lnSpcReduction="20000"/>
          </a:bodyPr>
          <a:lstStyle/>
          <a:p>
            <a:r>
              <a:rPr lang="en-US"/>
              <a:t>Caching is very useful when data is accessed repeatedly, such as when querying a small “hot” dataset, or when running an iterative algorithm like PageRank</a:t>
            </a:r>
          </a:p>
          <a:p>
            <a:r>
              <a:rPr lang="en-US"/>
              <a:t>As a simple example, let’s mark our </a:t>
            </a:r>
            <a:r>
              <a:rPr lang="en-US" err="1"/>
              <a:t>linesWithSpark</a:t>
            </a:r>
            <a:r>
              <a:rPr lang="en-US"/>
              <a:t> dataset to be cached:</a:t>
            </a:r>
          </a:p>
          <a:p>
            <a:endParaRPr lang="en-US"/>
          </a:p>
          <a:p>
            <a:pPr marL="274320" lvl="1" indent="0">
              <a:buNone/>
            </a:pPr>
            <a:r>
              <a:rPr lang="en-US"/>
              <a:t>&gt;&gt;&gt; </a:t>
            </a:r>
            <a:r>
              <a:rPr lang="en-US" err="1"/>
              <a:t>linesWithSpark.cache</a:t>
            </a:r>
            <a:r>
              <a:rPr lang="en-US"/>
              <a:t>()</a:t>
            </a:r>
          </a:p>
          <a:p>
            <a:pPr marL="274320" lvl="1" indent="0">
              <a:buNone/>
            </a:pPr>
            <a:endParaRPr lang="en-US"/>
          </a:p>
          <a:p>
            <a:pPr marL="274320" lvl="1" indent="0">
              <a:buNone/>
            </a:pPr>
            <a:r>
              <a:rPr lang="en-US"/>
              <a:t>&gt;&gt;&gt; </a:t>
            </a:r>
            <a:r>
              <a:rPr lang="en-US" err="1"/>
              <a:t>linesWithSpark.count</a:t>
            </a:r>
            <a:r>
              <a:rPr lang="en-US"/>
              <a:t>()</a:t>
            </a:r>
          </a:p>
          <a:p>
            <a:pPr marL="274320" lvl="1" indent="0">
              <a:buNone/>
            </a:pPr>
            <a:r>
              <a:rPr lang="en-US"/>
              <a:t>19</a:t>
            </a:r>
          </a:p>
          <a:p>
            <a:pPr marL="274320" lvl="1" indent="0">
              <a:buNone/>
            </a:pPr>
            <a:endParaRPr lang="en-US"/>
          </a:p>
          <a:p>
            <a:pPr marL="274320" lvl="1" indent="0">
              <a:buNone/>
            </a:pPr>
            <a:r>
              <a:rPr lang="en-US"/>
              <a:t>&gt;&gt;&gt; </a:t>
            </a:r>
            <a:r>
              <a:rPr lang="en-US" err="1"/>
              <a:t>linesWithSpark.count</a:t>
            </a:r>
            <a:r>
              <a:rPr lang="en-US"/>
              <a:t>()</a:t>
            </a:r>
          </a:p>
          <a:p>
            <a:pPr marL="274320" lvl="1" indent="0">
              <a:buNone/>
            </a:pPr>
            <a:r>
              <a:rPr lang="en-US"/>
              <a:t>19</a:t>
            </a:r>
          </a:p>
          <a:p>
            <a:endParaRPr lang="en-US"/>
          </a:p>
          <a:p>
            <a:r>
              <a:rPr lang="en-US"/>
              <a:t>These same functions can be used on very large data sets, even when they are striped across tens or hundreds of nodes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56</a:t>
            </a:fld>
            <a:endParaRPr lang="en-US"/>
          </a:p>
        </p:txBody>
      </p:sp>
    </p:spTree>
    <p:extLst>
      <p:ext uri="{BB962C8B-B14F-4D97-AF65-F5344CB8AC3E}">
        <p14:creationId xmlns:p14="http://schemas.microsoft.com/office/powerpoint/2010/main" val="3210691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Resilient Distributed Dataset (RDD)</a:t>
            </a:r>
            <a:br>
              <a:rPr lang="en-US"/>
            </a:br>
            <a:r>
              <a:rPr lang="en-US" sz="3100"/>
              <a:t>Processing</a:t>
            </a:r>
          </a:p>
        </p:txBody>
      </p:sp>
      <p:sp>
        <p:nvSpPr>
          <p:cNvPr id="3" name="Content Placeholder 2"/>
          <p:cNvSpPr>
            <a:spLocks noGrp="1"/>
          </p:cNvSpPr>
          <p:nvPr>
            <p:ph idx="1"/>
          </p:nvPr>
        </p:nvSpPr>
        <p:spPr/>
        <p:txBody>
          <a:bodyPr>
            <a:normAutofit fontScale="92500" lnSpcReduction="20000"/>
          </a:bodyPr>
          <a:lstStyle/>
          <a:p>
            <a:pPr fontAlgn="base"/>
            <a:r>
              <a:rPr lang="en-US"/>
              <a:t>To summarize, every Spark program and shell session will work as follows:</a:t>
            </a:r>
          </a:p>
          <a:p>
            <a:pPr fontAlgn="base"/>
            <a:endParaRPr lang="en-US"/>
          </a:p>
          <a:p>
            <a:pPr marL="457200" indent="-457200">
              <a:buFont typeface="+mj-lt"/>
              <a:buAutoNum type="arabicPeriod"/>
            </a:pPr>
            <a:r>
              <a:rPr lang="en-US"/>
              <a:t>Create some input RDDs from external data or parallelize a collection in your driver program</a:t>
            </a:r>
          </a:p>
          <a:p>
            <a:pPr marL="457200" indent="-457200">
              <a:buFont typeface="+mj-lt"/>
              <a:buAutoNum type="arabicPeriod"/>
            </a:pPr>
            <a:endParaRPr lang="en-US"/>
          </a:p>
          <a:p>
            <a:pPr marL="457200" indent="-457200">
              <a:buFont typeface="+mj-lt"/>
              <a:buAutoNum type="arabicPeriod"/>
            </a:pPr>
            <a:r>
              <a:rPr lang="en-US"/>
              <a:t>Lazily transform them to define new RDDs using transformations like filter() or map()</a:t>
            </a:r>
          </a:p>
          <a:p>
            <a:pPr marL="457200" indent="-457200">
              <a:buFont typeface="+mj-lt"/>
              <a:buAutoNum type="arabicPeriod"/>
            </a:pPr>
            <a:endParaRPr lang="en-US"/>
          </a:p>
          <a:p>
            <a:pPr marL="457200" indent="-457200">
              <a:buFont typeface="+mj-lt"/>
              <a:buAutoNum type="arabicPeriod"/>
            </a:pPr>
            <a:r>
              <a:rPr lang="en-US"/>
              <a:t>Optional: Ask Spark to cache() any intermediate RDDs that will need to be reused</a:t>
            </a:r>
          </a:p>
          <a:p>
            <a:pPr marL="457200" indent="-457200">
              <a:buFont typeface="+mj-lt"/>
              <a:buAutoNum type="arabicPeriod"/>
            </a:pPr>
            <a:endParaRPr lang="en-US"/>
          </a:p>
          <a:p>
            <a:pPr marL="457200" indent="-457200">
              <a:buFont typeface="+mj-lt"/>
              <a:buAutoNum type="arabicPeriod"/>
            </a:pPr>
            <a:r>
              <a:rPr lang="en-US"/>
              <a:t>Launch actions such as count() and collect() to kick off a parallel computation, which is optimized and executed by Spark</a:t>
            </a:r>
          </a:p>
          <a:p>
            <a:pPr fontAlgn="base"/>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57</a:t>
            </a:fld>
            <a:endParaRPr lang="en-US"/>
          </a:p>
        </p:txBody>
      </p:sp>
    </p:spTree>
    <p:extLst>
      <p:ext uri="{BB962C8B-B14F-4D97-AF65-F5344CB8AC3E}">
        <p14:creationId xmlns:p14="http://schemas.microsoft.com/office/powerpoint/2010/main" val="40368306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68BA-EC5D-5F4D-99DB-33ACCF59D6C1}"/>
              </a:ext>
            </a:extLst>
          </p:cNvPr>
          <p:cNvSpPr>
            <a:spLocks noGrp="1"/>
          </p:cNvSpPr>
          <p:nvPr>
            <p:ph type="title"/>
          </p:nvPr>
        </p:nvSpPr>
        <p:spPr/>
        <p:txBody>
          <a:bodyPr/>
          <a:lstStyle/>
          <a:p>
            <a:r>
              <a:rPr lang="en-US" dirty="0"/>
              <a:t>Job Scheduling</a:t>
            </a:r>
          </a:p>
        </p:txBody>
      </p:sp>
      <p:sp>
        <p:nvSpPr>
          <p:cNvPr id="3" name="Footer Placeholder 2">
            <a:extLst>
              <a:ext uri="{FF2B5EF4-FFF2-40B4-BE49-F238E27FC236}">
                <a16:creationId xmlns:a16="http://schemas.microsoft.com/office/drawing/2014/main" id="{D61E4F0C-D226-A048-81A2-BF1FB0201EC0}"/>
              </a:ext>
            </a:extLst>
          </p:cNvPr>
          <p:cNvSpPr>
            <a:spLocks noGrp="1"/>
          </p:cNvSpPr>
          <p:nvPr>
            <p:ph type="ftr" sz="quarter" idx="11"/>
          </p:nvPr>
        </p:nvSpPr>
        <p:spPr/>
        <p:txBody>
          <a:bodyPr/>
          <a:lstStyle/>
          <a:p>
            <a:r>
              <a:rPr lang="en-US" dirty="0"/>
              <a:t>Big Data Technologies - Module 01a</a:t>
            </a:r>
          </a:p>
        </p:txBody>
      </p:sp>
      <p:sp>
        <p:nvSpPr>
          <p:cNvPr id="4" name="Slide Number Placeholder 3">
            <a:extLst>
              <a:ext uri="{FF2B5EF4-FFF2-40B4-BE49-F238E27FC236}">
                <a16:creationId xmlns:a16="http://schemas.microsoft.com/office/drawing/2014/main" id="{56C30E9A-8B30-1342-B63C-EB8D5F73D74E}"/>
              </a:ext>
            </a:extLst>
          </p:cNvPr>
          <p:cNvSpPr>
            <a:spLocks noGrp="1"/>
          </p:cNvSpPr>
          <p:nvPr>
            <p:ph type="sldNum" sz="quarter" idx="12"/>
          </p:nvPr>
        </p:nvSpPr>
        <p:spPr/>
        <p:txBody>
          <a:bodyPr/>
          <a:lstStyle/>
          <a:p>
            <a:fld id="{A89303E2-24A7-45FB-8F9B-C98A0FA0F4CA}" type="slidenum">
              <a:rPr lang="en-US" smtClean="0"/>
              <a:t>58</a:t>
            </a:fld>
            <a:endParaRPr lang="en-US" dirty="0"/>
          </a:p>
        </p:txBody>
      </p:sp>
      <p:pic>
        <p:nvPicPr>
          <p:cNvPr id="5" name="Picture 4">
            <a:extLst>
              <a:ext uri="{FF2B5EF4-FFF2-40B4-BE49-F238E27FC236}">
                <a16:creationId xmlns:a16="http://schemas.microsoft.com/office/drawing/2014/main" id="{1F020D25-22DC-9A44-A490-E078411B1807}"/>
              </a:ext>
            </a:extLst>
          </p:cNvPr>
          <p:cNvPicPr>
            <a:picLocks noChangeAspect="1"/>
          </p:cNvPicPr>
          <p:nvPr/>
        </p:nvPicPr>
        <p:blipFill>
          <a:blip r:embed="rId2"/>
          <a:stretch>
            <a:fillRect/>
          </a:stretch>
        </p:blipFill>
        <p:spPr>
          <a:xfrm>
            <a:off x="549275" y="1524000"/>
            <a:ext cx="8045450" cy="4270136"/>
          </a:xfrm>
          <a:prstGeom prst="rect">
            <a:avLst/>
          </a:prstGeom>
        </p:spPr>
      </p:pic>
      <p:sp>
        <p:nvSpPr>
          <p:cNvPr id="6" name="Rectangle 5">
            <a:extLst>
              <a:ext uri="{FF2B5EF4-FFF2-40B4-BE49-F238E27FC236}">
                <a16:creationId xmlns:a16="http://schemas.microsoft.com/office/drawing/2014/main" id="{6A67E845-5E40-8A40-BB4B-3C3C7EB694C0}"/>
              </a:ext>
            </a:extLst>
          </p:cNvPr>
          <p:cNvSpPr/>
          <p:nvPr/>
        </p:nvSpPr>
        <p:spPr>
          <a:xfrm>
            <a:off x="6248400" y="1295400"/>
            <a:ext cx="2346325"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58718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a:t>
            </a:r>
            <a:br>
              <a:rPr lang="en-US" dirty="0"/>
            </a:br>
            <a:r>
              <a:rPr lang="en-US" sz="3100" dirty="0"/>
              <a:t>Lambda Functions</a:t>
            </a:r>
            <a:endParaRPr lang="en-US" dirty="0"/>
          </a:p>
        </p:txBody>
      </p:sp>
      <p:sp>
        <p:nvSpPr>
          <p:cNvPr id="3" name="Content Placeholder 2"/>
          <p:cNvSpPr>
            <a:spLocks noGrp="1"/>
          </p:cNvSpPr>
          <p:nvPr>
            <p:ph idx="1"/>
          </p:nvPr>
        </p:nvSpPr>
        <p:spPr/>
        <p:txBody>
          <a:bodyPr>
            <a:normAutofit fontScale="92500"/>
          </a:bodyPr>
          <a:lstStyle/>
          <a:p>
            <a:r>
              <a:rPr lang="en-US" dirty="0"/>
              <a:t>In Python, an anonymous function is a function that is defined without a name</a:t>
            </a:r>
          </a:p>
          <a:p>
            <a:r>
              <a:rPr lang="en-US" dirty="0"/>
              <a:t>Normal Python functions are defined using the “def” keyword</a:t>
            </a:r>
          </a:p>
          <a:p>
            <a:r>
              <a:rPr lang="en-US" dirty="0"/>
              <a:t>Anonymous functions are defined using the lambda keyword</a:t>
            </a:r>
          </a:p>
          <a:p>
            <a:pPr lvl="1"/>
            <a:r>
              <a:rPr lang="en-US" dirty="0"/>
              <a:t>Hence, anonymous functions are also called lambda functions</a:t>
            </a:r>
          </a:p>
          <a:p>
            <a:r>
              <a:rPr lang="en-US" dirty="0"/>
              <a:t>A lambda function has the following syntax…</a:t>
            </a:r>
          </a:p>
          <a:p>
            <a:pPr marL="274320" lvl="1" indent="0">
              <a:buNone/>
            </a:pPr>
            <a:r>
              <a:rPr lang="en-US" dirty="0"/>
              <a:t>lambda arguments: expression</a:t>
            </a:r>
          </a:p>
          <a:p>
            <a:pPr lvl="1"/>
            <a:r>
              <a:rPr lang="en-US" dirty="0"/>
              <a:t>Lambda functions can have any number of arguments but only one expression</a:t>
            </a:r>
          </a:p>
          <a:p>
            <a:pPr lvl="1"/>
            <a:r>
              <a:rPr lang="en-US" dirty="0"/>
              <a:t>The expression is evaluated and returned</a:t>
            </a:r>
          </a:p>
          <a:p>
            <a:r>
              <a:rPr lang="en-US" dirty="0"/>
              <a:t>Lambda functions can be used wherever function objects are required</a:t>
            </a:r>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337243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 Components</a:t>
            </a:r>
            <a:br>
              <a:rPr lang="en-US"/>
            </a:br>
            <a:r>
              <a:rPr lang="en-US" sz="3100"/>
              <a:t>Spark Core</a:t>
            </a:r>
          </a:p>
        </p:txBody>
      </p:sp>
      <p:sp>
        <p:nvSpPr>
          <p:cNvPr id="3" name="Content Placeholder 2"/>
          <p:cNvSpPr>
            <a:spLocks noGrp="1"/>
          </p:cNvSpPr>
          <p:nvPr>
            <p:ph idx="1"/>
          </p:nvPr>
        </p:nvSpPr>
        <p:spPr/>
        <p:txBody>
          <a:bodyPr>
            <a:normAutofit/>
          </a:bodyPr>
          <a:lstStyle/>
          <a:p>
            <a:pPr fontAlgn="base"/>
            <a:r>
              <a:rPr lang="en-US"/>
              <a:t>Spark Core contains the basic functionality of Spark</a:t>
            </a:r>
          </a:p>
          <a:p>
            <a:pPr lvl="1" fontAlgn="base"/>
            <a:r>
              <a:rPr lang="en-US"/>
              <a:t>Including components for task scheduling, memory management, fault recovery, interacting with storage systems, and more</a:t>
            </a:r>
          </a:p>
          <a:p>
            <a:pPr fontAlgn="base"/>
            <a:r>
              <a:rPr lang="en-US"/>
              <a:t>Spark Core is also home to the API that defines </a:t>
            </a:r>
            <a:r>
              <a:rPr lang="en-US" i="1"/>
              <a:t>resilient distributed datasets</a:t>
            </a:r>
            <a:r>
              <a:rPr lang="en-US"/>
              <a:t> (RDDs)</a:t>
            </a:r>
          </a:p>
          <a:p>
            <a:pPr lvl="1" fontAlgn="base"/>
            <a:r>
              <a:rPr lang="en-US"/>
              <a:t>RDDs are Spark’s main programming abstraction</a:t>
            </a:r>
          </a:p>
          <a:p>
            <a:pPr lvl="1" fontAlgn="base"/>
            <a:r>
              <a:rPr lang="en-US"/>
              <a:t>RDDs represent a collection of items distributed across many compute nodes that can be manipulated in parallel</a:t>
            </a:r>
          </a:p>
          <a:p>
            <a:pPr fontAlgn="base"/>
            <a:r>
              <a:rPr lang="en-US"/>
              <a:t>Spark Core provides Java, Scala, R and Python APIs for ease of development, and for building and manipulating these collections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a:t>
            </a:fld>
            <a:endParaRPr lang="en-US"/>
          </a:p>
        </p:txBody>
      </p:sp>
    </p:spTree>
    <p:extLst>
      <p:ext uri="{BB962C8B-B14F-4D97-AF65-F5344CB8AC3E}">
        <p14:creationId xmlns:p14="http://schemas.microsoft.com/office/powerpoint/2010/main" val="1971363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a:t>
            </a:r>
            <a:br>
              <a:rPr lang="en-US" dirty="0"/>
            </a:br>
            <a:r>
              <a:rPr lang="en-US" sz="3100" dirty="0"/>
              <a:t>Lambda Functions</a:t>
            </a:r>
          </a:p>
        </p:txBody>
      </p:sp>
      <p:sp>
        <p:nvSpPr>
          <p:cNvPr id="3" name="Content Placeholder 2"/>
          <p:cNvSpPr>
            <a:spLocks noGrp="1"/>
          </p:cNvSpPr>
          <p:nvPr>
            <p:ph idx="1"/>
          </p:nvPr>
        </p:nvSpPr>
        <p:spPr/>
        <p:txBody>
          <a:bodyPr>
            <a:normAutofit fontScale="92500" lnSpcReduction="10000"/>
          </a:bodyPr>
          <a:lstStyle/>
          <a:p>
            <a:r>
              <a:rPr lang="en-US" dirty="0"/>
              <a:t>So for Spark it is correct to code either of the following</a:t>
            </a:r>
          </a:p>
          <a:p>
            <a:r>
              <a:rPr lang="en-US" dirty="0"/>
              <a:t>Using a named function</a:t>
            </a:r>
          </a:p>
          <a:p>
            <a:pPr marL="274320" lvl="1" indent="0">
              <a:buNone/>
            </a:pPr>
            <a:r>
              <a:rPr lang="en-US" dirty="0"/>
              <a:t>def g (x):</a:t>
            </a:r>
          </a:p>
          <a:p>
            <a:pPr marL="548640" lvl="2" indent="0">
              <a:buNone/>
            </a:pPr>
            <a:r>
              <a:rPr lang="en-US" dirty="0"/>
              <a:t>x &lt; 25</a:t>
            </a:r>
          </a:p>
          <a:p>
            <a:pPr marL="274320" lvl="1" indent="0">
              <a:buNone/>
            </a:pPr>
            <a:endParaRPr lang="en-US" dirty="0"/>
          </a:p>
          <a:p>
            <a:pPr marL="274320" lvl="1" indent="0">
              <a:buNone/>
            </a:pPr>
            <a:r>
              <a:rPr lang="en-US" dirty="0"/>
              <a:t># include in otherRdd only those records of someRdd with value less </a:t>
            </a:r>
          </a:p>
          <a:p>
            <a:pPr marL="274320" lvl="1" indent="0">
              <a:buNone/>
            </a:pPr>
            <a:r>
              <a:rPr lang="en-US" dirty="0"/>
              <a:t># than 25</a:t>
            </a:r>
          </a:p>
          <a:p>
            <a:pPr marL="274320" lvl="1" indent="0">
              <a:buNone/>
            </a:pPr>
            <a:r>
              <a:rPr lang="en-US" dirty="0"/>
              <a:t>otherRdd = someRdd.filter(g)</a:t>
            </a:r>
          </a:p>
          <a:p>
            <a:pPr lvl="1"/>
            <a:endParaRPr lang="en-US" dirty="0"/>
          </a:p>
          <a:p>
            <a:r>
              <a:rPr lang="en-US" dirty="0"/>
              <a:t>Using a lambda function</a:t>
            </a:r>
          </a:p>
          <a:p>
            <a:pPr marL="274320" lvl="1" indent="0">
              <a:buNone/>
            </a:pPr>
            <a:r>
              <a:rPr lang="en-US" dirty="0"/>
              <a:t>otherRdd = someRdd.filter(lambda x: x &lt; 25)</a:t>
            </a:r>
          </a:p>
          <a:p>
            <a:endParaRPr lang="en-US" dirty="0"/>
          </a:p>
          <a:p>
            <a:r>
              <a:rPr lang="en-US" dirty="0"/>
              <a:t>The lambda approach is often more readable in Scala and Python, but less so when using Java</a:t>
            </a:r>
          </a:p>
          <a:p>
            <a:pPr lvl="1"/>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94727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E5C5-901E-934F-B039-6877B5308E98}"/>
              </a:ext>
            </a:extLst>
          </p:cNvPr>
          <p:cNvSpPr>
            <a:spLocks noGrp="1"/>
          </p:cNvSpPr>
          <p:nvPr>
            <p:ph type="title"/>
          </p:nvPr>
        </p:nvSpPr>
        <p:spPr/>
        <p:txBody>
          <a:bodyPr>
            <a:normAutofit/>
          </a:bodyPr>
          <a:lstStyle/>
          <a:p>
            <a:r>
              <a:rPr lang="en-US" dirty="0"/>
              <a:t>Example: Word Count </a:t>
            </a:r>
          </a:p>
        </p:txBody>
      </p:sp>
      <p:sp>
        <p:nvSpPr>
          <p:cNvPr id="3" name="Content Placeholder 2">
            <a:extLst>
              <a:ext uri="{FF2B5EF4-FFF2-40B4-BE49-F238E27FC236}">
                <a16:creationId xmlns:a16="http://schemas.microsoft.com/office/drawing/2014/main" id="{EE615041-7B91-E842-A2AF-23CA30F4B3DC}"/>
              </a:ext>
            </a:extLst>
          </p:cNvPr>
          <p:cNvSpPr>
            <a:spLocks noGrp="1"/>
          </p:cNvSpPr>
          <p:nvPr>
            <p:ph idx="1"/>
          </p:nvPr>
        </p:nvSpPr>
        <p:spPr>
          <a:xfrm>
            <a:off x="457200" y="1600200"/>
            <a:ext cx="8229600" cy="1828800"/>
          </a:xfrm>
        </p:spPr>
        <p:txBody>
          <a:bodyPr/>
          <a:lstStyle/>
          <a:p>
            <a:pPr marL="0" indent="0">
              <a:buNone/>
            </a:pPr>
            <a:r>
              <a:rPr lang="en-US" dirty="0"/>
              <a:t>lines = sc.textFile(“hamlet.txt”)</a:t>
            </a:r>
          </a:p>
          <a:p>
            <a:pPr marL="0" indent="0">
              <a:buNone/>
            </a:pPr>
            <a:r>
              <a:rPr lang="en-US" dirty="0"/>
              <a:t>words = lines.flatMap(lambda line: line.split(“ “))</a:t>
            </a:r>
          </a:p>
          <a:p>
            <a:pPr marL="0" indent="0">
              <a:buNone/>
            </a:pPr>
            <a:r>
              <a:rPr lang="en-US" dirty="0"/>
              <a:t>wordPairs = words.map(lambda word: (word, 1))</a:t>
            </a:r>
          </a:p>
          <a:p>
            <a:pPr marL="0" indent="0">
              <a:buNone/>
            </a:pPr>
            <a:r>
              <a:rPr lang="en-US" dirty="0"/>
              <a:t>wordCounts = wordPairs.reduceByKey(lambda x, y: x + y)</a:t>
            </a:r>
          </a:p>
        </p:txBody>
      </p:sp>
      <p:sp>
        <p:nvSpPr>
          <p:cNvPr id="4" name="Footer Placeholder 3">
            <a:extLst>
              <a:ext uri="{FF2B5EF4-FFF2-40B4-BE49-F238E27FC236}">
                <a16:creationId xmlns:a16="http://schemas.microsoft.com/office/drawing/2014/main" id="{15808839-6B8D-F049-BAA4-D8B00A7111B2}"/>
              </a:ext>
            </a:extLst>
          </p:cNvPr>
          <p:cNvSpPr>
            <a:spLocks noGrp="1"/>
          </p:cNvSpPr>
          <p:nvPr>
            <p:ph type="ftr" sz="quarter" idx="11"/>
          </p:nvPr>
        </p:nvSpPr>
        <p:spPr/>
        <p:txBody>
          <a:bodyPr/>
          <a:lstStyle/>
          <a:p>
            <a:r>
              <a:rPr lang="en-US" dirty="0"/>
              <a:t>Big Data Technologies - Module 01a</a:t>
            </a:r>
          </a:p>
        </p:txBody>
      </p:sp>
      <p:sp>
        <p:nvSpPr>
          <p:cNvPr id="5" name="Slide Number Placeholder 4">
            <a:extLst>
              <a:ext uri="{FF2B5EF4-FFF2-40B4-BE49-F238E27FC236}">
                <a16:creationId xmlns:a16="http://schemas.microsoft.com/office/drawing/2014/main" id="{63E6E014-21F3-334B-BF40-6B246E4E17A3}"/>
              </a:ext>
            </a:extLst>
          </p:cNvPr>
          <p:cNvSpPr>
            <a:spLocks noGrp="1"/>
          </p:cNvSpPr>
          <p:nvPr>
            <p:ph type="sldNum" sz="quarter" idx="12"/>
          </p:nvPr>
        </p:nvSpPr>
        <p:spPr/>
        <p:txBody>
          <a:bodyPr/>
          <a:lstStyle/>
          <a:p>
            <a:fld id="{A89303E2-24A7-45FB-8F9B-C98A0FA0F4CA}" type="slidenum">
              <a:rPr lang="en-US" smtClean="0"/>
              <a:t>61</a:t>
            </a:fld>
            <a:endParaRPr lang="en-US" dirty="0"/>
          </a:p>
        </p:txBody>
      </p:sp>
      <p:pic>
        <p:nvPicPr>
          <p:cNvPr id="6" name="Picture 5">
            <a:extLst>
              <a:ext uri="{FF2B5EF4-FFF2-40B4-BE49-F238E27FC236}">
                <a16:creationId xmlns:a16="http://schemas.microsoft.com/office/drawing/2014/main" id="{D58582B7-0104-3A40-B2D2-789FD489A38F}"/>
              </a:ext>
            </a:extLst>
          </p:cNvPr>
          <p:cNvPicPr>
            <a:picLocks noChangeAspect="1"/>
          </p:cNvPicPr>
          <p:nvPr/>
        </p:nvPicPr>
        <p:blipFill>
          <a:blip r:embed="rId2"/>
          <a:stretch>
            <a:fillRect/>
          </a:stretch>
        </p:blipFill>
        <p:spPr>
          <a:xfrm>
            <a:off x="991038" y="4305300"/>
            <a:ext cx="6705162" cy="2324100"/>
          </a:xfrm>
          <a:prstGeom prst="rect">
            <a:avLst/>
          </a:prstGeom>
        </p:spPr>
      </p:pic>
      <p:sp>
        <p:nvSpPr>
          <p:cNvPr id="7" name="TextBox 6">
            <a:extLst>
              <a:ext uri="{FF2B5EF4-FFF2-40B4-BE49-F238E27FC236}">
                <a16:creationId xmlns:a16="http://schemas.microsoft.com/office/drawing/2014/main" id="{EE57AF60-1FD8-9F4D-92C6-9FF5128B4F7D}"/>
              </a:ext>
            </a:extLst>
          </p:cNvPr>
          <p:cNvSpPr txBox="1"/>
          <p:nvPr/>
        </p:nvSpPr>
        <p:spPr>
          <a:xfrm>
            <a:off x="1219200" y="3962400"/>
            <a:ext cx="6365845" cy="369332"/>
          </a:xfrm>
          <a:prstGeom prst="rect">
            <a:avLst/>
          </a:prstGeom>
          <a:noFill/>
        </p:spPr>
        <p:txBody>
          <a:bodyPr wrap="none" rtlCol="0">
            <a:spAutoFit/>
          </a:bodyPr>
          <a:lstStyle/>
          <a:p>
            <a:r>
              <a:rPr lang="en-US" dirty="0">
                <a:solidFill>
                  <a:srgbClr val="0070C0"/>
                </a:solidFill>
              </a:rPr>
              <a:t>  lines                 words              wordPairs           wordCounts</a:t>
            </a:r>
          </a:p>
        </p:txBody>
      </p:sp>
      <p:sp>
        <p:nvSpPr>
          <p:cNvPr id="8" name="TextBox 7">
            <a:extLst>
              <a:ext uri="{FF2B5EF4-FFF2-40B4-BE49-F238E27FC236}">
                <a16:creationId xmlns:a16="http://schemas.microsoft.com/office/drawing/2014/main" id="{66BFAA45-EEA6-E74E-919F-AC0C35519CC2}"/>
              </a:ext>
            </a:extLst>
          </p:cNvPr>
          <p:cNvSpPr txBox="1"/>
          <p:nvPr/>
        </p:nvSpPr>
        <p:spPr>
          <a:xfrm>
            <a:off x="2133600" y="4385846"/>
            <a:ext cx="4421403" cy="307777"/>
          </a:xfrm>
          <a:prstGeom prst="rect">
            <a:avLst/>
          </a:prstGeom>
          <a:noFill/>
        </p:spPr>
        <p:txBody>
          <a:bodyPr wrap="none" rtlCol="0">
            <a:spAutoFit/>
          </a:bodyPr>
          <a:lstStyle/>
          <a:p>
            <a:r>
              <a:rPr lang="en-US" sz="1400" dirty="0">
                <a:solidFill>
                  <a:srgbClr val="FF0000"/>
                </a:solidFill>
              </a:rPr>
              <a:t>flatMap                       map                      reduceByKey</a:t>
            </a:r>
          </a:p>
        </p:txBody>
      </p:sp>
    </p:spTree>
    <p:extLst>
      <p:ext uri="{BB962C8B-B14F-4D97-AF65-F5344CB8AC3E}">
        <p14:creationId xmlns:p14="http://schemas.microsoft.com/office/powerpoint/2010/main" val="31340877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a:t>
            </a:r>
            <a:br>
              <a:rPr lang="en-US" dirty="0"/>
            </a:br>
            <a:r>
              <a:rPr lang="en-US" sz="3100" dirty="0"/>
              <a:t>WordCount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Load a file from HDFS into an RDD. Each record is a line from the original file</a:t>
            </a:r>
          </a:p>
          <a:p>
            <a:r>
              <a:rPr lang="en-US" dirty="0"/>
              <a:t>Here ‘sc’ represents the system context—a connection to the Hadoop cluster</a:t>
            </a:r>
          </a:p>
          <a:p>
            <a:pPr marL="274320" lvl="1" indent="0">
              <a:buNone/>
            </a:pPr>
            <a:r>
              <a:rPr lang="en-US" b="1" dirty="0"/>
              <a:t>lines = sc.textFile(“/user/jrosen/document.txt")</a:t>
            </a:r>
          </a:p>
          <a:p>
            <a:pPr marL="274320" lvl="1" indent="0">
              <a:buNone/>
            </a:pPr>
            <a:endParaRPr lang="en-US" dirty="0"/>
          </a:p>
          <a:p>
            <a:r>
              <a:rPr lang="en-US" dirty="0"/>
              <a:t>Split apart the words in each record of the lines RDD</a:t>
            </a:r>
          </a:p>
          <a:p>
            <a:r>
              <a:rPr lang="en-US" dirty="0"/>
              <a:t>Make each word its own record in a new words RDD using the flatMap() transformation</a:t>
            </a:r>
          </a:p>
          <a:p>
            <a:r>
              <a:rPr lang="en-US" dirty="0"/>
              <a:t>Note from one record “line” flatMap produces a list of records each one a word</a:t>
            </a:r>
          </a:p>
          <a:p>
            <a:pPr marL="274320" lvl="1" indent="0">
              <a:buNone/>
            </a:pPr>
            <a:r>
              <a:rPr lang="en-US" b="1" dirty="0"/>
              <a:t>words = lines.flatMap(lambda line: line.split(" "))</a:t>
            </a:r>
          </a:p>
          <a:p>
            <a:endParaRPr lang="en-US" dirty="0"/>
          </a:p>
          <a:p>
            <a:r>
              <a:rPr lang="en-US" dirty="0"/>
              <a:t>For each word in the words RDD create a key value pair of the form (word, 1) using the map transformation</a:t>
            </a:r>
          </a:p>
          <a:p>
            <a:pPr marL="274320" lvl="1" indent="0">
              <a:buNone/>
            </a:pPr>
            <a:r>
              <a:rPr lang="en-US" b="1" dirty="0"/>
              <a:t>wordPairs = words.map(lambda word: (word, 1))</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62</a:t>
            </a:fld>
            <a:endParaRPr lang="en-US" dirty="0"/>
          </a:p>
        </p:txBody>
      </p:sp>
    </p:spTree>
    <p:extLst>
      <p:ext uri="{BB962C8B-B14F-4D97-AF65-F5344CB8AC3E}">
        <p14:creationId xmlns:p14="http://schemas.microsoft.com/office/powerpoint/2010/main" val="10923074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a:t>
            </a:r>
            <a:br>
              <a:rPr lang="en-US" dirty="0"/>
            </a:br>
            <a:r>
              <a:rPr lang="en-US" sz="3100" dirty="0"/>
              <a:t>WordCount Example</a:t>
            </a:r>
            <a:endParaRPr lang="en-US" dirty="0"/>
          </a:p>
        </p:txBody>
      </p:sp>
      <p:sp>
        <p:nvSpPr>
          <p:cNvPr id="3" name="Content Placeholder 2"/>
          <p:cNvSpPr>
            <a:spLocks noGrp="1"/>
          </p:cNvSpPr>
          <p:nvPr>
            <p:ph idx="1"/>
          </p:nvPr>
        </p:nvSpPr>
        <p:spPr/>
        <p:txBody>
          <a:bodyPr>
            <a:normAutofit/>
          </a:bodyPr>
          <a:lstStyle/>
          <a:p>
            <a:r>
              <a:rPr lang="en-US" dirty="0"/>
              <a:t>Now group each of the values in the wordPairs RDD by key of the form (key, (1, 1, …)) using the reduceByKey() transformation</a:t>
            </a:r>
          </a:p>
          <a:p>
            <a:r>
              <a:rPr lang="en-US" dirty="0"/>
              <a:t>And add all the 1’s for a key together to get the count of times a word appears</a:t>
            </a:r>
          </a:p>
          <a:p>
            <a:pPr marL="274320" lvl="1" indent="0">
              <a:buNone/>
            </a:pPr>
            <a:r>
              <a:rPr lang="en-US" dirty="0"/>
              <a:t> </a:t>
            </a:r>
            <a:r>
              <a:rPr lang="en-US" b="1" dirty="0"/>
              <a:t>wordCounts = wordPairs.reduceByKey(lambda a, b: a + b)</a:t>
            </a:r>
          </a:p>
          <a:p>
            <a:pPr marL="274320" lvl="1" indent="0">
              <a:buNone/>
            </a:pPr>
            <a:endParaRPr lang="en-US" dirty="0"/>
          </a:p>
          <a:p>
            <a:r>
              <a:rPr lang="en-US" dirty="0"/>
              <a:t>Now store the word count RDD to HDFS using the saveAsTextFile() action</a:t>
            </a:r>
          </a:p>
          <a:p>
            <a:pPr marL="274320" lvl="1" indent="0">
              <a:buNone/>
            </a:pPr>
            <a:r>
              <a:rPr lang="en-US" b="1" dirty="0"/>
              <a:t>wordCount.saveAsTextFile(“/user/jrosen/wordCounts.txt")</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24080623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4286-D7A7-9E4E-9C44-F86930C4D45E}"/>
              </a:ext>
            </a:extLst>
          </p:cNvPr>
          <p:cNvSpPr>
            <a:spLocks noGrp="1"/>
          </p:cNvSpPr>
          <p:nvPr>
            <p:ph type="title"/>
          </p:nvPr>
        </p:nvSpPr>
        <p:spPr/>
        <p:txBody>
          <a:bodyPr>
            <a:normAutofit/>
          </a:bodyPr>
          <a:lstStyle/>
          <a:p>
            <a:r>
              <a:rPr lang="en-US" dirty="0"/>
              <a:t>Example: Mine error logs </a:t>
            </a:r>
          </a:p>
        </p:txBody>
      </p:sp>
      <p:sp>
        <p:nvSpPr>
          <p:cNvPr id="3" name="Content Placeholder 2">
            <a:extLst>
              <a:ext uri="{FF2B5EF4-FFF2-40B4-BE49-F238E27FC236}">
                <a16:creationId xmlns:a16="http://schemas.microsoft.com/office/drawing/2014/main" id="{C6ECC2CE-9E0F-AE4C-B462-987A1DE0E114}"/>
              </a:ext>
            </a:extLst>
          </p:cNvPr>
          <p:cNvSpPr>
            <a:spLocks noGrp="1"/>
          </p:cNvSpPr>
          <p:nvPr>
            <p:ph idx="1"/>
          </p:nvPr>
        </p:nvSpPr>
        <p:spPr/>
        <p:txBody>
          <a:bodyPr>
            <a:normAutofit fontScale="70000" lnSpcReduction="20000"/>
          </a:bodyPr>
          <a:lstStyle/>
          <a:p>
            <a:r>
              <a:rPr lang="en-US" dirty="0"/>
              <a:t>Load error messages from a log into memory, then interactively search for various patterns:</a:t>
            </a:r>
          </a:p>
          <a:p>
            <a:pPr marL="0" indent="0">
              <a:buNone/>
            </a:pPr>
            <a:endParaRPr lang="en-US" dirty="0"/>
          </a:p>
          <a:p>
            <a:pPr marL="0" indent="0">
              <a:buNone/>
            </a:pPr>
            <a:r>
              <a:rPr lang="en-US" sz="1700" i="1" dirty="0"/>
              <a:t># load file from HDFS into an RDD</a:t>
            </a:r>
          </a:p>
          <a:p>
            <a:pPr marL="0" indent="0">
              <a:buNone/>
            </a:pPr>
            <a:r>
              <a:rPr lang="en-US" sz="2200" dirty="0"/>
              <a:t>lines = spark.textFile(“hdfs://...”)</a:t>
            </a:r>
          </a:p>
          <a:p>
            <a:pPr marL="0" indent="0">
              <a:buNone/>
            </a:pPr>
            <a:endParaRPr lang="en-US" sz="2200" dirty="0"/>
          </a:p>
          <a:p>
            <a:pPr marL="0" indent="0">
              <a:buNone/>
            </a:pPr>
            <a:r>
              <a:rPr lang="en-US" sz="1700" i="1" dirty="0"/>
              <a:t># create a new RDD holding log records starting with “ERROR” &lt;- transformation</a:t>
            </a:r>
          </a:p>
          <a:p>
            <a:pPr marL="0" indent="0">
              <a:buNone/>
            </a:pPr>
            <a:r>
              <a:rPr lang="en-US" sz="2200" dirty="0"/>
              <a:t>errors = lines.filter(lambda s: s.startswith(“ERROR”)) </a:t>
            </a:r>
          </a:p>
          <a:p>
            <a:pPr marL="0" indent="0">
              <a:buNone/>
            </a:pPr>
            <a:endParaRPr lang="en-US" sz="2200" dirty="0"/>
          </a:p>
          <a:p>
            <a:pPr marL="0" indent="0">
              <a:buNone/>
            </a:pPr>
            <a:r>
              <a:rPr lang="en-US" sz="1700" i="1" dirty="0"/>
              <a:t># create a new RDD holding only the third field of each log record &lt;- transformation</a:t>
            </a:r>
            <a:endParaRPr lang="en-US" sz="1700" dirty="0"/>
          </a:p>
          <a:p>
            <a:pPr marL="0" indent="0">
              <a:buNone/>
            </a:pPr>
            <a:r>
              <a:rPr lang="en-US" sz="2200" dirty="0"/>
              <a:t>messages = errors.map(lambda s: s.split(“\t”)[2])</a:t>
            </a:r>
          </a:p>
          <a:p>
            <a:pPr marL="0" indent="0">
              <a:buNone/>
            </a:pPr>
            <a:endParaRPr lang="en-US" sz="2200" dirty="0"/>
          </a:p>
          <a:p>
            <a:pPr marL="0" indent="0">
              <a:buNone/>
            </a:pPr>
            <a:r>
              <a:rPr lang="en-US" sz="1900" i="1" dirty="0"/>
              <a:t># cache the RDD in RAM (if possible) otherwise on disk</a:t>
            </a:r>
            <a:endParaRPr lang="en-US" sz="1900" dirty="0"/>
          </a:p>
          <a:p>
            <a:pPr marL="0" indent="0">
              <a:buNone/>
            </a:pPr>
            <a:r>
              <a:rPr lang="en-US" sz="2200" dirty="0"/>
              <a:t>messages.cache() &lt;- transformation</a:t>
            </a:r>
          </a:p>
          <a:p>
            <a:pPr marL="0" indent="0">
              <a:buNone/>
            </a:pPr>
            <a:endParaRPr lang="en-US" sz="2200" dirty="0"/>
          </a:p>
          <a:p>
            <a:pPr marL="0" indent="0">
              <a:buNone/>
            </a:pPr>
            <a:r>
              <a:rPr lang="en-US" sz="2100" i="1" dirty="0"/>
              <a:t># create a new RDD holding only records containing the substring “foo” &lt;- transformation</a:t>
            </a:r>
            <a:endParaRPr lang="en-US" sz="2100" dirty="0"/>
          </a:p>
          <a:p>
            <a:pPr marL="0" indent="0">
              <a:buNone/>
            </a:pPr>
            <a:r>
              <a:rPr lang="en-US" sz="2200" dirty="0"/>
              <a:t>fooErrors = messages.filter(lambda s: “foo” in s) </a:t>
            </a:r>
          </a:p>
          <a:p>
            <a:pPr marL="0" indent="0">
              <a:buNone/>
            </a:pPr>
            <a:endParaRPr lang="en-US" sz="2200" dirty="0"/>
          </a:p>
          <a:p>
            <a:pPr marL="0" indent="0">
              <a:buNone/>
            </a:pPr>
            <a:r>
              <a:rPr lang="en-US" sz="2100" i="1" dirty="0"/>
              <a:t># output the count of foo errors &lt;- action, now transformations are executed</a:t>
            </a:r>
            <a:endParaRPr lang="en-US" sz="2100" dirty="0"/>
          </a:p>
          <a:p>
            <a:pPr marL="0" indent="0">
              <a:buNone/>
            </a:pPr>
            <a:r>
              <a:rPr lang="en-US" sz="2200" dirty="0"/>
              <a:t>print (fooErrors.count()) </a:t>
            </a:r>
          </a:p>
          <a:p>
            <a:pPr marL="0" indent="0">
              <a:buNone/>
            </a:pPr>
            <a:endParaRPr lang="en-US" dirty="0"/>
          </a:p>
        </p:txBody>
      </p:sp>
      <p:sp>
        <p:nvSpPr>
          <p:cNvPr id="4" name="Footer Placeholder 3">
            <a:extLst>
              <a:ext uri="{FF2B5EF4-FFF2-40B4-BE49-F238E27FC236}">
                <a16:creationId xmlns:a16="http://schemas.microsoft.com/office/drawing/2014/main" id="{4B547252-F9DB-3343-9D83-AE5714BCA5A8}"/>
              </a:ext>
            </a:extLst>
          </p:cNvPr>
          <p:cNvSpPr>
            <a:spLocks noGrp="1"/>
          </p:cNvSpPr>
          <p:nvPr>
            <p:ph type="ftr" sz="quarter" idx="11"/>
          </p:nvPr>
        </p:nvSpPr>
        <p:spPr/>
        <p:txBody>
          <a:bodyPr/>
          <a:lstStyle/>
          <a:p>
            <a:r>
              <a:rPr lang="en-US" dirty="0"/>
              <a:t>Big Data Technologies - Module 01a</a:t>
            </a:r>
          </a:p>
        </p:txBody>
      </p:sp>
      <p:sp>
        <p:nvSpPr>
          <p:cNvPr id="5" name="Slide Number Placeholder 4">
            <a:extLst>
              <a:ext uri="{FF2B5EF4-FFF2-40B4-BE49-F238E27FC236}">
                <a16:creationId xmlns:a16="http://schemas.microsoft.com/office/drawing/2014/main" id="{E41DD95D-3DD7-A142-B925-30BE4CBDE2F4}"/>
              </a:ext>
            </a:extLst>
          </p:cNvPr>
          <p:cNvSpPr>
            <a:spLocks noGrp="1"/>
          </p:cNvSpPr>
          <p:nvPr>
            <p:ph type="sldNum" sz="quarter" idx="12"/>
          </p:nvPr>
        </p:nvSpPr>
        <p:spPr/>
        <p:txBody>
          <a:bodyPr/>
          <a:lstStyle/>
          <a:p>
            <a:fld id="{A89303E2-24A7-45FB-8F9B-C98A0FA0F4CA}" type="slidenum">
              <a:rPr lang="en-US" smtClean="0"/>
              <a:t>64</a:t>
            </a:fld>
            <a:endParaRPr lang="en-US" dirty="0"/>
          </a:p>
        </p:txBody>
      </p:sp>
    </p:spTree>
    <p:extLst>
      <p:ext uri="{BB962C8B-B14F-4D97-AF65-F5344CB8AC3E}">
        <p14:creationId xmlns:p14="http://schemas.microsoft.com/office/powerpoint/2010/main" val="18618778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normAutofit fontScale="92500" lnSpcReduction="20000"/>
          </a:bodyPr>
          <a:lstStyle/>
          <a:p>
            <a:r>
              <a:rPr lang="en-US" dirty="0"/>
              <a:t>Recall that transformations execute in a lazy fashion…</a:t>
            </a:r>
          </a:p>
          <a:p>
            <a:pPr lvl="1"/>
            <a:r>
              <a:rPr lang="en-US" dirty="0"/>
              <a:t>Only upon execution of an action</a:t>
            </a:r>
          </a:p>
          <a:p>
            <a:r>
              <a:rPr lang="en-US" dirty="0"/>
              <a:t>So if you provide a wrong argument to a transformation that can only be checked at run time…</a:t>
            </a:r>
          </a:p>
          <a:p>
            <a:pPr lvl="1"/>
            <a:r>
              <a:rPr lang="en-US" dirty="0"/>
              <a:t>This will only become apparent when you execute an action</a:t>
            </a:r>
          </a:p>
          <a:p>
            <a:r>
              <a:rPr lang="en-US" dirty="0"/>
              <a:t>For example, let’s say you want to load a text file named “/user/test123.txt”</a:t>
            </a:r>
          </a:p>
          <a:p>
            <a:r>
              <a:rPr lang="en-US" dirty="0"/>
              <a:t>But you enter the following incorrect file name in your load command</a:t>
            </a:r>
          </a:p>
          <a:p>
            <a:pPr lvl="1"/>
            <a:r>
              <a:rPr lang="en-US" dirty="0"/>
              <a:t>someRdd = sc.textFile(“/user/test123”)</a:t>
            </a:r>
          </a:p>
          <a:p>
            <a:pPr lvl="1"/>
            <a:r>
              <a:rPr lang="en-US" dirty="0"/>
              <a:t>Notice that you left off the “.txt” suffix </a:t>
            </a:r>
          </a:p>
          <a:p>
            <a:r>
              <a:rPr lang="en-US" dirty="0"/>
              <a:t>This will be accepted by the spark shell without complaint at entry time</a:t>
            </a:r>
          </a:p>
          <a:p>
            <a:r>
              <a:rPr lang="en-US" dirty="0"/>
              <a:t>But if you try to employ the following you will get an error, not from the action, but form the prior transformation</a:t>
            </a:r>
          </a:p>
          <a:p>
            <a:pPr lvl="1"/>
            <a:r>
              <a:rPr lang="en-US" dirty="0"/>
              <a:t>someRdd.take(5)</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1434112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So as you are starting to explore spark just execute a simple action after you enter each transformation</a:t>
            </a:r>
          </a:p>
          <a:p>
            <a:pPr lvl="1"/>
            <a:r>
              <a:rPr lang="en-US" dirty="0"/>
              <a:t>A good choice is the “take(n)” transformation where n is some usually some small number, say 5</a:t>
            </a:r>
          </a:p>
          <a:p>
            <a:r>
              <a:rPr lang="en-US" dirty="0"/>
              <a:t>If that works you are assured your transformation arguments are basically correct</a:t>
            </a:r>
          </a:p>
          <a:p>
            <a:r>
              <a:rPr lang="en-US" dirty="0"/>
              <a:t>It also provides some idea of what the form and content of your transformation might be</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2037162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Sometimes after executing a spark statement interactively the prompt does not display again until you hit “enter” one or two times</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4294827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API Overview</a:t>
            </a:r>
            <a:endParaRPr lang="en-US" dirty="0"/>
          </a:p>
        </p:txBody>
      </p:sp>
      <p:sp>
        <p:nvSpPr>
          <p:cNvPr id="3" name="Content Placeholder 2"/>
          <p:cNvSpPr>
            <a:spLocks noGrp="1"/>
          </p:cNvSpPr>
          <p:nvPr>
            <p:ph idx="1"/>
          </p:nvPr>
        </p:nvSpPr>
        <p:spPr/>
        <p:txBody>
          <a:bodyPr>
            <a:normAutofit lnSpcReduction="10000"/>
          </a:bodyPr>
          <a:lstStyle/>
          <a:p>
            <a:r>
              <a:rPr lang="en-US" dirty="0"/>
              <a:t>Spark’s capabilities can all be accessed and controlled using a rich API</a:t>
            </a:r>
          </a:p>
          <a:p>
            <a:r>
              <a:rPr lang="en-US" dirty="0"/>
              <a:t>This supports Spark’s four principal development environments</a:t>
            </a:r>
          </a:p>
          <a:p>
            <a:pPr lvl="1"/>
            <a:r>
              <a:rPr lang="en-US" dirty="0"/>
              <a:t>Scala, Java, Python, R</a:t>
            </a:r>
          </a:p>
          <a:p>
            <a:r>
              <a:rPr lang="en-US" dirty="0"/>
              <a:t>Extensive documentation is provided regarding the API’s instantiation in each of these languages</a:t>
            </a:r>
          </a:p>
          <a:p>
            <a:r>
              <a:rPr lang="en-US" dirty="0"/>
              <a:t>The </a:t>
            </a:r>
            <a:r>
              <a:rPr lang="en-US" b="1" dirty="0"/>
              <a:t>Spark Programming Guide </a:t>
            </a:r>
            <a:r>
              <a:rPr lang="en-US" dirty="0"/>
              <a:t>provides further detail, with comprehensive code snippets in Scala, Java and Python</a:t>
            </a:r>
          </a:p>
          <a:p>
            <a:r>
              <a:rPr lang="en-US" dirty="0"/>
              <a:t>The Spark API was optimized for manipulating data, with a design that reduced some common data science tasks from 100’s or 1000’s of lines of code to only a few</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14229455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172F-85A4-D84B-9FA2-35DAE957D270}"/>
              </a:ext>
            </a:extLst>
          </p:cNvPr>
          <p:cNvSpPr>
            <a:spLocks noGrp="1"/>
          </p:cNvSpPr>
          <p:nvPr>
            <p:ph type="title"/>
          </p:nvPr>
        </p:nvSpPr>
        <p:spPr/>
        <p:txBody>
          <a:bodyPr>
            <a:normAutofit/>
          </a:bodyPr>
          <a:lstStyle/>
          <a:p>
            <a:r>
              <a:rPr lang="en-US" dirty="0"/>
              <a:t>Programming with RDDs</a:t>
            </a:r>
          </a:p>
        </p:txBody>
      </p:sp>
      <p:sp>
        <p:nvSpPr>
          <p:cNvPr id="3" name="Content Placeholder 2">
            <a:extLst>
              <a:ext uri="{FF2B5EF4-FFF2-40B4-BE49-F238E27FC236}">
                <a16:creationId xmlns:a16="http://schemas.microsoft.com/office/drawing/2014/main" id="{F00E5B40-D8C7-B743-B208-C1C4313F31AF}"/>
              </a:ext>
            </a:extLst>
          </p:cNvPr>
          <p:cNvSpPr>
            <a:spLocks noGrp="1"/>
          </p:cNvSpPr>
          <p:nvPr>
            <p:ph idx="1"/>
          </p:nvPr>
        </p:nvSpPr>
        <p:spPr/>
        <p:txBody>
          <a:bodyPr/>
          <a:lstStyle/>
          <a:p>
            <a:r>
              <a:rPr lang="en-US" dirty="0"/>
              <a:t>All work is expressed by either:</a:t>
            </a:r>
          </a:p>
          <a:p>
            <a:pPr lvl="1"/>
            <a:r>
              <a:rPr lang="en-US" dirty="0"/>
              <a:t>creating new RDDs</a:t>
            </a:r>
          </a:p>
          <a:p>
            <a:pPr lvl="1"/>
            <a:r>
              <a:rPr lang="en-US" dirty="0"/>
              <a:t>transforming existing RDDs</a:t>
            </a:r>
          </a:p>
          <a:p>
            <a:pPr lvl="1"/>
            <a:r>
              <a:rPr lang="en-US" dirty="0"/>
              <a:t>calling operations on RDDs to compute a result</a:t>
            </a:r>
          </a:p>
          <a:p>
            <a:r>
              <a:rPr lang="en-US" dirty="0"/>
              <a:t>Distributes the data contained in RDDs across the nodes (executors) in the cluster and parallelizes the operations.</a:t>
            </a:r>
          </a:p>
          <a:p>
            <a:r>
              <a:rPr lang="en-US" dirty="0"/>
              <a:t>Each RDD is split into multiple partitions, which can be computed on different nodes of the cluster</a:t>
            </a:r>
          </a:p>
          <a:p>
            <a:endParaRPr lang="en-US" dirty="0"/>
          </a:p>
        </p:txBody>
      </p:sp>
      <p:sp>
        <p:nvSpPr>
          <p:cNvPr id="4" name="Footer Placeholder 3">
            <a:extLst>
              <a:ext uri="{FF2B5EF4-FFF2-40B4-BE49-F238E27FC236}">
                <a16:creationId xmlns:a16="http://schemas.microsoft.com/office/drawing/2014/main" id="{8CC7AB63-022F-634A-A7F7-817256DA567F}"/>
              </a:ext>
            </a:extLst>
          </p:cNvPr>
          <p:cNvSpPr>
            <a:spLocks noGrp="1"/>
          </p:cNvSpPr>
          <p:nvPr>
            <p:ph type="ftr" sz="quarter" idx="11"/>
          </p:nvPr>
        </p:nvSpPr>
        <p:spPr/>
        <p:txBody>
          <a:bodyPr/>
          <a:lstStyle/>
          <a:p>
            <a:r>
              <a:rPr lang="en-US" dirty="0"/>
              <a:t>Big Data Technologies - Module 01a</a:t>
            </a:r>
          </a:p>
        </p:txBody>
      </p:sp>
      <p:sp>
        <p:nvSpPr>
          <p:cNvPr id="5" name="Slide Number Placeholder 4">
            <a:extLst>
              <a:ext uri="{FF2B5EF4-FFF2-40B4-BE49-F238E27FC236}">
                <a16:creationId xmlns:a16="http://schemas.microsoft.com/office/drawing/2014/main" id="{ECB2D157-2DF8-B94B-8EE4-91CB6705B9C6}"/>
              </a:ext>
            </a:extLst>
          </p:cNvPr>
          <p:cNvSpPr>
            <a:spLocks noGrp="1"/>
          </p:cNvSpPr>
          <p:nvPr>
            <p:ph type="sldNum" sz="quarter" idx="12"/>
          </p:nvPr>
        </p:nvSpPr>
        <p:spPr/>
        <p:txBody>
          <a:bodyPr/>
          <a:lstStyle/>
          <a:p>
            <a:fld id="{A89303E2-24A7-45FB-8F9B-C98A0FA0F4CA}" type="slidenum">
              <a:rPr lang="en-US" smtClean="0"/>
              <a:t>69</a:t>
            </a:fld>
            <a:endParaRPr lang="en-US" dirty="0"/>
          </a:p>
        </p:txBody>
      </p:sp>
    </p:spTree>
    <p:extLst>
      <p:ext uri="{BB962C8B-B14F-4D97-AF65-F5344CB8AC3E}">
        <p14:creationId xmlns:p14="http://schemas.microsoft.com/office/powerpoint/2010/main" val="152846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 Components</a:t>
            </a:r>
            <a:br>
              <a:rPr lang="en-US"/>
            </a:br>
            <a:r>
              <a:rPr lang="en-US" sz="3100"/>
              <a:t>Spark Streaming</a:t>
            </a:r>
            <a:endParaRPr lang="en-US"/>
          </a:p>
        </p:txBody>
      </p:sp>
      <p:sp>
        <p:nvSpPr>
          <p:cNvPr id="3" name="Content Placeholder 2"/>
          <p:cNvSpPr>
            <a:spLocks noGrp="1"/>
          </p:cNvSpPr>
          <p:nvPr>
            <p:ph idx="1"/>
          </p:nvPr>
        </p:nvSpPr>
        <p:spPr/>
        <p:txBody>
          <a:bodyPr>
            <a:normAutofit/>
          </a:bodyPr>
          <a:lstStyle/>
          <a:p>
            <a:r>
              <a:rPr lang="en-US"/>
              <a:t>Spark Streaming is a Spark component that enables processing of live streams of data…</a:t>
            </a:r>
          </a:p>
          <a:p>
            <a:pPr lvl="1"/>
            <a:r>
              <a:rPr lang="en-US"/>
              <a:t>In the form of micro-batches of logs, messages or events</a:t>
            </a:r>
          </a:p>
          <a:p>
            <a:r>
              <a:rPr lang="en-US"/>
              <a:t>Spark Streaming provides an API for manipulating data streams that closely matches the Spark Core’s RDD API</a:t>
            </a:r>
          </a:p>
          <a:p>
            <a:r>
              <a:rPr lang="en-US"/>
              <a:t>Underneath its API, Spark Streaming was designed to provide the same degree of fault tolerance, throughput, and scalability as Spark Core</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a:t>
            </a:fld>
            <a:endParaRPr lang="en-US"/>
          </a:p>
        </p:txBody>
      </p:sp>
    </p:spTree>
    <p:extLst>
      <p:ext uri="{BB962C8B-B14F-4D97-AF65-F5344CB8AC3E}">
        <p14:creationId xmlns:p14="http://schemas.microsoft.com/office/powerpoint/2010/main" val="2697888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E180-7237-4047-8C21-36FC66F7177D}"/>
              </a:ext>
            </a:extLst>
          </p:cNvPr>
          <p:cNvSpPr>
            <a:spLocks noGrp="1"/>
          </p:cNvSpPr>
          <p:nvPr>
            <p:ph type="title"/>
          </p:nvPr>
        </p:nvSpPr>
        <p:spPr/>
        <p:txBody>
          <a:bodyPr>
            <a:normAutofit fontScale="90000"/>
          </a:bodyPr>
          <a:lstStyle/>
          <a:p>
            <a:r>
              <a:rPr lang="en-US" dirty="0"/>
              <a:t>Programming Spark in Python (pySpark)</a:t>
            </a:r>
          </a:p>
        </p:txBody>
      </p:sp>
      <p:sp>
        <p:nvSpPr>
          <p:cNvPr id="3" name="Content Placeholder 2">
            <a:extLst>
              <a:ext uri="{FF2B5EF4-FFF2-40B4-BE49-F238E27FC236}">
                <a16:creationId xmlns:a16="http://schemas.microsoft.com/office/drawing/2014/main" id="{B5DA85B7-3166-264B-A4DD-590CAF242B37}"/>
              </a:ext>
            </a:extLst>
          </p:cNvPr>
          <p:cNvSpPr>
            <a:spLocks noGrp="1"/>
          </p:cNvSpPr>
          <p:nvPr>
            <p:ph idx="1"/>
          </p:nvPr>
        </p:nvSpPr>
        <p:spPr/>
        <p:txBody>
          <a:bodyPr/>
          <a:lstStyle/>
          <a:p>
            <a:r>
              <a:rPr lang="en-US" dirty="0"/>
              <a:t>We will use Python’s interface to Spark called pySpark</a:t>
            </a:r>
          </a:p>
          <a:p>
            <a:r>
              <a:rPr lang="en-US" dirty="0"/>
              <a:t>A driver program accesses the Spark environment through a SparkContext object</a:t>
            </a:r>
          </a:p>
          <a:p>
            <a:r>
              <a:rPr lang="en-US" dirty="0"/>
              <a:t>They key concept in Spark are datasets called RDDs (Resilient Distributed Dateset )</a:t>
            </a:r>
          </a:p>
          <a:p>
            <a:r>
              <a:rPr lang="en-US" dirty="0"/>
              <a:t>Basic idea: We load our data into RDDs and perform some operations</a:t>
            </a:r>
          </a:p>
          <a:p>
            <a:endParaRPr lang="en-US" dirty="0"/>
          </a:p>
        </p:txBody>
      </p:sp>
      <p:sp>
        <p:nvSpPr>
          <p:cNvPr id="4" name="Footer Placeholder 3">
            <a:extLst>
              <a:ext uri="{FF2B5EF4-FFF2-40B4-BE49-F238E27FC236}">
                <a16:creationId xmlns:a16="http://schemas.microsoft.com/office/drawing/2014/main" id="{15710419-39F3-E64F-83C8-140A13A8098B}"/>
              </a:ext>
            </a:extLst>
          </p:cNvPr>
          <p:cNvSpPr>
            <a:spLocks noGrp="1"/>
          </p:cNvSpPr>
          <p:nvPr>
            <p:ph type="ftr" sz="quarter" idx="11"/>
          </p:nvPr>
        </p:nvSpPr>
        <p:spPr/>
        <p:txBody>
          <a:bodyPr/>
          <a:lstStyle/>
          <a:p>
            <a:r>
              <a:rPr lang="en-US" dirty="0"/>
              <a:t>Big Data Technologies - Module 01a</a:t>
            </a:r>
          </a:p>
        </p:txBody>
      </p:sp>
      <p:sp>
        <p:nvSpPr>
          <p:cNvPr id="5" name="Slide Number Placeholder 4">
            <a:extLst>
              <a:ext uri="{FF2B5EF4-FFF2-40B4-BE49-F238E27FC236}">
                <a16:creationId xmlns:a16="http://schemas.microsoft.com/office/drawing/2014/main" id="{AABA3FEF-1D39-DE40-A56C-8A5C3B485807}"/>
              </a:ext>
            </a:extLst>
          </p:cNvPr>
          <p:cNvSpPr>
            <a:spLocks noGrp="1"/>
          </p:cNvSpPr>
          <p:nvPr>
            <p:ph type="sldNum" sz="quarter" idx="12"/>
          </p:nvPr>
        </p:nvSpPr>
        <p:spPr/>
        <p:txBody>
          <a:bodyPr/>
          <a:lstStyle/>
          <a:p>
            <a:fld id="{A89303E2-24A7-45FB-8F9B-C98A0FA0F4CA}" type="slidenum">
              <a:rPr lang="en-US" smtClean="0"/>
              <a:t>70</a:t>
            </a:fld>
            <a:endParaRPr lang="en-US" dirty="0"/>
          </a:p>
        </p:txBody>
      </p:sp>
    </p:spTree>
    <p:extLst>
      <p:ext uri="{BB962C8B-B14F-4D97-AF65-F5344CB8AC3E}">
        <p14:creationId xmlns:p14="http://schemas.microsoft.com/office/powerpoint/2010/main" val="2651392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7BD8-C41D-CE49-A1D9-3B91A247A4CF}"/>
              </a:ext>
            </a:extLst>
          </p:cNvPr>
          <p:cNvSpPr>
            <a:spLocks noGrp="1"/>
          </p:cNvSpPr>
          <p:nvPr>
            <p:ph type="title"/>
          </p:nvPr>
        </p:nvSpPr>
        <p:spPr/>
        <p:txBody>
          <a:bodyPr>
            <a:noAutofit/>
          </a:bodyPr>
          <a:lstStyle/>
          <a:p>
            <a:r>
              <a:rPr lang="en-US" sz="3200" dirty="0"/>
              <a:t>Programming environment - Spark concepts</a:t>
            </a:r>
          </a:p>
        </p:txBody>
      </p:sp>
      <p:sp>
        <p:nvSpPr>
          <p:cNvPr id="3" name="Content Placeholder 2">
            <a:extLst>
              <a:ext uri="{FF2B5EF4-FFF2-40B4-BE49-F238E27FC236}">
                <a16:creationId xmlns:a16="http://schemas.microsoft.com/office/drawing/2014/main" id="{F7B20813-26AB-4447-8DB9-3FD3D8CA7426}"/>
              </a:ext>
            </a:extLst>
          </p:cNvPr>
          <p:cNvSpPr>
            <a:spLocks noGrp="1"/>
          </p:cNvSpPr>
          <p:nvPr>
            <p:ph idx="1"/>
          </p:nvPr>
        </p:nvSpPr>
        <p:spPr/>
        <p:txBody>
          <a:bodyPr/>
          <a:lstStyle/>
          <a:p>
            <a:r>
              <a:rPr lang="en-US" dirty="0"/>
              <a:t>Driver programs access Spark through a SparkContext object which represents a connection to the computing cluster</a:t>
            </a:r>
          </a:p>
          <a:p>
            <a:r>
              <a:rPr lang="en-US" dirty="0"/>
              <a:t>In a shell the SparkContext is created for you and available as the variable sc</a:t>
            </a:r>
          </a:p>
          <a:p>
            <a:r>
              <a:rPr lang="en-US" dirty="0"/>
              <a:t>You can use it to build Resilient Distributed Data (RDD) objects</a:t>
            </a:r>
          </a:p>
          <a:p>
            <a:r>
              <a:rPr lang="en-US" dirty="0"/>
              <a:t>Driver programs manage a number of worker nodes called executors</a:t>
            </a:r>
          </a:p>
        </p:txBody>
      </p:sp>
      <p:sp>
        <p:nvSpPr>
          <p:cNvPr id="4" name="Footer Placeholder 3">
            <a:extLst>
              <a:ext uri="{FF2B5EF4-FFF2-40B4-BE49-F238E27FC236}">
                <a16:creationId xmlns:a16="http://schemas.microsoft.com/office/drawing/2014/main" id="{FE7DA796-1FEA-0D4C-94B0-64F4B8718A11}"/>
              </a:ext>
            </a:extLst>
          </p:cNvPr>
          <p:cNvSpPr>
            <a:spLocks noGrp="1"/>
          </p:cNvSpPr>
          <p:nvPr>
            <p:ph type="ftr" sz="quarter" idx="11"/>
          </p:nvPr>
        </p:nvSpPr>
        <p:spPr/>
        <p:txBody>
          <a:bodyPr/>
          <a:lstStyle/>
          <a:p>
            <a:r>
              <a:rPr lang="en-US" dirty="0"/>
              <a:t>Big Data Technologies - Module 01a</a:t>
            </a:r>
          </a:p>
        </p:txBody>
      </p:sp>
      <p:sp>
        <p:nvSpPr>
          <p:cNvPr id="5" name="Slide Number Placeholder 4">
            <a:extLst>
              <a:ext uri="{FF2B5EF4-FFF2-40B4-BE49-F238E27FC236}">
                <a16:creationId xmlns:a16="http://schemas.microsoft.com/office/drawing/2014/main" id="{F0F658E3-7D70-DE46-8075-B18711F57A3A}"/>
              </a:ext>
            </a:extLst>
          </p:cNvPr>
          <p:cNvSpPr>
            <a:spLocks noGrp="1"/>
          </p:cNvSpPr>
          <p:nvPr>
            <p:ph type="sldNum" sz="quarter" idx="12"/>
          </p:nvPr>
        </p:nvSpPr>
        <p:spPr/>
        <p:txBody>
          <a:bodyPr/>
          <a:lstStyle/>
          <a:p>
            <a:fld id="{A89303E2-24A7-45FB-8F9B-C98A0FA0F4CA}" type="slidenum">
              <a:rPr lang="en-US" smtClean="0"/>
              <a:t>71</a:t>
            </a:fld>
            <a:endParaRPr lang="en-US" dirty="0"/>
          </a:p>
        </p:txBody>
      </p:sp>
    </p:spTree>
    <p:extLst>
      <p:ext uri="{BB962C8B-B14F-4D97-AF65-F5344CB8AC3E}">
        <p14:creationId xmlns:p14="http://schemas.microsoft.com/office/powerpoint/2010/main" val="1790194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textfile(filepath)</a:t>
            </a:r>
          </a:p>
        </p:txBody>
      </p:sp>
      <p:sp>
        <p:nvSpPr>
          <p:cNvPr id="3" name="Content Placeholder 2"/>
          <p:cNvSpPr>
            <a:spLocks noGrp="1"/>
          </p:cNvSpPr>
          <p:nvPr>
            <p:ph idx="1"/>
          </p:nvPr>
        </p:nvSpPr>
        <p:spPr/>
        <p:txBody>
          <a:bodyPr/>
          <a:lstStyle/>
          <a:p>
            <a:r>
              <a:rPr lang="en-US" dirty="0"/>
              <a:t>Text file RDDs can be created using SparkContext’s textFile method</a:t>
            </a:r>
          </a:p>
          <a:p>
            <a:r>
              <a:rPr lang="en-US" dirty="0"/>
              <a:t>This method takes an URI for the file (either a local path on the machine, or a hdfs://, s3://, etc URI) and reads it as a collection of lines</a:t>
            </a:r>
          </a:p>
          <a:p>
            <a:r>
              <a:rPr lang="en-US" dirty="0"/>
              <a:t>By default, Spark creates one partition for each HDFS block of the file</a:t>
            </a:r>
          </a:p>
          <a:p>
            <a:endParaRPr lang="en-US" dirty="0"/>
          </a:p>
          <a:p>
            <a:pPr marL="0" indent="0">
              <a:buNone/>
            </a:pPr>
            <a:r>
              <a:rPr lang="en-US" dirty="0"/>
              <a:t>someRDD = sc.textFile("data.txt")</a:t>
            </a:r>
          </a:p>
          <a:p>
            <a:pPr marL="0" indent="0">
              <a:buNone/>
            </a:pPr>
            <a:r>
              <a:rPr lang="en-US" dirty="0"/>
              <a:t>someRDD = sc.textFile(“hdfs:///user/hadoop/data.txt")</a:t>
            </a:r>
          </a:p>
          <a:p>
            <a:pPr marL="0" indent="0">
              <a:buNone/>
            </a:pPr>
            <a:r>
              <a:rPr lang="en-US" dirty="0"/>
              <a:t>someRDD = sc.textFile(“s3://mybucket/data.txt")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06</a:t>
            </a:r>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18705978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Transformations</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0155"/>
            <a:ext cx="8839200" cy="390537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sk-SK" dirty="0"/>
              <a:t>CSP554</a:t>
            </a:r>
            <a:r>
              <a:rPr lang="en-US" dirty="0"/>
              <a:t> Module 06</a:t>
            </a:r>
          </a:p>
        </p:txBody>
      </p:sp>
      <p:sp>
        <p:nvSpPr>
          <p:cNvPr id="6" name="Slide Number Placeholder 5"/>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27956226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457200" y="1600200"/>
            <a:ext cx="4495800" cy="4724400"/>
          </a:xfrm>
        </p:spPr>
        <p:txBody>
          <a:bodyPr>
            <a:normAutofit lnSpcReduction="10000"/>
          </a:bodyPr>
          <a:lstStyle/>
          <a:p>
            <a:r>
              <a:rPr lang="en-US" sz="3200" dirty="0"/>
              <a:t>Narrow Transformations </a:t>
            </a:r>
          </a:p>
          <a:p>
            <a:pPr lvl="1"/>
            <a:r>
              <a:rPr lang="en-US" dirty="0"/>
              <a:t>Narrow transformations are the result of map, filter and similar, that is, using the data from a single partition only.</a:t>
            </a:r>
          </a:p>
          <a:p>
            <a:pPr lvl="1"/>
            <a:r>
              <a:rPr lang="en-US" dirty="0"/>
              <a:t>An output RDD has partitions with records that originate from a single partition in the parent RDD</a:t>
            </a:r>
          </a:p>
          <a:p>
            <a:pPr lvl="1"/>
            <a:r>
              <a:rPr lang="en-US" dirty="0"/>
              <a:t>Only a limited subset of partitions used to calculate the result.</a:t>
            </a:r>
          </a:p>
          <a:p>
            <a:pPr lvl="1"/>
            <a:r>
              <a:rPr lang="en-US" dirty="0"/>
              <a:t>Spark groups narrow transformations as a stage which is called pipelining</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74</a:t>
            </a:fld>
            <a:endParaRPr lang="en-US" dirty="0"/>
          </a:p>
        </p:txBody>
      </p:sp>
      <p:pic>
        <p:nvPicPr>
          <p:cNvPr id="8" name="Picture 7">
            <a:extLst>
              <a:ext uri="{FF2B5EF4-FFF2-40B4-BE49-F238E27FC236}">
                <a16:creationId xmlns:a16="http://schemas.microsoft.com/office/drawing/2014/main" id="{70F3B13C-2717-FD4D-8E4F-A94AAE46644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029200" y="1905000"/>
            <a:ext cx="3473824" cy="3915947"/>
          </a:xfrm>
          <a:prstGeom prst="rect">
            <a:avLst/>
          </a:prstGeom>
        </p:spPr>
      </p:pic>
    </p:spTree>
    <p:extLst>
      <p:ext uri="{BB962C8B-B14F-4D97-AF65-F5344CB8AC3E}">
        <p14:creationId xmlns:p14="http://schemas.microsoft.com/office/powerpoint/2010/main" val="37079670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Content Placeholder 2"/>
          <p:cNvSpPr>
            <a:spLocks noGrp="1"/>
          </p:cNvSpPr>
          <p:nvPr>
            <p:ph idx="1"/>
          </p:nvPr>
        </p:nvSpPr>
        <p:spPr>
          <a:xfrm>
            <a:off x="457200" y="1600200"/>
            <a:ext cx="4800600" cy="5029200"/>
          </a:xfrm>
        </p:spPr>
        <p:txBody>
          <a:bodyPr>
            <a:normAutofit/>
          </a:bodyPr>
          <a:lstStyle/>
          <a:p>
            <a:r>
              <a:rPr lang="en-US" dirty="0"/>
              <a:t>Wide Transformations</a:t>
            </a:r>
          </a:p>
          <a:p>
            <a:pPr lvl="1"/>
            <a:r>
              <a:rPr lang="en-US" dirty="0"/>
              <a:t>Wide transformations are the result of groupByKey and reduceByKey. </a:t>
            </a:r>
          </a:p>
          <a:p>
            <a:pPr lvl="1"/>
            <a:r>
              <a:rPr lang="en-US" dirty="0"/>
              <a:t>The data required to compute the records in a single partition may reside in many partitions of the parent RDD</a:t>
            </a:r>
          </a:p>
          <a:p>
            <a:pPr lvl="1"/>
            <a:r>
              <a:rPr lang="en-US" dirty="0"/>
              <a:t>Note, wide transformations are also called shuffle transformations as they may or may not depend on a shuffle</a:t>
            </a:r>
          </a:p>
          <a:p>
            <a:pPr lvl="1"/>
            <a:r>
              <a:rPr lang="en-US" dirty="0"/>
              <a:t>All of the tuples with the same key must end up in the same partition, processed by the same task</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75</a:t>
            </a:fld>
            <a:endParaRPr lang="en-US" dirty="0"/>
          </a:p>
        </p:txBody>
      </p:sp>
      <p:pic>
        <p:nvPicPr>
          <p:cNvPr id="8" name="Picture 7">
            <a:extLst>
              <a:ext uri="{FF2B5EF4-FFF2-40B4-BE49-F238E27FC236}">
                <a16:creationId xmlns:a16="http://schemas.microsoft.com/office/drawing/2014/main" id="{5F8DE5DE-89C2-7948-B8D5-156B8D2E5100}"/>
              </a:ext>
            </a:extLst>
          </p:cNvPr>
          <p:cNvPicPr>
            <a:picLocks noChangeAspect="1"/>
          </p:cNvPicPr>
          <p:nvPr/>
        </p:nvPicPr>
        <p:blipFill>
          <a:blip r:embed="rId2"/>
          <a:stretch>
            <a:fillRect/>
          </a:stretch>
        </p:blipFill>
        <p:spPr>
          <a:xfrm>
            <a:off x="5029200" y="2209800"/>
            <a:ext cx="3886200" cy="3600450"/>
          </a:xfrm>
          <a:prstGeom prst="rect">
            <a:avLst/>
          </a:prstGeom>
        </p:spPr>
      </p:pic>
    </p:spTree>
    <p:extLst>
      <p:ext uri="{BB962C8B-B14F-4D97-AF65-F5344CB8AC3E}">
        <p14:creationId xmlns:p14="http://schemas.microsoft.com/office/powerpoint/2010/main" val="28827713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filter(func)</a:t>
            </a:r>
          </a:p>
        </p:txBody>
      </p:sp>
      <p:sp>
        <p:nvSpPr>
          <p:cNvPr id="3" name="Content Placeholder 2"/>
          <p:cNvSpPr>
            <a:spLocks noGrp="1"/>
          </p:cNvSpPr>
          <p:nvPr>
            <p:ph idx="1"/>
          </p:nvPr>
        </p:nvSpPr>
        <p:spPr/>
        <p:txBody>
          <a:bodyPr/>
          <a:lstStyle/>
          <a:p>
            <a:r>
              <a:rPr lang="en-US" dirty="0"/>
              <a:t>Description</a:t>
            </a:r>
          </a:p>
          <a:p>
            <a:pPr lvl="1"/>
            <a:r>
              <a:rPr lang="en-US" dirty="0"/>
              <a:t>Return a new dataset formed by selecting those elements of the source on which </a:t>
            </a:r>
            <a:r>
              <a:rPr lang="en-US" i="1" dirty="0"/>
              <a:t>func</a:t>
            </a:r>
            <a:r>
              <a:rPr lang="en-US" dirty="0"/>
              <a:t> returns true</a:t>
            </a:r>
          </a:p>
          <a:p>
            <a:pPr lvl="1"/>
            <a:r>
              <a:rPr lang="en-US" dirty="0"/>
              <a:t>Filter operator is somewhat equivalent to the WHERE clause in SQL</a:t>
            </a:r>
          </a:p>
          <a:p>
            <a:pPr lvl="1"/>
            <a:r>
              <a:rPr lang="en-US" dirty="0"/>
              <a:t>The function expression must always evaluate to (and return) a boolean type</a:t>
            </a:r>
          </a:p>
          <a:p>
            <a:pPr marL="274320" lvl="1" indent="0">
              <a:buNone/>
            </a:pPr>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4648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filter(func)</a:t>
            </a:r>
          </a:p>
        </p:txBody>
      </p:sp>
      <p:sp>
        <p:nvSpPr>
          <p:cNvPr id="3" name="Content Placeholder 2"/>
          <p:cNvSpPr>
            <a:spLocks noGrp="1"/>
          </p:cNvSpPr>
          <p:nvPr>
            <p:ph idx="1"/>
          </p:nvPr>
        </p:nvSpPr>
        <p:spPr/>
        <p:txBody>
          <a:bodyPr>
            <a:normAutofit/>
          </a:bodyPr>
          <a:lstStyle/>
          <a:p>
            <a:r>
              <a:rPr lang="en-US" dirty="0"/>
              <a:t>Example</a:t>
            </a:r>
          </a:p>
          <a:p>
            <a:pPr lvl="1"/>
            <a:r>
              <a:rPr lang="en-US" dirty="0"/>
              <a:t>Input RDD (inRDD)</a:t>
            </a:r>
          </a:p>
          <a:p>
            <a:pPr marL="548640" lvl="2" indent="0">
              <a:buNone/>
            </a:pPr>
            <a:r>
              <a:rPr lang="en-US" dirty="0"/>
              <a:t>u'Joe,44,33,41,1' </a:t>
            </a:r>
            <a:endParaRPr lang="en-US" sz="3000" dirty="0"/>
          </a:p>
          <a:p>
            <a:pPr marL="548640" lvl="2" indent="0">
              <a:buNone/>
            </a:pPr>
            <a:r>
              <a:rPr lang="en-US" dirty="0"/>
              <a:t>u'Mel,13,33,30,50‘</a:t>
            </a:r>
          </a:p>
          <a:p>
            <a:pPr marL="548640" lvl="2" indent="0">
              <a:buNone/>
            </a:pPr>
            <a:r>
              <a:rPr lang="en-US" dirty="0"/>
              <a:t>u'Jill,32,25,4,6'</a:t>
            </a:r>
          </a:p>
          <a:p>
            <a:pPr marL="548640" lvl="2" indent="0">
              <a:buNone/>
            </a:pPr>
            <a:r>
              <a:rPr lang="en-US" dirty="0"/>
              <a:t>u'Jill,3,37,15,4'</a:t>
            </a:r>
          </a:p>
          <a:p>
            <a:pPr marL="548640" lvl="2" indent="0">
              <a:buNone/>
            </a:pPr>
            <a:r>
              <a:rPr lang="en-US" dirty="0"/>
              <a:t>u'Jill,14,41,7,25’</a:t>
            </a:r>
          </a:p>
          <a:p>
            <a:pPr marL="548640" lvl="2" indent="0">
              <a:buNone/>
            </a:pPr>
            <a:endParaRPr lang="en-US" dirty="0"/>
          </a:p>
          <a:p>
            <a:pPr lvl="1"/>
            <a:r>
              <a:rPr lang="en-US" dirty="0"/>
              <a:t>Operation</a:t>
            </a:r>
          </a:p>
          <a:p>
            <a:pPr lvl="2"/>
            <a:r>
              <a:rPr lang="en-US" dirty="0"/>
              <a:t>inRdd = sc.textFile(“user/test123.txt”)</a:t>
            </a:r>
          </a:p>
          <a:p>
            <a:pPr lvl="2"/>
            <a:r>
              <a:rPr lang="en-US" dirty="0"/>
              <a:t>filterRdd = inRdd.filter(lambda line: “Jill” in line)</a:t>
            </a:r>
          </a:p>
          <a:p>
            <a:pPr lvl="2"/>
            <a:endParaRPr lang="en-US" dirty="0"/>
          </a:p>
          <a:p>
            <a:pPr lvl="2"/>
            <a:endParaRPr lang="en-US" dirty="0"/>
          </a:p>
          <a:p>
            <a:pPr lvl="2"/>
            <a:endParaRPr lang="en-US" dirty="0">
              <a:latin typeface="Lucida Console" panose="020B0609040504020204" pitchFamily="49" charset="0"/>
            </a:endParaRP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77</a:t>
            </a:fld>
            <a:endParaRPr lang="en-US" dirty="0"/>
          </a:p>
        </p:txBody>
      </p:sp>
      <p:sp>
        <p:nvSpPr>
          <p:cNvPr id="8" name="Content Placeholder 2"/>
          <p:cNvSpPr txBox="1">
            <a:spLocks/>
          </p:cNvSpPr>
          <p:nvPr/>
        </p:nvSpPr>
        <p:spPr>
          <a:xfrm>
            <a:off x="5257800" y="1600200"/>
            <a:ext cx="3429000" cy="2667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a:p>
            <a:pPr lvl="1"/>
            <a:r>
              <a:rPr lang="en-US" dirty="0"/>
              <a:t>Output RDD (filterRDD)</a:t>
            </a:r>
          </a:p>
          <a:p>
            <a:pPr marL="548640" lvl="2" indent="0">
              <a:buFont typeface="Arial" pitchFamily="34" charset="0"/>
              <a:buNone/>
            </a:pPr>
            <a:r>
              <a:rPr lang="en-US" dirty="0"/>
              <a:t>u'Jill,32,25,4,6'</a:t>
            </a:r>
            <a:endParaRPr lang="en-US" sz="3000" dirty="0"/>
          </a:p>
          <a:p>
            <a:pPr marL="548640" lvl="2" indent="0">
              <a:buFont typeface="Arial" pitchFamily="34" charset="0"/>
              <a:buNone/>
            </a:pPr>
            <a:r>
              <a:rPr lang="en-US" dirty="0"/>
              <a:t>u'Jill,3,37,15,4'</a:t>
            </a:r>
            <a:endParaRPr lang="en-US" sz="3000" dirty="0"/>
          </a:p>
          <a:p>
            <a:pPr marL="548640" lvl="2" indent="0">
              <a:buFont typeface="Arial" pitchFamily="34" charset="0"/>
              <a:buNone/>
            </a:pPr>
            <a:r>
              <a:rPr lang="en-US" dirty="0"/>
              <a:t>u'Jill,14,41,7,25'</a:t>
            </a:r>
            <a:endParaRPr lang="en-US" sz="3000" dirty="0"/>
          </a:p>
        </p:txBody>
      </p:sp>
    </p:spTree>
    <p:extLst>
      <p:ext uri="{BB962C8B-B14F-4D97-AF65-F5344CB8AC3E}">
        <p14:creationId xmlns:p14="http://schemas.microsoft.com/office/powerpoint/2010/main" val="911182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map(func)</a:t>
            </a:r>
          </a:p>
        </p:txBody>
      </p:sp>
      <p:sp>
        <p:nvSpPr>
          <p:cNvPr id="3" name="Content Placeholder 2"/>
          <p:cNvSpPr>
            <a:spLocks noGrp="1"/>
          </p:cNvSpPr>
          <p:nvPr>
            <p:ph idx="1"/>
          </p:nvPr>
        </p:nvSpPr>
        <p:spPr/>
        <p:txBody>
          <a:bodyPr/>
          <a:lstStyle/>
          <a:p>
            <a:r>
              <a:rPr lang="en-US" dirty="0"/>
              <a:t>Return a new distributed dataset formed by passing each element of the source through a function </a:t>
            </a:r>
            <a:r>
              <a:rPr lang="en-US" i="1" dirty="0"/>
              <a:t>func</a:t>
            </a:r>
          </a:p>
          <a:p>
            <a:r>
              <a:rPr lang="en-US" dirty="0"/>
              <a:t>If </a:t>
            </a:r>
            <a:r>
              <a:rPr lang="en-US" i="1" dirty="0"/>
              <a:t>func </a:t>
            </a:r>
            <a:r>
              <a:rPr lang="en-US" dirty="0"/>
              <a:t>returns a collection of results then all those results are still grouped into one record</a:t>
            </a:r>
          </a:p>
          <a:p>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9951440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map(func)</a:t>
            </a:r>
          </a:p>
        </p:txBody>
      </p:sp>
      <p:sp>
        <p:nvSpPr>
          <p:cNvPr id="3" name="Content Placeholder 2"/>
          <p:cNvSpPr>
            <a:spLocks noGrp="1"/>
          </p:cNvSpPr>
          <p:nvPr>
            <p:ph idx="1"/>
          </p:nvPr>
        </p:nvSpPr>
        <p:spPr/>
        <p:txBody>
          <a:bodyPr>
            <a:normAutofit fontScale="92500" lnSpcReduction="10000"/>
          </a:bodyPr>
          <a:lstStyle/>
          <a:p>
            <a:r>
              <a:rPr lang="en-US" i="1" dirty="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r>
              <a:rPr lang="en-US" dirty="0"/>
              <a:t>Operation</a:t>
            </a:r>
          </a:p>
          <a:p>
            <a:pPr marL="274320" lvl="1" indent="0">
              <a:buNone/>
            </a:pPr>
            <a:r>
              <a:rPr lang="en-US" dirty="0"/>
              <a:t>inRdd = sc.textFile(“user/test123.txt”)</a:t>
            </a:r>
          </a:p>
          <a:p>
            <a:pPr marL="274320" lvl="1" indent="0">
              <a:buNone/>
            </a:pPr>
            <a:r>
              <a:rPr lang="en-US" dirty="0"/>
              <a:t>upperRdd = inRdd.map(lambda line: line.upper())</a:t>
            </a:r>
          </a:p>
          <a:p>
            <a:pPr lvl="1"/>
            <a:r>
              <a:rPr lang="en-US" dirty="0"/>
              <a:t>Note, the upper function accepts a string as input and returns a single string as output</a:t>
            </a:r>
          </a:p>
          <a:p>
            <a:pPr lvl="1"/>
            <a:r>
              <a:rPr lang="en-US" dirty="0"/>
              <a:t>Note we still take one record as input to the map function and produce one record as output</a:t>
            </a:r>
          </a:p>
          <a:p>
            <a:endParaRPr lang="en-US" i="1"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79</a:t>
            </a:fld>
            <a:endParaRPr lang="en-US" dirty="0"/>
          </a:p>
        </p:txBody>
      </p:sp>
      <p:sp>
        <p:nvSpPr>
          <p:cNvPr id="8" name="Content Placeholder 2"/>
          <p:cNvSpPr txBox="1">
            <a:spLocks/>
          </p:cNvSpPr>
          <p:nvPr/>
        </p:nvSpPr>
        <p:spPr>
          <a:xfrm>
            <a:off x="4114800" y="1447800"/>
            <a:ext cx="3886200" cy="2819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i="1" dirty="0"/>
          </a:p>
          <a:p>
            <a:pPr lvl="1"/>
            <a:r>
              <a:rPr lang="en-US" sz="1800" dirty="0"/>
              <a:t>Output RDD</a:t>
            </a:r>
          </a:p>
          <a:p>
            <a:pPr marL="548640" lvl="2" indent="0">
              <a:buFont typeface="Arial" pitchFamily="34" charset="0"/>
              <a:buNone/>
            </a:pPr>
            <a:r>
              <a:rPr lang="en-US" sz="1600" dirty="0"/>
              <a:t>u'JOE', u'44', u'33', u'41', u'1‘</a:t>
            </a:r>
          </a:p>
          <a:p>
            <a:pPr marL="548640" lvl="2" indent="0">
              <a:buFont typeface="Arial" pitchFamily="34" charset="0"/>
              <a:buNone/>
            </a:pPr>
            <a:r>
              <a:rPr lang="en-US" sz="1600" dirty="0"/>
              <a:t>u‘MEL', u'13', u'33', u'30', u'50‘</a:t>
            </a:r>
          </a:p>
          <a:p>
            <a:pPr marL="548640" lvl="2" indent="0">
              <a:buFont typeface="Arial" pitchFamily="34" charset="0"/>
              <a:buNone/>
            </a:pPr>
            <a:r>
              <a:rPr lang="en-US" sz="1600" dirty="0"/>
              <a:t>u‘MEL', u'12', u'40', u'30', u'42‘</a:t>
            </a:r>
          </a:p>
          <a:p>
            <a:pPr marL="548640" lvl="2" indent="0">
              <a:buFont typeface="Arial" pitchFamily="34" charset="0"/>
              <a:buNone/>
            </a:pPr>
            <a:r>
              <a:rPr lang="en-US" sz="1600" dirty="0"/>
              <a:t>u'SAM', u'15', u'28', u'28', u'39‘</a:t>
            </a:r>
          </a:p>
          <a:p>
            <a:pPr marL="548640" lvl="2" indent="0">
              <a:buFont typeface="Arial" pitchFamily="34" charset="0"/>
              <a:buNone/>
            </a:pPr>
            <a:r>
              <a:rPr lang="en-US" sz="1600" dirty="0"/>
              <a:t>u'MEL', u'9', u'23', u'17', u'2‘</a:t>
            </a:r>
          </a:p>
          <a:p>
            <a:pPr marL="548640" lvl="2" indent="0">
              <a:buFont typeface="Arial" pitchFamily="34" charset="0"/>
              <a:buNone/>
            </a:pPr>
            <a:r>
              <a:rPr lang="en-US" sz="1600" dirty="0"/>
              <a:t>…</a:t>
            </a:r>
          </a:p>
        </p:txBody>
      </p:sp>
    </p:spTree>
    <p:extLst>
      <p:ext uri="{BB962C8B-B14F-4D97-AF65-F5344CB8AC3E}">
        <p14:creationId xmlns:p14="http://schemas.microsoft.com/office/powerpoint/2010/main" val="19128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 Components</a:t>
            </a:r>
            <a:br>
              <a:rPr lang="en-US"/>
            </a:br>
            <a:r>
              <a:rPr lang="en-US" sz="3100"/>
              <a:t>Spark SQL</a:t>
            </a:r>
            <a:endParaRPr lang="en-US"/>
          </a:p>
        </p:txBody>
      </p:sp>
      <p:sp>
        <p:nvSpPr>
          <p:cNvPr id="3" name="Content Placeholder 2"/>
          <p:cNvSpPr>
            <a:spLocks noGrp="1"/>
          </p:cNvSpPr>
          <p:nvPr>
            <p:ph idx="1"/>
          </p:nvPr>
        </p:nvSpPr>
        <p:spPr/>
        <p:txBody>
          <a:bodyPr/>
          <a:lstStyle/>
          <a:p>
            <a:r>
              <a:rPr lang="en-US"/>
              <a:t>Spark SQL is Spark’s package for working with structured data</a:t>
            </a:r>
          </a:p>
          <a:p>
            <a:r>
              <a:rPr lang="en-US"/>
              <a:t>It allows querying data via SQL as well as the Hive Query Language (HQL)</a:t>
            </a:r>
          </a:p>
          <a:p>
            <a:r>
              <a:rPr lang="en-US"/>
              <a:t>It supports many sources of data, including Hive tables and JSON</a:t>
            </a:r>
          </a:p>
          <a:p>
            <a:r>
              <a:rPr lang="en-US"/>
              <a:t>Beyond providing a SQL interface to Spark, Spark SQL allows developers to mix SQL queries with use of data manipulations supported by RDDs</a:t>
            </a:r>
          </a:p>
          <a:p>
            <a:r>
              <a:rPr lang="en-US"/>
              <a:t>Allows combining SQL with complex analytics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a:t>
            </a:fld>
            <a:endParaRPr lang="en-US"/>
          </a:p>
        </p:txBody>
      </p:sp>
    </p:spTree>
    <p:extLst>
      <p:ext uri="{BB962C8B-B14F-4D97-AF65-F5344CB8AC3E}">
        <p14:creationId xmlns:p14="http://schemas.microsoft.com/office/powerpoint/2010/main" val="41617642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map(func)</a:t>
            </a:r>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i="1" dirty="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a:t>
            </a:r>
          </a:p>
          <a:p>
            <a:pPr marL="548640" lvl="2" indent="0">
              <a:buNone/>
            </a:pPr>
            <a:endParaRPr lang="en-US" dirty="0"/>
          </a:p>
          <a:p>
            <a:r>
              <a:rPr lang="en-US" dirty="0"/>
              <a:t>Operation</a:t>
            </a:r>
          </a:p>
          <a:p>
            <a:pPr marL="274320" lvl="1" indent="0">
              <a:buNone/>
            </a:pPr>
            <a:r>
              <a:rPr lang="en-US" dirty="0"/>
              <a:t>inRdd = sc.textFile(“user/test123.txt”)</a:t>
            </a:r>
          </a:p>
          <a:p>
            <a:pPr marL="274320" lvl="1" indent="0">
              <a:buNone/>
            </a:pPr>
            <a:r>
              <a:rPr lang="en-US" dirty="0"/>
              <a:t>splitRdd = inRdd.map(lambda line: line.split(“,”))</a:t>
            </a:r>
          </a:p>
          <a:p>
            <a:pPr marL="274320" lvl="1" indent="0">
              <a:buNone/>
            </a:pPr>
            <a:endParaRPr lang="en-US" dirty="0"/>
          </a:p>
          <a:p>
            <a:r>
              <a:rPr lang="en-US" dirty="0"/>
              <a:t>Note, the split function returns a list (collection) of words</a:t>
            </a:r>
          </a:p>
          <a:p>
            <a:r>
              <a:rPr lang="en-US" dirty="0"/>
              <a:t>We still take one record as input to the map function and produce one record as output</a:t>
            </a:r>
          </a:p>
          <a:p>
            <a:r>
              <a:rPr lang="en-US" dirty="0"/>
              <a:t>Here each output record, rather than being a single string, is split into a collection of strings after using “,” as the delimiter</a:t>
            </a:r>
          </a:p>
          <a:p>
            <a:r>
              <a:rPr lang="en-US" dirty="0"/>
              <a:t>This collection of strings is then taken to be a single output record and not a record per collection member</a:t>
            </a:r>
          </a:p>
          <a:p>
            <a:endParaRPr lang="en-US" i="1"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80</a:t>
            </a:fld>
            <a:endParaRPr lang="en-US" dirty="0"/>
          </a:p>
        </p:txBody>
      </p:sp>
      <p:sp>
        <p:nvSpPr>
          <p:cNvPr id="8" name="Content Placeholder 2"/>
          <p:cNvSpPr txBox="1">
            <a:spLocks/>
          </p:cNvSpPr>
          <p:nvPr/>
        </p:nvSpPr>
        <p:spPr>
          <a:xfrm>
            <a:off x="3200400" y="1447800"/>
            <a:ext cx="5638800" cy="2057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sz="1800" i="1" dirty="0"/>
          </a:p>
          <a:p>
            <a:pPr lvl="1"/>
            <a:r>
              <a:rPr lang="en-US" sz="1600" dirty="0"/>
              <a:t>Output RDD</a:t>
            </a:r>
          </a:p>
          <a:p>
            <a:pPr marL="548640" lvl="2" indent="0">
              <a:buFont typeface="Arial" pitchFamily="34" charset="0"/>
              <a:buNone/>
            </a:pPr>
            <a:r>
              <a:rPr lang="en-US" sz="1400" dirty="0"/>
              <a:t>u'Joe', u'44', u'33', u'41', u'1‘  </a:t>
            </a:r>
            <a:r>
              <a:rPr lang="en-US" sz="1400" dirty="0">
                <a:sym typeface="Wingdings" panose="05000000000000000000" pitchFamily="2" charset="2"/>
              </a:rPr>
              <a:t> each record is a list of items</a:t>
            </a:r>
            <a:endParaRPr lang="en-US" sz="1400" dirty="0"/>
          </a:p>
          <a:p>
            <a:pPr marL="548640" lvl="2" indent="0">
              <a:buFont typeface="Arial" pitchFamily="34" charset="0"/>
              <a:buNone/>
            </a:pPr>
            <a:r>
              <a:rPr lang="en-US" sz="1400" dirty="0"/>
              <a:t>u'Mel', u'13', u'33', u'30', u'50‘</a:t>
            </a:r>
          </a:p>
          <a:p>
            <a:pPr marL="548640" lvl="2" indent="0">
              <a:buFont typeface="Arial" pitchFamily="34" charset="0"/>
              <a:buNone/>
            </a:pPr>
            <a:r>
              <a:rPr lang="en-US" sz="1400" dirty="0"/>
              <a:t>u'Mel', u'12', u'40', u'30', u'42‘</a:t>
            </a:r>
          </a:p>
          <a:p>
            <a:pPr marL="548640" lvl="2" indent="0">
              <a:buFont typeface="Arial" pitchFamily="34" charset="0"/>
              <a:buNone/>
            </a:pPr>
            <a:r>
              <a:rPr lang="en-US" dirty="0"/>
              <a:t>…</a:t>
            </a:r>
          </a:p>
          <a:p>
            <a:pPr marL="0" indent="0">
              <a:buFont typeface="Arial" pitchFamily="34" charset="0"/>
              <a:buNone/>
            </a:pPr>
            <a:endParaRPr lang="en-US" dirty="0"/>
          </a:p>
          <a:p>
            <a:endParaRPr lang="en-US" dirty="0"/>
          </a:p>
        </p:txBody>
      </p:sp>
    </p:spTree>
    <p:extLst>
      <p:ext uri="{BB962C8B-B14F-4D97-AF65-F5344CB8AC3E}">
        <p14:creationId xmlns:p14="http://schemas.microsoft.com/office/powerpoint/2010/main" val="160706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flatMap(func)</a:t>
            </a:r>
          </a:p>
        </p:txBody>
      </p:sp>
      <p:sp>
        <p:nvSpPr>
          <p:cNvPr id="3" name="Content Placeholder 2"/>
          <p:cNvSpPr>
            <a:spLocks noGrp="1"/>
          </p:cNvSpPr>
          <p:nvPr>
            <p:ph idx="1"/>
          </p:nvPr>
        </p:nvSpPr>
        <p:spPr/>
        <p:txBody>
          <a:bodyPr/>
          <a:lstStyle/>
          <a:p>
            <a:r>
              <a:rPr lang="en-US" dirty="0"/>
              <a:t>Similar to map, but each input record can be mapped to 0 or more output records…</a:t>
            </a:r>
          </a:p>
          <a:p>
            <a:r>
              <a:rPr lang="en-US" dirty="0"/>
              <a:t>So if </a:t>
            </a:r>
            <a:r>
              <a:rPr lang="en-US" i="1" dirty="0"/>
              <a:t>func</a:t>
            </a:r>
            <a:r>
              <a:rPr lang="en-US" dirty="0"/>
              <a:t> should return a collection rather than a single item each collection member becomes a new record</a:t>
            </a:r>
          </a:p>
          <a:p>
            <a:pPr lvl="1"/>
            <a:r>
              <a:rPr lang="en-US" dirty="0"/>
              <a:t>Here one record at a time is passed to </a:t>
            </a:r>
            <a:r>
              <a:rPr lang="en-US" i="1" dirty="0"/>
              <a:t>func which </a:t>
            </a:r>
            <a:r>
              <a:rPr lang="en-US" dirty="0"/>
              <a:t>then outputs zero or more results as a collection</a:t>
            </a:r>
          </a:p>
          <a:p>
            <a:pPr lvl="1"/>
            <a:r>
              <a:rPr lang="en-US" dirty="0"/>
              <a:t>Each member of the collection becomes a new record in the resulting RDD</a:t>
            </a:r>
          </a:p>
          <a:p>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18005338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flatMap(func)</a:t>
            </a:r>
          </a:p>
        </p:txBody>
      </p:sp>
      <p:sp>
        <p:nvSpPr>
          <p:cNvPr id="3" name="Content Placeholder 2"/>
          <p:cNvSpPr>
            <a:spLocks noGrp="1"/>
          </p:cNvSpPr>
          <p:nvPr>
            <p:ph idx="1"/>
          </p:nvPr>
        </p:nvSpPr>
        <p:spPr/>
        <p:txBody>
          <a:bodyPr>
            <a:normAutofit fontScale="92500" lnSpcReduction="20000"/>
          </a:bodyPr>
          <a:lstStyle/>
          <a:p>
            <a:r>
              <a:rPr lang="en-US" i="1" dirty="0"/>
              <a:t>Example</a:t>
            </a:r>
          </a:p>
          <a:p>
            <a:pPr lvl="1"/>
            <a:r>
              <a:rPr lang="en-US" dirty="0"/>
              <a:t>Input RDD</a:t>
            </a:r>
          </a:p>
          <a:p>
            <a:pPr marL="548640" lvl="2" indent="0">
              <a:buNone/>
            </a:pPr>
            <a:r>
              <a:rPr lang="en-US" dirty="0"/>
              <a:t>u'Joe,44,33,41,1' </a:t>
            </a:r>
            <a:endParaRPr lang="en-US" sz="3000" dirty="0"/>
          </a:p>
          <a:p>
            <a:pPr marL="548640" lvl="2" indent="0">
              <a:buNone/>
            </a:pPr>
            <a:r>
              <a:rPr lang="en-US" dirty="0"/>
              <a:t>u'Mel,13,33,30,50'</a:t>
            </a:r>
            <a:endParaRPr lang="en-US" sz="3000" dirty="0"/>
          </a:p>
          <a:p>
            <a:pPr marL="548640" lvl="2" indent="0">
              <a:buNone/>
            </a:pPr>
            <a:r>
              <a:rPr lang="en-US" dirty="0"/>
              <a:t>u'Mel,12,40,30,42'</a:t>
            </a:r>
            <a:endParaRPr lang="en-US" sz="3000" dirty="0"/>
          </a:p>
          <a:p>
            <a:pPr marL="548640" lvl="2" indent="0">
              <a:buNone/>
            </a:pPr>
            <a:r>
              <a:rPr lang="en-US" dirty="0"/>
              <a:t>u'Sam,15,28,28,39'</a:t>
            </a:r>
            <a:endParaRPr lang="en-US" sz="3000" dirty="0"/>
          </a:p>
          <a:p>
            <a:pPr marL="548640" lvl="2" indent="0">
              <a:buNone/>
            </a:pPr>
            <a:r>
              <a:rPr lang="en-US" dirty="0"/>
              <a:t>u'Mel,9,23,17,2‘</a:t>
            </a:r>
          </a:p>
          <a:p>
            <a:pPr marL="548640" lvl="2" indent="0">
              <a:buNone/>
            </a:pPr>
            <a:r>
              <a:rPr lang="en-US" dirty="0"/>
              <a:t>…</a:t>
            </a:r>
          </a:p>
          <a:p>
            <a:pPr marL="548640" lvl="2" indent="0">
              <a:buNone/>
            </a:pPr>
            <a:endParaRPr lang="en-US" dirty="0"/>
          </a:p>
          <a:p>
            <a:r>
              <a:rPr lang="en-US" dirty="0"/>
              <a:t>Operation</a:t>
            </a:r>
          </a:p>
          <a:p>
            <a:pPr lvl="1"/>
            <a:r>
              <a:rPr lang="en-US" dirty="0"/>
              <a:t>inRdd = sc.textFile(“user/test123.txt”)</a:t>
            </a:r>
          </a:p>
          <a:p>
            <a:pPr lvl="1"/>
            <a:r>
              <a:rPr lang="en-US" dirty="0"/>
              <a:t>flatRdd = inRdd.flatMap(lambda line: line.split(“,”))</a:t>
            </a:r>
          </a:p>
          <a:p>
            <a:pPr marL="274320" lvl="1" indent="0">
              <a:buNone/>
            </a:pPr>
            <a:endParaRPr lang="en-US" dirty="0"/>
          </a:p>
          <a:p>
            <a:r>
              <a:rPr lang="en-US" dirty="0"/>
              <a:t>The function “split” returns a list (collection) of strings using “,” as the delimiter</a:t>
            </a:r>
          </a:p>
          <a:p>
            <a:r>
              <a:rPr lang="en-US" dirty="0"/>
              <a:t>The collection is “flattened” such that each collection member becomes a new record in the output RDD</a:t>
            </a:r>
          </a:p>
          <a:p>
            <a:endParaRPr lang="en-US" dirty="0"/>
          </a:p>
          <a:p>
            <a:endParaRPr lang="en-US" dirty="0"/>
          </a:p>
          <a:p>
            <a:endParaRPr lang="en-US" i="1"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82</a:t>
            </a:fld>
            <a:endParaRPr lang="en-US" dirty="0"/>
          </a:p>
        </p:txBody>
      </p:sp>
      <p:sp>
        <p:nvSpPr>
          <p:cNvPr id="8" name="Content Placeholder 2"/>
          <p:cNvSpPr txBox="1">
            <a:spLocks/>
          </p:cNvSpPr>
          <p:nvPr/>
        </p:nvSpPr>
        <p:spPr>
          <a:xfrm>
            <a:off x="6371303" y="685800"/>
            <a:ext cx="2286000" cy="38862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i="1" dirty="0"/>
          </a:p>
          <a:p>
            <a:pPr lvl="1"/>
            <a:r>
              <a:rPr lang="en-US" dirty="0"/>
              <a:t>Output RDD</a:t>
            </a:r>
          </a:p>
          <a:p>
            <a:pPr marL="548640" lvl="2" indent="0">
              <a:buFont typeface="Arial" pitchFamily="34" charset="0"/>
              <a:buNone/>
            </a:pPr>
            <a:r>
              <a:rPr lang="en-US" dirty="0"/>
              <a:t>u'Joe'</a:t>
            </a:r>
          </a:p>
          <a:p>
            <a:pPr marL="548640" lvl="2" indent="0">
              <a:buFont typeface="Arial" pitchFamily="34" charset="0"/>
              <a:buNone/>
            </a:pPr>
            <a:r>
              <a:rPr lang="en-US" dirty="0"/>
              <a:t>u'44‘</a:t>
            </a:r>
          </a:p>
          <a:p>
            <a:pPr marL="548640" lvl="2" indent="0">
              <a:buFont typeface="Arial" pitchFamily="34" charset="0"/>
              <a:buNone/>
            </a:pPr>
            <a:r>
              <a:rPr lang="en-US" dirty="0"/>
              <a:t>u'33‘</a:t>
            </a:r>
          </a:p>
          <a:p>
            <a:pPr marL="548640" lvl="2" indent="0">
              <a:buFont typeface="Arial" pitchFamily="34" charset="0"/>
              <a:buNone/>
            </a:pPr>
            <a:r>
              <a:rPr lang="en-US" dirty="0"/>
              <a:t>u'41‘</a:t>
            </a:r>
          </a:p>
          <a:p>
            <a:pPr marL="548640" lvl="2" indent="0">
              <a:buFont typeface="Arial" pitchFamily="34" charset="0"/>
              <a:buNone/>
            </a:pPr>
            <a:r>
              <a:rPr lang="en-US" dirty="0"/>
              <a:t>u'1‘</a:t>
            </a:r>
          </a:p>
          <a:p>
            <a:pPr marL="548640" lvl="2" indent="0">
              <a:buFont typeface="Arial" pitchFamily="34" charset="0"/>
              <a:buNone/>
            </a:pPr>
            <a:r>
              <a:rPr lang="en-US" dirty="0"/>
              <a:t>u'Mel‘</a:t>
            </a:r>
          </a:p>
          <a:p>
            <a:pPr marL="548640" lvl="2" indent="0">
              <a:buFont typeface="Arial" pitchFamily="34" charset="0"/>
              <a:buNone/>
            </a:pPr>
            <a:r>
              <a:rPr lang="en-US" dirty="0"/>
              <a:t>u'13‘</a:t>
            </a:r>
          </a:p>
          <a:p>
            <a:pPr marL="548640" lvl="2" indent="0">
              <a:buFont typeface="Arial" pitchFamily="34" charset="0"/>
              <a:buNone/>
            </a:pPr>
            <a:r>
              <a:rPr lang="en-US" dirty="0"/>
              <a:t>u'33‘</a:t>
            </a:r>
          </a:p>
          <a:p>
            <a:pPr marL="548640" lvl="2" indent="0">
              <a:buFont typeface="Arial" pitchFamily="34" charset="0"/>
              <a:buNone/>
            </a:pPr>
            <a:r>
              <a:rPr lang="en-US" dirty="0"/>
              <a:t>u’30’</a:t>
            </a:r>
          </a:p>
          <a:p>
            <a:pPr marL="548640" lvl="2" indent="0">
              <a:buFont typeface="Arial" pitchFamily="34" charset="0"/>
              <a:buNone/>
            </a:pPr>
            <a:r>
              <a:rPr lang="en-US" dirty="0"/>
              <a:t>u’50’</a:t>
            </a:r>
          </a:p>
          <a:p>
            <a:pPr marL="548640" lvl="2" indent="0">
              <a:buFont typeface="Arial" pitchFamily="34" charset="0"/>
              <a:buNone/>
            </a:pPr>
            <a:r>
              <a:rPr lang="en-US" dirty="0"/>
              <a:t>…</a:t>
            </a:r>
            <a:endParaRPr lang="en-US" i="1" dirty="0"/>
          </a:p>
        </p:txBody>
      </p:sp>
      <p:cxnSp>
        <p:nvCxnSpPr>
          <p:cNvPr id="5" name="Straight Connector 4"/>
          <p:cNvCxnSpPr/>
          <p:nvPr/>
        </p:nvCxnSpPr>
        <p:spPr>
          <a:xfrm flipV="1">
            <a:off x="2971800" y="2133600"/>
            <a:ext cx="3399502"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Left Brace 8"/>
          <p:cNvSpPr/>
          <p:nvPr/>
        </p:nvSpPr>
        <p:spPr>
          <a:xfrm>
            <a:off x="6371302" y="1600200"/>
            <a:ext cx="410497" cy="1066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e 10"/>
          <p:cNvSpPr/>
          <p:nvPr/>
        </p:nvSpPr>
        <p:spPr>
          <a:xfrm>
            <a:off x="6395883" y="2895600"/>
            <a:ext cx="410497" cy="1143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Connector 11"/>
          <p:cNvCxnSpPr>
            <a:endCxn id="11" idx="1"/>
          </p:cNvCxnSpPr>
          <p:nvPr/>
        </p:nvCxnSpPr>
        <p:spPr>
          <a:xfrm>
            <a:off x="3030795" y="2590800"/>
            <a:ext cx="3365088" cy="8763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05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Working with Key-Value Pairs</a:t>
            </a:r>
          </a:p>
        </p:txBody>
      </p:sp>
      <p:sp>
        <p:nvSpPr>
          <p:cNvPr id="3" name="Content Placeholder 2"/>
          <p:cNvSpPr>
            <a:spLocks noGrp="1"/>
          </p:cNvSpPr>
          <p:nvPr>
            <p:ph idx="1"/>
          </p:nvPr>
        </p:nvSpPr>
        <p:spPr/>
        <p:txBody>
          <a:bodyPr>
            <a:normAutofit fontScale="92500"/>
          </a:bodyPr>
          <a:lstStyle/>
          <a:p>
            <a:r>
              <a:rPr lang="en-US" dirty="0"/>
              <a:t>Most Spark operations work on RDDs containing any type of objects</a:t>
            </a:r>
          </a:p>
          <a:p>
            <a:r>
              <a:rPr lang="en-US" dirty="0"/>
              <a:t>But there a few special operations only available on RDDs holding key-value pairs</a:t>
            </a:r>
          </a:p>
          <a:p>
            <a:pPr lvl="1"/>
            <a:r>
              <a:rPr lang="en-US" dirty="0"/>
              <a:t>These RDDs are called “pair RDDs”</a:t>
            </a:r>
          </a:p>
          <a:p>
            <a:r>
              <a:rPr lang="en-US" dirty="0"/>
              <a:t>Pair RDDs are a useful as they allow operations that allow you to act on each key in parallel or group data across the network</a:t>
            </a:r>
          </a:p>
          <a:p>
            <a:r>
              <a:rPr lang="en-US" dirty="0"/>
              <a:t>The most common operations are distributed “shuffle” operations…</a:t>
            </a:r>
          </a:p>
          <a:p>
            <a:pPr lvl="1"/>
            <a:r>
              <a:rPr lang="en-US" dirty="0"/>
              <a:t>These include grouping or aggregating the elements by a key</a:t>
            </a:r>
          </a:p>
          <a:p>
            <a:r>
              <a:rPr lang="en-US" dirty="0"/>
              <a:t>In Python, these operations work on RDDs containing built-in Python tuples such as (1, 2)</a:t>
            </a:r>
          </a:p>
          <a:p>
            <a:pPr lvl="1"/>
            <a:r>
              <a:rPr lang="en-US" dirty="0"/>
              <a:t>Simply create such tuples and then call your desired operation</a:t>
            </a:r>
          </a:p>
          <a:p>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83</a:t>
            </a:fld>
            <a:endParaRPr lang="en-US" dirty="0"/>
          </a:p>
        </p:txBody>
      </p:sp>
    </p:spTree>
    <p:extLst>
      <p:ext uri="{BB962C8B-B14F-4D97-AF65-F5344CB8AC3E}">
        <p14:creationId xmlns:p14="http://schemas.microsoft.com/office/powerpoint/2010/main" val="2678862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Pair RDD </a:t>
            </a:r>
          </a:p>
        </p:txBody>
      </p:sp>
      <p:sp>
        <p:nvSpPr>
          <p:cNvPr id="3" name="Content Placeholder 2"/>
          <p:cNvSpPr>
            <a:spLocks noGrp="1"/>
          </p:cNvSpPr>
          <p:nvPr>
            <p:ph idx="1"/>
          </p:nvPr>
        </p:nvSpPr>
        <p:spPr/>
        <p:txBody>
          <a:bodyPr/>
          <a:lstStyle/>
          <a:p>
            <a:r>
              <a:rPr lang="en-US" dirty="0"/>
              <a:t>Pair RDDs can be created by running a map() function that returns key-value pairs</a:t>
            </a:r>
          </a:p>
          <a:p>
            <a:r>
              <a:rPr lang="en-US" dirty="0"/>
              <a:t>The procedure to build the key-value RDDs differs by language</a:t>
            </a:r>
          </a:p>
          <a:p>
            <a:r>
              <a:rPr lang="en-US" dirty="0"/>
              <a:t>In Python language, for the functions on keyed data to work we need to return an RDD composed of tuples</a:t>
            </a:r>
          </a:p>
          <a:p>
            <a:pPr marL="0" indent="0">
              <a:buNone/>
            </a:pPr>
            <a:endParaRPr lang="en-US" dirty="0"/>
          </a:p>
          <a:p>
            <a:r>
              <a:rPr lang="en-US" dirty="0"/>
              <a:t>Creating a pair RDD using the first word as the key in Python programming language:</a:t>
            </a:r>
          </a:p>
          <a:p>
            <a:endParaRPr lang="en-US" dirty="0"/>
          </a:p>
          <a:p>
            <a:pPr marL="274320" lvl="1" indent="0">
              <a:buNone/>
            </a:pPr>
            <a:r>
              <a:rPr lang="en-US" dirty="0"/>
              <a:t>pairs = lines.map(lambda x: (x.split(" ")[0], x))</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84</a:t>
            </a:fld>
            <a:endParaRPr lang="en-US" dirty="0"/>
          </a:p>
        </p:txBody>
      </p:sp>
    </p:spTree>
    <p:extLst>
      <p:ext uri="{BB962C8B-B14F-4D97-AF65-F5344CB8AC3E}">
        <p14:creationId xmlns:p14="http://schemas.microsoft.com/office/powerpoint/2010/main" val="21428490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Pair RDD </a:t>
            </a:r>
          </a:p>
        </p:txBody>
      </p:sp>
      <p:sp>
        <p:nvSpPr>
          <p:cNvPr id="3" name="Content Placeholder 2"/>
          <p:cNvSpPr>
            <a:spLocks noGrp="1"/>
          </p:cNvSpPr>
          <p:nvPr>
            <p:ph idx="1"/>
          </p:nvPr>
        </p:nvSpPr>
        <p:spPr/>
        <p:txBody>
          <a:bodyPr>
            <a:normAutofit lnSpcReduction="10000"/>
          </a:bodyPr>
          <a:lstStyle/>
          <a:p>
            <a:r>
              <a:rPr lang="en-US" dirty="0"/>
              <a:t>Example</a:t>
            </a:r>
          </a:p>
          <a:p>
            <a:pPr lvl="1"/>
            <a:r>
              <a:rPr lang="en-US" dirty="0"/>
              <a:t>Input RDD</a:t>
            </a:r>
          </a:p>
          <a:p>
            <a:pPr marL="548640" lvl="2" indent="0">
              <a:buNone/>
            </a:pPr>
            <a:r>
              <a:rPr lang="en-US" dirty="0"/>
              <a:t>u'Joe'</a:t>
            </a:r>
          </a:p>
          <a:p>
            <a:pPr marL="548640" lvl="2" indent="0">
              <a:buNone/>
            </a:pPr>
            <a:r>
              <a:rPr lang="en-US" dirty="0"/>
              <a:t>u'44‘</a:t>
            </a:r>
          </a:p>
          <a:p>
            <a:pPr marL="548640" lvl="2" indent="0">
              <a:buNone/>
            </a:pPr>
            <a:r>
              <a:rPr lang="en-US" dirty="0"/>
              <a:t>u'33‘</a:t>
            </a:r>
          </a:p>
          <a:p>
            <a:pPr marL="548640" lvl="2" indent="0">
              <a:buNone/>
            </a:pPr>
            <a:r>
              <a:rPr lang="en-US" dirty="0"/>
              <a:t>u'41‘</a:t>
            </a:r>
          </a:p>
          <a:p>
            <a:pPr marL="548640" lvl="2" indent="0">
              <a:buNone/>
            </a:pPr>
            <a:r>
              <a:rPr lang="en-US" dirty="0"/>
              <a:t>u'1‘</a:t>
            </a:r>
          </a:p>
          <a:p>
            <a:pPr marL="548640" lvl="2" indent="0">
              <a:buNone/>
            </a:pPr>
            <a:r>
              <a:rPr lang="en-US" dirty="0"/>
              <a:t>u'Mel‘</a:t>
            </a:r>
          </a:p>
          <a:p>
            <a:pPr marL="548640" lvl="2" indent="0">
              <a:buNone/>
            </a:pPr>
            <a:r>
              <a:rPr lang="en-US" dirty="0"/>
              <a:t>u'13‘</a:t>
            </a:r>
          </a:p>
          <a:p>
            <a:pPr marL="548640" lvl="2" indent="0">
              <a:buNone/>
            </a:pPr>
            <a:r>
              <a:rPr lang="en-US" dirty="0"/>
              <a:t>u'33‘</a:t>
            </a:r>
          </a:p>
          <a:p>
            <a:pPr marL="548640" lvl="2" indent="0">
              <a:buNone/>
            </a:pPr>
            <a:r>
              <a:rPr lang="en-US" dirty="0"/>
              <a:t>…</a:t>
            </a:r>
          </a:p>
          <a:p>
            <a:pPr marL="548640" lvl="2" indent="0">
              <a:buNone/>
            </a:pPr>
            <a:endParaRPr lang="en-US" dirty="0"/>
          </a:p>
          <a:p>
            <a:pPr lvl="1"/>
            <a:r>
              <a:rPr lang="en-US" dirty="0"/>
              <a:t>Operation</a:t>
            </a:r>
          </a:p>
          <a:p>
            <a:pPr lvl="2"/>
            <a:r>
              <a:rPr lang="en-US" dirty="0"/>
              <a:t>wordsRdd = inRdd.map(lambda word: (word, 1))</a:t>
            </a:r>
          </a:p>
          <a:p>
            <a:pPr lvl="2"/>
            <a:r>
              <a:rPr lang="en-US" dirty="0"/>
              <a:t>For each word (record) in the input RDD form a pair (word, 1)</a:t>
            </a:r>
          </a:p>
          <a:p>
            <a:pPr lvl="2"/>
            <a:endParaRPr lang="en-US" dirty="0"/>
          </a:p>
          <a:p>
            <a:pPr lvl="1"/>
            <a:endParaRPr lang="en-US" dirty="0"/>
          </a:p>
          <a:p>
            <a:pPr lvl="2"/>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85</a:t>
            </a:fld>
            <a:endParaRPr lang="en-US"/>
          </a:p>
        </p:txBody>
      </p:sp>
      <p:sp>
        <p:nvSpPr>
          <p:cNvPr id="8" name="Content Placeholder 2"/>
          <p:cNvSpPr txBox="1">
            <a:spLocks/>
          </p:cNvSpPr>
          <p:nvPr/>
        </p:nvSpPr>
        <p:spPr>
          <a:xfrm>
            <a:off x="4648200" y="1447800"/>
            <a:ext cx="2362200" cy="3886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a:p>
            <a:pPr lvl="1"/>
            <a:r>
              <a:rPr lang="en-US" dirty="0"/>
              <a:t>Output RDD</a:t>
            </a:r>
          </a:p>
          <a:p>
            <a:pPr marL="548640" lvl="2" indent="0">
              <a:buFont typeface="Arial" pitchFamily="34" charset="0"/>
              <a:buNone/>
            </a:pPr>
            <a:r>
              <a:rPr lang="en-US" dirty="0"/>
              <a:t>(u'Joe', 1)</a:t>
            </a:r>
          </a:p>
          <a:p>
            <a:pPr marL="548640" lvl="2" indent="0">
              <a:buFont typeface="Arial" pitchFamily="34" charset="0"/>
              <a:buNone/>
            </a:pPr>
            <a:r>
              <a:rPr lang="en-US" dirty="0"/>
              <a:t>(u'44', 1)</a:t>
            </a:r>
          </a:p>
          <a:p>
            <a:pPr marL="548640" lvl="2" indent="0">
              <a:buFont typeface="Arial" pitchFamily="34" charset="0"/>
              <a:buNone/>
            </a:pPr>
            <a:r>
              <a:rPr lang="en-US" dirty="0"/>
              <a:t>(u'33', 1)</a:t>
            </a:r>
          </a:p>
          <a:p>
            <a:pPr marL="548640" lvl="2" indent="0">
              <a:buFont typeface="Arial" pitchFamily="34" charset="0"/>
              <a:buNone/>
            </a:pPr>
            <a:r>
              <a:rPr lang="en-US" dirty="0"/>
              <a:t>(u'41', 1)</a:t>
            </a:r>
          </a:p>
          <a:p>
            <a:pPr marL="548640" lvl="2" indent="0">
              <a:buFont typeface="Arial" pitchFamily="34" charset="0"/>
              <a:buNone/>
            </a:pPr>
            <a:r>
              <a:rPr lang="en-US" dirty="0"/>
              <a:t>(u'1', 1)</a:t>
            </a:r>
          </a:p>
          <a:p>
            <a:pPr marL="548640" lvl="2" indent="0">
              <a:buNone/>
            </a:pPr>
            <a:r>
              <a:rPr lang="en-US" dirty="0"/>
              <a:t>(u‘Mel', 1)</a:t>
            </a:r>
          </a:p>
          <a:p>
            <a:pPr marL="548640" lvl="2" indent="0">
              <a:buNone/>
            </a:pPr>
            <a:r>
              <a:rPr lang="en-US" dirty="0"/>
              <a:t>(u‘13', 1)</a:t>
            </a:r>
          </a:p>
          <a:p>
            <a:pPr marL="548640" lvl="2" indent="0">
              <a:buNone/>
            </a:pPr>
            <a:r>
              <a:rPr lang="en-US" dirty="0"/>
              <a:t>(u'33', 1)</a:t>
            </a:r>
          </a:p>
          <a:p>
            <a:pPr marL="548640" lvl="2" indent="0">
              <a:buFont typeface="Arial" pitchFamily="34" charset="0"/>
              <a:buNone/>
            </a:pPr>
            <a:r>
              <a:rPr lang="en-US" dirty="0"/>
              <a:t>…</a:t>
            </a:r>
          </a:p>
          <a:p>
            <a:pPr marL="548640" lvl="2" indent="0">
              <a:buFont typeface="Arial" pitchFamily="34" charset="0"/>
              <a:buNone/>
            </a:pPr>
            <a:endParaRPr lang="en-US" dirty="0"/>
          </a:p>
          <a:p>
            <a:pPr lvl="1"/>
            <a:endParaRPr lang="en-US" dirty="0"/>
          </a:p>
          <a:p>
            <a:pPr lvl="2"/>
            <a:endParaRPr lang="en-US" dirty="0"/>
          </a:p>
        </p:txBody>
      </p:sp>
    </p:spTree>
    <p:extLst>
      <p:ext uri="{BB962C8B-B14F-4D97-AF65-F5344CB8AC3E}">
        <p14:creationId xmlns:p14="http://schemas.microsoft.com/office/powerpoint/2010/main" val="34935479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Transformations on Pair RDDs</a:t>
            </a:r>
          </a:p>
        </p:txBody>
      </p:sp>
      <p:sp>
        <p:nvSpPr>
          <p:cNvPr id="3" name="Content Placeholder 2"/>
          <p:cNvSpPr>
            <a:spLocks noGrp="1"/>
          </p:cNvSpPr>
          <p:nvPr>
            <p:ph idx="1"/>
          </p:nvPr>
        </p:nvSpPr>
        <p:spPr/>
        <p:txBody>
          <a:bodyPr/>
          <a:lstStyle/>
          <a:p>
            <a:r>
              <a:rPr lang="en-US" dirty="0"/>
              <a:t>Aggregation</a:t>
            </a:r>
          </a:p>
          <a:p>
            <a:r>
              <a:rPr lang="en-US" dirty="0"/>
              <a:t>Grouping</a:t>
            </a:r>
          </a:p>
          <a:p>
            <a:r>
              <a:rPr lang="en-US" dirty="0"/>
              <a:t>Joining</a:t>
            </a:r>
          </a:p>
          <a:p>
            <a:r>
              <a:rPr lang="en-US" dirty="0"/>
              <a:t>Sorting</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86</a:t>
            </a:fld>
            <a:endParaRPr lang="en-US" dirty="0"/>
          </a:p>
        </p:txBody>
      </p:sp>
    </p:spTree>
    <p:extLst>
      <p:ext uri="{BB962C8B-B14F-4D97-AF65-F5344CB8AC3E}">
        <p14:creationId xmlns:p14="http://schemas.microsoft.com/office/powerpoint/2010/main" val="778715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Aggregations</a:t>
            </a:r>
          </a:p>
        </p:txBody>
      </p:sp>
      <p:sp>
        <p:nvSpPr>
          <p:cNvPr id="3" name="Content Placeholder 2"/>
          <p:cNvSpPr>
            <a:spLocks noGrp="1"/>
          </p:cNvSpPr>
          <p:nvPr>
            <p:ph idx="1"/>
          </p:nvPr>
        </p:nvSpPr>
        <p:spPr/>
        <p:txBody>
          <a:bodyPr/>
          <a:lstStyle/>
          <a:p>
            <a:r>
              <a:rPr lang="en-US" dirty="0"/>
              <a:t>When datasets are described in terms of key or value pairs…</a:t>
            </a:r>
          </a:p>
          <a:p>
            <a:r>
              <a:rPr lang="en-US" dirty="0"/>
              <a:t>It is common need is aggregate statistics across all elements with the same key</a:t>
            </a:r>
          </a:p>
          <a:p>
            <a:r>
              <a:rPr lang="en-US" dirty="0"/>
              <a:t>Spark has a set of operations that process values associated with the same key </a:t>
            </a:r>
          </a:p>
          <a:p>
            <a:r>
              <a:rPr lang="en-US" dirty="0"/>
              <a:t>These operations return RDDs and are transformations rather than actions</a:t>
            </a:r>
          </a:p>
          <a:p>
            <a:pPr lvl="1"/>
            <a:r>
              <a:rPr lang="en-US" dirty="0"/>
              <a:t>reduceByKey()</a:t>
            </a:r>
          </a:p>
          <a:p>
            <a:pPr lvl="1"/>
            <a:r>
              <a:rPr lang="en-US" dirty="0"/>
              <a:t>foldByKey() [not discussed further]</a:t>
            </a:r>
          </a:p>
          <a:p>
            <a:pPr lvl="1"/>
            <a:r>
              <a:rPr lang="en-US" dirty="0"/>
              <a:t>combineByKey() [not discussed further]</a:t>
            </a:r>
          </a:p>
          <a:p>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87</a:t>
            </a:fld>
            <a:endParaRPr lang="en-US" dirty="0"/>
          </a:p>
        </p:txBody>
      </p:sp>
    </p:spTree>
    <p:extLst>
      <p:ext uri="{BB962C8B-B14F-4D97-AF65-F5344CB8AC3E}">
        <p14:creationId xmlns:p14="http://schemas.microsoft.com/office/powerpoint/2010/main" val="2570566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reduceByKey(func, [numTasks])</a:t>
            </a:r>
          </a:p>
        </p:txBody>
      </p:sp>
      <p:sp>
        <p:nvSpPr>
          <p:cNvPr id="3" name="Content Placeholder 2"/>
          <p:cNvSpPr>
            <a:spLocks noGrp="1"/>
          </p:cNvSpPr>
          <p:nvPr>
            <p:ph idx="1"/>
          </p:nvPr>
        </p:nvSpPr>
        <p:spPr/>
        <p:txBody>
          <a:bodyPr/>
          <a:lstStyle/>
          <a:p>
            <a:r>
              <a:rPr lang="en-US" dirty="0"/>
              <a:t>We start with a dataset of (K, V) pairs</a:t>
            </a:r>
          </a:p>
          <a:p>
            <a:r>
              <a:rPr lang="en-US" dirty="0"/>
              <a:t>The values for each key are aggregated using the given reduce function </a:t>
            </a:r>
            <a:r>
              <a:rPr lang="en-US" i="1" dirty="0"/>
              <a:t>func</a:t>
            </a:r>
            <a:r>
              <a:rPr lang="en-US" dirty="0"/>
              <a:t>, which must be of type (V,V) =&gt; V</a:t>
            </a:r>
          </a:p>
          <a:p>
            <a:r>
              <a:rPr lang="en-US" dirty="0"/>
              <a:t>The number of reduce tasks is configurable through an optional second argument</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88</a:t>
            </a:fld>
            <a:endParaRPr lang="en-US" dirty="0"/>
          </a:p>
        </p:txBody>
      </p:sp>
    </p:spTree>
    <p:extLst>
      <p:ext uri="{BB962C8B-B14F-4D97-AF65-F5344CB8AC3E}">
        <p14:creationId xmlns:p14="http://schemas.microsoft.com/office/powerpoint/2010/main" val="21361550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reduceByKey(func, [numTasks])</a:t>
            </a:r>
          </a:p>
        </p:txBody>
      </p:sp>
      <p:sp>
        <p:nvSpPr>
          <p:cNvPr id="3" name="Content Placeholder 2"/>
          <p:cNvSpPr>
            <a:spLocks noGrp="1"/>
          </p:cNvSpPr>
          <p:nvPr>
            <p:ph idx="1"/>
          </p:nvPr>
        </p:nvSpPr>
        <p:spPr/>
        <p:txBody>
          <a:bodyPr>
            <a:normAutofit fontScale="92500"/>
          </a:bodyPr>
          <a:lstStyle/>
          <a:p>
            <a:r>
              <a:rPr lang="en-US" dirty="0"/>
              <a:t>Let’s begin with a simple function to be used as an argument to reduceByKey()</a:t>
            </a:r>
          </a:p>
          <a:p>
            <a:r>
              <a:rPr lang="en-US" dirty="0"/>
              <a:t>Now let’s assume we have a pair RDD that looks as follows…</a:t>
            </a:r>
          </a:p>
          <a:p>
            <a:pPr lvl="1"/>
            <a:r>
              <a:rPr lang="en-US" dirty="0"/>
              <a:t>(“jill”, 1)</a:t>
            </a:r>
          </a:p>
          <a:p>
            <a:pPr lvl="1"/>
            <a:r>
              <a:rPr lang="en-US" dirty="0"/>
              <a:t>(“jill”, 1)</a:t>
            </a:r>
          </a:p>
          <a:p>
            <a:pPr lvl="1"/>
            <a:r>
              <a:rPr lang="en-US" dirty="0"/>
              <a:t>(“Jack”, 1)</a:t>
            </a:r>
          </a:p>
          <a:p>
            <a:pPr lvl="1"/>
            <a:r>
              <a:rPr lang="en-US" dirty="0"/>
              <a:t>(“Jack”, 1)</a:t>
            </a:r>
          </a:p>
          <a:p>
            <a:pPr lvl="1"/>
            <a:r>
              <a:rPr lang="en-US" dirty="0"/>
              <a:t>(“Jack”, 1)</a:t>
            </a:r>
          </a:p>
          <a:p>
            <a:pPr lvl="1"/>
            <a:endParaRPr lang="en-US" dirty="0"/>
          </a:p>
          <a:p>
            <a:r>
              <a:rPr lang="en-US" dirty="0"/>
              <a:t>What we want to do is create an output RDD with all the 1’s associated with each name summed up follows:</a:t>
            </a:r>
          </a:p>
          <a:p>
            <a:pPr lvl="1"/>
            <a:r>
              <a:rPr lang="en-US" dirty="0"/>
              <a:t>(“Jill”, 2)</a:t>
            </a:r>
          </a:p>
          <a:p>
            <a:pPr lvl="1"/>
            <a:r>
              <a:rPr lang="en-US" dirty="0"/>
              <a:t>(“Jack”, 3)</a:t>
            </a:r>
          </a:p>
          <a:p>
            <a:pPr lvl="1"/>
            <a:endParaRPr lang="en-US" dirty="0"/>
          </a:p>
          <a:p>
            <a:pPr lvl="1"/>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89</a:t>
            </a:fld>
            <a:endParaRPr lang="en-US" dirty="0"/>
          </a:p>
        </p:txBody>
      </p:sp>
    </p:spTree>
    <p:extLst>
      <p:ext uri="{BB962C8B-B14F-4D97-AF65-F5344CB8AC3E}">
        <p14:creationId xmlns:p14="http://schemas.microsoft.com/office/powerpoint/2010/main" val="333957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Apache Spark Components</a:t>
            </a:r>
            <a:br>
              <a:rPr lang="en-US"/>
            </a:br>
            <a:r>
              <a:rPr lang="en-US" sz="3100" err="1"/>
              <a:t>MlLib</a:t>
            </a:r>
            <a:endParaRPr lang="en-US"/>
          </a:p>
        </p:txBody>
      </p:sp>
      <p:sp>
        <p:nvSpPr>
          <p:cNvPr id="3" name="Content Placeholder 2"/>
          <p:cNvSpPr>
            <a:spLocks noGrp="1"/>
          </p:cNvSpPr>
          <p:nvPr>
            <p:ph idx="1"/>
          </p:nvPr>
        </p:nvSpPr>
        <p:spPr/>
        <p:txBody>
          <a:bodyPr/>
          <a:lstStyle/>
          <a:p>
            <a:r>
              <a:rPr lang="en-US"/>
              <a:t>Spark comes with a library containing common machine learning (ML) functionality, called MlLib</a:t>
            </a:r>
          </a:p>
          <a:p>
            <a:r>
              <a:rPr lang="en-US" err="1"/>
              <a:t>MlLlib</a:t>
            </a:r>
            <a:r>
              <a:rPr lang="en-US"/>
              <a:t> provides multiple types of machine learning algorithms…</a:t>
            </a:r>
          </a:p>
          <a:p>
            <a:r>
              <a:rPr lang="en-US"/>
              <a:t>Including classification, regression, clustering, and collaborative filtering…</a:t>
            </a:r>
          </a:p>
          <a:p>
            <a:r>
              <a:rPr lang="en-US"/>
              <a:t>As well as supporting functionality such as model evaluation and data import</a:t>
            </a:r>
          </a:p>
          <a:p>
            <a:r>
              <a:rPr lang="en-US"/>
              <a:t>It also provides some lower-level ML primitives, including a generic gradient descent optimization algorithm</a:t>
            </a:r>
          </a:p>
          <a:p>
            <a:r>
              <a:rPr lang="en-US"/>
              <a:t>All of these methods are designed to scale across a cluster</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a:t>
            </a:fld>
            <a:endParaRPr lang="en-US"/>
          </a:p>
        </p:txBody>
      </p:sp>
    </p:spTree>
    <p:extLst>
      <p:ext uri="{BB962C8B-B14F-4D97-AF65-F5344CB8AC3E}">
        <p14:creationId xmlns:p14="http://schemas.microsoft.com/office/powerpoint/2010/main" val="34253705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reduceByKey(func, [numTasks])</a:t>
            </a:r>
          </a:p>
        </p:txBody>
      </p:sp>
      <p:sp>
        <p:nvSpPr>
          <p:cNvPr id="3" name="Content Placeholder 2"/>
          <p:cNvSpPr>
            <a:spLocks noGrp="1"/>
          </p:cNvSpPr>
          <p:nvPr>
            <p:ph idx="1"/>
          </p:nvPr>
        </p:nvSpPr>
        <p:spPr/>
        <p:txBody>
          <a:bodyPr>
            <a:normAutofit/>
          </a:bodyPr>
          <a:lstStyle/>
          <a:p>
            <a:r>
              <a:rPr lang="en-US" dirty="0"/>
              <a:t>Conceptually this can be done as a two step process</a:t>
            </a:r>
          </a:p>
          <a:p>
            <a:pPr lvl="1"/>
            <a:r>
              <a:rPr lang="en-US" dirty="0"/>
              <a:t>First group all the values associated with a single key into a collection</a:t>
            </a:r>
          </a:p>
          <a:p>
            <a:pPr marL="548640" lvl="2" indent="0">
              <a:buNone/>
            </a:pPr>
            <a:r>
              <a:rPr lang="en-US" dirty="0"/>
              <a:t>(“jill”, [1, 1])</a:t>
            </a:r>
          </a:p>
          <a:p>
            <a:pPr marL="548640" lvl="2" indent="0">
              <a:buNone/>
            </a:pPr>
            <a:r>
              <a:rPr lang="en-US" dirty="0"/>
              <a:t>(“Jack”, [1, 1, 1])</a:t>
            </a:r>
          </a:p>
          <a:p>
            <a:pPr lvl="2"/>
            <a:r>
              <a:rPr lang="en-US" dirty="0"/>
              <a:t>Note this step is conceptually the same as groupByKey()</a:t>
            </a:r>
          </a:p>
          <a:p>
            <a:pPr lvl="1"/>
            <a:r>
              <a:rPr lang="en-US" dirty="0"/>
              <a:t>Next sum up the 1’s in the list associated with each key together</a:t>
            </a:r>
          </a:p>
          <a:p>
            <a:pPr lvl="2"/>
            <a:r>
              <a:rPr lang="en-US" dirty="0"/>
              <a:t>The way this is represented in a spark aggregation function is as follows</a:t>
            </a:r>
          </a:p>
          <a:p>
            <a:pPr marL="548640" lvl="2" indent="0">
              <a:buNone/>
            </a:pPr>
            <a:r>
              <a:rPr lang="en-US" dirty="0"/>
              <a:t>lambda (x, x) : x + x</a:t>
            </a:r>
          </a:p>
          <a:p>
            <a:pPr lvl="1"/>
            <a:r>
              <a:rPr lang="en-US" dirty="0"/>
              <a:t>But how is this function applied by spark to arrive at the following?</a:t>
            </a:r>
          </a:p>
          <a:p>
            <a:pPr marL="274320" lvl="1" indent="0">
              <a:buNone/>
            </a:pPr>
            <a:r>
              <a:rPr lang="en-US" dirty="0"/>
              <a:t>(“Jill”, 2)</a:t>
            </a:r>
          </a:p>
          <a:p>
            <a:pPr marL="274320" lvl="1" indent="0">
              <a:buNone/>
            </a:pPr>
            <a:r>
              <a:rPr lang="en-US" dirty="0"/>
              <a:t>(“Jack”, 3)</a:t>
            </a:r>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90</a:t>
            </a:fld>
            <a:endParaRPr lang="en-US" dirty="0"/>
          </a:p>
        </p:txBody>
      </p:sp>
    </p:spTree>
    <p:extLst>
      <p:ext uri="{BB962C8B-B14F-4D97-AF65-F5344CB8AC3E}">
        <p14:creationId xmlns:p14="http://schemas.microsoft.com/office/powerpoint/2010/main" val="11865793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reduceByKey(func, [numTasks])</a:t>
            </a:r>
          </a:p>
        </p:txBody>
      </p:sp>
      <p:sp>
        <p:nvSpPr>
          <p:cNvPr id="3" name="Content Placeholder 2"/>
          <p:cNvSpPr>
            <a:spLocks noGrp="1"/>
          </p:cNvSpPr>
          <p:nvPr>
            <p:ph idx="1"/>
          </p:nvPr>
        </p:nvSpPr>
        <p:spPr>
          <a:xfrm>
            <a:off x="457200" y="1752600"/>
            <a:ext cx="8229600" cy="685800"/>
          </a:xfrm>
        </p:spPr>
        <p:txBody>
          <a:bodyPr>
            <a:normAutofit fontScale="85000" lnSpcReduction="20000"/>
          </a:bodyPr>
          <a:lstStyle/>
          <a:p>
            <a:r>
              <a:rPr lang="en-US" dirty="0"/>
              <a:t>It works as follows for key “Jack” - (“Jack”, [1, 1, 1])</a:t>
            </a:r>
          </a:p>
          <a:p>
            <a:r>
              <a:rPr lang="en-US" dirty="0"/>
              <a:t>Keep applying the lambda function until one value is produced</a:t>
            </a:r>
          </a:p>
        </p:txBody>
      </p:sp>
      <p:sp>
        <p:nvSpPr>
          <p:cNvPr id="6" name="Rectangle 5"/>
          <p:cNvSpPr/>
          <p:nvPr/>
        </p:nvSpPr>
        <p:spPr>
          <a:xfrm>
            <a:off x="3581400" y="2667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Rectangle 6"/>
          <p:cNvSpPr/>
          <p:nvPr/>
        </p:nvSpPr>
        <p:spPr>
          <a:xfrm>
            <a:off x="4724400" y="2667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Rectangle 7"/>
          <p:cNvSpPr/>
          <p:nvPr/>
        </p:nvSpPr>
        <p:spPr>
          <a:xfrm>
            <a:off x="5867400" y="2667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p:cNvSpPr txBox="1"/>
          <p:nvPr/>
        </p:nvSpPr>
        <p:spPr>
          <a:xfrm>
            <a:off x="3124200" y="2603212"/>
            <a:ext cx="298480" cy="584775"/>
          </a:xfrm>
          <a:prstGeom prst="rect">
            <a:avLst/>
          </a:prstGeom>
          <a:noFill/>
        </p:spPr>
        <p:txBody>
          <a:bodyPr wrap="none" rtlCol="0">
            <a:spAutoFit/>
          </a:bodyPr>
          <a:lstStyle/>
          <a:p>
            <a:r>
              <a:rPr lang="en-US" sz="3200" dirty="0"/>
              <a:t>[</a:t>
            </a:r>
          </a:p>
        </p:txBody>
      </p:sp>
      <p:sp>
        <p:nvSpPr>
          <p:cNvPr id="10" name="TextBox 9"/>
          <p:cNvSpPr txBox="1"/>
          <p:nvPr/>
        </p:nvSpPr>
        <p:spPr>
          <a:xfrm>
            <a:off x="6870700" y="2590512"/>
            <a:ext cx="298480" cy="584775"/>
          </a:xfrm>
          <a:prstGeom prst="rect">
            <a:avLst/>
          </a:prstGeom>
          <a:noFill/>
        </p:spPr>
        <p:txBody>
          <a:bodyPr wrap="none" rtlCol="0">
            <a:spAutoFit/>
          </a:bodyPr>
          <a:lstStyle/>
          <a:p>
            <a:r>
              <a:rPr lang="en-US" sz="3200" dirty="0"/>
              <a:t>]</a:t>
            </a:r>
          </a:p>
        </p:txBody>
      </p:sp>
      <p:sp>
        <p:nvSpPr>
          <p:cNvPr id="11" name="Rectangle 10"/>
          <p:cNvSpPr/>
          <p:nvPr/>
        </p:nvSpPr>
        <p:spPr>
          <a:xfrm>
            <a:off x="4191000" y="3886200"/>
            <a:ext cx="838200" cy="457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2</a:t>
            </a:r>
          </a:p>
        </p:txBody>
      </p:sp>
      <p:cxnSp>
        <p:nvCxnSpPr>
          <p:cNvPr id="13" name="Straight Arrow Connector 12"/>
          <p:cNvCxnSpPr>
            <a:stCxn id="6" idx="2"/>
            <a:endCxn id="11" idx="0"/>
          </p:cNvCxnSpPr>
          <p:nvPr/>
        </p:nvCxnSpPr>
        <p:spPr>
          <a:xfrm>
            <a:off x="4000500" y="3124200"/>
            <a:ext cx="6096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11" idx="0"/>
          </p:cNvCxnSpPr>
          <p:nvPr/>
        </p:nvCxnSpPr>
        <p:spPr>
          <a:xfrm flipH="1">
            <a:off x="4610100" y="3124200"/>
            <a:ext cx="5334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673600" y="4343400"/>
            <a:ext cx="609600"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864100" y="5118100"/>
            <a:ext cx="838200" cy="457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3</a:t>
            </a:r>
          </a:p>
        </p:txBody>
      </p:sp>
      <p:cxnSp>
        <p:nvCxnSpPr>
          <p:cNvPr id="18" name="Straight Arrow Connector 17"/>
          <p:cNvCxnSpPr>
            <a:endCxn id="17" idx="0"/>
          </p:cNvCxnSpPr>
          <p:nvPr/>
        </p:nvCxnSpPr>
        <p:spPr>
          <a:xfrm flipH="1">
            <a:off x="5283200" y="3136900"/>
            <a:ext cx="977900" cy="1981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97280" y="3974068"/>
            <a:ext cx="704039" cy="369332"/>
          </a:xfrm>
          <a:prstGeom prst="rect">
            <a:avLst/>
          </a:prstGeom>
          <a:noFill/>
        </p:spPr>
        <p:txBody>
          <a:bodyPr wrap="none" rtlCol="0">
            <a:spAutoFit/>
          </a:bodyPr>
          <a:lstStyle/>
          <a:p>
            <a:pPr marL="0" lvl="1"/>
            <a:r>
              <a:rPr lang="en-US" dirty="0"/>
              <a:t>1 + 1</a:t>
            </a:r>
          </a:p>
        </p:txBody>
      </p:sp>
      <p:sp>
        <p:nvSpPr>
          <p:cNvPr id="21" name="TextBox 20"/>
          <p:cNvSpPr txBox="1"/>
          <p:nvPr/>
        </p:nvSpPr>
        <p:spPr>
          <a:xfrm>
            <a:off x="4075671" y="5193268"/>
            <a:ext cx="704039" cy="369332"/>
          </a:xfrm>
          <a:prstGeom prst="rect">
            <a:avLst/>
          </a:prstGeom>
          <a:noFill/>
        </p:spPr>
        <p:txBody>
          <a:bodyPr wrap="none" rtlCol="0">
            <a:spAutoFit/>
          </a:bodyPr>
          <a:lstStyle/>
          <a:p>
            <a:pPr marL="0" lvl="1"/>
            <a:r>
              <a:rPr lang="en-US" dirty="0"/>
              <a:t>2 + 1</a:t>
            </a:r>
          </a:p>
        </p:txBody>
      </p:sp>
      <p:sp>
        <p:nvSpPr>
          <p:cNvPr id="22" name="TextBox 21"/>
          <p:cNvSpPr txBox="1"/>
          <p:nvPr/>
        </p:nvSpPr>
        <p:spPr>
          <a:xfrm>
            <a:off x="381000" y="3581400"/>
            <a:ext cx="2876108" cy="461665"/>
          </a:xfrm>
          <a:prstGeom prst="rect">
            <a:avLst/>
          </a:prstGeom>
          <a:noFill/>
        </p:spPr>
        <p:txBody>
          <a:bodyPr wrap="none" rtlCol="0">
            <a:spAutoFit/>
          </a:bodyPr>
          <a:lstStyle/>
          <a:p>
            <a:pPr marL="0" lvl="1"/>
            <a:r>
              <a:rPr lang="en-US" sz="2400" dirty="0"/>
              <a:t>lambda (x, y) : x + y</a:t>
            </a:r>
          </a:p>
        </p:txBody>
      </p:sp>
      <p:sp>
        <p:nvSpPr>
          <p:cNvPr id="12" name="Footer Placeholder 11"/>
          <p:cNvSpPr>
            <a:spLocks noGrp="1"/>
          </p:cNvSpPr>
          <p:nvPr>
            <p:ph type="ftr" sz="quarter" idx="11"/>
          </p:nvPr>
        </p:nvSpPr>
        <p:spPr/>
        <p:txBody>
          <a:bodyPr/>
          <a:lstStyle/>
          <a:p>
            <a:r>
              <a:rPr lang="sk-SK" dirty="0"/>
              <a:t>CSP554</a:t>
            </a:r>
            <a:r>
              <a:rPr lang="en-US" dirty="0"/>
              <a:t> Module 06</a:t>
            </a:r>
          </a:p>
        </p:txBody>
      </p:sp>
      <p:sp>
        <p:nvSpPr>
          <p:cNvPr id="14" name="Slide Number Placeholder 13"/>
          <p:cNvSpPr>
            <a:spLocks noGrp="1"/>
          </p:cNvSpPr>
          <p:nvPr>
            <p:ph type="sldNum" sz="quarter" idx="12"/>
          </p:nvPr>
        </p:nvSpPr>
        <p:spPr/>
        <p:txBody>
          <a:bodyPr/>
          <a:lstStyle/>
          <a:p>
            <a:fld id="{9AA7C465-8597-4488-B68C-958448427716}" type="slidenum">
              <a:rPr lang="en-US" smtClean="0"/>
              <a:t>91</a:t>
            </a:fld>
            <a:endParaRPr lang="en-US" dirty="0"/>
          </a:p>
        </p:txBody>
      </p:sp>
      <p:sp>
        <p:nvSpPr>
          <p:cNvPr id="4" name="TextBox 3">
            <a:extLst>
              <a:ext uri="{FF2B5EF4-FFF2-40B4-BE49-F238E27FC236}">
                <a16:creationId xmlns:a16="http://schemas.microsoft.com/office/drawing/2014/main" id="{5F9A2530-E193-7C4F-9B9A-2B91B472F56C}"/>
              </a:ext>
            </a:extLst>
          </p:cNvPr>
          <p:cNvSpPr txBox="1"/>
          <p:nvPr/>
        </p:nvSpPr>
        <p:spPr>
          <a:xfrm>
            <a:off x="7772526" y="3858399"/>
            <a:ext cx="768159" cy="369332"/>
          </a:xfrm>
          <a:prstGeom prst="rect">
            <a:avLst/>
          </a:prstGeom>
          <a:noFill/>
        </p:spPr>
        <p:txBody>
          <a:bodyPr wrap="none" rtlCol="0">
            <a:spAutoFit/>
          </a:bodyPr>
          <a:lstStyle/>
          <a:p>
            <a:r>
              <a:rPr lang="en-US" dirty="0"/>
              <a:t> 2 + 1</a:t>
            </a:r>
          </a:p>
        </p:txBody>
      </p:sp>
      <p:sp>
        <p:nvSpPr>
          <p:cNvPr id="23" name="TextBox 22">
            <a:extLst>
              <a:ext uri="{FF2B5EF4-FFF2-40B4-BE49-F238E27FC236}">
                <a16:creationId xmlns:a16="http://schemas.microsoft.com/office/drawing/2014/main" id="{8A34C7A4-D66C-E040-9E9B-C18B7DE9DFF2}"/>
              </a:ext>
            </a:extLst>
          </p:cNvPr>
          <p:cNvSpPr txBox="1"/>
          <p:nvPr/>
        </p:nvSpPr>
        <p:spPr>
          <a:xfrm>
            <a:off x="7928774" y="5105400"/>
            <a:ext cx="377026" cy="369332"/>
          </a:xfrm>
          <a:prstGeom prst="rect">
            <a:avLst/>
          </a:prstGeom>
          <a:noFill/>
        </p:spPr>
        <p:txBody>
          <a:bodyPr wrap="none" rtlCol="0">
            <a:spAutoFit/>
          </a:bodyPr>
          <a:lstStyle/>
          <a:p>
            <a:r>
              <a:rPr lang="en-US" dirty="0"/>
              <a:t> 3</a:t>
            </a:r>
          </a:p>
        </p:txBody>
      </p:sp>
      <p:sp>
        <p:nvSpPr>
          <p:cNvPr id="24" name="TextBox 23">
            <a:extLst>
              <a:ext uri="{FF2B5EF4-FFF2-40B4-BE49-F238E27FC236}">
                <a16:creationId xmlns:a16="http://schemas.microsoft.com/office/drawing/2014/main" id="{0AAB7DA0-2DD7-A84D-8955-52C184C71296}"/>
              </a:ext>
            </a:extLst>
          </p:cNvPr>
          <p:cNvSpPr txBox="1"/>
          <p:nvPr/>
        </p:nvSpPr>
        <p:spPr>
          <a:xfrm>
            <a:off x="7527508" y="2754868"/>
            <a:ext cx="1313180" cy="369332"/>
          </a:xfrm>
          <a:prstGeom prst="rect">
            <a:avLst/>
          </a:prstGeom>
          <a:noFill/>
        </p:spPr>
        <p:txBody>
          <a:bodyPr wrap="none" rtlCol="0">
            <a:spAutoFit/>
          </a:bodyPr>
          <a:lstStyle/>
          <a:p>
            <a:r>
              <a:rPr lang="en-US" dirty="0"/>
              <a:t> (1 + 1) + 1</a:t>
            </a:r>
          </a:p>
        </p:txBody>
      </p:sp>
      <p:sp>
        <p:nvSpPr>
          <p:cNvPr id="25" name="TextBox 24">
            <a:extLst>
              <a:ext uri="{FF2B5EF4-FFF2-40B4-BE49-F238E27FC236}">
                <a16:creationId xmlns:a16="http://schemas.microsoft.com/office/drawing/2014/main" id="{006F1DF4-EA9F-A247-A376-50A638C0820A}"/>
              </a:ext>
            </a:extLst>
          </p:cNvPr>
          <p:cNvSpPr txBox="1"/>
          <p:nvPr/>
        </p:nvSpPr>
        <p:spPr>
          <a:xfrm>
            <a:off x="7620000" y="2418546"/>
            <a:ext cx="742511" cy="369332"/>
          </a:xfrm>
          <a:prstGeom prst="rect">
            <a:avLst/>
          </a:prstGeom>
          <a:noFill/>
        </p:spPr>
        <p:txBody>
          <a:bodyPr wrap="none" rtlCol="0">
            <a:spAutoFit/>
          </a:bodyPr>
          <a:lstStyle/>
          <a:p>
            <a:r>
              <a:rPr lang="en-US" dirty="0"/>
              <a:t> </a:t>
            </a:r>
            <a:r>
              <a:rPr lang="en-US" i="1" dirty="0">
                <a:solidFill>
                  <a:srgbClr val="FF0000"/>
                </a:solidFill>
              </a:rPr>
              <a:t>x + y</a:t>
            </a:r>
          </a:p>
        </p:txBody>
      </p:sp>
      <p:sp>
        <p:nvSpPr>
          <p:cNvPr id="26" name="TextBox 25">
            <a:extLst>
              <a:ext uri="{FF2B5EF4-FFF2-40B4-BE49-F238E27FC236}">
                <a16:creationId xmlns:a16="http://schemas.microsoft.com/office/drawing/2014/main" id="{6D411A1D-58A4-B745-9DDB-58BE8B8A1295}"/>
              </a:ext>
            </a:extLst>
          </p:cNvPr>
          <p:cNvSpPr txBox="1"/>
          <p:nvPr/>
        </p:nvSpPr>
        <p:spPr>
          <a:xfrm>
            <a:off x="7772400" y="3505200"/>
            <a:ext cx="742511" cy="369332"/>
          </a:xfrm>
          <a:prstGeom prst="rect">
            <a:avLst/>
          </a:prstGeom>
          <a:noFill/>
        </p:spPr>
        <p:txBody>
          <a:bodyPr wrap="none" rtlCol="0">
            <a:spAutoFit/>
          </a:bodyPr>
          <a:lstStyle/>
          <a:p>
            <a:r>
              <a:rPr lang="en-US" dirty="0"/>
              <a:t> </a:t>
            </a:r>
            <a:r>
              <a:rPr lang="en-US" i="1" dirty="0">
                <a:solidFill>
                  <a:srgbClr val="FF0000"/>
                </a:solidFill>
              </a:rPr>
              <a:t>x + y</a:t>
            </a:r>
          </a:p>
        </p:txBody>
      </p:sp>
      <p:cxnSp>
        <p:nvCxnSpPr>
          <p:cNvPr id="29" name="Straight Arrow Connector 28">
            <a:extLst>
              <a:ext uri="{FF2B5EF4-FFF2-40B4-BE49-F238E27FC236}">
                <a16:creationId xmlns:a16="http://schemas.microsoft.com/office/drawing/2014/main" id="{6EACEFF0-AF1F-9E43-BE10-454D491EFA91}"/>
              </a:ext>
            </a:extLst>
          </p:cNvPr>
          <p:cNvCxnSpPr/>
          <p:nvPr/>
        </p:nvCxnSpPr>
        <p:spPr>
          <a:xfrm>
            <a:off x="8153400" y="3136900"/>
            <a:ext cx="0"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9E4C428-790E-6746-8DDC-9D2259252B08}"/>
              </a:ext>
            </a:extLst>
          </p:cNvPr>
          <p:cNvCxnSpPr/>
          <p:nvPr/>
        </p:nvCxnSpPr>
        <p:spPr>
          <a:xfrm>
            <a:off x="8153400" y="4432300"/>
            <a:ext cx="0"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3915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reduceByKey(func, [numTasks])</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a:t>Input RDD</a:t>
            </a:r>
          </a:p>
          <a:p>
            <a:pPr marL="548640" lvl="2" indent="0">
              <a:buNone/>
            </a:pPr>
            <a:r>
              <a:rPr lang="en-US" dirty="0"/>
              <a:t>(u'Joe', 1)</a:t>
            </a:r>
          </a:p>
          <a:p>
            <a:pPr marL="548640" lvl="2" indent="0">
              <a:buNone/>
            </a:pPr>
            <a:r>
              <a:rPr lang="en-US" dirty="0"/>
              <a:t>(u'44', 1)</a:t>
            </a:r>
          </a:p>
          <a:p>
            <a:pPr marL="548640" lvl="2" indent="0">
              <a:buNone/>
            </a:pPr>
            <a:r>
              <a:rPr lang="en-US" dirty="0"/>
              <a:t>(u‘12', 1)</a:t>
            </a:r>
          </a:p>
          <a:p>
            <a:pPr marL="548640" lvl="2" indent="0">
              <a:buNone/>
            </a:pPr>
            <a:r>
              <a:rPr lang="en-US" dirty="0"/>
              <a:t>(u'41', 1)</a:t>
            </a:r>
          </a:p>
          <a:p>
            <a:pPr marL="548640" lvl="2" indent="0">
              <a:buNone/>
            </a:pPr>
            <a:r>
              <a:rPr lang="en-US" dirty="0"/>
              <a:t>(u'1', 1)</a:t>
            </a:r>
          </a:p>
          <a:p>
            <a:pPr marL="548640" lvl="2" indent="0">
              <a:buNone/>
            </a:pPr>
            <a:r>
              <a:rPr lang="en-US" dirty="0"/>
              <a:t>(u'Joe', 1)</a:t>
            </a:r>
          </a:p>
          <a:p>
            <a:pPr marL="548640" lvl="2" indent="0">
              <a:buNone/>
            </a:pPr>
            <a:r>
              <a:rPr lang="en-US" dirty="0"/>
              <a:t>(u‘12', 1)</a:t>
            </a:r>
          </a:p>
          <a:p>
            <a:pPr marL="548640" lvl="2" indent="0">
              <a:buNone/>
            </a:pPr>
            <a:r>
              <a:rPr lang="en-US" dirty="0"/>
              <a:t>(u'33', 1)</a:t>
            </a:r>
          </a:p>
          <a:p>
            <a:pPr marL="548640" lvl="2" indent="0">
              <a:buNone/>
            </a:pPr>
            <a:r>
              <a:rPr lang="en-US" dirty="0"/>
              <a:t>(u‘21', 1)</a:t>
            </a:r>
          </a:p>
          <a:p>
            <a:pPr marL="548640" lvl="2" indent="0">
              <a:buNone/>
            </a:pPr>
            <a:r>
              <a:rPr lang="en-US" dirty="0"/>
              <a:t>(u'11', 1)</a:t>
            </a:r>
          </a:p>
          <a:p>
            <a:pPr marL="548640" lvl="2" indent="0">
              <a:buNone/>
            </a:pPr>
            <a:r>
              <a:rPr lang="en-US" dirty="0"/>
              <a:t>…</a:t>
            </a:r>
          </a:p>
          <a:p>
            <a:pPr lvl="1"/>
            <a:r>
              <a:rPr lang="en-US" dirty="0"/>
              <a:t>Operation</a:t>
            </a:r>
          </a:p>
          <a:p>
            <a:pPr lvl="2"/>
            <a:r>
              <a:rPr lang="en-US" dirty="0"/>
              <a:t>wordsRdd = inRdd.reduce(lambda (x, y) : x + y)</a:t>
            </a:r>
          </a:p>
          <a:p>
            <a:pPr lvl="2"/>
            <a:r>
              <a:rPr lang="en-US" dirty="0"/>
              <a:t>Sum the 1’s associated with each key</a:t>
            </a:r>
          </a:p>
          <a:p>
            <a:endParaRPr lang="en-US" dirty="0"/>
          </a:p>
          <a:p>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92</a:t>
            </a:fld>
            <a:endParaRPr lang="en-US" dirty="0"/>
          </a:p>
        </p:txBody>
      </p:sp>
      <p:sp>
        <p:nvSpPr>
          <p:cNvPr id="8" name="Content Placeholder 2"/>
          <p:cNvSpPr txBox="1">
            <a:spLocks/>
          </p:cNvSpPr>
          <p:nvPr/>
        </p:nvSpPr>
        <p:spPr>
          <a:xfrm>
            <a:off x="3657600" y="1524000"/>
            <a:ext cx="2209800" cy="3962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Example</a:t>
            </a:r>
          </a:p>
          <a:p>
            <a:pPr lvl="1"/>
            <a:r>
              <a:rPr lang="en-US" dirty="0"/>
              <a:t>Output RDD</a:t>
            </a:r>
          </a:p>
          <a:p>
            <a:pPr marL="548640" lvl="2" indent="0">
              <a:buFont typeface="Arial" pitchFamily="34" charset="0"/>
              <a:buNone/>
            </a:pPr>
            <a:r>
              <a:rPr lang="en-US" dirty="0"/>
              <a:t>(u'Joe', 2)</a:t>
            </a:r>
          </a:p>
          <a:p>
            <a:pPr marL="548640" lvl="2" indent="0">
              <a:buFont typeface="Arial" pitchFamily="34" charset="0"/>
              <a:buNone/>
            </a:pPr>
            <a:r>
              <a:rPr lang="en-US" dirty="0"/>
              <a:t>(u'44', 1)</a:t>
            </a:r>
          </a:p>
          <a:p>
            <a:pPr marL="548640" lvl="2" indent="0">
              <a:buFont typeface="Arial" pitchFamily="34" charset="0"/>
              <a:buNone/>
            </a:pPr>
            <a:r>
              <a:rPr lang="en-US" dirty="0"/>
              <a:t>(u‘12', 2)</a:t>
            </a:r>
          </a:p>
          <a:p>
            <a:pPr marL="548640" lvl="2" indent="0">
              <a:buFont typeface="Arial" pitchFamily="34" charset="0"/>
              <a:buNone/>
            </a:pPr>
            <a:r>
              <a:rPr lang="en-US" dirty="0"/>
              <a:t>(u'41', 1)</a:t>
            </a:r>
          </a:p>
          <a:p>
            <a:pPr marL="548640" lvl="2" indent="0">
              <a:buFont typeface="Arial" pitchFamily="34" charset="0"/>
              <a:buNone/>
            </a:pPr>
            <a:r>
              <a:rPr lang="en-US" dirty="0"/>
              <a:t>(u'1', 1)]</a:t>
            </a:r>
          </a:p>
          <a:p>
            <a:pPr marL="548640" lvl="2" indent="0">
              <a:buFont typeface="Arial" pitchFamily="34" charset="0"/>
              <a:buNone/>
            </a:pPr>
            <a:r>
              <a:rPr lang="en-US" dirty="0"/>
              <a:t>(u'33', 1)</a:t>
            </a:r>
          </a:p>
          <a:p>
            <a:pPr marL="548640" lvl="2" indent="0">
              <a:buFont typeface="Arial" pitchFamily="34" charset="0"/>
              <a:buNone/>
            </a:pPr>
            <a:r>
              <a:rPr lang="en-US" dirty="0"/>
              <a:t>(u‘21', 1)</a:t>
            </a:r>
          </a:p>
          <a:p>
            <a:pPr marL="548640" lvl="2" indent="0">
              <a:buFont typeface="Arial" pitchFamily="34" charset="0"/>
              <a:buNone/>
            </a:pPr>
            <a:r>
              <a:rPr lang="en-US" dirty="0"/>
              <a:t>(u'11', 1)</a:t>
            </a:r>
          </a:p>
          <a:p>
            <a:pPr marL="548640" lvl="2" indent="0">
              <a:buFont typeface="Arial" pitchFamily="34" charset="0"/>
              <a:buNone/>
            </a:pPr>
            <a:r>
              <a:rPr lang="en-US" dirty="0"/>
              <a:t>…</a:t>
            </a:r>
          </a:p>
          <a:p>
            <a:endParaRPr lang="en-US" dirty="0"/>
          </a:p>
        </p:txBody>
      </p:sp>
      <p:cxnSp>
        <p:nvCxnSpPr>
          <p:cNvPr id="5" name="Straight Arrow Connector 4">
            <a:extLst>
              <a:ext uri="{FF2B5EF4-FFF2-40B4-BE49-F238E27FC236}">
                <a16:creationId xmlns:a16="http://schemas.microsoft.com/office/drawing/2014/main" id="{2E664C35-F591-734C-92C3-9A785A8E3397}"/>
              </a:ext>
            </a:extLst>
          </p:cNvPr>
          <p:cNvCxnSpPr/>
          <p:nvPr/>
        </p:nvCxnSpPr>
        <p:spPr>
          <a:xfrm>
            <a:off x="2133600" y="2438400"/>
            <a:ext cx="2057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906723-319B-D247-B8AE-B24CE94F4500}"/>
              </a:ext>
            </a:extLst>
          </p:cNvPr>
          <p:cNvCxnSpPr>
            <a:cxnSpLocks/>
          </p:cNvCxnSpPr>
          <p:nvPr/>
        </p:nvCxnSpPr>
        <p:spPr>
          <a:xfrm flipV="1">
            <a:off x="2133600" y="2590800"/>
            <a:ext cx="20574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510D64-9337-5046-ADDF-66EFE445E272}"/>
              </a:ext>
            </a:extLst>
          </p:cNvPr>
          <p:cNvSpPr txBox="1"/>
          <p:nvPr/>
        </p:nvSpPr>
        <p:spPr>
          <a:xfrm>
            <a:off x="3286344" y="2450068"/>
            <a:ext cx="742511" cy="369332"/>
          </a:xfrm>
          <a:prstGeom prst="rect">
            <a:avLst/>
          </a:prstGeom>
          <a:noFill/>
        </p:spPr>
        <p:txBody>
          <a:bodyPr wrap="none" rtlCol="0">
            <a:spAutoFit/>
          </a:bodyPr>
          <a:lstStyle/>
          <a:p>
            <a:r>
              <a:rPr lang="en-US" dirty="0"/>
              <a:t> </a:t>
            </a:r>
            <a:r>
              <a:rPr lang="en-US" i="1" dirty="0">
                <a:solidFill>
                  <a:srgbClr val="FF0000"/>
                </a:solidFill>
              </a:rPr>
              <a:t>x + y</a:t>
            </a:r>
          </a:p>
        </p:txBody>
      </p:sp>
    </p:spTree>
    <p:extLst>
      <p:ext uri="{BB962C8B-B14F-4D97-AF65-F5344CB8AC3E}">
        <p14:creationId xmlns:p14="http://schemas.microsoft.com/office/powerpoint/2010/main" val="20877535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Grouping Data</a:t>
            </a:r>
          </a:p>
        </p:txBody>
      </p:sp>
      <p:sp>
        <p:nvSpPr>
          <p:cNvPr id="3" name="Content Placeholder 2"/>
          <p:cNvSpPr>
            <a:spLocks noGrp="1"/>
          </p:cNvSpPr>
          <p:nvPr>
            <p:ph idx="1"/>
          </p:nvPr>
        </p:nvSpPr>
        <p:spPr/>
        <p:txBody>
          <a:bodyPr/>
          <a:lstStyle/>
          <a:p>
            <a:r>
              <a:rPr lang="en-US" dirty="0"/>
              <a:t>With key value data a common use case is grouping our data sets with respect to predefined key value</a:t>
            </a:r>
          </a:p>
          <a:p>
            <a:r>
              <a:rPr lang="en-US" dirty="0"/>
              <a:t>For example, viewing all of a customer’s orders together as one unit</a:t>
            </a:r>
          </a:p>
          <a:p>
            <a:r>
              <a:rPr lang="en-US" dirty="0"/>
              <a:t>If our customer data is organized as key value pairs where each key is as name and each value is an order</a:t>
            </a:r>
          </a:p>
          <a:p>
            <a:r>
              <a:rPr lang="en-US" dirty="0"/>
              <a:t>We can use groupByKey() to our order data by customer name into an RDD </a:t>
            </a:r>
          </a:p>
          <a:p>
            <a:r>
              <a:rPr lang="en-US" dirty="0"/>
              <a:t>On an RDD consisting of keys of type K and values of type V…</a:t>
            </a:r>
          </a:p>
          <a:p>
            <a:r>
              <a:rPr lang="en-US" dirty="0"/>
              <a:t>We get back an RDD operation of type [K, </a:t>
            </a:r>
            <a:r>
              <a:rPr lang="en-US" dirty="0" err="1"/>
              <a:t>Iterable</a:t>
            </a:r>
            <a:r>
              <a:rPr lang="en-US" dirty="0"/>
              <a:t>[V]]</a:t>
            </a:r>
          </a:p>
          <a:p>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93</a:t>
            </a:fld>
            <a:endParaRPr lang="en-US"/>
          </a:p>
        </p:txBody>
      </p:sp>
    </p:spTree>
    <p:extLst>
      <p:ext uri="{BB962C8B-B14F-4D97-AF65-F5344CB8AC3E}">
        <p14:creationId xmlns:p14="http://schemas.microsoft.com/office/powerpoint/2010/main" val="23934293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groupByKey([numTasks])</a:t>
            </a:r>
          </a:p>
        </p:txBody>
      </p:sp>
      <p:sp>
        <p:nvSpPr>
          <p:cNvPr id="3" name="Content Placeholder 2"/>
          <p:cNvSpPr>
            <a:spLocks noGrp="1"/>
          </p:cNvSpPr>
          <p:nvPr>
            <p:ph idx="1"/>
          </p:nvPr>
        </p:nvSpPr>
        <p:spPr/>
        <p:txBody>
          <a:bodyPr/>
          <a:lstStyle/>
          <a:p>
            <a:r>
              <a:rPr lang="en-US"/>
              <a:t>When called on a dataset of (K, V) pairs, returns a dataset of (K, </a:t>
            </a:r>
            <a:r>
              <a:rPr lang="en-US" err="1"/>
              <a:t>Iterable</a:t>
            </a:r>
            <a:r>
              <a:rPr lang="en-US"/>
              <a:t>&lt;V&gt;) pairs</a:t>
            </a:r>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94</a:t>
            </a:fld>
            <a:endParaRPr lang="en-US"/>
          </a:p>
        </p:txBody>
      </p:sp>
    </p:spTree>
    <p:extLst>
      <p:ext uri="{BB962C8B-B14F-4D97-AF65-F5344CB8AC3E}">
        <p14:creationId xmlns:p14="http://schemas.microsoft.com/office/powerpoint/2010/main" val="42094221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Transformations</a:t>
            </a:r>
            <a:br>
              <a:rPr lang="en-US" dirty="0"/>
            </a:br>
            <a:r>
              <a:rPr lang="en-US" dirty="0"/>
              <a:t>groupByKey([numTasks])</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a:t>Input RDD</a:t>
            </a:r>
          </a:p>
          <a:p>
            <a:pPr marL="548640" lvl="2" indent="0">
              <a:buNone/>
            </a:pPr>
            <a:r>
              <a:rPr lang="en-US" dirty="0"/>
              <a:t>(u'Joe', 1)</a:t>
            </a:r>
          </a:p>
          <a:p>
            <a:pPr marL="548640" lvl="2" indent="0">
              <a:buNone/>
            </a:pPr>
            <a:r>
              <a:rPr lang="en-US" dirty="0"/>
              <a:t>(u'44', 1)</a:t>
            </a:r>
          </a:p>
          <a:p>
            <a:pPr marL="548640" lvl="2" indent="0">
              <a:buNone/>
            </a:pPr>
            <a:r>
              <a:rPr lang="en-US" dirty="0"/>
              <a:t>(u‘12', 1)</a:t>
            </a:r>
          </a:p>
          <a:p>
            <a:pPr marL="548640" lvl="2" indent="0">
              <a:buNone/>
            </a:pPr>
            <a:r>
              <a:rPr lang="en-US" dirty="0"/>
              <a:t>(u'41', 1)</a:t>
            </a:r>
          </a:p>
          <a:p>
            <a:pPr marL="548640" lvl="2" indent="0">
              <a:buNone/>
            </a:pPr>
            <a:r>
              <a:rPr lang="en-US" dirty="0"/>
              <a:t>(u'1', 1)]</a:t>
            </a:r>
          </a:p>
          <a:p>
            <a:pPr marL="548640" lvl="2" indent="0">
              <a:buNone/>
            </a:pPr>
            <a:r>
              <a:rPr lang="en-US" dirty="0"/>
              <a:t>(u'Joe', 1)</a:t>
            </a:r>
          </a:p>
          <a:p>
            <a:pPr marL="548640" lvl="2" indent="0">
              <a:buNone/>
            </a:pPr>
            <a:r>
              <a:rPr lang="en-US" dirty="0"/>
              <a:t>(u‘12', 1)</a:t>
            </a:r>
          </a:p>
          <a:p>
            <a:pPr marL="548640" lvl="2" indent="0">
              <a:buNone/>
            </a:pPr>
            <a:r>
              <a:rPr lang="en-US" dirty="0"/>
              <a:t>(u'33', 1)</a:t>
            </a:r>
          </a:p>
          <a:p>
            <a:pPr marL="548640" lvl="2" indent="0">
              <a:buNone/>
            </a:pPr>
            <a:r>
              <a:rPr lang="en-US" dirty="0"/>
              <a:t>(u‘21', 1)</a:t>
            </a:r>
          </a:p>
          <a:p>
            <a:pPr marL="548640" lvl="2" indent="0">
              <a:buNone/>
            </a:pPr>
            <a:r>
              <a:rPr lang="en-US" dirty="0"/>
              <a:t>(u'11', 1)</a:t>
            </a:r>
          </a:p>
          <a:p>
            <a:pPr marL="548640" lvl="2" indent="0">
              <a:buNone/>
            </a:pPr>
            <a:r>
              <a:rPr lang="en-US" dirty="0"/>
              <a:t>…</a:t>
            </a:r>
          </a:p>
          <a:p>
            <a:pPr lvl="1"/>
            <a:r>
              <a:rPr lang="en-US" dirty="0"/>
              <a:t>Operation</a:t>
            </a:r>
          </a:p>
          <a:p>
            <a:pPr lvl="2"/>
            <a:r>
              <a:rPr lang="en-US" dirty="0"/>
              <a:t>wordsRdd = </a:t>
            </a:r>
            <a:r>
              <a:rPr lang="en-US" dirty="0" err="1"/>
              <a:t>inRdd.groupByKey</a:t>
            </a:r>
            <a:r>
              <a:rPr lang="en-US" dirty="0"/>
              <a:t>()</a:t>
            </a:r>
          </a:p>
          <a:p>
            <a:pPr lvl="2"/>
            <a:r>
              <a:rPr lang="en-US" dirty="0"/>
              <a:t>Collects the 1’s associated with each key</a:t>
            </a:r>
          </a:p>
          <a:p>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95</a:t>
            </a:fld>
            <a:endParaRPr lang="en-US"/>
          </a:p>
        </p:txBody>
      </p:sp>
      <p:sp>
        <p:nvSpPr>
          <p:cNvPr id="8" name="Content Placeholder 2"/>
          <p:cNvSpPr txBox="1">
            <a:spLocks/>
          </p:cNvSpPr>
          <p:nvPr/>
        </p:nvSpPr>
        <p:spPr>
          <a:xfrm>
            <a:off x="3505200" y="1524000"/>
            <a:ext cx="2362200" cy="3810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dirty="0"/>
          </a:p>
          <a:p>
            <a:pPr lvl="1"/>
            <a:r>
              <a:rPr lang="en-US" dirty="0"/>
              <a:t>Output RDD</a:t>
            </a:r>
          </a:p>
          <a:p>
            <a:pPr marL="548640" lvl="2" indent="0">
              <a:buFont typeface="Arial" pitchFamily="34" charset="0"/>
              <a:buNone/>
            </a:pPr>
            <a:r>
              <a:rPr lang="en-US" dirty="0"/>
              <a:t>(u'Joe', [1, 1])</a:t>
            </a:r>
          </a:p>
          <a:p>
            <a:pPr marL="548640" lvl="2" indent="0">
              <a:buFont typeface="Arial" pitchFamily="34" charset="0"/>
              <a:buNone/>
            </a:pPr>
            <a:r>
              <a:rPr lang="en-US" dirty="0"/>
              <a:t>(u'44’, [1])</a:t>
            </a:r>
          </a:p>
          <a:p>
            <a:pPr marL="548640" lvl="2" indent="0">
              <a:buFont typeface="Arial" pitchFamily="34" charset="0"/>
              <a:buNone/>
            </a:pPr>
            <a:r>
              <a:rPr lang="en-US" dirty="0"/>
              <a:t>(u‘12', [1, 1])</a:t>
            </a:r>
          </a:p>
          <a:p>
            <a:pPr marL="548640" lvl="2" indent="0">
              <a:buFont typeface="Arial" pitchFamily="34" charset="0"/>
              <a:buNone/>
            </a:pPr>
            <a:r>
              <a:rPr lang="en-US" dirty="0"/>
              <a:t>(u'41’, [1])</a:t>
            </a:r>
          </a:p>
          <a:p>
            <a:pPr marL="548640" lvl="2" indent="0">
              <a:buFont typeface="Arial" pitchFamily="34" charset="0"/>
              <a:buNone/>
            </a:pPr>
            <a:r>
              <a:rPr lang="en-US" dirty="0"/>
              <a:t>(u'1’, [1])</a:t>
            </a:r>
          </a:p>
          <a:p>
            <a:pPr marL="548640" lvl="2" indent="0">
              <a:buFont typeface="Arial" pitchFamily="34" charset="0"/>
              <a:buNone/>
            </a:pPr>
            <a:r>
              <a:rPr lang="en-US" dirty="0"/>
              <a:t>(u'33’, [1])</a:t>
            </a:r>
          </a:p>
          <a:p>
            <a:pPr marL="548640" lvl="2" indent="0">
              <a:buFont typeface="Arial" pitchFamily="34" charset="0"/>
              <a:buNone/>
            </a:pPr>
            <a:r>
              <a:rPr lang="en-US" dirty="0"/>
              <a:t>(u‘21’, [1])</a:t>
            </a:r>
          </a:p>
          <a:p>
            <a:pPr marL="548640" lvl="2" indent="0">
              <a:buFont typeface="Arial" pitchFamily="34" charset="0"/>
              <a:buNone/>
            </a:pPr>
            <a:r>
              <a:rPr lang="en-US" dirty="0"/>
              <a:t>(u'11’, [1])</a:t>
            </a:r>
          </a:p>
          <a:p>
            <a:pPr marL="548640" lvl="2" indent="0">
              <a:buFont typeface="Arial" pitchFamily="34" charset="0"/>
              <a:buNone/>
            </a:pPr>
            <a:r>
              <a:rPr lang="en-US" dirty="0"/>
              <a:t>…</a:t>
            </a:r>
          </a:p>
          <a:p>
            <a:endParaRPr lang="en-US" dirty="0"/>
          </a:p>
        </p:txBody>
      </p:sp>
    </p:spTree>
    <p:extLst>
      <p:ext uri="{BB962C8B-B14F-4D97-AF65-F5344CB8AC3E}">
        <p14:creationId xmlns:p14="http://schemas.microsoft.com/office/powerpoint/2010/main" val="24505116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ReduceByKey() Versus GroupByKey()</a:t>
            </a:r>
          </a:p>
        </p:txBody>
      </p:sp>
      <p:sp>
        <p:nvSpPr>
          <p:cNvPr id="3" name="Content Placeholder 2"/>
          <p:cNvSpPr>
            <a:spLocks noGrp="1"/>
          </p:cNvSpPr>
          <p:nvPr>
            <p:ph idx="1"/>
          </p:nvPr>
        </p:nvSpPr>
        <p:spPr/>
        <p:txBody>
          <a:bodyPr/>
          <a:lstStyle/>
          <a:p>
            <a:r>
              <a:rPr lang="en-US" dirty="0"/>
              <a:t>While both of these functions will produce the correct answer,  reduceByKey works much better on a large dataset</a:t>
            </a:r>
          </a:p>
          <a:p>
            <a:r>
              <a:rPr lang="en-US" dirty="0"/>
              <a:t>That's because Spark knows it can combine output with a common key on each partition before shuffling the data.</a:t>
            </a:r>
          </a:p>
          <a:p>
            <a:r>
              <a:rPr lang="en-US" dirty="0"/>
              <a:t>Look at the diagram below to understand what happens with reduceByKey. Notice how pairs on the same machine with the same key are combined (by using the </a:t>
            </a:r>
            <a:r>
              <a:rPr lang="en-US" dirty="0" err="1"/>
              <a:t>lamdba</a:t>
            </a:r>
            <a:r>
              <a:rPr lang="en-US" dirty="0"/>
              <a:t> function passed into reduceByKey) before the data is shuffled. Then the </a:t>
            </a:r>
            <a:r>
              <a:rPr lang="en-US" dirty="0" err="1"/>
              <a:t>lamdba</a:t>
            </a:r>
            <a:r>
              <a:rPr lang="en-US" dirty="0"/>
              <a:t> function is called again to reduce all the values from each partition to produce one final result.</a:t>
            </a:r>
          </a:p>
          <a:p>
            <a:endParaRPr lang="en-US" dirty="0"/>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96</a:t>
            </a:fld>
            <a:endParaRPr lang="en-US"/>
          </a:p>
        </p:txBody>
      </p:sp>
    </p:spTree>
    <p:extLst>
      <p:ext uri="{BB962C8B-B14F-4D97-AF65-F5344CB8AC3E}">
        <p14:creationId xmlns:p14="http://schemas.microsoft.com/office/powerpoint/2010/main" val="3870058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ReduceByKey() Versus GroupByKey()</a:t>
            </a:r>
          </a:p>
        </p:txBody>
      </p:sp>
      <p:sp>
        <p:nvSpPr>
          <p:cNvPr id="6" name="Content Placeholder 5"/>
          <p:cNvSpPr>
            <a:spLocks noGrp="1"/>
          </p:cNvSpPr>
          <p:nvPr>
            <p:ph idx="1"/>
          </p:nvPr>
        </p:nvSpPr>
        <p:spPr>
          <a:xfrm>
            <a:off x="457200" y="1600200"/>
            <a:ext cx="8229600" cy="1600200"/>
          </a:xfrm>
        </p:spPr>
        <p:txBody>
          <a:bodyPr>
            <a:normAutofit fontScale="77500" lnSpcReduction="20000"/>
          </a:bodyPr>
          <a:lstStyle/>
          <a:p>
            <a:r>
              <a:rPr lang="en-US" dirty="0"/>
              <a:t>Look at the diagram below to see what happens with reduceByKey. </a:t>
            </a:r>
          </a:p>
          <a:p>
            <a:r>
              <a:rPr lang="en-US" dirty="0"/>
              <a:t>Pairs on the same machine with the same key are combined (by using </a:t>
            </a:r>
            <a:r>
              <a:rPr lang="en-US" dirty="0" err="1"/>
              <a:t>lamdba</a:t>
            </a:r>
            <a:r>
              <a:rPr lang="en-US" dirty="0"/>
              <a:t> function passed into reduceByKey) before the data is shuffled</a:t>
            </a:r>
          </a:p>
          <a:p>
            <a:r>
              <a:rPr lang="en-US" dirty="0"/>
              <a:t>Then the </a:t>
            </a:r>
            <a:r>
              <a:rPr lang="en-US" dirty="0" err="1"/>
              <a:t>lamdba</a:t>
            </a:r>
            <a:r>
              <a:rPr lang="en-US" dirty="0"/>
              <a:t> function is called again to reduce all the values from each partition to produce one final result.</a:t>
            </a:r>
          </a:p>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733" b="9999"/>
          <a:stretch/>
        </p:blipFill>
        <p:spPr bwMode="auto">
          <a:xfrm>
            <a:off x="1066800" y="3124200"/>
            <a:ext cx="6858000" cy="3441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97</a:t>
            </a:fld>
            <a:endParaRPr lang="en-US"/>
          </a:p>
        </p:txBody>
      </p:sp>
    </p:spTree>
    <p:extLst>
      <p:ext uri="{BB962C8B-B14F-4D97-AF65-F5344CB8AC3E}">
        <p14:creationId xmlns:p14="http://schemas.microsoft.com/office/powerpoint/2010/main" val="21029240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ReduceByKey() Versus GroupByKey()</a:t>
            </a:r>
          </a:p>
        </p:txBody>
      </p:sp>
      <p:sp>
        <p:nvSpPr>
          <p:cNvPr id="6" name="Content Placeholder 5"/>
          <p:cNvSpPr>
            <a:spLocks noGrp="1"/>
          </p:cNvSpPr>
          <p:nvPr>
            <p:ph idx="1"/>
          </p:nvPr>
        </p:nvSpPr>
        <p:spPr>
          <a:xfrm>
            <a:off x="457200" y="1600200"/>
            <a:ext cx="8229600" cy="1371600"/>
          </a:xfrm>
        </p:spPr>
        <p:txBody>
          <a:bodyPr>
            <a:normAutofit fontScale="92500" lnSpcReduction="10000"/>
          </a:bodyPr>
          <a:lstStyle/>
          <a:p>
            <a:r>
              <a:rPr lang="en-US" dirty="0"/>
              <a:t>On the other hand, when calling groupByKey - all the key-value pairs are shuffled around</a:t>
            </a:r>
          </a:p>
          <a:p>
            <a:r>
              <a:rPr lang="en-US" dirty="0"/>
              <a:t>This is a lot of unnecessary data to being transferred over the network.</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467" b="6400"/>
          <a:stretch/>
        </p:blipFill>
        <p:spPr bwMode="auto">
          <a:xfrm>
            <a:off x="1143000" y="3175000"/>
            <a:ext cx="6858000" cy="3530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98</a:t>
            </a:fld>
            <a:endParaRPr lang="en-US"/>
          </a:p>
        </p:txBody>
      </p:sp>
    </p:spTree>
    <p:extLst>
      <p:ext uri="{BB962C8B-B14F-4D97-AF65-F5344CB8AC3E}">
        <p14:creationId xmlns:p14="http://schemas.microsoft.com/office/powerpoint/2010/main" val="40115072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a:t>
            </a:r>
          </a:p>
        </p:txBody>
      </p:sp>
      <p:sp>
        <p:nvSpPr>
          <p:cNvPr id="3" name="Content Placeholder 2"/>
          <p:cNvSpPr>
            <a:spLocks noGrp="1"/>
          </p:cNvSpPr>
          <p:nvPr>
            <p:ph idx="1"/>
          </p:nvPr>
        </p:nvSpPr>
        <p:spPr/>
        <p:txBody>
          <a:bodyPr>
            <a:normAutofit/>
          </a:bodyPr>
          <a:lstStyle/>
          <a:p>
            <a:r>
              <a:rPr lang="en-US"/>
              <a:t>The most useful and effective operations we get with keyed data values comes from using it with other keyed data</a:t>
            </a:r>
          </a:p>
          <a:p>
            <a:r>
              <a:rPr lang="en-US"/>
              <a:t>Joining datasets together is one of the most common type of operations you can find out on a pair RDD</a:t>
            </a:r>
          </a:p>
          <a:p>
            <a:pPr lvl="1"/>
            <a:r>
              <a:rPr lang="en-US"/>
              <a:t>Inner Join() : Only keys that are present in both pair RDDs have values that in the output RDD</a:t>
            </a:r>
          </a:p>
          <a:p>
            <a:pPr lvl="1"/>
            <a:r>
              <a:rPr lang="en-US" err="1"/>
              <a:t>leftOuterJoin</a:t>
            </a:r>
            <a:r>
              <a:rPr lang="en-US"/>
              <a:t>() : The resulting pair RDD has entries for each key in the source RDD</a:t>
            </a:r>
          </a:p>
          <a:p>
            <a:pPr lvl="1"/>
            <a:r>
              <a:rPr lang="en-US" err="1"/>
              <a:t>rightOuterJoin</a:t>
            </a:r>
            <a:r>
              <a:rPr lang="en-US"/>
              <a:t>() : is almost identical functioning to </a:t>
            </a:r>
            <a:r>
              <a:rPr lang="en-US" err="1"/>
              <a:t>leftOuterJoin</a:t>
            </a:r>
            <a:r>
              <a:rPr lang="en-US"/>
              <a:t> () except the key must be present in the other RDD</a:t>
            </a:r>
          </a:p>
          <a:p>
            <a:endParaRPr lang="en-US"/>
          </a:p>
        </p:txBody>
      </p:sp>
      <p:sp>
        <p:nvSpPr>
          <p:cNvPr id="6" name="Footer Placeholder 5"/>
          <p:cNvSpPr>
            <a:spLocks noGrp="1"/>
          </p:cNvSpPr>
          <p:nvPr>
            <p:ph type="ftr" sz="quarter" idx="11"/>
          </p:nvPr>
        </p:nvSpPr>
        <p:spPr/>
        <p:txBody>
          <a:bodyPr/>
          <a:lstStyle/>
          <a:p>
            <a:r>
              <a:rPr lang="sk-SK"/>
              <a:t>CSP554</a:t>
            </a:r>
            <a:r>
              <a:rPr lang="en-US"/>
              <a:t> Module 06</a:t>
            </a:r>
          </a:p>
        </p:txBody>
      </p:sp>
      <p:sp>
        <p:nvSpPr>
          <p:cNvPr id="7" name="Slide Number Placeholder 6"/>
          <p:cNvSpPr>
            <a:spLocks noGrp="1"/>
          </p:cNvSpPr>
          <p:nvPr>
            <p:ph type="sldNum" sz="quarter" idx="12"/>
          </p:nvPr>
        </p:nvSpPr>
        <p:spPr/>
        <p:txBody>
          <a:bodyPr/>
          <a:lstStyle/>
          <a:p>
            <a:fld id="{9AA7C465-8597-4488-B68C-958448427716}" type="slidenum">
              <a:rPr lang="en-US" smtClean="0"/>
              <a:t>99</a:t>
            </a:fld>
            <a:endParaRPr lang="en-US"/>
          </a:p>
        </p:txBody>
      </p:sp>
    </p:spTree>
    <p:extLst>
      <p:ext uri="{BB962C8B-B14F-4D97-AF65-F5344CB8AC3E}">
        <p14:creationId xmlns:p14="http://schemas.microsoft.com/office/powerpoint/2010/main" val="1073306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56902</TotalTime>
  <Words>9693</Words>
  <Application>Microsoft Macintosh PowerPoint</Application>
  <PresentationFormat>On-screen Show (4:3)</PresentationFormat>
  <Paragraphs>1326</Paragraphs>
  <Slides>121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121</vt:i4>
      </vt:variant>
    </vt:vector>
  </HeadingPairs>
  <TitlesOfParts>
    <vt:vector size="126" baseType="lpstr">
      <vt:lpstr>Arial</vt:lpstr>
      <vt:lpstr>Calibri</vt:lpstr>
      <vt:lpstr>Consolas</vt:lpstr>
      <vt:lpstr>Lucida Console</vt:lpstr>
      <vt:lpstr>Clarity</vt:lpstr>
      <vt:lpstr>CSP554 Big Data Technologies</vt:lpstr>
      <vt:lpstr>Apache Spark</vt:lpstr>
      <vt:lpstr>Apache Spark Architecture Landscape</vt:lpstr>
      <vt:lpstr>Apache Spark On the speed side…</vt:lpstr>
      <vt:lpstr>Apache Spark On the general purpose side…</vt:lpstr>
      <vt:lpstr>Apache Spark Components Spark Core</vt:lpstr>
      <vt:lpstr>Apache Spark Components Spark Streaming</vt:lpstr>
      <vt:lpstr>Apache Spark Components Spark SQL</vt:lpstr>
      <vt:lpstr>Apache Spark Components MlLib</vt:lpstr>
      <vt:lpstr>Apache Spark Components GraphX</vt:lpstr>
      <vt:lpstr>Hadoop and Spark</vt:lpstr>
      <vt:lpstr>Apache Spark and MapReduce</vt:lpstr>
      <vt:lpstr>Using Apache Spark Interactive Shell</vt:lpstr>
      <vt:lpstr>Using Apache Spark Interactive Shell</vt:lpstr>
      <vt:lpstr>Using Apache Spark Interactive Shells</vt:lpstr>
      <vt:lpstr>Using Apache Spark Interactive Shells</vt:lpstr>
      <vt:lpstr>Using Apache Spark Interactive Shells</vt:lpstr>
      <vt:lpstr>Using Apache Spark Interactive Shells</vt:lpstr>
      <vt:lpstr>Using Apache Spark Self-Contained Applications</vt:lpstr>
      <vt:lpstr>Using Apache Spark Self-Contained Applications</vt:lpstr>
      <vt:lpstr>Spark On Hadoop</vt:lpstr>
      <vt:lpstr>Spark On Hadoop Using an Interactive CLI </vt:lpstr>
      <vt:lpstr>Spark On Hadoop Using an Interactive CLI</vt:lpstr>
      <vt:lpstr>Spark On Hadoop Using a Self-Contained Program</vt:lpstr>
      <vt:lpstr>Spark On Hadoop Using a Self-Contained Program</vt:lpstr>
      <vt:lpstr>Relating Spark to Other Hadoop Systems</vt:lpstr>
      <vt:lpstr>Relating Spark to Other Hadoop Systems</vt:lpstr>
      <vt:lpstr>Relating Spark to Other Hadoop Systems</vt:lpstr>
      <vt:lpstr>Relating Spark to Other Hadoop Systems</vt:lpstr>
      <vt:lpstr>Resilient Distributed Datasets (RDD)</vt:lpstr>
      <vt:lpstr>Resilient Distributed Datasets (RDD)</vt:lpstr>
      <vt:lpstr>RDD and Partitions </vt:lpstr>
      <vt:lpstr>Programming with RDDs</vt:lpstr>
      <vt:lpstr>Resilient Distributed Datasets (RDD)</vt:lpstr>
      <vt:lpstr>Resilient Distributed Datasets (RDD)</vt:lpstr>
      <vt:lpstr>Resilient Distributed Datasets (RDD)</vt:lpstr>
      <vt:lpstr>MapReduce File Based Processing</vt:lpstr>
      <vt:lpstr>Data Sharing is Slow in MapReduce</vt:lpstr>
      <vt:lpstr>Spark Adaptive (In Memory and File Based Processing)  </vt:lpstr>
      <vt:lpstr>Data Sharing is Faster in Spark</vt:lpstr>
      <vt:lpstr>Iterative Algorithms: Spark vs MapReduce </vt:lpstr>
      <vt:lpstr>Resilient Distributed Dataset (RDD)</vt:lpstr>
      <vt:lpstr>Resilient Distributed Dataset (RDD)</vt:lpstr>
      <vt:lpstr>Resilient Distributed Datasets (RDD)</vt:lpstr>
      <vt:lpstr>Data Locality with RDDs</vt:lpstr>
      <vt:lpstr>Resilient Distributed Dataset (RDD)</vt:lpstr>
      <vt:lpstr>Resilient Distributed Dataset (RDD) Transformation and Actions</vt:lpstr>
      <vt:lpstr>Resilient Distributed Dataset (RDD) Transformation and Actions</vt:lpstr>
      <vt:lpstr>RDD Fault Tolerance</vt:lpstr>
      <vt:lpstr>Resilient Distributed Dataset (RDD) Transformation and Actions</vt:lpstr>
      <vt:lpstr>RDD: Actions and Transformations</vt:lpstr>
      <vt:lpstr>Transformations and Actions Summary</vt:lpstr>
      <vt:lpstr>Resilient Distributed Dataset (RDD) Caching</vt:lpstr>
      <vt:lpstr>Resilient Distributed Dataset (RDD) Caching</vt:lpstr>
      <vt:lpstr>Resilient Distributed Dataset (RDD) Caching</vt:lpstr>
      <vt:lpstr>Resilient Distributed Dataset (RDD) Caching</vt:lpstr>
      <vt:lpstr>Resilient Distributed Dataset (RDD) Processing</vt:lpstr>
      <vt:lpstr>Job Scheduling</vt:lpstr>
      <vt:lpstr>Apache Spark Lambda Functions</vt:lpstr>
      <vt:lpstr>Apache Spark Lambda Functions</vt:lpstr>
      <vt:lpstr>Example: Word Count </vt:lpstr>
      <vt:lpstr>Apache Spark WordCount Example</vt:lpstr>
      <vt:lpstr>Apache Spark WordCount Example</vt:lpstr>
      <vt:lpstr>Example: Mine error logs </vt:lpstr>
      <vt:lpstr>Tips</vt:lpstr>
      <vt:lpstr>Tips</vt:lpstr>
      <vt:lpstr>Tips</vt:lpstr>
      <vt:lpstr>API Overview</vt:lpstr>
      <vt:lpstr>Programming with RDDs</vt:lpstr>
      <vt:lpstr>Programming Spark in Python (pySpark)</vt:lpstr>
      <vt:lpstr>Programming environment - Spark concepts</vt:lpstr>
      <vt:lpstr>textfile(filepath)</vt:lpstr>
      <vt:lpstr>Example Transformations</vt:lpstr>
      <vt:lpstr>Transformations</vt:lpstr>
      <vt:lpstr>Transformations</vt:lpstr>
      <vt:lpstr>Transformations filter(func)</vt:lpstr>
      <vt:lpstr>Transformations filter(func)</vt:lpstr>
      <vt:lpstr>Transformations map(func)</vt:lpstr>
      <vt:lpstr>Transformations map(func)</vt:lpstr>
      <vt:lpstr>Transformations map(func)</vt:lpstr>
      <vt:lpstr>Transformations flatMap(func)</vt:lpstr>
      <vt:lpstr>Transformations flatMap(func)</vt:lpstr>
      <vt:lpstr>Transformations Working with Key-Value Pairs</vt:lpstr>
      <vt:lpstr>Creating a Pair RDD </vt:lpstr>
      <vt:lpstr>Creating a Pair RDD </vt:lpstr>
      <vt:lpstr>Transformations on Pair RDDs</vt:lpstr>
      <vt:lpstr>Aggregations</vt:lpstr>
      <vt:lpstr>Transformations reduceByKey(func, [numTasks])</vt:lpstr>
      <vt:lpstr>Transformations reduceByKey(func, [numTasks])</vt:lpstr>
      <vt:lpstr>Transformations reduceByKey(func, [numTasks])</vt:lpstr>
      <vt:lpstr>Transformations reduceByKey(func, [numTasks])</vt:lpstr>
      <vt:lpstr>Transformations reduceByKey(func, [numTasks])</vt:lpstr>
      <vt:lpstr>Grouping Data</vt:lpstr>
      <vt:lpstr>Transformations groupByKey([numTasks])</vt:lpstr>
      <vt:lpstr>Transformations groupByKey([numTasks])</vt:lpstr>
      <vt:lpstr>ReduceByKey() Versus GroupByKey()</vt:lpstr>
      <vt:lpstr>ReduceByKey() Versus GroupByKey()</vt:lpstr>
      <vt:lpstr>ReduceByKey() Versus GroupByKey()</vt:lpstr>
      <vt:lpstr>Joining</vt:lpstr>
      <vt:lpstr>Transformations join(otherDataset, [numTasks])</vt:lpstr>
      <vt:lpstr>Transformations join(otherDataset, [numTasks])</vt:lpstr>
      <vt:lpstr>Sorting Data </vt:lpstr>
      <vt:lpstr>Transformations sortByKey([ascending], [numTasks])</vt:lpstr>
      <vt:lpstr>Transformations sortByKey(asending, [numTasks])</vt:lpstr>
      <vt:lpstr>Example Actions</vt:lpstr>
      <vt:lpstr>Actions count()</vt:lpstr>
      <vt:lpstr>Actions count()</vt:lpstr>
      <vt:lpstr>Actions collect()</vt:lpstr>
      <vt:lpstr>Actions collect()</vt:lpstr>
      <vt:lpstr>Actions reduce()</vt:lpstr>
      <vt:lpstr>Actions reduce()</vt:lpstr>
      <vt:lpstr>Actions take(n)</vt:lpstr>
      <vt:lpstr>Actions takeSample(withReplacement, num, [seed])</vt:lpstr>
      <vt:lpstr>Actions sample(withReplacement, fraction, [seed])</vt:lpstr>
      <vt:lpstr>Actions first()</vt:lpstr>
      <vt:lpstr>Actions foreach(func)</vt:lpstr>
      <vt:lpstr>Actions foreach(func)</vt:lpstr>
      <vt:lpstr>Actions saveAsTextFile(path)</vt:lpstr>
      <vt:lpstr>Shared Variables</vt:lpstr>
      <vt:lpstr>Broadcast Variables</vt:lpstr>
      <vt:lpstr>Broadcast Variables</vt:lpstr>
    </vt:vector>
  </TitlesOfParts>
  <Company>BCBSA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662</cp:revision>
  <cp:lastPrinted>2019-09-24T20:55:32Z</cp:lastPrinted>
  <dcterms:created xsi:type="dcterms:W3CDTF">2016-12-18T19:56:54Z</dcterms:created>
  <dcterms:modified xsi:type="dcterms:W3CDTF">2020-10-01T15:48:18Z</dcterms:modified>
</cp:coreProperties>
</file>