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85"/>
  </p:notesMasterIdLst>
  <p:sldIdLst>
    <p:sldId id="256" r:id="rId2"/>
    <p:sldId id="262" r:id="rId3"/>
    <p:sldId id="271" r:id="rId4"/>
    <p:sldId id="270" r:id="rId5"/>
    <p:sldId id="261" r:id="rId6"/>
    <p:sldId id="269" r:id="rId7"/>
    <p:sldId id="268" r:id="rId8"/>
    <p:sldId id="267" r:id="rId9"/>
    <p:sldId id="342" r:id="rId10"/>
    <p:sldId id="343" r:id="rId11"/>
    <p:sldId id="344" r:id="rId12"/>
    <p:sldId id="345" r:id="rId13"/>
    <p:sldId id="346" r:id="rId14"/>
    <p:sldId id="274" r:id="rId15"/>
    <p:sldId id="347" r:id="rId16"/>
    <p:sldId id="348" r:id="rId17"/>
    <p:sldId id="339" r:id="rId18"/>
    <p:sldId id="341" r:id="rId19"/>
    <p:sldId id="340" r:id="rId20"/>
    <p:sldId id="338" r:id="rId21"/>
    <p:sldId id="257" r:id="rId22"/>
    <p:sldId id="281" r:id="rId23"/>
    <p:sldId id="279" r:id="rId24"/>
    <p:sldId id="272" r:id="rId25"/>
    <p:sldId id="273" r:id="rId26"/>
    <p:sldId id="282" r:id="rId27"/>
    <p:sldId id="280" r:id="rId28"/>
    <p:sldId id="286" r:id="rId29"/>
    <p:sldId id="275" r:id="rId30"/>
    <p:sldId id="349" r:id="rId31"/>
    <p:sldId id="283" r:id="rId32"/>
    <p:sldId id="350" r:id="rId33"/>
    <p:sldId id="287" r:id="rId34"/>
    <p:sldId id="288" r:id="rId35"/>
    <p:sldId id="289" r:id="rId36"/>
    <p:sldId id="305" r:id="rId37"/>
    <p:sldId id="306" r:id="rId38"/>
    <p:sldId id="307" r:id="rId39"/>
    <p:sldId id="290" r:id="rId40"/>
    <p:sldId id="291" r:id="rId41"/>
    <p:sldId id="301" r:id="rId42"/>
    <p:sldId id="302" r:id="rId43"/>
    <p:sldId id="303" r:id="rId44"/>
    <p:sldId id="294" r:id="rId45"/>
    <p:sldId id="292" r:id="rId46"/>
    <p:sldId id="293" r:id="rId47"/>
    <p:sldId id="298" r:id="rId48"/>
    <p:sldId id="295" r:id="rId49"/>
    <p:sldId id="296" r:id="rId50"/>
    <p:sldId id="299" r:id="rId51"/>
    <p:sldId id="300" r:id="rId52"/>
    <p:sldId id="276" r:id="rId53"/>
    <p:sldId id="308" r:id="rId54"/>
    <p:sldId id="284" r:id="rId55"/>
    <p:sldId id="285"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6" r:id="rId83"/>
    <p:sldId id="337" r:id="rId84"/>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1" autoAdjust="0"/>
    <p:restoredTop sz="94666"/>
  </p:normalViewPr>
  <p:slideViewPr>
    <p:cSldViewPr>
      <p:cViewPr varScale="1">
        <p:scale>
          <a:sx n="102" d="100"/>
          <a:sy n="102" d="100"/>
        </p:scale>
        <p:origin x="1312" y="184"/>
      </p:cViewPr>
      <p:guideLst>
        <p:guide orient="horz" pos="2160"/>
        <p:guide pos="2880"/>
      </p:guideLst>
    </p:cSldViewPr>
  </p:slideViewPr>
  <p:notesTextViewPr>
    <p:cViewPr>
      <p:scale>
        <a:sx n="1" d="1"/>
        <a:sy n="1" d="1"/>
      </p:scale>
      <p:origin x="0" y="0"/>
    </p:cViewPr>
  </p:notesTextViewPr>
  <p:sorterViewPr>
    <p:cViewPr>
      <p:scale>
        <a:sx n="79" d="100"/>
        <a:sy n="79" d="100"/>
      </p:scale>
      <p:origin x="0" y="4146"/>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10/7/20</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61B69-B60C-4C28-9B4D-2FDE71D22B23}" type="slidenum">
              <a:rPr lang="en-US" smtClean="0"/>
              <a:t>13</a:t>
            </a:fld>
            <a:endParaRPr lang="en-US" dirty="0"/>
          </a:p>
        </p:txBody>
      </p:sp>
    </p:spTree>
    <p:extLst>
      <p:ext uri="{BB962C8B-B14F-4D97-AF65-F5344CB8AC3E}">
        <p14:creationId xmlns:p14="http://schemas.microsoft.com/office/powerpoint/2010/main" val="1736499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6C8A49-FBC2-48FE-A6D8-FE3E4E499494}" type="datetime1">
              <a:rPr lang="en-US" smtClean="0"/>
              <a:t>10/7/20</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07</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B9DBF-4832-4299-8DDB-75FF163214C5}" type="datetime1">
              <a:rPr lang="en-US" smtClean="0"/>
              <a:t>10/7/20</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07</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B20893-ECF1-4E3D-A912-6E521746FA02}" type="datetime1">
              <a:rPr lang="en-US" smtClean="0"/>
              <a:t>10/7/20</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07</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AFAA7B-1ADF-4742-966A-FEE8728D5D18}" type="datetime1">
              <a:rPr lang="en-US" smtClean="0"/>
              <a:t>10/7/20</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07</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B25B70-412B-4A58-B1EF-58D06CD6F787}" type="datetime1">
              <a:rPr lang="en-US" smtClean="0"/>
              <a:t>10/7/20</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07</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2F1B0-0B51-4A74-A806-CB2ECBA74BA7}" type="datetime1">
              <a:rPr lang="en-US" smtClean="0"/>
              <a:t>10/7/20</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07</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BF776D-18FA-4465-8E10-0D1B2E995B0A}" type="datetime1">
              <a:rPr lang="en-US" smtClean="0"/>
              <a:t>10/7/20</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07</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F0944D-BD98-4C0E-B635-7D5872E87548}" type="datetime1">
              <a:rPr lang="en-US" smtClean="0"/>
              <a:t>10/7/20</a:t>
            </a:fld>
            <a:endParaRPr lang="en-US" dirty="0"/>
          </a:p>
        </p:txBody>
      </p:sp>
      <p:sp>
        <p:nvSpPr>
          <p:cNvPr id="8" name="Footer Placeholder 7"/>
          <p:cNvSpPr>
            <a:spLocks noGrp="1"/>
          </p:cNvSpPr>
          <p:nvPr>
            <p:ph type="ftr" sz="quarter" idx="11"/>
          </p:nvPr>
        </p:nvSpPr>
        <p:spPr/>
        <p:txBody>
          <a:bodyPr/>
          <a:lstStyle/>
          <a:p>
            <a:r>
              <a:rPr lang="sk-SK" dirty="0"/>
              <a:t>CSP554</a:t>
            </a:r>
            <a:r>
              <a:rPr lang="en-US" dirty="0"/>
              <a:t> Module 07</a:t>
            </a:r>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6AEB9B-1EB4-4D62-A41C-F76ED0DFF952}" type="datetime1">
              <a:rPr lang="en-US" smtClean="0"/>
              <a:t>10/7/20</a:t>
            </a:fld>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EEEF9951-6475-43AC-92FC-582D7B8EE374}" type="datetime1">
              <a:rPr lang="en-US" smtClean="0"/>
              <a:t>10/7/20</a:t>
            </a:fld>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2BC82-15A4-46D5-B252-1C709D5BB447}" type="datetime1">
              <a:rPr lang="en-US" smtClean="0"/>
              <a:t>10/7/20</a:t>
            </a:fld>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07</a:t>
            </a:r>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1D30FA-2027-4666-AF90-3F46F8C2068E}" type="datetime1">
              <a:rPr lang="en-US" smtClean="0"/>
              <a:t>10/7/20</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07</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9A88E0C-1C30-4E3F-88DF-E60D05C78146}" type="datetime1">
              <a:rPr lang="en-US" smtClean="0"/>
              <a:t>10/7/20</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sk-SK" dirty="0"/>
              <a:t>CSP554</a:t>
            </a:r>
            <a:r>
              <a:rPr lang="en-US" dirty="0"/>
              <a:t> Module 07</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park.apache.org/docs/2.4.3/api/python/index.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park.apache.org/docs/1.6.0/api/python/pyspark.sql.html%23pyspark.sql.DataFrame"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sz="4800" dirty="0"/>
              <a:t>CSP554</a:t>
            </a:r>
            <a:br>
              <a:rPr lang="en-US" sz="4800" dirty="0"/>
            </a:br>
            <a:r>
              <a:rPr lang="en-US" sz="4800" dirty="0"/>
              <a:t>Big Data Technologies</a:t>
            </a:r>
          </a:p>
        </p:txBody>
      </p:sp>
      <p:sp>
        <p:nvSpPr>
          <p:cNvPr id="3" name="Subtitle 2"/>
          <p:cNvSpPr>
            <a:spLocks noGrp="1"/>
          </p:cNvSpPr>
          <p:nvPr>
            <p:ph type="subTitle" idx="1"/>
          </p:nvPr>
        </p:nvSpPr>
        <p:spPr/>
        <p:txBody>
          <a:bodyPr/>
          <a:lstStyle/>
          <a:p>
            <a:r>
              <a:rPr lang="en-US" dirty="0"/>
              <a:t>Module 07</a:t>
            </a:r>
          </a:p>
          <a:p>
            <a:r>
              <a:rPr lang="en-US" dirty="0"/>
              <a:t>Spark SQL (</a:t>
            </a:r>
            <a:r>
              <a:rPr lang="en-US" dirty="0" err="1"/>
              <a:t>DataFrames</a:t>
            </a:r>
            <a:r>
              <a:rPr lang="en-US" dirty="0"/>
              <a:t>)</a:t>
            </a:r>
          </a:p>
        </p:txBody>
      </p:sp>
      <p:sp>
        <p:nvSpPr>
          <p:cNvPr id="6" name="Footer Placeholder 5"/>
          <p:cNvSpPr>
            <a:spLocks noGrp="1"/>
          </p:cNvSpPr>
          <p:nvPr>
            <p:ph type="ftr" sz="quarter" idx="11"/>
          </p:nvPr>
        </p:nvSpPr>
        <p:spPr/>
        <p:txBody>
          <a:bodyPr/>
          <a:lstStyle/>
          <a:p>
            <a:r>
              <a:rPr lang="sk-SK" dirty="0"/>
              <a:t>CSP554</a:t>
            </a:r>
            <a:r>
              <a:rPr lang="en-US" dirty="0"/>
              <a:t> Module 07</a:t>
            </a:r>
          </a:p>
        </p:txBody>
      </p:sp>
      <p:sp>
        <p:nvSpPr>
          <p:cNvPr id="7" name="Slide Number Placeholder 6"/>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9E881-36ED-B24E-97A1-543EBCA3AAD6}"/>
              </a:ext>
            </a:extLst>
          </p:cNvPr>
          <p:cNvSpPr>
            <a:spLocks noGrp="1"/>
          </p:cNvSpPr>
          <p:nvPr>
            <p:ph type="title"/>
          </p:nvPr>
        </p:nvSpPr>
        <p:spPr/>
        <p:txBody>
          <a:bodyPr/>
          <a:lstStyle/>
          <a:p>
            <a:r>
              <a:rPr lang="en-US" dirty="0"/>
              <a:t>An End to End Example</a:t>
            </a:r>
          </a:p>
        </p:txBody>
      </p:sp>
      <p:sp>
        <p:nvSpPr>
          <p:cNvPr id="3" name="Content Placeholder 2">
            <a:extLst>
              <a:ext uri="{FF2B5EF4-FFF2-40B4-BE49-F238E27FC236}">
                <a16:creationId xmlns:a16="http://schemas.microsoft.com/office/drawing/2014/main" id="{E3F24AD5-D3C4-6A48-A2D5-A9C656DE4753}"/>
              </a:ext>
            </a:extLst>
          </p:cNvPr>
          <p:cNvSpPr>
            <a:spLocks noGrp="1"/>
          </p:cNvSpPr>
          <p:nvPr>
            <p:ph idx="1"/>
          </p:nvPr>
        </p:nvSpPr>
        <p:spPr>
          <a:xfrm>
            <a:off x="457200" y="1600200"/>
            <a:ext cx="8229600" cy="4953000"/>
          </a:xfrm>
        </p:spPr>
        <p:txBody>
          <a:bodyPr>
            <a:normAutofit fontScale="70000" lnSpcReduction="20000"/>
          </a:bodyPr>
          <a:lstStyle/>
          <a:p>
            <a:r>
              <a:rPr lang="en-US" dirty="0"/>
              <a:t>Spark includes the ability to read and write from a large number of data sources</a:t>
            </a:r>
          </a:p>
          <a:p>
            <a:r>
              <a:rPr lang="en-US" dirty="0"/>
              <a:t>In order to read this data in, we will use a </a:t>
            </a:r>
            <a:r>
              <a:rPr lang="en-US" dirty="0" err="1"/>
              <a:t>DataFrameReader</a:t>
            </a:r>
            <a:r>
              <a:rPr lang="en-US" dirty="0"/>
              <a:t> that is associated with our </a:t>
            </a:r>
            <a:r>
              <a:rPr lang="en-US" dirty="0" err="1"/>
              <a:t>SparkSession</a:t>
            </a:r>
            <a:endParaRPr lang="en-US" dirty="0"/>
          </a:p>
          <a:p>
            <a:pPr lvl="1"/>
            <a:r>
              <a:rPr lang="en-US" dirty="0"/>
              <a:t>In doing so, we will specify the file format as well as any options we want to specify</a:t>
            </a:r>
          </a:p>
          <a:p>
            <a:pPr lvl="1"/>
            <a:r>
              <a:rPr lang="en-US" dirty="0"/>
              <a:t>In our case, we want to do something called schema inference, we want Spark to take the best guess at what the schema of our </a:t>
            </a:r>
            <a:r>
              <a:rPr lang="en-US" dirty="0" err="1"/>
              <a:t>DataFrame</a:t>
            </a:r>
            <a:r>
              <a:rPr lang="en-US" dirty="0"/>
              <a:t> should be. </a:t>
            </a:r>
          </a:p>
          <a:p>
            <a:r>
              <a:rPr lang="en-US" dirty="0"/>
              <a:t>We also want to specify that the first row is the header in the file, we’ll specify that as an option too.</a:t>
            </a:r>
          </a:p>
          <a:p>
            <a:r>
              <a:rPr lang="en-US" dirty="0"/>
              <a:t>To get this information Spark will read in a little bit of the data and then attempt to parse the types in those rows according to the types available in Spark</a:t>
            </a:r>
          </a:p>
          <a:p>
            <a:endParaRPr lang="en-US" dirty="0"/>
          </a:p>
          <a:p>
            <a:pPr marL="0" indent="0">
              <a:buNone/>
            </a:pPr>
            <a:r>
              <a:rPr lang="en-US" sz="3400" dirty="0"/>
              <a:t>flightData2015 = spark\</a:t>
            </a:r>
          </a:p>
          <a:p>
            <a:pPr marL="0" indent="0">
              <a:buNone/>
            </a:pPr>
            <a:r>
              <a:rPr lang="en-US" sz="3400" dirty="0"/>
              <a:t>.read\</a:t>
            </a:r>
          </a:p>
          <a:p>
            <a:pPr marL="0" indent="0">
              <a:buNone/>
            </a:pPr>
            <a:r>
              <a:rPr lang="en-US" sz="3400" dirty="0"/>
              <a:t>.option("</a:t>
            </a:r>
            <a:r>
              <a:rPr lang="en-US" sz="3400" dirty="0" err="1"/>
              <a:t>inferSchema</a:t>
            </a:r>
            <a:r>
              <a:rPr lang="en-US" sz="3400" dirty="0"/>
              <a:t>", "true")\</a:t>
            </a:r>
          </a:p>
          <a:p>
            <a:pPr marL="0" indent="0">
              <a:buNone/>
            </a:pPr>
            <a:r>
              <a:rPr lang="en-US" sz="3400" dirty="0"/>
              <a:t>.option("header", "true")\</a:t>
            </a:r>
          </a:p>
          <a:p>
            <a:pPr marL="0" indent="0">
              <a:buNone/>
            </a:pPr>
            <a:r>
              <a:rPr lang="en-US" sz="3400" dirty="0"/>
              <a:t>.csv(”</a:t>
            </a:r>
            <a:r>
              <a:rPr lang="en-US" sz="3400" dirty="0" err="1"/>
              <a:t>hdfs</a:t>
            </a:r>
            <a:r>
              <a:rPr lang="en-US" sz="3400" dirty="0"/>
              <a:t>:///</a:t>
            </a:r>
            <a:r>
              <a:rPr lang="en-US" sz="3400" dirty="0" err="1"/>
              <a:t>mnt</a:t>
            </a:r>
            <a:r>
              <a:rPr lang="en-US" sz="3400" dirty="0"/>
              <a:t>/</a:t>
            </a:r>
            <a:r>
              <a:rPr lang="en-US" sz="3400" dirty="0" err="1"/>
              <a:t>defg</a:t>
            </a:r>
            <a:r>
              <a:rPr lang="en-US" sz="3400" dirty="0"/>
              <a:t>/flight-data/csv/2015-summary.csv")</a:t>
            </a:r>
          </a:p>
          <a:p>
            <a:endParaRPr lang="en-US" dirty="0"/>
          </a:p>
        </p:txBody>
      </p:sp>
      <p:sp>
        <p:nvSpPr>
          <p:cNvPr id="4" name="Footer Placeholder 3">
            <a:extLst>
              <a:ext uri="{FF2B5EF4-FFF2-40B4-BE49-F238E27FC236}">
                <a16:creationId xmlns:a16="http://schemas.microsoft.com/office/drawing/2014/main" id="{60334194-D121-D34C-A5E9-2F1F318F28C9}"/>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BF0FF0DF-B34A-4745-A83A-4800E54835AA}"/>
              </a:ext>
            </a:extLst>
          </p:cNvPr>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14787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1D6D1-0E65-8040-B9B5-D833B94D3378}"/>
              </a:ext>
            </a:extLst>
          </p:cNvPr>
          <p:cNvSpPr>
            <a:spLocks noGrp="1"/>
          </p:cNvSpPr>
          <p:nvPr>
            <p:ph type="title"/>
          </p:nvPr>
        </p:nvSpPr>
        <p:spPr/>
        <p:txBody>
          <a:bodyPr/>
          <a:lstStyle/>
          <a:p>
            <a:r>
              <a:rPr lang="en-US" dirty="0"/>
              <a:t>An End to End Example</a:t>
            </a:r>
          </a:p>
        </p:txBody>
      </p:sp>
      <p:sp>
        <p:nvSpPr>
          <p:cNvPr id="3" name="Content Placeholder 2">
            <a:extLst>
              <a:ext uri="{FF2B5EF4-FFF2-40B4-BE49-F238E27FC236}">
                <a16:creationId xmlns:a16="http://schemas.microsoft.com/office/drawing/2014/main" id="{B25FC8B4-BA61-6342-8567-02A9FC0C880A}"/>
              </a:ext>
            </a:extLst>
          </p:cNvPr>
          <p:cNvSpPr>
            <a:spLocks noGrp="1"/>
          </p:cNvSpPr>
          <p:nvPr>
            <p:ph idx="1"/>
          </p:nvPr>
        </p:nvSpPr>
        <p:spPr>
          <a:xfrm>
            <a:off x="457200" y="1600200"/>
            <a:ext cx="8229600" cy="3048000"/>
          </a:xfrm>
        </p:spPr>
        <p:txBody>
          <a:bodyPr>
            <a:normAutofit fontScale="70000" lnSpcReduction="20000"/>
          </a:bodyPr>
          <a:lstStyle/>
          <a:p>
            <a:r>
              <a:rPr lang="en-US" dirty="0"/>
              <a:t>Each of these </a:t>
            </a:r>
            <a:r>
              <a:rPr lang="en-US" dirty="0" err="1"/>
              <a:t>DataFrames</a:t>
            </a:r>
            <a:r>
              <a:rPr lang="en-US" dirty="0"/>
              <a:t> have a set of columns with an unspecified number of rows</a:t>
            </a:r>
          </a:p>
          <a:p>
            <a:r>
              <a:rPr lang="en-US" dirty="0"/>
              <a:t>The reason the number of rows is “unspecified” is because reading data is a transformation, and is therefore a lazy</a:t>
            </a:r>
          </a:p>
          <a:p>
            <a:r>
              <a:rPr lang="en-US" dirty="0"/>
              <a:t>Operation</a:t>
            </a:r>
          </a:p>
          <a:p>
            <a:r>
              <a:rPr lang="en-US" dirty="0"/>
              <a:t>Spark only peeked at a couple of rows of data to try to guess what types each column should be</a:t>
            </a:r>
          </a:p>
          <a:p>
            <a:r>
              <a:rPr lang="en-US" dirty="0"/>
              <a:t>If we perform the take action on the </a:t>
            </a:r>
            <a:r>
              <a:rPr lang="en-US" dirty="0" err="1"/>
              <a:t>DataFrame</a:t>
            </a:r>
            <a:r>
              <a:rPr lang="en-US" dirty="0"/>
              <a:t>, we will be able to see the results</a:t>
            </a:r>
          </a:p>
          <a:p>
            <a:endParaRPr lang="en-US" dirty="0"/>
          </a:p>
          <a:p>
            <a:pPr marL="0" indent="0">
              <a:buNone/>
            </a:pPr>
            <a:r>
              <a:rPr lang="en-US" dirty="0"/>
              <a:t>flightData2015.take(3)</a:t>
            </a:r>
          </a:p>
          <a:p>
            <a:pPr marL="0" indent="0">
              <a:buNone/>
            </a:pPr>
            <a:r>
              <a:rPr lang="en-US" dirty="0"/>
              <a:t>Array([United States,Romania,15], [United </a:t>
            </a:r>
            <a:r>
              <a:rPr lang="en-US" dirty="0" err="1"/>
              <a:t>States,Croatia</a:t>
            </a:r>
            <a:r>
              <a:rPr lang="en-US" dirty="0"/>
              <a:t>...</a:t>
            </a:r>
          </a:p>
          <a:p>
            <a:endParaRPr lang="en-US" dirty="0"/>
          </a:p>
        </p:txBody>
      </p:sp>
      <p:sp>
        <p:nvSpPr>
          <p:cNvPr id="4" name="Footer Placeholder 3">
            <a:extLst>
              <a:ext uri="{FF2B5EF4-FFF2-40B4-BE49-F238E27FC236}">
                <a16:creationId xmlns:a16="http://schemas.microsoft.com/office/drawing/2014/main" id="{76B3FAC7-F05F-B24F-96B1-52480208A8E4}"/>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E9CAA677-D429-F84F-ACA8-E6AB07B4814E}"/>
              </a:ext>
            </a:extLst>
          </p:cNvPr>
          <p:cNvSpPr>
            <a:spLocks noGrp="1"/>
          </p:cNvSpPr>
          <p:nvPr>
            <p:ph type="sldNum" sz="quarter" idx="12"/>
          </p:nvPr>
        </p:nvSpPr>
        <p:spPr/>
        <p:txBody>
          <a:bodyPr/>
          <a:lstStyle/>
          <a:p>
            <a:fld id="{9AA7C465-8597-4488-B68C-958448427716}" type="slidenum">
              <a:rPr lang="en-US" smtClean="0"/>
              <a:t>11</a:t>
            </a:fld>
            <a:endParaRPr lang="en-US" dirty="0"/>
          </a:p>
        </p:txBody>
      </p:sp>
      <p:pic>
        <p:nvPicPr>
          <p:cNvPr id="6" name="Picture 5">
            <a:extLst>
              <a:ext uri="{FF2B5EF4-FFF2-40B4-BE49-F238E27FC236}">
                <a16:creationId xmlns:a16="http://schemas.microsoft.com/office/drawing/2014/main" id="{D5F1BF5E-418F-6D40-8BFB-542805AC6D20}"/>
              </a:ext>
            </a:extLst>
          </p:cNvPr>
          <p:cNvPicPr>
            <a:picLocks noChangeAspect="1"/>
          </p:cNvPicPr>
          <p:nvPr/>
        </p:nvPicPr>
        <p:blipFill>
          <a:blip r:embed="rId2"/>
          <a:stretch>
            <a:fillRect/>
          </a:stretch>
        </p:blipFill>
        <p:spPr>
          <a:xfrm>
            <a:off x="1085187" y="4470400"/>
            <a:ext cx="6503437" cy="2082800"/>
          </a:xfrm>
          <a:prstGeom prst="rect">
            <a:avLst/>
          </a:prstGeom>
        </p:spPr>
      </p:pic>
    </p:spTree>
    <p:extLst>
      <p:ext uri="{BB962C8B-B14F-4D97-AF65-F5344CB8AC3E}">
        <p14:creationId xmlns:p14="http://schemas.microsoft.com/office/powerpoint/2010/main" val="1559291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6C54B-F18C-DE4B-9197-3F7B1315C0C2}"/>
              </a:ext>
            </a:extLst>
          </p:cNvPr>
          <p:cNvSpPr>
            <a:spLocks noGrp="1"/>
          </p:cNvSpPr>
          <p:nvPr>
            <p:ph type="title"/>
          </p:nvPr>
        </p:nvSpPr>
        <p:spPr/>
        <p:txBody>
          <a:bodyPr/>
          <a:lstStyle/>
          <a:p>
            <a:r>
              <a:rPr lang="en-US" dirty="0"/>
              <a:t>An End to End Example</a:t>
            </a:r>
          </a:p>
        </p:txBody>
      </p:sp>
      <p:sp>
        <p:nvSpPr>
          <p:cNvPr id="3" name="Content Placeholder 2">
            <a:extLst>
              <a:ext uri="{FF2B5EF4-FFF2-40B4-BE49-F238E27FC236}">
                <a16:creationId xmlns:a16="http://schemas.microsoft.com/office/drawing/2014/main" id="{18850768-D0EA-6E4B-9049-7DFB9B9681B3}"/>
              </a:ext>
            </a:extLst>
          </p:cNvPr>
          <p:cNvSpPr>
            <a:spLocks noGrp="1"/>
          </p:cNvSpPr>
          <p:nvPr>
            <p:ph idx="1"/>
          </p:nvPr>
        </p:nvSpPr>
        <p:spPr/>
        <p:txBody>
          <a:bodyPr>
            <a:normAutofit fontScale="77500" lnSpcReduction="20000"/>
          </a:bodyPr>
          <a:lstStyle/>
          <a:p>
            <a:r>
              <a:rPr lang="en-US" dirty="0"/>
              <a:t>Let’s specify some more transformations! </a:t>
            </a:r>
          </a:p>
          <a:p>
            <a:r>
              <a:rPr lang="en-US" dirty="0"/>
              <a:t>Now we will sort our data according to the count column which is an integer type</a:t>
            </a:r>
          </a:p>
          <a:p>
            <a:r>
              <a:rPr lang="en-US" dirty="0"/>
              <a:t>Nothing happens to the data when we call sort because it’s just a transformation</a:t>
            </a:r>
          </a:p>
          <a:p>
            <a:r>
              <a:rPr lang="en-US" dirty="0"/>
              <a:t>However, Spark is building up a plan for how it will execute this across the cluster</a:t>
            </a:r>
          </a:p>
          <a:p>
            <a:r>
              <a:rPr lang="en-US" dirty="0"/>
              <a:t>Now, just like we did before, we can specify an action in order to kick off this plan</a:t>
            </a:r>
          </a:p>
          <a:p>
            <a:r>
              <a:rPr lang="en-US" dirty="0"/>
              <a:t>However before doing that, we’re going to set a configuration</a:t>
            </a:r>
          </a:p>
          <a:p>
            <a:pPr lvl="1"/>
            <a:r>
              <a:rPr lang="en-US" dirty="0"/>
              <a:t>By default, when we perform a shuffle Spark will output two hundred shuffle partitions</a:t>
            </a:r>
          </a:p>
          <a:p>
            <a:pPr lvl="1"/>
            <a:r>
              <a:rPr lang="en-US" dirty="0"/>
              <a:t>We will set this value to five in order to reduce the number of the output partitions from the shuffle</a:t>
            </a:r>
          </a:p>
          <a:p>
            <a:pPr lvl="1"/>
            <a:endParaRPr lang="en-US" dirty="0"/>
          </a:p>
          <a:p>
            <a:pPr marL="0" indent="0">
              <a:buNone/>
            </a:pPr>
            <a:r>
              <a:rPr lang="en-US" dirty="0" err="1"/>
              <a:t>spark.conf.set</a:t>
            </a:r>
            <a:r>
              <a:rPr lang="en-US" dirty="0"/>
              <a:t>("</a:t>
            </a:r>
            <a:r>
              <a:rPr lang="en-US" dirty="0" err="1"/>
              <a:t>spark.sql.shuffle.partitions</a:t>
            </a:r>
            <a:r>
              <a:rPr lang="en-US" dirty="0"/>
              <a:t>", "5")</a:t>
            </a:r>
          </a:p>
          <a:p>
            <a:pPr marL="0" indent="0">
              <a:buNone/>
            </a:pPr>
            <a:r>
              <a:rPr lang="en-US" dirty="0"/>
              <a:t>flightData2015.sort("count").take(2)</a:t>
            </a:r>
          </a:p>
          <a:p>
            <a:pPr marL="0" indent="0">
              <a:buNone/>
            </a:pPr>
            <a:r>
              <a:rPr lang="en-US" dirty="0"/>
              <a:t>... Array([United States,Singapore,1], [</a:t>
            </a:r>
            <a:r>
              <a:rPr lang="en-US" dirty="0" err="1"/>
              <a:t>Moldova,United</a:t>
            </a:r>
            <a:r>
              <a:rPr lang="en-US" dirty="0"/>
              <a:t> States,1])</a:t>
            </a:r>
          </a:p>
          <a:p>
            <a:endParaRPr lang="en-US" dirty="0"/>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EC6A234E-CD87-D24B-8468-40E6C87A52C2}"/>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E8ED2609-4B31-274C-BD96-30143A263466}"/>
              </a:ext>
            </a:extLst>
          </p:cNvPr>
          <p:cNvSpPr>
            <a:spLocks noGrp="1"/>
          </p:cNvSpPr>
          <p:nvPr>
            <p:ph type="sldNum" sz="quarter" idx="12"/>
          </p:nvPr>
        </p:nvSpPr>
        <p:spPr/>
        <p:txBody>
          <a:bodyPr/>
          <a:lstStyle/>
          <a:p>
            <a:fld id="{9AA7C465-8597-4488-B68C-958448427716}" type="slidenum">
              <a:rPr lang="en-US" smtClean="0"/>
              <a:t>12</a:t>
            </a:fld>
            <a:endParaRPr lang="en-US" dirty="0"/>
          </a:p>
        </p:txBody>
      </p:sp>
    </p:spTree>
    <p:extLst>
      <p:ext uri="{BB962C8B-B14F-4D97-AF65-F5344CB8AC3E}">
        <p14:creationId xmlns:p14="http://schemas.microsoft.com/office/powerpoint/2010/main" val="3739916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8539-7A43-8F4E-96B8-612C4B51845C}"/>
              </a:ext>
            </a:extLst>
          </p:cNvPr>
          <p:cNvSpPr>
            <a:spLocks noGrp="1"/>
          </p:cNvSpPr>
          <p:nvPr>
            <p:ph type="title"/>
          </p:nvPr>
        </p:nvSpPr>
        <p:spPr/>
        <p:txBody>
          <a:bodyPr/>
          <a:lstStyle/>
          <a:p>
            <a:r>
              <a:rPr lang="en-US" dirty="0"/>
              <a:t>An End to End Example</a:t>
            </a:r>
          </a:p>
        </p:txBody>
      </p:sp>
      <p:sp>
        <p:nvSpPr>
          <p:cNvPr id="3" name="Content Placeholder 2">
            <a:extLst>
              <a:ext uri="{FF2B5EF4-FFF2-40B4-BE49-F238E27FC236}">
                <a16:creationId xmlns:a16="http://schemas.microsoft.com/office/drawing/2014/main" id="{9ED9BF95-9CED-EB49-BA0A-1421BA4C163E}"/>
              </a:ext>
            </a:extLst>
          </p:cNvPr>
          <p:cNvSpPr>
            <a:spLocks noGrp="1"/>
          </p:cNvSpPr>
          <p:nvPr>
            <p:ph idx="1"/>
          </p:nvPr>
        </p:nvSpPr>
        <p:spPr>
          <a:xfrm>
            <a:off x="457200" y="1600200"/>
            <a:ext cx="8229600" cy="1295400"/>
          </a:xfrm>
        </p:spPr>
        <p:txBody>
          <a:bodyPr/>
          <a:lstStyle/>
          <a:p>
            <a:r>
              <a:rPr lang="en-US" dirty="0"/>
              <a:t>This operation is illustrated in the following image</a:t>
            </a:r>
          </a:p>
          <a:p>
            <a:pPr lvl="1"/>
            <a:r>
              <a:rPr lang="en-US" dirty="0"/>
              <a:t>In addition to the logical transformations, we include the physical partition count as well</a:t>
            </a:r>
          </a:p>
        </p:txBody>
      </p:sp>
      <p:sp>
        <p:nvSpPr>
          <p:cNvPr id="4" name="Footer Placeholder 3">
            <a:extLst>
              <a:ext uri="{FF2B5EF4-FFF2-40B4-BE49-F238E27FC236}">
                <a16:creationId xmlns:a16="http://schemas.microsoft.com/office/drawing/2014/main" id="{14A66CD5-92E4-5A4F-9FFF-C8E21EC1E88F}"/>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874CD63B-D19C-4C4E-B3F3-BBF32A4FFE9E}"/>
              </a:ext>
            </a:extLst>
          </p:cNvPr>
          <p:cNvSpPr>
            <a:spLocks noGrp="1"/>
          </p:cNvSpPr>
          <p:nvPr>
            <p:ph type="sldNum" sz="quarter" idx="12"/>
          </p:nvPr>
        </p:nvSpPr>
        <p:spPr/>
        <p:txBody>
          <a:bodyPr/>
          <a:lstStyle/>
          <a:p>
            <a:fld id="{9AA7C465-8597-4488-B68C-958448427716}" type="slidenum">
              <a:rPr lang="en-US" smtClean="0"/>
              <a:t>13</a:t>
            </a:fld>
            <a:endParaRPr lang="en-US" dirty="0"/>
          </a:p>
        </p:txBody>
      </p:sp>
      <p:pic>
        <p:nvPicPr>
          <p:cNvPr id="6" name="Picture 5">
            <a:extLst>
              <a:ext uri="{FF2B5EF4-FFF2-40B4-BE49-F238E27FC236}">
                <a16:creationId xmlns:a16="http://schemas.microsoft.com/office/drawing/2014/main" id="{3600F694-A93E-3F44-92A7-D282450C3E70}"/>
              </a:ext>
            </a:extLst>
          </p:cNvPr>
          <p:cNvPicPr>
            <a:picLocks noChangeAspect="1"/>
          </p:cNvPicPr>
          <p:nvPr/>
        </p:nvPicPr>
        <p:blipFill>
          <a:blip r:embed="rId3"/>
          <a:stretch>
            <a:fillRect/>
          </a:stretch>
        </p:blipFill>
        <p:spPr>
          <a:xfrm>
            <a:off x="1397000" y="2971800"/>
            <a:ext cx="6146800" cy="3453055"/>
          </a:xfrm>
          <a:prstGeom prst="rect">
            <a:avLst/>
          </a:prstGeom>
        </p:spPr>
      </p:pic>
    </p:spTree>
    <p:extLst>
      <p:ext uri="{BB962C8B-B14F-4D97-AF65-F5344CB8AC3E}">
        <p14:creationId xmlns:p14="http://schemas.microsoft.com/office/powerpoint/2010/main" val="1337284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DB4A9-044A-F643-A9D8-DC165CF2EAF4}"/>
              </a:ext>
            </a:extLst>
          </p:cNvPr>
          <p:cNvSpPr>
            <a:spLocks noGrp="1"/>
          </p:cNvSpPr>
          <p:nvPr>
            <p:ph type="title"/>
          </p:nvPr>
        </p:nvSpPr>
        <p:spPr/>
        <p:txBody>
          <a:bodyPr>
            <a:normAutofit/>
          </a:bodyPr>
          <a:lstStyle/>
          <a:p>
            <a:r>
              <a:rPr lang="en-US" dirty="0" err="1"/>
              <a:t>DataFrames</a:t>
            </a:r>
            <a:r>
              <a:rPr lang="en-US" dirty="0"/>
              <a:t> and SQL</a:t>
            </a:r>
          </a:p>
        </p:txBody>
      </p:sp>
      <p:sp>
        <p:nvSpPr>
          <p:cNvPr id="3" name="Content Placeholder 2">
            <a:extLst>
              <a:ext uri="{FF2B5EF4-FFF2-40B4-BE49-F238E27FC236}">
                <a16:creationId xmlns:a16="http://schemas.microsoft.com/office/drawing/2014/main" id="{3B17D0AB-B2C7-4042-BB8D-CE62F84F4265}"/>
              </a:ext>
            </a:extLst>
          </p:cNvPr>
          <p:cNvSpPr>
            <a:spLocks noGrp="1"/>
          </p:cNvSpPr>
          <p:nvPr>
            <p:ph idx="1"/>
          </p:nvPr>
        </p:nvSpPr>
        <p:spPr/>
        <p:txBody>
          <a:bodyPr>
            <a:normAutofit fontScale="77500" lnSpcReduction="20000"/>
          </a:bodyPr>
          <a:lstStyle/>
          <a:p>
            <a:r>
              <a:rPr lang="en-US" dirty="0"/>
              <a:t>Spark SQL allows you to register any </a:t>
            </a:r>
            <a:r>
              <a:rPr lang="en-US" dirty="0" err="1"/>
              <a:t>DataFrame</a:t>
            </a:r>
            <a:r>
              <a:rPr lang="en-US" dirty="0"/>
              <a:t> as a table and query it using pure SQL</a:t>
            </a:r>
          </a:p>
          <a:p>
            <a:r>
              <a:rPr lang="en-US" dirty="0"/>
              <a:t>There is no performance difference between writing SQL queries or writing </a:t>
            </a:r>
            <a:r>
              <a:rPr lang="en-US" dirty="0" err="1"/>
              <a:t>DataFrame</a:t>
            </a:r>
            <a:r>
              <a:rPr lang="en-US" dirty="0"/>
              <a:t> code</a:t>
            </a:r>
          </a:p>
          <a:p>
            <a:r>
              <a:rPr lang="en-US" dirty="0"/>
              <a:t>They both “compile” to the same underlying plan</a:t>
            </a:r>
          </a:p>
          <a:p>
            <a:r>
              <a:rPr lang="en-US" dirty="0"/>
              <a:t>Any </a:t>
            </a:r>
            <a:r>
              <a:rPr lang="en-US" dirty="0" err="1"/>
              <a:t>DataFrame</a:t>
            </a:r>
            <a:r>
              <a:rPr lang="en-US" dirty="0"/>
              <a:t> can be made into a table or view with one simple method call</a:t>
            </a:r>
          </a:p>
          <a:p>
            <a:endParaRPr lang="en-US" dirty="0"/>
          </a:p>
          <a:p>
            <a:pPr marL="0" indent="0">
              <a:buNone/>
            </a:pPr>
            <a:r>
              <a:rPr lang="en-US" dirty="0"/>
              <a:t>flightData2015.createOrReplaceTempView("flight_data_2015")</a:t>
            </a:r>
          </a:p>
          <a:p>
            <a:pPr marL="0" indent="0">
              <a:buNone/>
            </a:pPr>
            <a:endParaRPr lang="en-US" dirty="0"/>
          </a:p>
          <a:p>
            <a:r>
              <a:rPr lang="en-US" dirty="0"/>
              <a:t>Now we can query our data in SQL</a:t>
            </a:r>
          </a:p>
          <a:p>
            <a:r>
              <a:rPr lang="en-US" dirty="0"/>
              <a:t>To execute a SQL query, we’ll use the </a:t>
            </a:r>
            <a:r>
              <a:rPr lang="en-US" dirty="0" err="1"/>
              <a:t>spark.sql</a:t>
            </a:r>
            <a:r>
              <a:rPr lang="en-US" dirty="0"/>
              <a:t>() function that returns a new </a:t>
            </a:r>
            <a:r>
              <a:rPr lang="en-US" dirty="0" err="1"/>
              <a:t>DataFrame</a:t>
            </a:r>
            <a:endParaRPr lang="en-US" dirty="0"/>
          </a:p>
          <a:p>
            <a:r>
              <a:rPr lang="en-US" dirty="0"/>
              <a:t>While this may seem a bit circular in logic that a SQL query against a </a:t>
            </a:r>
            <a:r>
              <a:rPr lang="en-US" dirty="0" err="1"/>
              <a:t>DataFrame</a:t>
            </a:r>
            <a:r>
              <a:rPr lang="en-US" dirty="0"/>
              <a:t> returns another </a:t>
            </a:r>
            <a:r>
              <a:rPr lang="en-US" dirty="0" err="1"/>
              <a:t>DataFrame</a:t>
            </a:r>
            <a:r>
              <a:rPr lang="en-US" dirty="0"/>
              <a:t>, it’s actually quite powerful</a:t>
            </a:r>
          </a:p>
          <a:p>
            <a:r>
              <a:rPr lang="en-US" dirty="0"/>
              <a:t>As a user, you can specify transformations in the manner most convenient to you at any given point in time and not have to trade any efficiency to do so</a:t>
            </a:r>
          </a:p>
          <a:p>
            <a:endParaRPr lang="en-US" dirty="0"/>
          </a:p>
        </p:txBody>
      </p:sp>
      <p:sp>
        <p:nvSpPr>
          <p:cNvPr id="4" name="Footer Placeholder 3">
            <a:extLst>
              <a:ext uri="{FF2B5EF4-FFF2-40B4-BE49-F238E27FC236}">
                <a16:creationId xmlns:a16="http://schemas.microsoft.com/office/drawing/2014/main" id="{3AE89204-7A4E-E646-823F-358FC0EFBF27}"/>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7EFFD0BB-A974-B849-92C7-290FABBF16B9}"/>
              </a:ext>
            </a:extLst>
          </p:cNvPr>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539344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3DAB-AC08-B24A-87FE-C59026256A8B}"/>
              </a:ext>
            </a:extLst>
          </p:cNvPr>
          <p:cNvSpPr>
            <a:spLocks noGrp="1"/>
          </p:cNvSpPr>
          <p:nvPr>
            <p:ph type="title"/>
          </p:nvPr>
        </p:nvSpPr>
        <p:spPr/>
        <p:txBody>
          <a:bodyPr/>
          <a:lstStyle/>
          <a:p>
            <a:r>
              <a:rPr lang="en-US" dirty="0" err="1"/>
              <a:t>DataFrames</a:t>
            </a:r>
            <a:r>
              <a:rPr lang="en-US" dirty="0"/>
              <a:t> and SQL</a:t>
            </a:r>
          </a:p>
        </p:txBody>
      </p:sp>
      <p:sp>
        <p:nvSpPr>
          <p:cNvPr id="3" name="Content Placeholder 2">
            <a:extLst>
              <a:ext uri="{FF2B5EF4-FFF2-40B4-BE49-F238E27FC236}">
                <a16:creationId xmlns:a16="http://schemas.microsoft.com/office/drawing/2014/main" id="{A4405461-6A21-C548-8EC1-50B79BAC8F94}"/>
              </a:ext>
            </a:extLst>
          </p:cNvPr>
          <p:cNvSpPr>
            <a:spLocks noGrp="1"/>
          </p:cNvSpPr>
          <p:nvPr>
            <p:ph idx="1"/>
          </p:nvPr>
        </p:nvSpPr>
        <p:spPr/>
        <p:txBody>
          <a:bodyPr/>
          <a:lstStyle/>
          <a:p>
            <a:pPr marL="0" indent="0">
              <a:buNone/>
            </a:pPr>
            <a:r>
              <a:rPr lang="en-US" dirty="0" err="1"/>
              <a:t>sqlWay</a:t>
            </a:r>
            <a:r>
              <a:rPr lang="en-US" dirty="0"/>
              <a:t> = </a:t>
            </a:r>
            <a:r>
              <a:rPr lang="en-US" dirty="0" err="1"/>
              <a:t>spark.sql</a:t>
            </a:r>
            <a:r>
              <a:rPr lang="en-US" dirty="0"/>
              <a:t>("""</a:t>
            </a:r>
          </a:p>
          <a:p>
            <a:pPr marL="0" indent="0">
              <a:buNone/>
            </a:pPr>
            <a:r>
              <a:rPr lang="en-US" dirty="0"/>
              <a:t>SELECT DEST_COUNTRY_NAME, count(1)</a:t>
            </a:r>
          </a:p>
          <a:p>
            <a:pPr marL="0" indent="0">
              <a:buNone/>
            </a:pPr>
            <a:r>
              <a:rPr lang="en-US" dirty="0"/>
              <a:t>FROM flight_data_2015</a:t>
            </a:r>
          </a:p>
          <a:p>
            <a:pPr marL="0" indent="0">
              <a:buNone/>
            </a:pPr>
            <a:r>
              <a:rPr lang="en-US" dirty="0"/>
              <a:t>GROUP BY DEST_COUNTRY_NAME</a:t>
            </a:r>
          </a:p>
          <a:p>
            <a:pPr marL="0" indent="0">
              <a:buNone/>
            </a:pPr>
            <a:r>
              <a:rPr lang="en-US" dirty="0"/>
              <a:t>""")</a:t>
            </a:r>
          </a:p>
          <a:p>
            <a:pPr marL="0" indent="0">
              <a:buNone/>
            </a:pPr>
            <a:endParaRPr lang="en-US" dirty="0"/>
          </a:p>
          <a:p>
            <a:pPr marL="0" indent="0">
              <a:buNone/>
            </a:pPr>
            <a:r>
              <a:rPr lang="en-US" dirty="0" err="1"/>
              <a:t>dataFrameWay</a:t>
            </a:r>
            <a:r>
              <a:rPr lang="en-US" dirty="0"/>
              <a:t> = flightData2015\</a:t>
            </a:r>
          </a:p>
          <a:p>
            <a:pPr marL="0" indent="0">
              <a:buNone/>
            </a:pPr>
            <a:r>
              <a:rPr lang="en-US" dirty="0"/>
              <a:t>.</a:t>
            </a:r>
            <a:r>
              <a:rPr lang="en-US" dirty="0" err="1"/>
              <a:t>groupBy</a:t>
            </a:r>
            <a:r>
              <a:rPr lang="en-US" dirty="0"/>
              <a:t>("DEST_COUNTRY_NAME")\</a:t>
            </a:r>
          </a:p>
          <a:p>
            <a:pPr marL="0" indent="0">
              <a:buNone/>
            </a:pPr>
            <a:r>
              <a:rPr lang="en-US" dirty="0"/>
              <a:t>.count()</a:t>
            </a:r>
          </a:p>
          <a:p>
            <a:endParaRPr lang="en-US" dirty="0"/>
          </a:p>
        </p:txBody>
      </p:sp>
      <p:sp>
        <p:nvSpPr>
          <p:cNvPr id="4" name="Footer Placeholder 3">
            <a:extLst>
              <a:ext uri="{FF2B5EF4-FFF2-40B4-BE49-F238E27FC236}">
                <a16:creationId xmlns:a16="http://schemas.microsoft.com/office/drawing/2014/main" id="{13C1E25C-D62B-CE49-8C83-8A023C881144}"/>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7E5BBA66-4E5D-7046-A0B1-799BF097FF9F}"/>
              </a:ext>
            </a:extLst>
          </p:cNvPr>
          <p:cNvSpPr>
            <a:spLocks noGrp="1"/>
          </p:cNvSpPr>
          <p:nvPr>
            <p:ph type="sldNum" sz="quarter" idx="12"/>
          </p:nvPr>
        </p:nvSpPr>
        <p:spPr/>
        <p:txBody>
          <a:bodyPr/>
          <a:lstStyle/>
          <a:p>
            <a:fld id="{9AA7C465-8597-4488-B68C-958448427716}" type="slidenum">
              <a:rPr lang="en-US" smtClean="0"/>
              <a:t>15</a:t>
            </a:fld>
            <a:endParaRPr lang="en-US" dirty="0"/>
          </a:p>
        </p:txBody>
      </p:sp>
    </p:spTree>
    <p:extLst>
      <p:ext uri="{BB962C8B-B14F-4D97-AF65-F5344CB8AC3E}">
        <p14:creationId xmlns:p14="http://schemas.microsoft.com/office/powerpoint/2010/main" val="2177582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C7B4C-F0AD-B64A-8A61-D4013C4A46BD}"/>
              </a:ext>
            </a:extLst>
          </p:cNvPr>
          <p:cNvSpPr>
            <a:spLocks noGrp="1"/>
          </p:cNvSpPr>
          <p:nvPr>
            <p:ph type="title"/>
          </p:nvPr>
        </p:nvSpPr>
        <p:spPr/>
        <p:txBody>
          <a:bodyPr/>
          <a:lstStyle/>
          <a:p>
            <a:r>
              <a:rPr lang="en-US" dirty="0" err="1"/>
              <a:t>DataFrames</a:t>
            </a:r>
            <a:r>
              <a:rPr lang="en-US" dirty="0"/>
              <a:t> and SQL</a:t>
            </a:r>
          </a:p>
        </p:txBody>
      </p:sp>
      <p:sp>
        <p:nvSpPr>
          <p:cNvPr id="3" name="Content Placeholder 2">
            <a:extLst>
              <a:ext uri="{FF2B5EF4-FFF2-40B4-BE49-F238E27FC236}">
                <a16:creationId xmlns:a16="http://schemas.microsoft.com/office/drawing/2014/main" id="{5735D593-69DE-6243-964D-60CD45B90855}"/>
              </a:ext>
            </a:extLst>
          </p:cNvPr>
          <p:cNvSpPr>
            <a:spLocks noGrp="1"/>
          </p:cNvSpPr>
          <p:nvPr>
            <p:ph idx="1"/>
          </p:nvPr>
        </p:nvSpPr>
        <p:spPr/>
        <p:txBody>
          <a:bodyPr>
            <a:normAutofit fontScale="70000" lnSpcReduction="20000"/>
          </a:bodyPr>
          <a:lstStyle/>
          <a:p>
            <a:pPr marL="0" indent="0">
              <a:buNone/>
            </a:pPr>
            <a:r>
              <a:rPr lang="en-US" dirty="0" err="1"/>
              <a:t>maxSql</a:t>
            </a:r>
            <a:r>
              <a:rPr lang="en-US" dirty="0"/>
              <a:t> = </a:t>
            </a:r>
            <a:r>
              <a:rPr lang="en-US" dirty="0" err="1"/>
              <a:t>spark.sql</a:t>
            </a:r>
            <a:r>
              <a:rPr lang="en-US" dirty="0"/>
              <a:t>("""</a:t>
            </a:r>
          </a:p>
          <a:p>
            <a:pPr marL="0" indent="0">
              <a:buNone/>
            </a:pPr>
            <a:r>
              <a:rPr lang="en-US" dirty="0"/>
              <a:t>SELECT DEST_COUNTRY_NAME, sum(count) as </a:t>
            </a:r>
            <a:r>
              <a:rPr lang="en-US" dirty="0" err="1"/>
              <a:t>destination_total</a:t>
            </a:r>
            <a:endParaRPr lang="en-US" dirty="0"/>
          </a:p>
          <a:p>
            <a:pPr marL="0" indent="0">
              <a:buNone/>
            </a:pPr>
            <a:r>
              <a:rPr lang="en-US" dirty="0"/>
              <a:t>FROM flight_data_2015</a:t>
            </a:r>
          </a:p>
          <a:p>
            <a:pPr marL="0" indent="0">
              <a:buNone/>
            </a:pPr>
            <a:r>
              <a:rPr lang="en-US" dirty="0"/>
              <a:t>GROUP BY DEST_COUNTRY_NAME</a:t>
            </a:r>
          </a:p>
          <a:p>
            <a:pPr marL="0" indent="0">
              <a:buNone/>
            </a:pPr>
            <a:r>
              <a:rPr lang="en-US" dirty="0"/>
              <a:t>ORDER BY sum(count) DESC</a:t>
            </a:r>
          </a:p>
          <a:p>
            <a:pPr marL="0" indent="0">
              <a:buNone/>
            </a:pPr>
            <a:r>
              <a:rPr lang="en-US" dirty="0"/>
              <a:t>LIMIT 5</a:t>
            </a:r>
          </a:p>
          <a:p>
            <a:pPr marL="0" indent="0">
              <a:buNone/>
            </a:pPr>
            <a:r>
              <a:rPr lang="en-US" dirty="0"/>
              <a:t>""")</a:t>
            </a:r>
          </a:p>
          <a:p>
            <a:pPr marL="0" indent="0">
              <a:buNone/>
            </a:pPr>
            <a:r>
              <a:rPr lang="en-US" dirty="0" err="1"/>
              <a:t>maxSql.collect</a:t>
            </a:r>
            <a:r>
              <a:rPr lang="en-US" dirty="0"/>
              <a:t>()</a:t>
            </a:r>
          </a:p>
          <a:p>
            <a:pPr marL="0" indent="0">
              <a:buNone/>
            </a:pPr>
            <a:endParaRPr lang="en-US" dirty="0"/>
          </a:p>
          <a:p>
            <a:pPr marL="0" indent="0">
              <a:buNone/>
            </a:pPr>
            <a:endParaRPr lang="en-US" dirty="0"/>
          </a:p>
          <a:p>
            <a:pPr marL="0" indent="0">
              <a:buNone/>
            </a:pPr>
            <a:r>
              <a:rPr lang="en-US" dirty="0"/>
              <a:t>from </a:t>
            </a:r>
            <a:r>
              <a:rPr lang="en-US" dirty="0" err="1"/>
              <a:t>pyspark.sql.functions</a:t>
            </a:r>
            <a:r>
              <a:rPr lang="en-US" dirty="0"/>
              <a:t> import desc</a:t>
            </a:r>
          </a:p>
          <a:p>
            <a:pPr marL="0" indent="0">
              <a:buNone/>
            </a:pPr>
            <a:r>
              <a:rPr lang="en-US" dirty="0"/>
              <a:t>flightData2015\</a:t>
            </a:r>
          </a:p>
          <a:p>
            <a:pPr marL="0" indent="0">
              <a:buNone/>
            </a:pPr>
            <a:r>
              <a:rPr lang="en-US" dirty="0"/>
              <a:t>.</a:t>
            </a:r>
            <a:r>
              <a:rPr lang="en-US" dirty="0" err="1"/>
              <a:t>groupBy</a:t>
            </a:r>
            <a:r>
              <a:rPr lang="en-US" dirty="0"/>
              <a:t>("DEST_COUNTRY_NAME")\</a:t>
            </a:r>
          </a:p>
          <a:p>
            <a:pPr marL="0" indent="0">
              <a:buNone/>
            </a:pPr>
            <a:r>
              <a:rPr lang="en-US" dirty="0"/>
              <a:t>.sum("count")\</a:t>
            </a:r>
          </a:p>
          <a:p>
            <a:pPr marL="0" indent="0">
              <a:buNone/>
            </a:pPr>
            <a:r>
              <a:rPr lang="en-US" dirty="0"/>
              <a:t>.</a:t>
            </a:r>
            <a:r>
              <a:rPr lang="en-US" dirty="0" err="1"/>
              <a:t>withColumnRenamed</a:t>
            </a:r>
            <a:r>
              <a:rPr lang="en-US" dirty="0"/>
              <a:t>("sum(count)", "</a:t>
            </a:r>
            <a:r>
              <a:rPr lang="en-US" dirty="0" err="1"/>
              <a:t>destination_total</a:t>
            </a:r>
            <a:r>
              <a:rPr lang="en-US" dirty="0"/>
              <a:t>")\</a:t>
            </a:r>
          </a:p>
          <a:p>
            <a:pPr marL="0" indent="0">
              <a:buNone/>
            </a:pPr>
            <a:r>
              <a:rPr lang="en-US" dirty="0"/>
              <a:t>.sort(desc("</a:t>
            </a:r>
            <a:r>
              <a:rPr lang="en-US" dirty="0" err="1"/>
              <a:t>destination_total</a:t>
            </a:r>
            <a:r>
              <a:rPr lang="en-US" dirty="0"/>
              <a:t>"))\</a:t>
            </a:r>
          </a:p>
          <a:p>
            <a:pPr marL="0" indent="0">
              <a:buNone/>
            </a:pPr>
            <a:r>
              <a:rPr lang="en-US" dirty="0"/>
              <a:t>.limit(5)\</a:t>
            </a:r>
          </a:p>
          <a:p>
            <a:pPr marL="0" indent="0">
              <a:buNone/>
            </a:pPr>
            <a:r>
              <a:rPr lang="en-US" dirty="0"/>
              <a:t>.collect()</a:t>
            </a:r>
          </a:p>
        </p:txBody>
      </p:sp>
      <p:sp>
        <p:nvSpPr>
          <p:cNvPr id="4" name="Footer Placeholder 3">
            <a:extLst>
              <a:ext uri="{FF2B5EF4-FFF2-40B4-BE49-F238E27FC236}">
                <a16:creationId xmlns:a16="http://schemas.microsoft.com/office/drawing/2014/main" id="{5723431D-F7A1-6C44-B24C-938F716BBFED}"/>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35C5375F-00E6-2E4C-903C-8EBDA7D50259}"/>
              </a:ext>
            </a:extLst>
          </p:cNvPr>
          <p:cNvSpPr>
            <a:spLocks noGrp="1"/>
          </p:cNvSpPr>
          <p:nvPr>
            <p:ph type="sldNum" sz="quarter" idx="12"/>
          </p:nvPr>
        </p:nvSpPr>
        <p:spPr/>
        <p:txBody>
          <a:bodyPr/>
          <a:lstStyle/>
          <a:p>
            <a:fld id="{9AA7C465-8597-4488-B68C-958448427716}" type="slidenum">
              <a:rPr lang="en-US" smtClean="0"/>
              <a:t>16</a:t>
            </a:fld>
            <a:endParaRPr lang="en-US" dirty="0"/>
          </a:p>
        </p:txBody>
      </p:sp>
    </p:spTree>
    <p:extLst>
      <p:ext uri="{BB962C8B-B14F-4D97-AF65-F5344CB8AC3E}">
        <p14:creationId xmlns:p14="http://schemas.microsoft.com/office/powerpoint/2010/main" val="321898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Spark SQL (</a:t>
            </a:r>
            <a:r>
              <a:rPr lang="en-US" dirty="0" err="1"/>
              <a:t>DataFrames</a:t>
            </a:r>
            <a:r>
              <a:rPr lang="en-US" dirty="0"/>
              <a:t>)</a:t>
            </a:r>
          </a:p>
        </p:txBody>
      </p:sp>
      <p:sp>
        <p:nvSpPr>
          <p:cNvPr id="3" name="Content Placeholder 2"/>
          <p:cNvSpPr>
            <a:spLocks noGrp="1"/>
          </p:cNvSpPr>
          <p:nvPr>
            <p:ph idx="1"/>
          </p:nvPr>
        </p:nvSpPr>
        <p:spPr>
          <a:xfrm>
            <a:off x="457200" y="1600200"/>
            <a:ext cx="8229600" cy="5105400"/>
          </a:xfrm>
        </p:spPr>
        <p:txBody>
          <a:bodyPr>
            <a:normAutofit/>
          </a:bodyPr>
          <a:lstStyle/>
          <a:p>
            <a:r>
              <a:rPr lang="en-US" dirty="0"/>
              <a:t>Python API docs</a:t>
            </a:r>
          </a:p>
          <a:p>
            <a:pPr lvl="1"/>
            <a:r>
              <a:rPr lang="en-US" dirty="0">
                <a:hlinkClick r:id="rId2"/>
              </a:rPr>
              <a:t>https://</a:t>
            </a:r>
            <a:r>
              <a:rPr lang="en-US" dirty="0" err="1">
                <a:hlinkClick r:id="rId2"/>
              </a:rPr>
              <a:t>spark.apache.org</a:t>
            </a:r>
            <a:r>
              <a:rPr lang="en-US" dirty="0">
                <a:hlinkClick r:id="rId2"/>
              </a:rPr>
              <a:t>/docs/2.4.3/api/python/index.html</a:t>
            </a:r>
            <a:endParaRPr lang="en-US" dirty="0"/>
          </a:p>
          <a:p>
            <a:pPr lvl="1"/>
            <a:r>
              <a:rPr lang="en-US" dirty="0"/>
              <a:t>Use ‘Quick Search’ to find the operation for which you are looking</a:t>
            </a:r>
          </a:p>
          <a:p>
            <a:pPr lvl="1"/>
            <a:endParaRPr lang="en-US" dirty="0"/>
          </a:p>
          <a:p>
            <a:pPr lvl="1"/>
            <a:r>
              <a:rPr lang="en-US" dirty="0"/>
              <a:t>Or see “Spark – Python API – SQL &amp; </a:t>
            </a:r>
            <a:r>
              <a:rPr lang="en-US" dirty="0" err="1"/>
              <a:t>DataFrames</a:t>
            </a:r>
            <a:r>
              <a:rPr lang="en-US" dirty="0"/>
              <a:t>” on the blackboard in the “Free Books and Chapters” section</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17</a:t>
            </a:fld>
            <a:endParaRPr lang="en-US" dirty="0"/>
          </a:p>
        </p:txBody>
      </p:sp>
    </p:spTree>
    <p:extLst>
      <p:ext uri="{BB962C8B-B14F-4D97-AF65-F5344CB8AC3E}">
        <p14:creationId xmlns:p14="http://schemas.microsoft.com/office/powerpoint/2010/main" val="3063285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Spark SQL (</a:t>
            </a:r>
            <a:r>
              <a:rPr lang="en-US" dirty="0" err="1"/>
              <a:t>DataFrames</a:t>
            </a:r>
            <a:r>
              <a:rPr lang="en-US" dirty="0"/>
              <a:t>)</a:t>
            </a:r>
          </a:p>
        </p:txBody>
      </p:sp>
      <p:sp>
        <p:nvSpPr>
          <p:cNvPr id="3" name="Content Placeholder 2"/>
          <p:cNvSpPr>
            <a:spLocks noGrp="1"/>
          </p:cNvSpPr>
          <p:nvPr>
            <p:ph idx="1"/>
          </p:nvPr>
        </p:nvSpPr>
        <p:spPr>
          <a:xfrm>
            <a:off x="457200" y="1600200"/>
            <a:ext cx="8229600" cy="5105400"/>
          </a:xfrm>
        </p:spPr>
        <p:txBody>
          <a:bodyPr>
            <a:normAutofit/>
          </a:bodyPr>
          <a:lstStyle/>
          <a:p>
            <a:r>
              <a:rPr lang="en-US" dirty="0" err="1"/>
              <a:t>pyspark.sql.SparkSession</a:t>
            </a:r>
            <a:endParaRPr lang="en-US" dirty="0"/>
          </a:p>
          <a:p>
            <a:pPr lvl="1"/>
            <a:r>
              <a:rPr lang="en-US" dirty="0"/>
              <a:t>Main entry point for </a:t>
            </a:r>
            <a:r>
              <a:rPr lang="en-US" dirty="0" err="1"/>
              <a:t>DataFrame</a:t>
            </a:r>
            <a:r>
              <a:rPr lang="en-US" dirty="0"/>
              <a:t> and SQL functionality</a:t>
            </a:r>
          </a:p>
          <a:p>
            <a:pPr lvl="1"/>
            <a:r>
              <a:rPr lang="en-US" dirty="0"/>
              <a:t>A </a:t>
            </a:r>
            <a:r>
              <a:rPr lang="en-US" dirty="0" err="1"/>
              <a:t>SparkSession</a:t>
            </a:r>
            <a:r>
              <a:rPr lang="en-US" dirty="0"/>
              <a:t> can be used to</a:t>
            </a:r>
            <a:r>
              <a:rPr lang="mr-IN" dirty="0"/>
              <a:t>…</a:t>
            </a:r>
            <a:endParaRPr lang="en-US" dirty="0"/>
          </a:p>
          <a:p>
            <a:pPr lvl="2"/>
            <a:r>
              <a:rPr lang="en-US" dirty="0"/>
              <a:t>Create </a:t>
            </a:r>
            <a:r>
              <a:rPr lang="en-US" dirty="0" err="1"/>
              <a:t>DataFrame</a:t>
            </a:r>
            <a:endParaRPr lang="en-US" dirty="0"/>
          </a:p>
          <a:p>
            <a:pPr lvl="2"/>
            <a:r>
              <a:rPr lang="en-US" dirty="0"/>
              <a:t>Execute SQL over tables</a:t>
            </a:r>
          </a:p>
          <a:p>
            <a:pPr lvl="2"/>
            <a:r>
              <a:rPr lang="en-US" dirty="0"/>
              <a:t>Cache tables</a:t>
            </a:r>
          </a:p>
          <a:p>
            <a:pPr lvl="1"/>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642182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Spark SQL (</a:t>
            </a:r>
            <a:r>
              <a:rPr lang="en-US" dirty="0" err="1"/>
              <a:t>DataFrames</a:t>
            </a:r>
            <a:r>
              <a:rPr lang="en-US" dirty="0"/>
              <a:t>)</a:t>
            </a:r>
          </a:p>
        </p:txBody>
      </p:sp>
      <p:sp>
        <p:nvSpPr>
          <p:cNvPr id="3" name="Content Placeholder 2"/>
          <p:cNvSpPr>
            <a:spLocks noGrp="1"/>
          </p:cNvSpPr>
          <p:nvPr>
            <p:ph idx="1"/>
          </p:nvPr>
        </p:nvSpPr>
        <p:spPr>
          <a:xfrm>
            <a:off x="457200" y="1600200"/>
            <a:ext cx="8229600" cy="5105400"/>
          </a:xfrm>
        </p:spPr>
        <p:txBody>
          <a:bodyPr>
            <a:normAutofit/>
          </a:bodyPr>
          <a:lstStyle/>
          <a:p>
            <a:r>
              <a:rPr lang="en-US" dirty="0" err="1"/>
              <a:t>pyspark.sql.DataFrameReader</a:t>
            </a:r>
            <a:endParaRPr lang="en-US" dirty="0"/>
          </a:p>
          <a:p>
            <a:pPr lvl="1"/>
            <a:r>
              <a:rPr lang="en-US" dirty="0"/>
              <a:t>Interface used to load a </a:t>
            </a:r>
            <a:r>
              <a:rPr lang="en-US" dirty="0" err="1"/>
              <a:t>DataFrame</a:t>
            </a:r>
            <a:r>
              <a:rPr lang="en-US" dirty="0"/>
              <a:t> from external storage systems Use </a:t>
            </a:r>
            <a:r>
              <a:rPr lang="en-US" dirty="0" err="1"/>
              <a:t>SparkSession.read</a:t>
            </a:r>
            <a:r>
              <a:rPr lang="en-US" dirty="0"/>
              <a:t>() to access this</a:t>
            </a:r>
          </a:p>
          <a:p>
            <a:r>
              <a:rPr lang="en-US" dirty="0" err="1"/>
              <a:t>pyspark.sql.DataFrameWriter</a:t>
            </a:r>
            <a:endParaRPr lang="en-US" dirty="0"/>
          </a:p>
          <a:p>
            <a:pPr lvl="1"/>
            <a:r>
              <a:rPr lang="en-US" dirty="0"/>
              <a:t>Interface used to write a </a:t>
            </a:r>
            <a:r>
              <a:rPr lang="en-US" dirty="0" err="1"/>
              <a:t>DataFrame</a:t>
            </a:r>
            <a:r>
              <a:rPr lang="en-US" dirty="0"/>
              <a:t> to external storage system</a:t>
            </a:r>
          </a:p>
          <a:p>
            <a:pPr lvl="1"/>
            <a:r>
              <a:rPr lang="en-US" dirty="0"/>
              <a:t>Use </a:t>
            </a:r>
            <a:r>
              <a:rPr lang="en-US" dirty="0" err="1"/>
              <a:t>DataFrame.write</a:t>
            </a:r>
            <a:r>
              <a:rPr lang="en-US" dirty="0"/>
              <a:t>() to access this.</a:t>
            </a:r>
          </a:p>
          <a:p>
            <a:pPr lvl="1"/>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19</a:t>
            </a:fld>
            <a:endParaRPr lang="en-US" dirty="0"/>
          </a:p>
        </p:txBody>
      </p:sp>
    </p:spTree>
    <p:extLst>
      <p:ext uri="{BB962C8B-B14F-4D97-AF65-F5344CB8AC3E}">
        <p14:creationId xmlns:p14="http://schemas.microsoft.com/office/powerpoint/2010/main" val="256070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B7959-C326-3447-8D65-15E6037F5EF9}"/>
              </a:ext>
            </a:extLst>
          </p:cNvPr>
          <p:cNvSpPr>
            <a:spLocks noGrp="1"/>
          </p:cNvSpPr>
          <p:nvPr>
            <p:ph type="title"/>
          </p:nvPr>
        </p:nvSpPr>
        <p:spPr/>
        <p:txBody>
          <a:bodyPr/>
          <a:lstStyle/>
          <a:p>
            <a:r>
              <a:rPr lang="en-US" dirty="0"/>
              <a:t>Spark Data Abstractions</a:t>
            </a:r>
          </a:p>
        </p:txBody>
      </p:sp>
      <p:sp>
        <p:nvSpPr>
          <p:cNvPr id="3" name="Content Placeholder 2">
            <a:extLst>
              <a:ext uri="{FF2B5EF4-FFF2-40B4-BE49-F238E27FC236}">
                <a16:creationId xmlns:a16="http://schemas.microsoft.com/office/drawing/2014/main" id="{9DD754CD-0D65-694A-9293-8D3B62EEAAFB}"/>
              </a:ext>
            </a:extLst>
          </p:cNvPr>
          <p:cNvSpPr>
            <a:spLocks noGrp="1"/>
          </p:cNvSpPr>
          <p:nvPr>
            <p:ph idx="1"/>
          </p:nvPr>
        </p:nvSpPr>
        <p:spPr/>
        <p:txBody>
          <a:bodyPr/>
          <a:lstStyle/>
          <a:p>
            <a:r>
              <a:rPr lang="en-US" dirty="0"/>
              <a:t>Spark has several core abstractions</a:t>
            </a:r>
          </a:p>
          <a:p>
            <a:pPr lvl="1"/>
            <a:r>
              <a:rPr lang="en-US" dirty="0"/>
              <a:t>Datasets</a:t>
            </a:r>
          </a:p>
          <a:p>
            <a:pPr lvl="1"/>
            <a:r>
              <a:rPr lang="en-US" dirty="0" err="1"/>
              <a:t>DataFrames</a:t>
            </a:r>
            <a:endParaRPr lang="en-US" dirty="0"/>
          </a:p>
          <a:p>
            <a:pPr lvl="1"/>
            <a:r>
              <a:rPr lang="en-US" dirty="0"/>
              <a:t>SQL Tables</a:t>
            </a:r>
          </a:p>
          <a:p>
            <a:pPr lvl="1"/>
            <a:r>
              <a:rPr lang="en-US" dirty="0"/>
              <a:t>Resilient Distributed Datasets (RDDs)</a:t>
            </a:r>
          </a:p>
          <a:p>
            <a:r>
              <a:rPr lang="en-US" dirty="0"/>
              <a:t>These abstractions all represent distributed collections of data however they have different interfaces for working with that data</a:t>
            </a:r>
          </a:p>
          <a:p>
            <a:r>
              <a:rPr lang="en-US" dirty="0"/>
              <a:t>The easiest and most efficient are </a:t>
            </a:r>
            <a:r>
              <a:rPr lang="en-US" dirty="0" err="1"/>
              <a:t>DataFrames</a:t>
            </a:r>
            <a:r>
              <a:rPr lang="en-US" dirty="0"/>
              <a:t> and SQL Tables</a:t>
            </a:r>
          </a:p>
        </p:txBody>
      </p:sp>
      <p:sp>
        <p:nvSpPr>
          <p:cNvPr id="4" name="Footer Placeholder 3">
            <a:extLst>
              <a:ext uri="{FF2B5EF4-FFF2-40B4-BE49-F238E27FC236}">
                <a16:creationId xmlns:a16="http://schemas.microsoft.com/office/drawing/2014/main" id="{52D4187E-7C5F-EB47-BEC6-FC37B5F094EB}"/>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A9CB4021-C401-0F4A-B77C-F6B3371ED511}"/>
              </a:ext>
            </a:extLst>
          </p:cNvPr>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1454349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Spark SQL (</a:t>
            </a:r>
            <a:r>
              <a:rPr lang="en-US" dirty="0" err="1"/>
              <a:t>DataFrames</a:t>
            </a:r>
            <a:r>
              <a:rPr lang="en-US" dirty="0"/>
              <a:t>)</a:t>
            </a:r>
          </a:p>
        </p:txBody>
      </p:sp>
      <p:sp>
        <p:nvSpPr>
          <p:cNvPr id="3" name="Content Placeholder 2"/>
          <p:cNvSpPr>
            <a:spLocks noGrp="1"/>
          </p:cNvSpPr>
          <p:nvPr>
            <p:ph idx="1"/>
          </p:nvPr>
        </p:nvSpPr>
        <p:spPr>
          <a:xfrm>
            <a:off x="457200" y="1600200"/>
            <a:ext cx="8229600" cy="5105400"/>
          </a:xfrm>
        </p:spPr>
        <p:txBody>
          <a:bodyPr>
            <a:normAutofit/>
          </a:bodyPr>
          <a:lstStyle/>
          <a:p>
            <a:r>
              <a:rPr lang="en-US" dirty="0" err="1"/>
              <a:t>pyspark.sql.DataFrame</a:t>
            </a:r>
            <a:r>
              <a:rPr lang="en-US" dirty="0"/>
              <a:t> </a:t>
            </a:r>
          </a:p>
          <a:p>
            <a:pPr lvl="1"/>
            <a:r>
              <a:rPr lang="en-US" dirty="0"/>
              <a:t>A distributed collection of data grouped into named columns</a:t>
            </a:r>
          </a:p>
          <a:p>
            <a:pPr lvl="1"/>
            <a:r>
              <a:rPr lang="en-US" dirty="0"/>
              <a:t>A </a:t>
            </a:r>
            <a:r>
              <a:rPr lang="en-US" dirty="0" err="1"/>
              <a:t>DataFrame</a:t>
            </a:r>
            <a:r>
              <a:rPr lang="en-US" dirty="0"/>
              <a:t> is equivalent to a relational table in Spark SQL</a:t>
            </a:r>
          </a:p>
          <a:p>
            <a:pPr lvl="1"/>
            <a:r>
              <a:rPr lang="en-US" dirty="0"/>
              <a:t>Can register a </a:t>
            </a:r>
            <a:r>
              <a:rPr lang="en-US" dirty="0" err="1"/>
              <a:t>DataFrame</a:t>
            </a:r>
            <a:r>
              <a:rPr lang="en-US" dirty="0"/>
              <a:t> as table</a:t>
            </a:r>
          </a:p>
          <a:p>
            <a:r>
              <a:rPr lang="en-US" dirty="0" err="1"/>
              <a:t>pyspark.sql.Row</a:t>
            </a:r>
            <a:endParaRPr lang="en-US" dirty="0"/>
          </a:p>
          <a:p>
            <a:pPr lvl="1"/>
            <a:r>
              <a:rPr lang="en-US" dirty="0"/>
              <a:t>A row of data in a </a:t>
            </a:r>
            <a:r>
              <a:rPr lang="en-US" dirty="0" err="1"/>
              <a:t>DataFrame</a:t>
            </a:r>
            <a:endParaRPr lang="en-US" dirty="0"/>
          </a:p>
          <a:p>
            <a:r>
              <a:rPr lang="en-US" dirty="0" err="1"/>
              <a:t>pyspark.sql.StructType</a:t>
            </a:r>
            <a:endParaRPr lang="en-US" dirty="0"/>
          </a:p>
          <a:p>
            <a:pPr lvl="1"/>
            <a:r>
              <a:rPr lang="en-US" dirty="0"/>
              <a:t>Defines the schema od (each Row in) a </a:t>
            </a:r>
            <a:r>
              <a:rPr lang="en-US" dirty="0" err="1"/>
              <a:t>DataFrame</a:t>
            </a:r>
            <a:endParaRPr lang="en-US" dirty="0"/>
          </a:p>
          <a:p>
            <a:r>
              <a:rPr lang="en-US" dirty="0" err="1"/>
              <a:t>pyspark.sql.StructField</a:t>
            </a:r>
            <a:endParaRPr lang="en-US" dirty="0"/>
          </a:p>
          <a:p>
            <a:pPr lvl="1"/>
            <a:r>
              <a:rPr lang="en-US" dirty="0"/>
              <a:t>Defines the name and type of a filed in (each Row in) a </a:t>
            </a:r>
            <a:r>
              <a:rPr lang="en-US" dirty="0" err="1"/>
              <a:t>DataFrame</a:t>
            </a:r>
            <a:endParaRPr lang="en-US" dirty="0"/>
          </a:p>
          <a:p>
            <a:r>
              <a:rPr lang="en-US" dirty="0" err="1"/>
              <a:t>pyspark.sql.types</a:t>
            </a:r>
            <a:r>
              <a:rPr lang="en-US" dirty="0"/>
              <a:t> </a:t>
            </a:r>
          </a:p>
          <a:p>
            <a:pPr lvl="1"/>
            <a:r>
              <a:rPr lang="en-US" dirty="0"/>
              <a:t>List of data types available for each </a:t>
            </a:r>
            <a:r>
              <a:rPr lang="en-US" dirty="0" err="1"/>
              <a:t>StructField</a:t>
            </a: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3806855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SparkContext</a:t>
            </a:r>
            <a:r>
              <a:rPr lang="en-US" dirty="0"/>
              <a:t> and </a:t>
            </a:r>
            <a:r>
              <a:rPr lang="en-US" dirty="0" err="1"/>
              <a:t>SparkSession</a:t>
            </a:r>
            <a:endParaRPr lang="en-US" dirty="0"/>
          </a:p>
        </p:txBody>
      </p:sp>
      <p:sp>
        <p:nvSpPr>
          <p:cNvPr id="3" name="Content Placeholder 2"/>
          <p:cNvSpPr>
            <a:spLocks noGrp="1"/>
          </p:cNvSpPr>
          <p:nvPr>
            <p:ph idx="1"/>
          </p:nvPr>
        </p:nvSpPr>
        <p:spPr/>
        <p:txBody>
          <a:bodyPr/>
          <a:lstStyle/>
          <a:p>
            <a:r>
              <a:rPr lang="en-US" dirty="0" err="1"/>
              <a:t>SparkContext</a:t>
            </a:r>
            <a:r>
              <a:rPr lang="en-US" dirty="0"/>
              <a:t> was the main entry point for an application using the Spark Core API</a:t>
            </a:r>
          </a:p>
          <a:p>
            <a:r>
              <a:rPr lang="en-US" dirty="0"/>
              <a:t>In </a:t>
            </a:r>
            <a:r>
              <a:rPr lang="en-US" dirty="0" err="1"/>
              <a:t>pyspark</a:t>
            </a:r>
            <a:r>
              <a:rPr lang="en-US" dirty="0"/>
              <a:t> an instance of </a:t>
            </a:r>
            <a:r>
              <a:rPr lang="en-US" dirty="0" err="1"/>
              <a:t>SparkContext</a:t>
            </a:r>
            <a:r>
              <a:rPr lang="en-US" dirty="0"/>
              <a:t> is available and called ‘</a:t>
            </a:r>
            <a:r>
              <a:rPr lang="en-US" dirty="0" err="1"/>
              <a:t>sc</a:t>
            </a:r>
            <a:r>
              <a:rPr lang="en-US" dirty="0"/>
              <a:t>’</a:t>
            </a:r>
          </a:p>
          <a:p>
            <a:r>
              <a:rPr lang="en-US" dirty="0" err="1"/>
              <a:t>SparkSession</a:t>
            </a:r>
            <a:r>
              <a:rPr lang="en-US" dirty="0"/>
              <a:t> is the main entry point for Spark SQL (and Spark </a:t>
            </a:r>
            <a:r>
              <a:rPr lang="en-US" dirty="0" err="1"/>
              <a:t>DataFrames</a:t>
            </a:r>
            <a:r>
              <a:rPr lang="en-US" dirty="0"/>
              <a:t>)</a:t>
            </a:r>
          </a:p>
          <a:p>
            <a:r>
              <a:rPr lang="en-US" dirty="0"/>
              <a:t>In </a:t>
            </a:r>
            <a:r>
              <a:rPr lang="en-US" dirty="0" err="1"/>
              <a:t>pyspark</a:t>
            </a:r>
            <a:r>
              <a:rPr lang="en-US" dirty="0"/>
              <a:t> an instance of </a:t>
            </a:r>
            <a:r>
              <a:rPr lang="en-US" dirty="0" err="1"/>
              <a:t>SparkSession</a:t>
            </a:r>
            <a:r>
              <a:rPr lang="en-US" dirty="0"/>
              <a:t> is available and called ‘spark’</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21</a:t>
            </a:fld>
            <a:endParaRPr lang="en-US" dirty="0"/>
          </a:p>
        </p:txBody>
      </p:sp>
    </p:spTree>
    <p:extLst>
      <p:ext uri="{BB962C8B-B14F-4D97-AF65-F5344CB8AC3E}">
        <p14:creationId xmlns:p14="http://schemas.microsoft.com/office/powerpoint/2010/main" val="1172046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a:t>
            </a:r>
            <a:r>
              <a:rPr lang="en-US" dirty="0"/>
              <a:t> API</a:t>
            </a:r>
          </a:p>
        </p:txBody>
      </p:sp>
      <p:sp>
        <p:nvSpPr>
          <p:cNvPr id="3" name="Content Placeholder 2"/>
          <p:cNvSpPr>
            <a:spLocks noGrp="1"/>
          </p:cNvSpPr>
          <p:nvPr>
            <p:ph idx="1"/>
          </p:nvPr>
        </p:nvSpPr>
        <p:spPr/>
        <p:txBody>
          <a:bodyPr/>
          <a:lstStyle/>
          <a:p>
            <a:r>
              <a:rPr lang="en-US" dirty="0"/>
              <a:t>In a previous lecture, you learned how to manipulate RDDs</a:t>
            </a:r>
          </a:p>
          <a:p>
            <a:r>
              <a:rPr lang="en-US" dirty="0"/>
              <a:t>This is important because RDDs represent a low-level, direct way of manipulating data in Spark and the core of Spark runtime</a:t>
            </a:r>
          </a:p>
          <a:p>
            <a:r>
              <a:rPr lang="en-US" dirty="0"/>
              <a:t>Spark 1.3 introduced the </a:t>
            </a:r>
            <a:r>
              <a:rPr lang="en-US" dirty="0" err="1"/>
              <a:t>DataFrame</a:t>
            </a:r>
            <a:r>
              <a:rPr lang="en-US" dirty="0"/>
              <a:t> API for handling structured, distributed data in a table-like representation with named columns and declared column types</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22</a:t>
            </a:fld>
            <a:endParaRPr lang="en-US" dirty="0"/>
          </a:p>
        </p:txBody>
      </p:sp>
    </p:spTree>
    <p:extLst>
      <p:ext uri="{BB962C8B-B14F-4D97-AF65-F5344CB8AC3E}">
        <p14:creationId xmlns:p14="http://schemas.microsoft.com/office/powerpoint/2010/main" val="1967846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DataFrame</a:t>
            </a:r>
            <a:r>
              <a:rPr lang="en-US" dirty="0"/>
              <a:t> API</a:t>
            </a:r>
          </a:p>
        </p:txBody>
      </p:sp>
      <p:sp>
        <p:nvSpPr>
          <p:cNvPr id="3" name="Content Placeholder 2"/>
          <p:cNvSpPr>
            <a:spLocks noGrp="1"/>
          </p:cNvSpPr>
          <p:nvPr>
            <p:ph idx="1"/>
          </p:nvPr>
        </p:nvSpPr>
        <p:spPr/>
        <p:txBody>
          <a:bodyPr/>
          <a:lstStyle/>
          <a:p>
            <a:r>
              <a:rPr lang="en-US" dirty="0"/>
              <a:t>A </a:t>
            </a:r>
            <a:r>
              <a:rPr lang="en-US" dirty="0" err="1"/>
              <a:t>DataFrame</a:t>
            </a:r>
            <a:r>
              <a:rPr lang="en-US" dirty="0"/>
              <a:t> is an RDD that has a schema</a:t>
            </a:r>
          </a:p>
          <a:p>
            <a:r>
              <a:rPr lang="en-US" dirty="0"/>
              <a:t>You can think of it as a relational database table, in that each column has a name and a known type</a:t>
            </a:r>
          </a:p>
          <a:p>
            <a:r>
              <a:rPr lang="en-US" dirty="0"/>
              <a:t>The power of </a:t>
            </a:r>
            <a:r>
              <a:rPr lang="en-US" dirty="0" err="1"/>
              <a:t>DataFrames</a:t>
            </a:r>
            <a:r>
              <a:rPr lang="en-US" dirty="0"/>
              <a:t> comes from the fact that, when you create a </a:t>
            </a:r>
            <a:r>
              <a:rPr lang="en-US" dirty="0" err="1"/>
              <a:t>DataFrame</a:t>
            </a:r>
            <a:r>
              <a:rPr lang="en-US" dirty="0"/>
              <a:t> from a structured dataset…</a:t>
            </a:r>
          </a:p>
          <a:p>
            <a:r>
              <a:rPr lang="en-US" dirty="0"/>
              <a:t>Spark is able to infer a schema by making a pass over the entire dataset that’s being loaded</a:t>
            </a:r>
          </a:p>
          <a:p>
            <a:r>
              <a:rPr lang="en-US" dirty="0"/>
              <a:t>When calculating the execution plan, Spark can use the schema and do better computation optimizations</a:t>
            </a:r>
          </a:p>
          <a:p>
            <a:r>
              <a:rPr lang="en-US" dirty="0"/>
              <a:t>Alternatively you can programmatically associate a schema with a </a:t>
            </a:r>
            <a:r>
              <a:rPr lang="en-US" dirty="0" err="1"/>
              <a:t>DataFrame</a:t>
            </a:r>
            <a:r>
              <a:rPr lang="en-US" dirty="0"/>
              <a:t> </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23</a:t>
            </a:fld>
            <a:endParaRPr lang="en-US" dirty="0"/>
          </a:p>
        </p:txBody>
      </p:sp>
    </p:spTree>
    <p:extLst>
      <p:ext uri="{BB962C8B-B14F-4D97-AF65-F5344CB8AC3E}">
        <p14:creationId xmlns:p14="http://schemas.microsoft.com/office/powerpoint/2010/main" val="718374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a:t>
            </a:r>
            <a:r>
              <a:rPr lang="en-US" dirty="0"/>
              <a:t> API</a:t>
            </a:r>
          </a:p>
        </p:txBody>
      </p:sp>
      <p:sp>
        <p:nvSpPr>
          <p:cNvPr id="3" name="Content Placeholder 2"/>
          <p:cNvSpPr>
            <a:spLocks noGrp="1"/>
          </p:cNvSpPr>
          <p:nvPr>
            <p:ph idx="1"/>
          </p:nvPr>
        </p:nvSpPr>
        <p:spPr/>
        <p:txBody>
          <a:bodyPr>
            <a:normAutofit/>
          </a:bodyPr>
          <a:lstStyle/>
          <a:p>
            <a:r>
              <a:rPr lang="en-US" dirty="0" err="1"/>
              <a:t>DataFrames</a:t>
            </a:r>
            <a:r>
              <a:rPr lang="en-US" dirty="0"/>
              <a:t> can be constructed from a wide range of sources including…</a:t>
            </a:r>
          </a:p>
          <a:p>
            <a:pPr lvl="1"/>
            <a:r>
              <a:rPr lang="en-US" dirty="0"/>
              <a:t> </a:t>
            </a:r>
            <a:r>
              <a:rPr lang="en-US" sz="2400" dirty="0"/>
              <a:t>An existing RDD</a:t>
            </a:r>
          </a:p>
          <a:p>
            <a:pPr lvl="1"/>
            <a:r>
              <a:rPr lang="en-US" sz="2400" dirty="0"/>
              <a:t> A JSON file</a:t>
            </a:r>
          </a:p>
          <a:p>
            <a:pPr lvl="1"/>
            <a:r>
              <a:rPr lang="en-US" sz="2400" dirty="0"/>
              <a:t> A text file, Parquet file, or ORC file</a:t>
            </a:r>
          </a:p>
          <a:p>
            <a:pPr lvl="1"/>
            <a:r>
              <a:rPr lang="en-US" sz="2400" dirty="0"/>
              <a:t> A table in Hive</a:t>
            </a:r>
          </a:p>
          <a:p>
            <a:pPr lvl="1"/>
            <a:r>
              <a:rPr lang="en-US" sz="2400" dirty="0"/>
              <a:t> An external database</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24</a:t>
            </a:fld>
            <a:endParaRPr lang="en-US" dirty="0"/>
          </a:p>
        </p:txBody>
      </p:sp>
    </p:spTree>
    <p:extLst>
      <p:ext uri="{BB962C8B-B14F-4D97-AF65-F5344CB8AC3E}">
        <p14:creationId xmlns:p14="http://schemas.microsoft.com/office/powerpoint/2010/main" val="184538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a:t>
            </a:r>
            <a:r>
              <a:rPr lang="en-US" dirty="0"/>
              <a:t> API</a:t>
            </a:r>
          </a:p>
        </p:txBody>
      </p:sp>
      <p:sp>
        <p:nvSpPr>
          <p:cNvPr id="3" name="Content Placeholder 2"/>
          <p:cNvSpPr>
            <a:spLocks noGrp="1"/>
          </p:cNvSpPr>
          <p:nvPr>
            <p:ph idx="1"/>
          </p:nvPr>
        </p:nvSpPr>
        <p:spPr/>
        <p:txBody>
          <a:bodyPr>
            <a:normAutofit/>
          </a:bodyPr>
          <a:lstStyle/>
          <a:p>
            <a:r>
              <a:rPr lang="en-US" dirty="0"/>
              <a:t>As an example, the following creates a </a:t>
            </a:r>
            <a:r>
              <a:rPr lang="en-US" dirty="0" err="1"/>
              <a:t>DataFrame</a:t>
            </a:r>
            <a:r>
              <a:rPr lang="en-US" dirty="0"/>
              <a:t> based on the content of a JSON file:</a:t>
            </a:r>
            <a:endParaRPr lang="en-US" sz="1800" dirty="0"/>
          </a:p>
          <a:p>
            <a:pPr marL="274320" lvl="1" indent="0">
              <a:buNone/>
            </a:pPr>
            <a:endParaRPr lang="en-US" sz="1800" dirty="0"/>
          </a:p>
          <a:p>
            <a:pPr marL="274320" lvl="1" indent="0">
              <a:buNone/>
            </a:pPr>
            <a:r>
              <a:rPr lang="en-US" sz="1800" dirty="0"/>
              <a:t>df = </a:t>
            </a:r>
            <a:r>
              <a:rPr lang="en-US" sz="1800" dirty="0" err="1"/>
              <a:t>spark.read.json</a:t>
            </a:r>
            <a:r>
              <a:rPr lang="en-US" sz="1800" dirty="0"/>
              <a:t>(”</a:t>
            </a:r>
            <a:r>
              <a:rPr lang="en-US" sz="1800" dirty="0" err="1"/>
              <a:t>hdfs</a:t>
            </a:r>
            <a:r>
              <a:rPr lang="en-US" sz="1800" dirty="0"/>
              <a:t>://examples/</a:t>
            </a:r>
            <a:r>
              <a:rPr lang="en-US" sz="1800" dirty="0" err="1"/>
              <a:t>src</a:t>
            </a:r>
            <a:r>
              <a:rPr lang="en-US" sz="1800" dirty="0"/>
              <a:t>/main/resources/</a:t>
            </a:r>
            <a:r>
              <a:rPr lang="en-US" sz="1800" dirty="0" err="1"/>
              <a:t>people.json</a:t>
            </a:r>
            <a:r>
              <a:rPr lang="en-US" sz="1800" dirty="0"/>
              <a:t>") </a:t>
            </a:r>
          </a:p>
          <a:p>
            <a:pPr marL="274320" lvl="1" indent="0">
              <a:buNone/>
            </a:pPr>
            <a:endParaRPr lang="en-US" sz="1800" i="1" dirty="0"/>
          </a:p>
          <a:p>
            <a:pPr marL="274320" lvl="1" indent="0">
              <a:buNone/>
            </a:pPr>
            <a:r>
              <a:rPr lang="en-US" sz="1800" i="1" dirty="0"/>
              <a:t># Displays the content of the </a:t>
            </a:r>
            <a:r>
              <a:rPr lang="en-US" sz="1800" i="1" dirty="0" err="1"/>
              <a:t>DataFrame</a:t>
            </a:r>
            <a:r>
              <a:rPr lang="en-US" sz="1800" i="1" dirty="0"/>
              <a:t> to </a:t>
            </a:r>
            <a:r>
              <a:rPr lang="en-US" sz="1800" i="1" dirty="0" err="1"/>
              <a:t>stdout</a:t>
            </a:r>
            <a:r>
              <a:rPr lang="en-US" sz="1800" dirty="0"/>
              <a:t> </a:t>
            </a:r>
          </a:p>
          <a:p>
            <a:pPr marL="274320" lvl="1" indent="0">
              <a:buNone/>
            </a:pPr>
            <a:r>
              <a:rPr lang="en-US" sz="1800" dirty="0" err="1"/>
              <a:t>df.show</a:t>
            </a:r>
            <a:r>
              <a:rPr lang="en-US" sz="1800" dirty="0"/>
              <a:t>()</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25</a:t>
            </a:fld>
            <a:endParaRPr lang="en-US" dirty="0"/>
          </a:p>
        </p:txBody>
      </p:sp>
    </p:spTree>
    <p:extLst>
      <p:ext uri="{BB962C8B-B14F-4D97-AF65-F5344CB8AC3E}">
        <p14:creationId xmlns:p14="http://schemas.microsoft.com/office/powerpoint/2010/main" val="1100159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a:t>
            </a:r>
            <a:r>
              <a:rPr lang="en-US" dirty="0"/>
              <a:t> API</a:t>
            </a:r>
          </a:p>
        </p:txBody>
      </p:sp>
      <p:sp>
        <p:nvSpPr>
          <p:cNvPr id="3" name="Content Placeholder 2"/>
          <p:cNvSpPr>
            <a:spLocks noGrp="1"/>
          </p:cNvSpPr>
          <p:nvPr>
            <p:ph idx="1"/>
          </p:nvPr>
        </p:nvSpPr>
        <p:spPr/>
        <p:txBody>
          <a:bodyPr>
            <a:normAutofit lnSpcReduction="10000"/>
          </a:bodyPr>
          <a:lstStyle/>
          <a:p>
            <a:r>
              <a:rPr lang="en-US" dirty="0" err="1"/>
              <a:t>DataFrames</a:t>
            </a:r>
            <a:r>
              <a:rPr lang="en-US" dirty="0"/>
              <a:t> translate SQL code and domain-specific language (DSL) expressions into optimized low-level RDD operations…</a:t>
            </a:r>
          </a:p>
          <a:p>
            <a:r>
              <a:rPr lang="en-US" dirty="0"/>
              <a:t>So that the same API can be used from any supported language (Scala, Java, Python, and R) for accessing any supported data source (files, databases, and so forth) in the same way and with comparable performance characteristics</a:t>
            </a:r>
          </a:p>
          <a:p>
            <a:r>
              <a:rPr lang="en-US" dirty="0"/>
              <a:t>Since their introduction, </a:t>
            </a:r>
            <a:r>
              <a:rPr lang="en-US" dirty="0" err="1"/>
              <a:t>DataFrames</a:t>
            </a:r>
            <a:r>
              <a:rPr lang="en-US" dirty="0"/>
              <a:t> have become one of the most important features in Spark and made Spark SQL the most actively developed Spark component</a:t>
            </a:r>
          </a:p>
          <a:p>
            <a:r>
              <a:rPr lang="en-US" dirty="0"/>
              <a:t>Since Spark 2.0, </a:t>
            </a:r>
            <a:r>
              <a:rPr lang="en-US" dirty="0" err="1"/>
              <a:t>DataFrame</a:t>
            </a:r>
            <a:r>
              <a:rPr lang="en-US" dirty="0"/>
              <a:t> is implemented as a special case of </a:t>
            </a:r>
            <a:r>
              <a:rPr lang="en-US" dirty="0" err="1"/>
              <a:t>DataSet</a:t>
            </a:r>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1186296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a:t>
            </a:r>
            <a:r>
              <a:rPr lang="en-US" dirty="0"/>
              <a:t> API</a:t>
            </a:r>
          </a:p>
        </p:txBody>
      </p:sp>
      <p:sp>
        <p:nvSpPr>
          <p:cNvPr id="3" name="Content Placeholder 2"/>
          <p:cNvSpPr>
            <a:spLocks noGrp="1"/>
          </p:cNvSpPr>
          <p:nvPr>
            <p:ph idx="1"/>
          </p:nvPr>
        </p:nvSpPr>
        <p:spPr/>
        <p:txBody>
          <a:bodyPr>
            <a:normAutofit fontScale="92500"/>
          </a:bodyPr>
          <a:lstStyle/>
          <a:p>
            <a:r>
              <a:rPr lang="en-US" dirty="0"/>
              <a:t>SQL is so ubiquitous that the </a:t>
            </a:r>
            <a:r>
              <a:rPr lang="en-US" dirty="0" err="1"/>
              <a:t>DataFrame</a:t>
            </a:r>
            <a:r>
              <a:rPr lang="en-US" dirty="0"/>
              <a:t> API quickly met with acclamation by the wider Spark community</a:t>
            </a:r>
          </a:p>
          <a:p>
            <a:r>
              <a:rPr lang="en-US" dirty="0"/>
              <a:t>It allows you to attack a problem from a higher vantage point when compared to Spark Core transformations</a:t>
            </a:r>
          </a:p>
          <a:p>
            <a:r>
              <a:rPr lang="en-US" dirty="0"/>
              <a:t>The SQL-like syntax lets you express your intent in a more declarative fashion…</a:t>
            </a:r>
          </a:p>
          <a:p>
            <a:r>
              <a:rPr lang="en-US" dirty="0"/>
              <a:t>You describe what you want to achieve with a dataset, whereas with the Spark Core API you basically specify how to transform the data (to reshape it so you can come to a useful conclusion)</a:t>
            </a:r>
          </a:p>
          <a:p>
            <a:r>
              <a:rPr lang="en-US" dirty="0"/>
              <a:t>You may therefore think of Spark Core as a set of fundamental building blocks on which all other facilities are built</a:t>
            </a:r>
          </a:p>
          <a:p>
            <a:r>
              <a:rPr lang="en-US" dirty="0"/>
              <a:t>The code you write using the </a:t>
            </a:r>
            <a:r>
              <a:rPr lang="en-US" dirty="0" err="1"/>
              <a:t>DataFrame</a:t>
            </a:r>
            <a:r>
              <a:rPr lang="en-US" dirty="0"/>
              <a:t> API gets translated to a series of Spark Core transformations under the hood.</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2843088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Interoperating with RDDs</a:t>
            </a:r>
          </a:p>
        </p:txBody>
      </p:sp>
      <p:sp>
        <p:nvSpPr>
          <p:cNvPr id="3" name="Content Placeholder 2"/>
          <p:cNvSpPr>
            <a:spLocks noGrp="1"/>
          </p:cNvSpPr>
          <p:nvPr>
            <p:ph idx="1"/>
          </p:nvPr>
        </p:nvSpPr>
        <p:spPr/>
        <p:txBody>
          <a:bodyPr>
            <a:normAutofit/>
          </a:bodyPr>
          <a:lstStyle/>
          <a:p>
            <a:r>
              <a:rPr lang="en-US" dirty="0"/>
              <a:t>Recall that one distinction between RDDs and </a:t>
            </a:r>
            <a:r>
              <a:rPr lang="en-US" dirty="0" err="1"/>
              <a:t>DataFrames</a:t>
            </a:r>
            <a:r>
              <a:rPr lang="en-US" dirty="0"/>
              <a:t> is that the later have a schema</a:t>
            </a:r>
          </a:p>
          <a:p>
            <a:r>
              <a:rPr lang="en-US" dirty="0"/>
              <a:t>Spark SQL supports two different methods for converting existing RDDs into </a:t>
            </a:r>
            <a:r>
              <a:rPr lang="en-US" dirty="0" err="1"/>
              <a:t>DataFrames</a:t>
            </a:r>
            <a:r>
              <a:rPr lang="en-US" dirty="0"/>
              <a:t> and supplying a schema</a:t>
            </a:r>
          </a:p>
          <a:p>
            <a:r>
              <a:rPr lang="en-US" dirty="0"/>
              <a:t>The first method uses reflection to infer the schema of an RDD that contains specific types of objects</a:t>
            </a:r>
          </a:p>
          <a:p>
            <a:r>
              <a:rPr lang="en-US" dirty="0"/>
              <a:t>This reflection based approach leads to more concise code and works well when you already know the schema</a:t>
            </a:r>
          </a:p>
          <a:p>
            <a:r>
              <a:rPr lang="en-US" dirty="0"/>
              <a:t>The second method for creating </a:t>
            </a:r>
            <a:r>
              <a:rPr lang="en-US" dirty="0" err="1"/>
              <a:t>DataFrames</a:t>
            </a:r>
            <a:r>
              <a:rPr lang="en-US" dirty="0"/>
              <a:t> is through a programmatic interface</a:t>
            </a:r>
          </a:p>
          <a:p>
            <a:r>
              <a:rPr lang="en-US" dirty="0"/>
              <a:t>This allows you to construct a schema and then apply it to an existing RDD</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772452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Interoperating with RDDs</a:t>
            </a:r>
          </a:p>
        </p:txBody>
      </p:sp>
      <p:sp>
        <p:nvSpPr>
          <p:cNvPr id="6" name="Content Placeholder 5"/>
          <p:cNvSpPr>
            <a:spLocks noGrp="1"/>
          </p:cNvSpPr>
          <p:nvPr>
            <p:ph idx="1"/>
          </p:nvPr>
        </p:nvSpPr>
        <p:spPr/>
        <p:txBody>
          <a:bodyPr>
            <a:normAutofit fontScale="92500" lnSpcReduction="20000"/>
          </a:bodyPr>
          <a:lstStyle/>
          <a:p>
            <a:r>
              <a:rPr lang="en-US" dirty="0"/>
              <a:t>The main function used to create </a:t>
            </a:r>
            <a:r>
              <a:rPr lang="en-US" dirty="0" err="1"/>
              <a:t>DataFrames</a:t>
            </a:r>
            <a:r>
              <a:rPr lang="en-US" dirty="0"/>
              <a:t> from RDDs is the </a:t>
            </a:r>
            <a:r>
              <a:rPr lang="en-US" dirty="0" err="1"/>
              <a:t>createDataFrame</a:t>
            </a:r>
            <a:r>
              <a:rPr lang="en-US" dirty="0"/>
              <a:t> method, which is described here</a:t>
            </a:r>
          </a:p>
          <a:p>
            <a:pPr marL="0" indent="0">
              <a:buNone/>
            </a:pPr>
            <a:endParaRPr lang="en-US" dirty="0"/>
          </a:p>
          <a:p>
            <a:pPr marL="274320" lvl="1" indent="0">
              <a:buNone/>
            </a:pPr>
            <a:r>
              <a:rPr lang="en-US" dirty="0" err="1"/>
              <a:t>SparkSessiont.createDataFrame</a:t>
            </a:r>
            <a:r>
              <a:rPr lang="en-US" dirty="0"/>
              <a:t>(data,</a:t>
            </a:r>
          </a:p>
          <a:p>
            <a:pPr marL="274320" lvl="1" indent="0">
              <a:buNone/>
            </a:pPr>
            <a:r>
              <a:rPr lang="en-US" dirty="0"/>
              <a:t>                schema=None,</a:t>
            </a:r>
          </a:p>
          <a:p>
            <a:pPr marL="274320" lvl="1" indent="0">
              <a:buNone/>
            </a:pPr>
            <a:r>
              <a:rPr lang="en-US" dirty="0"/>
              <a:t>                </a:t>
            </a:r>
            <a:r>
              <a:rPr lang="en-US" dirty="0" err="1"/>
              <a:t>samplingRatio</a:t>
            </a:r>
            <a:r>
              <a:rPr lang="en-US" dirty="0"/>
              <a:t>=None)</a:t>
            </a:r>
          </a:p>
          <a:p>
            <a:pPr marL="274320" lvl="1" indent="0">
              <a:buNone/>
            </a:pPr>
            <a:endParaRPr lang="en-US" dirty="0"/>
          </a:p>
          <a:p>
            <a:r>
              <a:rPr lang="en-US" dirty="0"/>
              <a:t>The </a:t>
            </a:r>
            <a:r>
              <a:rPr lang="en-US" dirty="0" err="1"/>
              <a:t>createDataFrame</a:t>
            </a:r>
            <a:r>
              <a:rPr lang="en-US" dirty="0"/>
              <a:t> method creates a </a:t>
            </a:r>
            <a:r>
              <a:rPr lang="en-US" dirty="0" err="1"/>
              <a:t>DataFrame</a:t>
            </a:r>
            <a:r>
              <a:rPr lang="en-US" dirty="0"/>
              <a:t> object from an existing RDD</a:t>
            </a:r>
          </a:p>
          <a:p>
            <a:r>
              <a:rPr lang="en-US" dirty="0"/>
              <a:t>The data argument is a reference to a named RDD object consisting of tuples or list elements</a:t>
            </a:r>
          </a:p>
          <a:p>
            <a:r>
              <a:rPr lang="en-US" dirty="0"/>
              <a:t>The schema argument refers to the schema to be projected to the </a:t>
            </a:r>
            <a:r>
              <a:rPr lang="en-US" dirty="0" err="1"/>
              <a:t>DataFrame</a:t>
            </a:r>
            <a:r>
              <a:rPr lang="en-US" dirty="0"/>
              <a:t> object</a:t>
            </a:r>
          </a:p>
          <a:p>
            <a:r>
              <a:rPr lang="en-US" dirty="0" err="1"/>
              <a:t>samplingRatio</a:t>
            </a:r>
            <a:r>
              <a:rPr lang="en-US" dirty="0"/>
              <a:t> is used to sample the data if the schema is to be inferred</a:t>
            </a:r>
          </a:p>
        </p:txBody>
      </p:sp>
      <p:sp>
        <p:nvSpPr>
          <p:cNvPr id="3" name="Footer Placeholder 2"/>
          <p:cNvSpPr>
            <a:spLocks noGrp="1"/>
          </p:cNvSpPr>
          <p:nvPr>
            <p:ph type="ftr" sz="quarter" idx="11"/>
          </p:nvPr>
        </p:nvSpPr>
        <p:spPr/>
        <p:txBody>
          <a:bodyPr/>
          <a:lstStyle/>
          <a:p>
            <a:r>
              <a:rPr lang="sk-SK" dirty="0"/>
              <a:t>CSP554</a:t>
            </a:r>
            <a:r>
              <a:rPr lang="en-US" dirty="0"/>
              <a:t> Module 07</a:t>
            </a:r>
          </a:p>
        </p:txBody>
      </p:sp>
      <p:sp>
        <p:nvSpPr>
          <p:cNvPr id="4" name="Slide Number Placeholder 3"/>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3155699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SQL</a:t>
            </a:r>
          </a:p>
        </p:txBody>
      </p:sp>
      <p:sp>
        <p:nvSpPr>
          <p:cNvPr id="3" name="Content Placeholder 2"/>
          <p:cNvSpPr>
            <a:spLocks noGrp="1"/>
          </p:cNvSpPr>
          <p:nvPr>
            <p:ph idx="1"/>
          </p:nvPr>
        </p:nvSpPr>
        <p:spPr/>
        <p:txBody>
          <a:bodyPr>
            <a:normAutofit fontScale="92500" lnSpcReduction="10000"/>
          </a:bodyPr>
          <a:lstStyle/>
          <a:p>
            <a:r>
              <a:rPr lang="en-US" dirty="0"/>
              <a:t>The Hive project was instrumental in providing the pattern of SQL-like access to unstructured data in HDFS…</a:t>
            </a:r>
          </a:p>
          <a:p>
            <a:r>
              <a:rPr lang="en-US" dirty="0"/>
              <a:t>But performance and user experience clearly fell well short of database systems</a:t>
            </a:r>
          </a:p>
          <a:p>
            <a:r>
              <a:rPr lang="en-US" dirty="0"/>
              <a:t>The batch nature of MapReduce, which is the processing engine behind Hive, was not suited to interactive queries or real-time applications</a:t>
            </a:r>
          </a:p>
          <a:p>
            <a:r>
              <a:rPr lang="en-US" dirty="0"/>
              <a:t>Spark SQL provides an SQL abstraction to its RDD-based storage, scheduling, and execution model</a:t>
            </a:r>
          </a:p>
          <a:p>
            <a:r>
              <a:rPr lang="en-US" dirty="0"/>
              <a:t>Many key characteristics of core Spark are inherited by Spark SQL</a:t>
            </a:r>
          </a:p>
          <a:p>
            <a:pPr lvl="1"/>
            <a:r>
              <a:rPr lang="en-US" dirty="0"/>
              <a:t>Including lazy evaluation and mid-query fault tolerance</a:t>
            </a:r>
          </a:p>
          <a:p>
            <a:r>
              <a:rPr lang="en-US" dirty="0"/>
              <a:t>Moreover, Spark SQL can be used in conjunction with the Spark core API within a single application.</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2481400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6D83-18B6-2E4E-BAB2-886E99ECE5CB}"/>
              </a:ext>
            </a:extLst>
          </p:cNvPr>
          <p:cNvSpPr>
            <a:spLocks noGrp="1"/>
          </p:cNvSpPr>
          <p:nvPr>
            <p:ph type="title"/>
          </p:nvPr>
        </p:nvSpPr>
        <p:spPr/>
        <p:txBody>
          <a:bodyPr>
            <a:normAutofit/>
          </a:bodyPr>
          <a:lstStyle/>
          <a:p>
            <a:r>
              <a:rPr lang="en-US" dirty="0"/>
              <a:t>Schemas</a:t>
            </a:r>
          </a:p>
        </p:txBody>
      </p:sp>
      <p:sp>
        <p:nvSpPr>
          <p:cNvPr id="3" name="Content Placeholder 2">
            <a:extLst>
              <a:ext uri="{FF2B5EF4-FFF2-40B4-BE49-F238E27FC236}">
                <a16:creationId xmlns:a16="http://schemas.microsoft.com/office/drawing/2014/main" id="{15E8CBDD-8B2F-254E-945F-B127E7EBBC7F}"/>
              </a:ext>
            </a:extLst>
          </p:cNvPr>
          <p:cNvSpPr>
            <a:spLocks noGrp="1"/>
          </p:cNvSpPr>
          <p:nvPr>
            <p:ph idx="1"/>
          </p:nvPr>
        </p:nvSpPr>
        <p:spPr/>
        <p:txBody>
          <a:bodyPr/>
          <a:lstStyle/>
          <a:p>
            <a:r>
              <a:rPr lang="en-US" dirty="0"/>
              <a:t>A schema defines the column names and types of a </a:t>
            </a:r>
            <a:r>
              <a:rPr lang="en-US" dirty="0" err="1"/>
              <a:t>DataFrame</a:t>
            </a:r>
            <a:endParaRPr lang="en-US" dirty="0"/>
          </a:p>
          <a:p>
            <a:r>
              <a:rPr lang="en-US" dirty="0"/>
              <a:t>We can either let a data source define the schema or we can define it explicitly ourselves</a:t>
            </a:r>
          </a:p>
          <a:p>
            <a:r>
              <a:rPr lang="en-US" dirty="0"/>
              <a:t>The function schema returns the schema associated with a </a:t>
            </a:r>
            <a:r>
              <a:rPr lang="en-US" dirty="0" err="1"/>
              <a:t>DataFrame</a:t>
            </a:r>
            <a:r>
              <a:rPr lang="en-US" dirty="0"/>
              <a:t> (whether Spark inferred or we provided the schema definition)</a:t>
            </a:r>
          </a:p>
          <a:p>
            <a:endParaRPr lang="en-US" dirty="0"/>
          </a:p>
          <a:p>
            <a:pPr marL="0" indent="0">
              <a:buNone/>
            </a:pPr>
            <a:r>
              <a:rPr lang="en-US" dirty="0" err="1"/>
              <a:t>spark.read.format</a:t>
            </a:r>
            <a:r>
              <a:rPr lang="en-US" dirty="0"/>
              <a:t>(“json”)\</a:t>
            </a:r>
          </a:p>
          <a:p>
            <a:pPr marL="0" indent="0">
              <a:buNone/>
            </a:pPr>
            <a:r>
              <a:rPr lang="en-US" dirty="0"/>
              <a:t>.load(“</a:t>
            </a:r>
            <a:r>
              <a:rPr lang="en-US" dirty="0" err="1"/>
              <a:t>hdfs</a:t>
            </a:r>
            <a:r>
              <a:rPr lang="en-US" dirty="0"/>
              <a:t>:///user/</a:t>
            </a:r>
            <a:r>
              <a:rPr lang="en-US" dirty="0" err="1"/>
              <a:t>hadoop</a:t>
            </a:r>
            <a:r>
              <a:rPr lang="en-US" dirty="0"/>
              <a:t>/2015-summary.json”)\</a:t>
            </a:r>
          </a:p>
          <a:p>
            <a:pPr marL="0" indent="0">
              <a:buNone/>
            </a:pPr>
            <a:r>
              <a:rPr lang="en-US" dirty="0"/>
              <a:t>.schema</a:t>
            </a:r>
          </a:p>
          <a:p>
            <a:pPr marL="0" indent="0">
              <a:buNone/>
            </a:pPr>
            <a:endParaRPr lang="en-US" dirty="0"/>
          </a:p>
          <a:p>
            <a:pPr marL="0" indent="0">
              <a:buNone/>
            </a:pPr>
            <a:endParaRPr lang="en-US" dirty="0"/>
          </a:p>
          <a:p>
            <a:endParaRPr lang="en-US" dirty="0"/>
          </a:p>
          <a:p>
            <a:endParaRPr lang="en-US" dirty="0"/>
          </a:p>
        </p:txBody>
      </p:sp>
      <p:sp>
        <p:nvSpPr>
          <p:cNvPr id="4" name="Footer Placeholder 3">
            <a:extLst>
              <a:ext uri="{FF2B5EF4-FFF2-40B4-BE49-F238E27FC236}">
                <a16:creationId xmlns:a16="http://schemas.microsoft.com/office/drawing/2014/main" id="{0F71F98B-DF0A-1B4D-9F0F-C5E0DE1304BF}"/>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91940096-DF78-A541-BE96-B10690B7FDE7}"/>
              </a:ext>
            </a:extLst>
          </p:cNvPr>
          <p:cNvSpPr>
            <a:spLocks noGrp="1"/>
          </p:cNvSpPr>
          <p:nvPr>
            <p:ph type="sldNum" sz="quarter" idx="12"/>
          </p:nvPr>
        </p:nvSpPr>
        <p:spPr/>
        <p:txBody>
          <a:bodyPr/>
          <a:lstStyle/>
          <a:p>
            <a:fld id="{9AA7C465-8597-4488-B68C-958448427716}" type="slidenum">
              <a:rPr lang="en-US" smtClean="0"/>
              <a:t>30</a:t>
            </a:fld>
            <a:endParaRPr lang="en-US" dirty="0"/>
          </a:p>
        </p:txBody>
      </p:sp>
    </p:spTree>
    <p:extLst>
      <p:ext uri="{BB962C8B-B14F-4D97-AF65-F5344CB8AC3E}">
        <p14:creationId xmlns:p14="http://schemas.microsoft.com/office/powerpoint/2010/main" val="894756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68DF-5712-CA42-A53D-CE549F993211}"/>
              </a:ext>
            </a:extLst>
          </p:cNvPr>
          <p:cNvSpPr>
            <a:spLocks noGrp="1"/>
          </p:cNvSpPr>
          <p:nvPr>
            <p:ph type="title"/>
          </p:nvPr>
        </p:nvSpPr>
        <p:spPr/>
        <p:txBody>
          <a:bodyPr/>
          <a:lstStyle/>
          <a:p>
            <a:r>
              <a:rPr lang="en-US" dirty="0"/>
              <a:t>Schemas</a:t>
            </a:r>
          </a:p>
        </p:txBody>
      </p:sp>
      <p:sp>
        <p:nvSpPr>
          <p:cNvPr id="3" name="Content Placeholder 2">
            <a:extLst>
              <a:ext uri="{FF2B5EF4-FFF2-40B4-BE49-F238E27FC236}">
                <a16:creationId xmlns:a16="http://schemas.microsoft.com/office/drawing/2014/main" id="{7D3D0EC6-2E9A-B941-A574-19CF929AC630}"/>
              </a:ext>
            </a:extLst>
          </p:cNvPr>
          <p:cNvSpPr>
            <a:spLocks noGrp="1"/>
          </p:cNvSpPr>
          <p:nvPr>
            <p:ph idx="1"/>
          </p:nvPr>
        </p:nvSpPr>
        <p:spPr/>
        <p:txBody>
          <a:bodyPr>
            <a:normAutofit fontScale="92500" lnSpcReduction="10000"/>
          </a:bodyPr>
          <a:lstStyle/>
          <a:p>
            <a:pPr marL="0" indent="0">
              <a:buNone/>
            </a:pPr>
            <a:r>
              <a:rPr lang="en-US" dirty="0"/>
              <a:t>Python will return</a:t>
            </a:r>
          </a:p>
          <a:p>
            <a:pPr marL="0" indent="0">
              <a:buNone/>
            </a:pPr>
            <a:endParaRPr lang="en-US" dirty="0"/>
          </a:p>
          <a:p>
            <a:pPr marL="0" indent="0">
              <a:buNone/>
            </a:pPr>
            <a:r>
              <a:rPr lang="en-US" sz="2000" dirty="0" err="1"/>
              <a:t>StructType</a:t>
            </a:r>
            <a:r>
              <a:rPr lang="en-US" sz="2000" dirty="0"/>
              <a:t>(</a:t>
            </a:r>
          </a:p>
          <a:p>
            <a:pPr marL="0" indent="0">
              <a:buNone/>
            </a:pPr>
            <a:r>
              <a:rPr lang="en-US" sz="2000" dirty="0"/>
              <a:t>	List (</a:t>
            </a:r>
          </a:p>
          <a:p>
            <a:pPr marL="0" indent="0">
              <a:buNone/>
            </a:pPr>
            <a:r>
              <a:rPr lang="en-US" sz="2000" dirty="0"/>
              <a:t>	</a:t>
            </a:r>
            <a:r>
              <a:rPr lang="en-US" sz="2000" dirty="0" err="1"/>
              <a:t>StructField</a:t>
            </a:r>
            <a:r>
              <a:rPr lang="en-US" sz="2000" dirty="0"/>
              <a:t>(DEST_COUNTRY_NAME, </a:t>
            </a:r>
            <a:r>
              <a:rPr lang="en-US" sz="2000" dirty="0" err="1"/>
              <a:t>StringType</a:t>
            </a:r>
            <a:r>
              <a:rPr lang="en-US" sz="2000" dirty="0"/>
              <a:t>, true),</a:t>
            </a:r>
          </a:p>
          <a:p>
            <a:pPr marL="0" indent="0">
              <a:buNone/>
            </a:pPr>
            <a:r>
              <a:rPr lang="en-US" sz="2000" dirty="0"/>
              <a:t>	</a:t>
            </a:r>
            <a:r>
              <a:rPr lang="en-US" sz="2000" dirty="0" err="1"/>
              <a:t>StructField</a:t>
            </a:r>
            <a:r>
              <a:rPr lang="en-US" sz="2000" dirty="0"/>
              <a:t>(ORIGIN_COUNTRY_NAME, </a:t>
            </a:r>
            <a:r>
              <a:rPr lang="en-US" sz="2000" dirty="0" err="1"/>
              <a:t>StringType</a:t>
            </a:r>
            <a:r>
              <a:rPr lang="en-US" sz="2000" dirty="0"/>
              <a:t>, true),</a:t>
            </a:r>
          </a:p>
          <a:p>
            <a:pPr marL="0" indent="0">
              <a:buNone/>
            </a:pPr>
            <a:r>
              <a:rPr lang="en-US" sz="2000" dirty="0"/>
              <a:t>	</a:t>
            </a:r>
            <a:r>
              <a:rPr lang="en-US" sz="2000" dirty="0" err="1"/>
              <a:t>StructField</a:t>
            </a:r>
            <a:r>
              <a:rPr lang="en-US" sz="2000" dirty="0"/>
              <a:t>(count, </a:t>
            </a:r>
            <a:r>
              <a:rPr lang="en-US" sz="2000" dirty="0" err="1"/>
              <a:t>LongType</a:t>
            </a:r>
            <a:r>
              <a:rPr lang="en-US" sz="2000" dirty="0"/>
              <a:t>, true)</a:t>
            </a:r>
          </a:p>
          <a:p>
            <a:pPr marL="0" indent="0">
              <a:buNone/>
            </a:pPr>
            <a:r>
              <a:rPr lang="en-US" sz="2000" dirty="0"/>
              <a:t>	)</a:t>
            </a:r>
          </a:p>
          <a:p>
            <a:pPr marL="0" indent="0">
              <a:buNone/>
            </a:pPr>
            <a:r>
              <a:rPr lang="en-US" sz="2000" dirty="0"/>
              <a:t>)</a:t>
            </a:r>
          </a:p>
          <a:p>
            <a:pPr marL="0" indent="0">
              <a:buNone/>
            </a:pPr>
            <a:endParaRPr lang="en-US" sz="2000" dirty="0"/>
          </a:p>
          <a:p>
            <a:r>
              <a:rPr lang="en-US" dirty="0"/>
              <a:t>A schema is a </a:t>
            </a:r>
            <a:r>
              <a:rPr lang="en-US" dirty="0" err="1"/>
              <a:t>StructType</a:t>
            </a:r>
            <a:r>
              <a:rPr lang="en-US" dirty="0"/>
              <a:t> made up of a number of fields called </a:t>
            </a:r>
            <a:r>
              <a:rPr lang="en-US" dirty="0" err="1"/>
              <a:t>StructFields</a:t>
            </a:r>
            <a:endParaRPr lang="en-US" dirty="0"/>
          </a:p>
          <a:p>
            <a:r>
              <a:rPr lang="en-US" dirty="0"/>
              <a:t>That provide a name, type, and a Boolean flag which specifies whether or not that column can contain missing or null values</a:t>
            </a:r>
          </a:p>
        </p:txBody>
      </p:sp>
      <p:sp>
        <p:nvSpPr>
          <p:cNvPr id="4" name="Footer Placeholder 3">
            <a:extLst>
              <a:ext uri="{FF2B5EF4-FFF2-40B4-BE49-F238E27FC236}">
                <a16:creationId xmlns:a16="http://schemas.microsoft.com/office/drawing/2014/main" id="{809107AD-342B-0243-97CF-9A8D69D148FC}"/>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1DDBD633-67C8-CD4E-ADD5-0CA620D98D31}"/>
              </a:ext>
            </a:extLst>
          </p:cNvPr>
          <p:cNvSpPr>
            <a:spLocks noGrp="1"/>
          </p:cNvSpPr>
          <p:nvPr>
            <p:ph type="sldNum" sz="quarter" idx="12"/>
          </p:nvPr>
        </p:nvSpPr>
        <p:spPr/>
        <p:txBody>
          <a:bodyPr/>
          <a:lstStyle/>
          <a:p>
            <a:fld id="{9AA7C465-8597-4488-B68C-958448427716}" type="slidenum">
              <a:rPr lang="en-US" smtClean="0"/>
              <a:t>31</a:t>
            </a:fld>
            <a:endParaRPr lang="en-US" dirty="0"/>
          </a:p>
        </p:txBody>
      </p:sp>
      <p:cxnSp>
        <p:nvCxnSpPr>
          <p:cNvPr id="7" name="Straight Arrow Connector 6">
            <a:extLst>
              <a:ext uri="{FF2B5EF4-FFF2-40B4-BE49-F238E27FC236}">
                <a16:creationId xmlns:a16="http://schemas.microsoft.com/office/drawing/2014/main" id="{224AA663-1D9E-8140-8962-DBED6856803F}"/>
              </a:ext>
            </a:extLst>
          </p:cNvPr>
          <p:cNvCxnSpPr/>
          <p:nvPr/>
        </p:nvCxnSpPr>
        <p:spPr>
          <a:xfrm flipH="1">
            <a:off x="3733800" y="2209800"/>
            <a:ext cx="228600" cy="60960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719CE82-2AC9-8F49-8039-E552B880C60E}"/>
              </a:ext>
            </a:extLst>
          </p:cNvPr>
          <p:cNvCxnSpPr/>
          <p:nvPr/>
        </p:nvCxnSpPr>
        <p:spPr>
          <a:xfrm flipH="1">
            <a:off x="6019800" y="2286000"/>
            <a:ext cx="228600" cy="60960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C240372-59C9-C74B-95AD-57C5AFA412AD}"/>
              </a:ext>
            </a:extLst>
          </p:cNvPr>
          <p:cNvCxnSpPr/>
          <p:nvPr/>
        </p:nvCxnSpPr>
        <p:spPr>
          <a:xfrm flipH="1">
            <a:off x="7162800" y="2286000"/>
            <a:ext cx="228600" cy="60960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B2961E8-58F7-B442-8332-D293F526892E}"/>
              </a:ext>
            </a:extLst>
          </p:cNvPr>
          <p:cNvSpPr txBox="1"/>
          <p:nvPr/>
        </p:nvSpPr>
        <p:spPr>
          <a:xfrm>
            <a:off x="2986325" y="1764268"/>
            <a:ext cx="5746253" cy="369332"/>
          </a:xfrm>
          <a:prstGeom prst="rect">
            <a:avLst/>
          </a:prstGeom>
          <a:noFill/>
        </p:spPr>
        <p:txBody>
          <a:bodyPr wrap="none" rtlCol="0">
            <a:spAutoFit/>
          </a:bodyPr>
          <a:lstStyle/>
          <a:p>
            <a:r>
              <a:rPr lang="en-US" dirty="0"/>
              <a:t>Column Name                Column Type  Null Allowed? </a:t>
            </a:r>
          </a:p>
        </p:txBody>
      </p:sp>
    </p:spTree>
    <p:extLst>
      <p:ext uri="{BB962C8B-B14F-4D97-AF65-F5344CB8AC3E}">
        <p14:creationId xmlns:p14="http://schemas.microsoft.com/office/powerpoint/2010/main" val="2241908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937D8-DC3B-0945-B2C4-7EACAC26E94D}"/>
              </a:ext>
            </a:extLst>
          </p:cNvPr>
          <p:cNvSpPr>
            <a:spLocks noGrp="1"/>
          </p:cNvSpPr>
          <p:nvPr>
            <p:ph type="title"/>
          </p:nvPr>
        </p:nvSpPr>
        <p:spPr/>
        <p:txBody>
          <a:bodyPr/>
          <a:lstStyle/>
          <a:p>
            <a:r>
              <a:rPr lang="en-US" dirty="0"/>
              <a:t>Schemas</a:t>
            </a:r>
          </a:p>
        </p:txBody>
      </p:sp>
      <p:sp>
        <p:nvSpPr>
          <p:cNvPr id="3" name="Content Placeholder 2">
            <a:extLst>
              <a:ext uri="{FF2B5EF4-FFF2-40B4-BE49-F238E27FC236}">
                <a16:creationId xmlns:a16="http://schemas.microsoft.com/office/drawing/2014/main" id="{C38668F3-B1A8-F845-A4EC-CBB861C8913E}"/>
              </a:ext>
            </a:extLst>
          </p:cNvPr>
          <p:cNvSpPr>
            <a:spLocks noGrp="1"/>
          </p:cNvSpPr>
          <p:nvPr>
            <p:ph idx="1"/>
          </p:nvPr>
        </p:nvSpPr>
        <p:spPr/>
        <p:txBody>
          <a:bodyPr>
            <a:normAutofit fontScale="92500" lnSpcReduction="10000"/>
          </a:bodyPr>
          <a:lstStyle/>
          <a:p>
            <a:r>
              <a:rPr lang="en-US" dirty="0"/>
              <a:t>Here’s how to create, and enforce a specific schema on a </a:t>
            </a:r>
            <a:r>
              <a:rPr lang="en-US" dirty="0" err="1"/>
              <a:t>DataFrame</a:t>
            </a:r>
            <a:endParaRPr lang="en-US" dirty="0"/>
          </a:p>
          <a:p>
            <a:r>
              <a:rPr lang="en-US" dirty="0"/>
              <a:t>If the types in the data (on read), do not match the schema then Spark will throw an error</a:t>
            </a:r>
          </a:p>
          <a:p>
            <a:endParaRPr lang="en-US" dirty="0"/>
          </a:p>
          <a:p>
            <a:pPr marL="0" indent="0">
              <a:buNone/>
            </a:pPr>
            <a:r>
              <a:rPr lang="en-US" sz="1700" dirty="0"/>
              <a:t>from </a:t>
            </a:r>
            <a:r>
              <a:rPr lang="en-US" sz="1700" dirty="0" err="1"/>
              <a:t>pyspark.sql.types</a:t>
            </a:r>
            <a:r>
              <a:rPr lang="en-US" sz="1700" dirty="0"/>
              <a:t> import </a:t>
            </a:r>
            <a:r>
              <a:rPr lang="en-US" sz="1700" dirty="0" err="1"/>
              <a:t>StructField</a:t>
            </a:r>
            <a:r>
              <a:rPr lang="en-US" sz="1700" dirty="0"/>
              <a:t>, </a:t>
            </a:r>
            <a:r>
              <a:rPr lang="en-US" sz="1700" dirty="0" err="1"/>
              <a:t>StructType</a:t>
            </a:r>
            <a:r>
              <a:rPr lang="en-US" sz="1700" dirty="0"/>
              <a:t>, </a:t>
            </a:r>
            <a:r>
              <a:rPr lang="en-US" sz="1700" dirty="0" err="1"/>
              <a:t>StringType</a:t>
            </a:r>
            <a:r>
              <a:rPr lang="en-US" sz="1700" dirty="0"/>
              <a:t>, </a:t>
            </a:r>
            <a:r>
              <a:rPr lang="en-US" sz="1700" dirty="0" err="1"/>
              <a:t>LongType</a:t>
            </a:r>
            <a:endParaRPr lang="en-US" sz="1700" dirty="0"/>
          </a:p>
          <a:p>
            <a:pPr marL="0" indent="0">
              <a:buNone/>
            </a:pPr>
            <a:endParaRPr lang="en-US" sz="1700" dirty="0"/>
          </a:p>
          <a:p>
            <a:pPr marL="0" indent="0">
              <a:buNone/>
            </a:pPr>
            <a:r>
              <a:rPr lang="en-US" sz="1700" dirty="0" err="1"/>
              <a:t>myManualSchema</a:t>
            </a:r>
            <a:r>
              <a:rPr lang="en-US" sz="1700" dirty="0"/>
              <a:t> = </a:t>
            </a:r>
            <a:r>
              <a:rPr lang="en-US" sz="1700" dirty="0" err="1"/>
              <a:t>StructType</a:t>
            </a:r>
            <a:r>
              <a:rPr lang="en-US" sz="1700" dirty="0"/>
              <a:t>([</a:t>
            </a:r>
          </a:p>
          <a:p>
            <a:pPr marL="0" indent="0">
              <a:buNone/>
            </a:pPr>
            <a:r>
              <a:rPr lang="en-US" sz="1700" dirty="0" err="1"/>
              <a:t>StructField</a:t>
            </a:r>
            <a:r>
              <a:rPr lang="en-US" sz="1700" dirty="0"/>
              <a:t>(“DEST_COUNTRY_NAME”, </a:t>
            </a:r>
            <a:r>
              <a:rPr lang="en-US" sz="1700" dirty="0" err="1"/>
              <a:t>StringType</a:t>
            </a:r>
            <a:r>
              <a:rPr lang="en-US" sz="1700" dirty="0"/>
              <a:t>(), True),</a:t>
            </a:r>
          </a:p>
          <a:p>
            <a:pPr marL="0" indent="0">
              <a:buNone/>
            </a:pPr>
            <a:r>
              <a:rPr lang="en-US" sz="1700" dirty="0" err="1"/>
              <a:t>StructField</a:t>
            </a:r>
            <a:r>
              <a:rPr lang="en-US" sz="1700" dirty="0"/>
              <a:t>(“ORIGIN_COUNTRY_NAME”, </a:t>
            </a:r>
            <a:r>
              <a:rPr lang="en-US" sz="1700" dirty="0" err="1"/>
              <a:t>StringType</a:t>
            </a:r>
            <a:r>
              <a:rPr lang="en-US" sz="1700" dirty="0"/>
              <a:t>(), True),</a:t>
            </a:r>
          </a:p>
          <a:p>
            <a:pPr marL="0" indent="0">
              <a:buNone/>
            </a:pPr>
            <a:r>
              <a:rPr lang="en-US" sz="1700" dirty="0" err="1"/>
              <a:t>StructField</a:t>
            </a:r>
            <a:r>
              <a:rPr lang="en-US" sz="1700" dirty="0"/>
              <a:t>(“count”, </a:t>
            </a:r>
            <a:r>
              <a:rPr lang="en-US" sz="1700" dirty="0" err="1"/>
              <a:t>LongType</a:t>
            </a:r>
            <a:r>
              <a:rPr lang="en-US" sz="1700" dirty="0"/>
              <a:t>(), False)</a:t>
            </a:r>
          </a:p>
          <a:p>
            <a:pPr marL="0" indent="0">
              <a:buNone/>
            </a:pPr>
            <a:r>
              <a:rPr lang="en-US" sz="1700" dirty="0"/>
              <a:t>])</a:t>
            </a:r>
          </a:p>
          <a:p>
            <a:pPr marL="0" indent="0">
              <a:buNone/>
            </a:pPr>
            <a:endParaRPr lang="en-US" sz="1700" dirty="0"/>
          </a:p>
          <a:p>
            <a:pPr marL="0" indent="0">
              <a:buNone/>
            </a:pPr>
            <a:r>
              <a:rPr lang="en-US" sz="1700" dirty="0"/>
              <a:t>df = </a:t>
            </a:r>
            <a:r>
              <a:rPr lang="en-US" sz="1700" dirty="0" err="1"/>
              <a:t>spark.read.format</a:t>
            </a:r>
            <a:r>
              <a:rPr lang="en-US" sz="1700" dirty="0"/>
              <a:t>(“json”)\</a:t>
            </a:r>
          </a:p>
          <a:p>
            <a:pPr marL="0" indent="0">
              <a:buNone/>
            </a:pPr>
            <a:r>
              <a:rPr lang="en-US" sz="1700" dirty="0"/>
              <a:t>.schema(</a:t>
            </a:r>
            <a:r>
              <a:rPr lang="en-US" sz="1700" dirty="0" err="1"/>
              <a:t>myManualSchema</a:t>
            </a:r>
            <a:r>
              <a:rPr lang="en-US" sz="1700" dirty="0"/>
              <a:t>)\</a:t>
            </a:r>
          </a:p>
          <a:p>
            <a:pPr marL="0" indent="0">
              <a:buNone/>
            </a:pPr>
            <a:r>
              <a:rPr lang="en-US" sz="1700" dirty="0"/>
              <a:t>.load(“/</a:t>
            </a:r>
            <a:r>
              <a:rPr lang="en-US" sz="1700" dirty="0" err="1"/>
              <a:t>hdfs</a:t>
            </a:r>
            <a:r>
              <a:rPr lang="en-US" sz="1700" dirty="0"/>
              <a:t>:///user/</a:t>
            </a:r>
            <a:r>
              <a:rPr lang="en-US" sz="1700" dirty="0" err="1"/>
              <a:t>hadoop</a:t>
            </a:r>
            <a:r>
              <a:rPr lang="en-US" sz="1700" dirty="0"/>
              <a:t>/2015-summary.json”)</a:t>
            </a:r>
          </a:p>
          <a:p>
            <a:endParaRPr lang="en-US" dirty="0"/>
          </a:p>
          <a:p>
            <a:endParaRPr lang="en-US" dirty="0"/>
          </a:p>
        </p:txBody>
      </p:sp>
      <p:sp>
        <p:nvSpPr>
          <p:cNvPr id="4" name="Footer Placeholder 3">
            <a:extLst>
              <a:ext uri="{FF2B5EF4-FFF2-40B4-BE49-F238E27FC236}">
                <a16:creationId xmlns:a16="http://schemas.microsoft.com/office/drawing/2014/main" id="{56E02401-75B8-1C4B-A7ED-D6D52FEF38E9}"/>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5B519483-0E1C-B448-9F08-7CD7F07E8347}"/>
              </a:ext>
            </a:extLst>
          </p:cNvPr>
          <p:cNvSpPr>
            <a:spLocks noGrp="1"/>
          </p:cNvSpPr>
          <p:nvPr>
            <p:ph type="sldNum" sz="quarter" idx="12"/>
          </p:nvPr>
        </p:nvSpPr>
        <p:spPr/>
        <p:txBody>
          <a:bodyPr/>
          <a:lstStyle/>
          <a:p>
            <a:fld id="{9AA7C465-8597-4488-B68C-958448427716}" type="slidenum">
              <a:rPr lang="en-US" smtClean="0"/>
              <a:t>32</a:t>
            </a:fld>
            <a:endParaRPr lang="en-US" dirty="0"/>
          </a:p>
        </p:txBody>
      </p:sp>
    </p:spTree>
    <p:extLst>
      <p:ext uri="{BB962C8B-B14F-4D97-AF65-F5344CB8AC3E}">
        <p14:creationId xmlns:p14="http://schemas.microsoft.com/office/powerpoint/2010/main" val="436580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Inferring the Schema Using Reflection</a:t>
            </a:r>
          </a:p>
        </p:txBody>
      </p:sp>
      <p:sp>
        <p:nvSpPr>
          <p:cNvPr id="3" name="Content Placeholder 2"/>
          <p:cNvSpPr>
            <a:spLocks noGrp="1"/>
          </p:cNvSpPr>
          <p:nvPr>
            <p:ph idx="1"/>
          </p:nvPr>
        </p:nvSpPr>
        <p:spPr/>
        <p:txBody>
          <a:bodyPr/>
          <a:lstStyle/>
          <a:p>
            <a:r>
              <a:rPr lang="en-US" dirty="0"/>
              <a:t>Spark SQL can convert an RDD of Row objects to a </a:t>
            </a:r>
            <a:r>
              <a:rPr lang="en-US" dirty="0" err="1"/>
              <a:t>DataFrame</a:t>
            </a:r>
            <a:r>
              <a:rPr lang="en-US" dirty="0"/>
              <a:t>, inferring the datatypes</a:t>
            </a:r>
          </a:p>
          <a:p>
            <a:pPr lvl="1"/>
            <a:r>
              <a:rPr lang="en-US" dirty="0"/>
              <a:t>Using </a:t>
            </a:r>
            <a:r>
              <a:rPr lang="en-US" dirty="0" err="1"/>
              <a:t>SparkSession.createDataFrame</a:t>
            </a:r>
            <a:r>
              <a:rPr lang="en-US" dirty="0"/>
              <a:t>(</a:t>
            </a:r>
            <a:r>
              <a:rPr lang="en-US" dirty="0" err="1"/>
              <a:t>someRDD</a:t>
            </a:r>
            <a:r>
              <a:rPr lang="en-US" dirty="0"/>
              <a:t>)</a:t>
            </a:r>
          </a:p>
          <a:p>
            <a:r>
              <a:rPr lang="en-US" dirty="0"/>
              <a:t>But the RDD must be composed of Row class instances</a:t>
            </a:r>
          </a:p>
          <a:p>
            <a:r>
              <a:rPr lang="en-US" dirty="0"/>
              <a:t>Row instances are constructed by passing a list of key/value pairs as </a:t>
            </a:r>
            <a:r>
              <a:rPr lang="en-US" dirty="0" err="1"/>
              <a:t>kwargs</a:t>
            </a:r>
            <a:r>
              <a:rPr lang="en-US" dirty="0"/>
              <a:t> to the Row class</a:t>
            </a:r>
          </a:p>
          <a:p>
            <a:pPr lvl="1"/>
            <a:r>
              <a:rPr lang="en-US" dirty="0" err="1"/>
              <a:t>kwargs</a:t>
            </a:r>
            <a:r>
              <a:rPr lang="en-US" dirty="0"/>
              <a:t> are a dictionary whose keys become separate keyword arguments and the values become values of these arguments</a:t>
            </a:r>
          </a:p>
          <a:p>
            <a:r>
              <a:rPr lang="en-US" dirty="0"/>
              <a:t>The keys of this list define the column names of the table, and the types are inferred by looking at the first row</a:t>
            </a:r>
          </a:p>
          <a:p>
            <a:r>
              <a:rPr lang="en-US" dirty="0"/>
              <a:t>Since we currently only look at the first row, it is important that there is no missing data in the first row of the RDD</a:t>
            </a:r>
          </a:p>
          <a:p>
            <a:pPr marL="0" indent="0">
              <a:buNone/>
            </a:pP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33</a:t>
            </a:fld>
            <a:endParaRPr lang="en-US" dirty="0"/>
          </a:p>
        </p:txBody>
      </p:sp>
    </p:spTree>
    <p:extLst>
      <p:ext uri="{BB962C8B-B14F-4D97-AF65-F5344CB8AC3E}">
        <p14:creationId xmlns:p14="http://schemas.microsoft.com/office/powerpoint/2010/main" val="3203312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Inferring the Schema Using Reflection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 </a:t>
            </a:r>
            <a:r>
              <a:rPr lang="en-US" dirty="0" err="1"/>
              <a:t>sc</a:t>
            </a:r>
            <a:r>
              <a:rPr lang="en-US" dirty="0"/>
              <a:t> is an existing </a:t>
            </a:r>
            <a:r>
              <a:rPr lang="en-US" dirty="0" err="1"/>
              <a:t>SparkContext</a:t>
            </a:r>
            <a:r>
              <a:rPr lang="en-US" dirty="0"/>
              <a:t>.</a:t>
            </a:r>
          </a:p>
          <a:p>
            <a:pPr marL="0" indent="0">
              <a:buNone/>
            </a:pPr>
            <a:r>
              <a:rPr lang="en-US" dirty="0"/>
              <a:t>from </a:t>
            </a:r>
            <a:r>
              <a:rPr lang="en-US" dirty="0" err="1"/>
              <a:t>pyspark.sql</a:t>
            </a:r>
            <a:r>
              <a:rPr lang="en-US" dirty="0"/>
              <a:t> import Row</a:t>
            </a:r>
          </a:p>
          <a:p>
            <a:pPr marL="0" indent="0">
              <a:buNone/>
            </a:pPr>
            <a:endParaRPr lang="en-US" dirty="0"/>
          </a:p>
          <a:p>
            <a:pPr marL="0" indent="0">
              <a:buNone/>
            </a:pPr>
            <a:r>
              <a:rPr lang="en-US" dirty="0"/>
              <a:t># Load a text file and convert each line to a Row.</a:t>
            </a:r>
          </a:p>
          <a:p>
            <a:pPr marL="0" indent="0">
              <a:buNone/>
            </a:pPr>
            <a:r>
              <a:rPr lang="en-US" dirty="0"/>
              <a:t>lines = </a:t>
            </a:r>
            <a:r>
              <a:rPr lang="en-US" dirty="0" err="1"/>
              <a:t>sc.textFile</a:t>
            </a:r>
            <a:r>
              <a:rPr lang="en-US" dirty="0"/>
              <a:t>(“</a:t>
            </a:r>
            <a:r>
              <a:rPr lang="en-US" dirty="0" err="1"/>
              <a:t>hdfs</a:t>
            </a:r>
            <a:r>
              <a:rPr lang="en-US" dirty="0"/>
              <a:t>:///user/</a:t>
            </a:r>
            <a:r>
              <a:rPr lang="sk-SK" dirty="0"/>
              <a:t>CSP554</a:t>
            </a:r>
            <a:r>
              <a:rPr lang="en-US" dirty="0"/>
              <a:t>prof/people.txt")</a:t>
            </a:r>
          </a:p>
          <a:p>
            <a:pPr marL="0" indent="0">
              <a:buNone/>
            </a:pPr>
            <a:r>
              <a:rPr lang="en-US" dirty="0"/>
              <a:t>parts = </a:t>
            </a:r>
            <a:r>
              <a:rPr lang="en-US" dirty="0" err="1"/>
              <a:t>lines.map</a:t>
            </a:r>
            <a:r>
              <a:rPr lang="en-US" dirty="0"/>
              <a:t>(lambda l: </a:t>
            </a:r>
            <a:r>
              <a:rPr lang="en-US" dirty="0" err="1"/>
              <a:t>l.split</a:t>
            </a:r>
            <a:r>
              <a:rPr lang="en-US" dirty="0"/>
              <a:t>(","))</a:t>
            </a:r>
          </a:p>
          <a:p>
            <a:pPr marL="0" indent="0">
              <a:buNone/>
            </a:pPr>
            <a:r>
              <a:rPr lang="en-US" b="1" dirty="0"/>
              <a:t>people = </a:t>
            </a:r>
            <a:r>
              <a:rPr lang="en-US" b="1" dirty="0" err="1"/>
              <a:t>parts.map</a:t>
            </a:r>
            <a:r>
              <a:rPr lang="en-US" b="1" dirty="0"/>
              <a:t>(lambda p: Row(name=p[0], age=</a:t>
            </a:r>
            <a:r>
              <a:rPr lang="en-US" b="1" dirty="0" err="1"/>
              <a:t>int</a:t>
            </a:r>
            <a:r>
              <a:rPr lang="en-US" b="1" dirty="0"/>
              <a:t>(p[1])))</a:t>
            </a:r>
          </a:p>
          <a:p>
            <a:pPr marL="0" indent="0">
              <a:buNone/>
            </a:pPr>
            <a:endParaRPr lang="en-US" dirty="0"/>
          </a:p>
          <a:p>
            <a:pPr marL="0" indent="0">
              <a:buNone/>
            </a:pPr>
            <a:r>
              <a:rPr lang="en-US" dirty="0"/>
              <a:t># Infer the schema, and register the </a:t>
            </a:r>
            <a:r>
              <a:rPr lang="en-US" dirty="0" err="1"/>
              <a:t>DataFrame</a:t>
            </a:r>
            <a:r>
              <a:rPr lang="en-US" dirty="0"/>
              <a:t> as a table.</a:t>
            </a:r>
          </a:p>
          <a:p>
            <a:pPr marL="0" indent="0">
              <a:buNone/>
            </a:pPr>
            <a:r>
              <a:rPr lang="en-US" b="1" dirty="0" err="1"/>
              <a:t>schemaPeople</a:t>
            </a:r>
            <a:r>
              <a:rPr lang="en-US" b="1" dirty="0"/>
              <a:t> = </a:t>
            </a:r>
            <a:r>
              <a:rPr lang="en-US" b="1" dirty="0" err="1"/>
              <a:t>spark.createDataFrame</a:t>
            </a:r>
            <a:r>
              <a:rPr lang="en-US" b="1" dirty="0"/>
              <a:t>(people)</a:t>
            </a:r>
          </a:p>
          <a:p>
            <a:pPr marL="0" indent="0">
              <a:buNone/>
            </a:pPr>
            <a:r>
              <a:rPr lang="en-US" b="1" dirty="0" err="1"/>
              <a:t>schemaPeople.createOrReplaceTempView</a:t>
            </a:r>
            <a:r>
              <a:rPr lang="en-US" b="1" dirty="0"/>
              <a:t>("people")</a:t>
            </a:r>
          </a:p>
          <a:p>
            <a:pPr marL="0" indent="0">
              <a:buNone/>
            </a:pPr>
            <a:endParaRPr lang="en-US" dirty="0"/>
          </a:p>
          <a:p>
            <a:pPr marL="0" indent="0">
              <a:buNone/>
            </a:pPr>
            <a:r>
              <a:rPr lang="en-US" dirty="0"/>
              <a:t># SQL can be run over </a:t>
            </a:r>
            <a:r>
              <a:rPr lang="en-US" dirty="0" err="1"/>
              <a:t>DataFrames</a:t>
            </a:r>
            <a:r>
              <a:rPr lang="en-US" dirty="0"/>
              <a:t> that have been registered as a table.</a:t>
            </a:r>
          </a:p>
          <a:p>
            <a:pPr marL="0" indent="0">
              <a:buNone/>
            </a:pPr>
            <a:r>
              <a:rPr lang="en-US" dirty="0"/>
              <a:t>teenagers = </a:t>
            </a:r>
            <a:r>
              <a:rPr lang="en-US" dirty="0" err="1"/>
              <a:t>spark.sql</a:t>
            </a:r>
            <a:r>
              <a:rPr lang="en-US" dirty="0"/>
              <a:t>("SELECT name FROM people WHERE age &gt;= 13 AND age &lt;= 19")</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735884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p:txBody>
          <a:bodyPr/>
          <a:lstStyle/>
          <a:p>
            <a:r>
              <a:rPr lang="en-US" dirty="0"/>
              <a:t>When a dictionary of </a:t>
            </a:r>
            <a:r>
              <a:rPr lang="en-US" dirty="0" err="1"/>
              <a:t>kwargs</a:t>
            </a:r>
            <a:r>
              <a:rPr lang="en-US" dirty="0"/>
              <a:t> cannot be defined ahead of time, a </a:t>
            </a:r>
            <a:r>
              <a:rPr lang="en-US" dirty="0" err="1"/>
              <a:t>DataFrame</a:t>
            </a:r>
            <a:r>
              <a:rPr lang="en-US" dirty="0"/>
              <a:t> can be created programmatically with three steps.</a:t>
            </a:r>
          </a:p>
          <a:p>
            <a:endParaRPr lang="en-US" dirty="0"/>
          </a:p>
          <a:p>
            <a:pPr marL="457200" indent="-457200">
              <a:buFont typeface="+mj-lt"/>
              <a:buAutoNum type="arabicPeriod"/>
            </a:pPr>
            <a:r>
              <a:rPr lang="en-US" dirty="0"/>
              <a:t>Create an RDD of tuples or lists from the original RDD</a:t>
            </a:r>
          </a:p>
          <a:p>
            <a:pPr marL="457200" indent="-457200">
              <a:buFont typeface="+mj-lt"/>
              <a:buAutoNum type="arabicPeriod"/>
            </a:pPr>
            <a:r>
              <a:rPr lang="en-US" dirty="0"/>
              <a:t>Create the schema represented by a </a:t>
            </a:r>
            <a:r>
              <a:rPr lang="en-US" dirty="0" err="1"/>
              <a:t>StructType</a:t>
            </a:r>
            <a:r>
              <a:rPr lang="en-US" dirty="0"/>
              <a:t> matching the structure of tuples or lists in the RDD created in the step 1.</a:t>
            </a:r>
          </a:p>
          <a:p>
            <a:pPr marL="457200" indent="-457200">
              <a:buFont typeface="+mj-lt"/>
              <a:buAutoNum type="arabicPeriod"/>
            </a:pPr>
            <a:r>
              <a:rPr lang="en-US" dirty="0"/>
              <a:t>Apply the schema to the RDD via </a:t>
            </a:r>
            <a:r>
              <a:rPr lang="en-US" dirty="0" err="1"/>
              <a:t>createDataFrame</a:t>
            </a:r>
            <a:r>
              <a:rPr lang="en-US" dirty="0"/>
              <a:t> method provided by </a:t>
            </a:r>
            <a:r>
              <a:rPr lang="en-US" dirty="0" err="1"/>
              <a:t>SparkSession</a:t>
            </a: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35</a:t>
            </a:fld>
            <a:endParaRPr lang="en-US" dirty="0"/>
          </a:p>
        </p:txBody>
      </p:sp>
    </p:spTree>
    <p:extLst>
      <p:ext uri="{BB962C8B-B14F-4D97-AF65-F5344CB8AC3E}">
        <p14:creationId xmlns:p14="http://schemas.microsoft.com/office/powerpoint/2010/main" val="2911566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p:txBody>
          <a:bodyPr>
            <a:normAutofit/>
          </a:bodyPr>
          <a:lstStyle/>
          <a:p>
            <a:r>
              <a:rPr lang="en-US" dirty="0"/>
              <a:t>The preferred method of defining a schema for your </a:t>
            </a:r>
            <a:r>
              <a:rPr lang="en-US" dirty="0" err="1"/>
              <a:t>DataFrame</a:t>
            </a:r>
            <a:r>
              <a:rPr lang="en-US" dirty="0"/>
              <a:t> objects is to explicitly supply this in your code</a:t>
            </a:r>
          </a:p>
          <a:p>
            <a:r>
              <a:rPr lang="en-US" dirty="0"/>
              <a:t>Creating a schema requires you to create a </a:t>
            </a:r>
            <a:r>
              <a:rPr lang="en-US" dirty="0" err="1"/>
              <a:t>StructType</a:t>
            </a:r>
            <a:r>
              <a:rPr lang="en-US" dirty="0"/>
              <a:t> object containing a collection of </a:t>
            </a:r>
            <a:r>
              <a:rPr lang="en-US" dirty="0" err="1"/>
              <a:t>StructField</a:t>
            </a:r>
            <a:r>
              <a:rPr lang="en-US" dirty="0"/>
              <a:t> object</a:t>
            </a:r>
          </a:p>
          <a:p>
            <a:r>
              <a:rPr lang="en-US" dirty="0"/>
              <a:t>Apply this schema to your </a:t>
            </a:r>
            <a:r>
              <a:rPr lang="en-US" dirty="0" err="1"/>
              <a:t>DataFrame</a:t>
            </a:r>
            <a:r>
              <a:rPr lang="en-US" dirty="0"/>
              <a:t> when it is created</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36</a:t>
            </a:fld>
            <a:endParaRPr lang="en-US" dirty="0"/>
          </a:p>
        </p:txBody>
      </p:sp>
    </p:spTree>
    <p:extLst>
      <p:ext uri="{BB962C8B-B14F-4D97-AF65-F5344CB8AC3E}">
        <p14:creationId xmlns:p14="http://schemas.microsoft.com/office/powerpoint/2010/main" val="3199479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p:txBody>
          <a:bodyPr>
            <a:normAutofit/>
          </a:bodyPr>
          <a:lstStyle/>
          <a:p>
            <a:r>
              <a:rPr lang="en-US" dirty="0"/>
              <a:t>class </a:t>
            </a:r>
            <a:r>
              <a:rPr lang="en-US" dirty="0" err="1"/>
              <a:t>pyspark.sql.types.StructType</a:t>
            </a:r>
            <a:r>
              <a:rPr lang="en-US" dirty="0"/>
              <a:t>(fields=None)</a:t>
            </a:r>
          </a:p>
          <a:p>
            <a:pPr lvl="1"/>
            <a:r>
              <a:rPr lang="en-US" dirty="0" err="1"/>
              <a:t>Struct</a:t>
            </a:r>
            <a:r>
              <a:rPr lang="en-US" dirty="0"/>
              <a:t> type, consisting of a list of </a:t>
            </a:r>
            <a:r>
              <a:rPr lang="en-US" dirty="0" err="1"/>
              <a:t>StructField</a:t>
            </a:r>
            <a:r>
              <a:rPr lang="en-US" dirty="0"/>
              <a:t>.</a:t>
            </a:r>
          </a:p>
          <a:p>
            <a:pPr lvl="1"/>
            <a:r>
              <a:rPr lang="en-US" dirty="0"/>
              <a:t>This is the data type representing a Row.</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37</a:t>
            </a:fld>
            <a:endParaRPr lang="en-US" dirty="0"/>
          </a:p>
        </p:txBody>
      </p:sp>
    </p:spTree>
    <p:extLst>
      <p:ext uri="{BB962C8B-B14F-4D97-AF65-F5344CB8AC3E}">
        <p14:creationId xmlns:p14="http://schemas.microsoft.com/office/powerpoint/2010/main" val="4086368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p:txBody>
          <a:bodyPr>
            <a:normAutofit/>
          </a:bodyPr>
          <a:lstStyle/>
          <a:p>
            <a:r>
              <a:rPr lang="en-US" dirty="0"/>
              <a:t>class </a:t>
            </a:r>
            <a:r>
              <a:rPr lang="en-US" dirty="0" err="1"/>
              <a:t>pyspark.sql.types.StructField</a:t>
            </a:r>
            <a:r>
              <a:rPr lang="en-US" dirty="0"/>
              <a:t>(name, </a:t>
            </a:r>
            <a:r>
              <a:rPr lang="en-US" dirty="0" err="1"/>
              <a:t>dataType</a:t>
            </a:r>
            <a:r>
              <a:rPr lang="en-US" dirty="0"/>
              <a:t>, </a:t>
            </a:r>
            <a:r>
              <a:rPr lang="en-US" dirty="0" err="1"/>
              <a:t>nullable</a:t>
            </a:r>
            <a:r>
              <a:rPr lang="en-US" dirty="0"/>
              <a:t>=True)</a:t>
            </a:r>
          </a:p>
          <a:p>
            <a:pPr lvl="1"/>
            <a:r>
              <a:rPr lang="en-US" dirty="0"/>
              <a:t>A field in </a:t>
            </a:r>
            <a:r>
              <a:rPr lang="en-US" dirty="0" err="1"/>
              <a:t>StructType</a:t>
            </a:r>
            <a:r>
              <a:rPr lang="en-US" dirty="0"/>
              <a:t>.</a:t>
            </a:r>
          </a:p>
          <a:p>
            <a:pPr lvl="1"/>
            <a:r>
              <a:rPr lang="en-US" dirty="0"/>
              <a:t>Parameters:	</a:t>
            </a:r>
          </a:p>
          <a:p>
            <a:pPr lvl="2"/>
            <a:r>
              <a:rPr lang="en-US" dirty="0"/>
              <a:t>name – string, name of the field.</a:t>
            </a:r>
          </a:p>
          <a:p>
            <a:pPr lvl="2"/>
            <a:r>
              <a:rPr lang="en-US" dirty="0" err="1"/>
              <a:t>dataType</a:t>
            </a:r>
            <a:r>
              <a:rPr lang="en-US" dirty="0"/>
              <a:t> – </a:t>
            </a:r>
            <a:r>
              <a:rPr lang="en-US" dirty="0" err="1"/>
              <a:t>DataType</a:t>
            </a:r>
            <a:r>
              <a:rPr lang="en-US" dirty="0"/>
              <a:t> of the field.</a:t>
            </a:r>
          </a:p>
          <a:p>
            <a:pPr lvl="2"/>
            <a:r>
              <a:rPr lang="en-US" dirty="0" err="1"/>
              <a:t>nullable</a:t>
            </a:r>
            <a:r>
              <a:rPr lang="en-US" dirty="0"/>
              <a:t> – </a:t>
            </a:r>
            <a:r>
              <a:rPr lang="en-US" dirty="0" err="1"/>
              <a:t>boolean</a:t>
            </a:r>
            <a:r>
              <a:rPr lang="en-US" dirty="0"/>
              <a:t>, whether the field can be null (None) or not.</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38</a:t>
            </a:fld>
            <a:endParaRPr lang="en-US" dirty="0"/>
          </a:p>
        </p:txBody>
      </p:sp>
    </p:spTree>
    <p:extLst>
      <p:ext uri="{BB962C8B-B14F-4D97-AF65-F5344CB8AC3E}">
        <p14:creationId xmlns:p14="http://schemas.microsoft.com/office/powerpoint/2010/main" val="1980803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a:xfrm>
            <a:off x="457200" y="1447800"/>
            <a:ext cx="8229600" cy="5029200"/>
          </a:xfrm>
        </p:spPr>
        <p:txBody>
          <a:bodyPr>
            <a:noAutofit/>
          </a:bodyPr>
          <a:lstStyle/>
          <a:p>
            <a:pPr marL="0" indent="0">
              <a:buNone/>
            </a:pPr>
            <a:r>
              <a:rPr lang="en-US" dirty="0"/>
              <a:t># Import </a:t>
            </a:r>
            <a:r>
              <a:rPr lang="en-US" dirty="0" err="1"/>
              <a:t>SparkSession</a:t>
            </a:r>
            <a:r>
              <a:rPr lang="en-US" dirty="0"/>
              <a:t> and data types</a:t>
            </a:r>
          </a:p>
          <a:p>
            <a:pPr marL="0" indent="0">
              <a:buNone/>
            </a:pPr>
            <a:r>
              <a:rPr lang="en-US" dirty="0"/>
              <a:t>from </a:t>
            </a:r>
            <a:r>
              <a:rPr lang="en-US" dirty="0" err="1"/>
              <a:t>pyspark.sql.types</a:t>
            </a:r>
            <a:r>
              <a:rPr lang="en-US" dirty="0"/>
              <a:t> import *</a:t>
            </a:r>
          </a:p>
          <a:p>
            <a:pPr marL="0" indent="0">
              <a:buNone/>
            </a:pPr>
            <a:endParaRPr lang="en-US" dirty="0"/>
          </a:p>
          <a:p>
            <a:pPr marL="0" indent="0">
              <a:buNone/>
            </a:pPr>
            <a:r>
              <a:rPr lang="en-US" dirty="0"/>
              <a:t># Load a text file and convert each line to a tuple.</a:t>
            </a:r>
          </a:p>
          <a:p>
            <a:pPr marL="0" indent="0">
              <a:buNone/>
            </a:pPr>
            <a:r>
              <a:rPr lang="en-US" sz="2200" dirty="0"/>
              <a:t>lines = </a:t>
            </a:r>
            <a:r>
              <a:rPr lang="en-US" sz="2200" dirty="0" err="1"/>
              <a:t>sc.textFile</a:t>
            </a:r>
            <a:r>
              <a:rPr lang="en-US" sz="2200" dirty="0"/>
              <a:t>(”</a:t>
            </a:r>
            <a:r>
              <a:rPr lang="en-US" sz="2200" dirty="0" err="1"/>
              <a:t>hdfs</a:t>
            </a:r>
            <a:r>
              <a:rPr lang="en-US" sz="2200" dirty="0"/>
              <a:t>:///examples/</a:t>
            </a:r>
            <a:r>
              <a:rPr lang="en-US" sz="2200" dirty="0" err="1"/>
              <a:t>src</a:t>
            </a:r>
            <a:r>
              <a:rPr lang="en-US" sz="2200" dirty="0"/>
              <a:t>/main/resources/people.txt")</a:t>
            </a:r>
          </a:p>
          <a:p>
            <a:pPr marL="0" indent="0">
              <a:buNone/>
            </a:pPr>
            <a:r>
              <a:rPr lang="en-US" sz="2200" dirty="0"/>
              <a:t>parts = </a:t>
            </a:r>
            <a:r>
              <a:rPr lang="en-US" sz="2200" dirty="0" err="1"/>
              <a:t>lines.map</a:t>
            </a:r>
            <a:r>
              <a:rPr lang="en-US" sz="2200" dirty="0"/>
              <a:t>(lambda l: </a:t>
            </a:r>
            <a:r>
              <a:rPr lang="en-US" sz="2200" dirty="0" err="1"/>
              <a:t>l.split</a:t>
            </a:r>
            <a:r>
              <a:rPr lang="en-US" sz="2200" dirty="0"/>
              <a:t>(","))</a:t>
            </a:r>
          </a:p>
          <a:p>
            <a:pPr marL="0" indent="0">
              <a:buNone/>
            </a:pPr>
            <a:r>
              <a:rPr lang="en-US" sz="2200" dirty="0"/>
              <a:t>people = </a:t>
            </a:r>
            <a:r>
              <a:rPr lang="en-US" sz="2200" dirty="0" err="1"/>
              <a:t>parts.map</a:t>
            </a:r>
            <a:r>
              <a:rPr lang="en-US" sz="2200" dirty="0"/>
              <a:t>(lambda p: (p[0], p[1].strip()))</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39</a:t>
            </a:fld>
            <a:endParaRPr lang="en-US" dirty="0"/>
          </a:p>
        </p:txBody>
      </p:sp>
    </p:spTree>
    <p:extLst>
      <p:ext uri="{BB962C8B-B14F-4D97-AF65-F5344CB8AC3E}">
        <p14:creationId xmlns:p14="http://schemas.microsoft.com/office/powerpoint/2010/main" val="3562237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SQL</a:t>
            </a:r>
          </a:p>
        </p:txBody>
      </p:sp>
      <p:sp>
        <p:nvSpPr>
          <p:cNvPr id="3" name="Content Placeholder 2"/>
          <p:cNvSpPr>
            <a:spLocks noGrp="1"/>
          </p:cNvSpPr>
          <p:nvPr>
            <p:ph idx="1"/>
          </p:nvPr>
        </p:nvSpPr>
        <p:spPr>
          <a:xfrm>
            <a:off x="457200" y="1600200"/>
            <a:ext cx="8229600" cy="5029200"/>
          </a:xfrm>
        </p:spPr>
        <p:txBody>
          <a:bodyPr>
            <a:normAutofit/>
          </a:bodyPr>
          <a:lstStyle/>
          <a:p>
            <a:r>
              <a:rPr lang="en-US" dirty="0"/>
              <a:t>One use of Spark SQL is to execute SQL queries written using either a basic SQL syntax or HQL</a:t>
            </a:r>
          </a:p>
          <a:p>
            <a:r>
              <a:rPr lang="en-US" dirty="0"/>
              <a:t>Spark SQL can also be used to read data from an existing Hive files</a:t>
            </a:r>
          </a:p>
          <a:p>
            <a:r>
              <a:rPr lang="en-US" dirty="0"/>
              <a:t>You interact with the SQL interface using the command line or via JDBC/ODBC</a:t>
            </a:r>
          </a:p>
          <a:p>
            <a:r>
              <a:rPr lang="en-US" dirty="0"/>
              <a:t>The whitepaper titled “Spark SQL: Relational Data Processing in Spark” is recommended further reading</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4</a:t>
            </a:fld>
            <a:endParaRPr lang="en-US" dirty="0"/>
          </a:p>
        </p:txBody>
      </p:sp>
    </p:spTree>
    <p:extLst>
      <p:ext uri="{BB962C8B-B14F-4D97-AF65-F5344CB8AC3E}">
        <p14:creationId xmlns:p14="http://schemas.microsoft.com/office/powerpoint/2010/main" val="24233181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 Construct the schema</a:t>
            </a:r>
          </a:p>
          <a:p>
            <a:pPr marL="0" indent="0">
              <a:buNone/>
            </a:pPr>
            <a:r>
              <a:rPr lang="en-US" dirty="0"/>
              <a:t>fields = [</a:t>
            </a:r>
            <a:r>
              <a:rPr lang="en-US" dirty="0" err="1"/>
              <a:t>StructField</a:t>
            </a:r>
            <a:r>
              <a:rPr lang="en-US" dirty="0"/>
              <a:t>(‘name’, </a:t>
            </a:r>
            <a:r>
              <a:rPr lang="en-US" dirty="0" err="1"/>
              <a:t>StringType</a:t>
            </a:r>
            <a:r>
              <a:rPr lang="en-US" dirty="0"/>
              <a:t>(), True), </a:t>
            </a:r>
            <a:r>
              <a:rPr lang="en-US" dirty="0" err="1"/>
              <a:t>StructField</a:t>
            </a:r>
            <a:r>
              <a:rPr lang="en-US" dirty="0"/>
              <a:t>(‘age’, </a:t>
            </a:r>
            <a:r>
              <a:rPr lang="en-US" dirty="0" err="1"/>
              <a:t>StringType</a:t>
            </a:r>
            <a:r>
              <a:rPr lang="en-US" dirty="0"/>
              <a:t>(), True)]</a:t>
            </a:r>
          </a:p>
          <a:p>
            <a:pPr marL="0" indent="0">
              <a:buNone/>
            </a:pPr>
            <a:r>
              <a:rPr lang="en-US" dirty="0"/>
              <a:t>schema = </a:t>
            </a:r>
            <a:r>
              <a:rPr lang="en-US" dirty="0" err="1"/>
              <a:t>StructType</a:t>
            </a:r>
            <a:r>
              <a:rPr lang="en-US" dirty="0"/>
              <a:t>(fields)</a:t>
            </a:r>
          </a:p>
          <a:p>
            <a:pPr marL="0" indent="0">
              <a:buNone/>
            </a:pPr>
            <a:endParaRPr lang="en-US" dirty="0"/>
          </a:p>
          <a:p>
            <a:pPr marL="0" indent="0">
              <a:buNone/>
            </a:pPr>
            <a:r>
              <a:rPr lang="en-US" dirty="0"/>
              <a:t># Apply the schema to the RDD.</a:t>
            </a:r>
          </a:p>
          <a:p>
            <a:pPr marL="0" indent="0">
              <a:buNone/>
            </a:pPr>
            <a:r>
              <a:rPr lang="en-US" dirty="0" err="1"/>
              <a:t>schemaPeople</a:t>
            </a:r>
            <a:r>
              <a:rPr lang="en-US" dirty="0"/>
              <a:t> = </a:t>
            </a:r>
            <a:r>
              <a:rPr lang="en-US" dirty="0" err="1"/>
              <a:t>spark.createDataFrame</a:t>
            </a:r>
            <a:r>
              <a:rPr lang="en-US" dirty="0"/>
              <a:t>(people, schema)</a:t>
            </a:r>
          </a:p>
          <a:p>
            <a:pPr marL="0" indent="0">
              <a:buNone/>
            </a:pPr>
            <a:endParaRPr lang="en-US" dirty="0"/>
          </a:p>
          <a:p>
            <a:pPr marL="0" indent="0">
              <a:buNone/>
            </a:pPr>
            <a:r>
              <a:rPr lang="en-US" dirty="0"/>
              <a:t># Register the </a:t>
            </a:r>
            <a:r>
              <a:rPr lang="en-US" dirty="0" err="1"/>
              <a:t>DataFrame</a:t>
            </a:r>
            <a:r>
              <a:rPr lang="en-US" dirty="0"/>
              <a:t> as a table.</a:t>
            </a:r>
          </a:p>
          <a:p>
            <a:pPr marL="0" indent="0">
              <a:buNone/>
            </a:pPr>
            <a:r>
              <a:rPr lang="en-US" dirty="0" err="1"/>
              <a:t>schemaPeople.createOrReplaceTempView</a:t>
            </a:r>
            <a:r>
              <a:rPr lang="en-US" dirty="0"/>
              <a:t>("people")</a:t>
            </a:r>
          </a:p>
          <a:p>
            <a:pPr marL="0" indent="0">
              <a:buNone/>
            </a:pPr>
            <a:endParaRPr lang="en-US" dirty="0"/>
          </a:p>
          <a:p>
            <a:pPr marL="0" indent="0">
              <a:buNone/>
            </a:pPr>
            <a:r>
              <a:rPr lang="en-US" dirty="0"/>
              <a:t># SQL can be run over </a:t>
            </a:r>
            <a:r>
              <a:rPr lang="en-US" dirty="0" err="1"/>
              <a:t>DataFrames</a:t>
            </a:r>
            <a:r>
              <a:rPr lang="en-US" dirty="0"/>
              <a:t> that have been registered </a:t>
            </a:r>
          </a:p>
          <a:p>
            <a:pPr marL="0" indent="0">
              <a:buNone/>
            </a:pPr>
            <a:r>
              <a:rPr lang="en-US" dirty="0"/>
              <a:t># as a table.</a:t>
            </a:r>
          </a:p>
          <a:p>
            <a:pPr marL="0" indent="0">
              <a:buNone/>
            </a:pPr>
            <a:r>
              <a:rPr lang="en-US" dirty="0"/>
              <a:t>results = </a:t>
            </a:r>
            <a:r>
              <a:rPr lang="en-US" dirty="0" err="1"/>
              <a:t>spark.sql</a:t>
            </a:r>
            <a:r>
              <a:rPr lang="en-US" dirty="0"/>
              <a:t>("SELECT name FROM people")</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40</a:t>
            </a:fld>
            <a:endParaRPr lang="en-US" dirty="0"/>
          </a:p>
        </p:txBody>
      </p:sp>
    </p:spTree>
    <p:extLst>
      <p:ext uri="{BB962C8B-B14F-4D97-AF65-F5344CB8AC3E}">
        <p14:creationId xmlns:p14="http://schemas.microsoft.com/office/powerpoint/2010/main" val="252197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DataFrame</a:t>
            </a:r>
            <a:r>
              <a:rPr lang="en-US" dirty="0"/>
              <a:t> Type Model</a:t>
            </a:r>
          </a:p>
        </p:txBody>
      </p:sp>
      <p:sp>
        <p:nvSpPr>
          <p:cNvPr id="3" name="Content Placeholder 2"/>
          <p:cNvSpPr>
            <a:spLocks noGrp="1"/>
          </p:cNvSpPr>
          <p:nvPr>
            <p:ph idx="1"/>
          </p:nvPr>
        </p:nvSpPr>
        <p:spPr/>
        <p:txBody>
          <a:bodyPr/>
          <a:lstStyle/>
          <a:p>
            <a:r>
              <a:rPr lang="en-US" dirty="0"/>
              <a:t>The data model for the </a:t>
            </a:r>
            <a:r>
              <a:rPr lang="en-US" dirty="0" err="1"/>
              <a:t>DataFrame</a:t>
            </a:r>
            <a:r>
              <a:rPr lang="en-US" dirty="0"/>
              <a:t> API is based on the Hive data model</a:t>
            </a:r>
          </a:p>
          <a:p>
            <a:r>
              <a:rPr lang="en-US" dirty="0"/>
              <a:t>Datatypes used with </a:t>
            </a:r>
            <a:r>
              <a:rPr lang="en-US" dirty="0" err="1"/>
              <a:t>DataFrames</a:t>
            </a:r>
            <a:r>
              <a:rPr lang="en-US" dirty="0"/>
              <a:t> map directly to their equivalents in Hive</a:t>
            </a:r>
          </a:p>
          <a:p>
            <a:r>
              <a:rPr lang="en-US" dirty="0"/>
              <a:t>This includes all of the common primitive types as well as the complex types</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41</a:t>
            </a:fld>
            <a:endParaRPr lang="en-US" dirty="0"/>
          </a:p>
        </p:txBody>
      </p:sp>
    </p:spTree>
    <p:extLst>
      <p:ext uri="{BB962C8B-B14F-4D97-AF65-F5344CB8AC3E}">
        <p14:creationId xmlns:p14="http://schemas.microsoft.com/office/powerpoint/2010/main" val="7941382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DataFrame</a:t>
            </a:r>
            <a:r>
              <a:rPr lang="en-US" dirty="0"/>
              <a:t> Primitive Types </a:t>
            </a:r>
          </a:p>
        </p:txBody>
      </p:sp>
      <p:sp>
        <p:nvSpPr>
          <p:cNvPr id="8" name="Content Placeholder 7"/>
          <p:cNvSpPr>
            <a:spLocks noGrp="1"/>
          </p:cNvSpPr>
          <p:nvPr>
            <p:ph idx="1"/>
          </p:nvPr>
        </p:nvSpPr>
        <p:spPr>
          <a:xfrm>
            <a:off x="457200" y="1600200"/>
            <a:ext cx="8229600" cy="914400"/>
          </a:xfrm>
        </p:spPr>
        <p:txBody>
          <a:bodyPr>
            <a:normAutofit/>
          </a:bodyPr>
          <a:lstStyle/>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42</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64" y="1766888"/>
            <a:ext cx="8445436" cy="39481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6337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a:t>
            </a:r>
            <a:r>
              <a:rPr lang="en-US" dirty="0"/>
              <a:t> Complex Types</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590800"/>
            <a:ext cx="8750209" cy="1504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008347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Running SQL Queries on </a:t>
            </a:r>
            <a:r>
              <a:rPr lang="en-US" dirty="0" err="1"/>
              <a:t>DataFrames</a:t>
            </a:r>
            <a:endParaRPr lang="en-US" dirty="0"/>
          </a:p>
        </p:txBody>
      </p:sp>
      <p:sp>
        <p:nvSpPr>
          <p:cNvPr id="3" name="Content Placeholder 2"/>
          <p:cNvSpPr>
            <a:spLocks noGrp="1"/>
          </p:cNvSpPr>
          <p:nvPr>
            <p:ph idx="1"/>
          </p:nvPr>
        </p:nvSpPr>
        <p:spPr/>
        <p:txBody>
          <a:bodyPr/>
          <a:lstStyle/>
          <a:p>
            <a:r>
              <a:rPr lang="en-US" dirty="0"/>
              <a:t>The </a:t>
            </a:r>
            <a:r>
              <a:rPr lang="en-US" dirty="0" err="1"/>
              <a:t>sql</a:t>
            </a:r>
            <a:r>
              <a:rPr lang="en-US" dirty="0"/>
              <a:t>() function of </a:t>
            </a:r>
            <a:r>
              <a:rPr lang="en-US" dirty="0" err="1"/>
              <a:t>SparkSession</a:t>
            </a:r>
            <a:r>
              <a:rPr lang="en-US" dirty="0"/>
              <a:t> enables applications to run SQL queries and returns the result as a </a:t>
            </a:r>
            <a:r>
              <a:rPr lang="en-US" dirty="0" err="1"/>
              <a:t>DataFrame</a:t>
            </a:r>
            <a:endParaRPr lang="en-US" dirty="0"/>
          </a:p>
          <a:p>
            <a:r>
              <a:rPr lang="en-US" dirty="0"/>
              <a:t>SQL queries reference tables and not </a:t>
            </a:r>
            <a:r>
              <a:rPr lang="en-US" dirty="0" err="1"/>
              <a:t>DataFrames</a:t>
            </a:r>
            <a:r>
              <a:rPr lang="en-US" dirty="0"/>
              <a:t>…</a:t>
            </a:r>
          </a:p>
          <a:p>
            <a:r>
              <a:rPr lang="en-US" dirty="0"/>
              <a:t>So </a:t>
            </a:r>
            <a:r>
              <a:rPr lang="en-US" dirty="0" err="1"/>
              <a:t>DataFrame</a:t>
            </a:r>
            <a:r>
              <a:rPr lang="en-US" dirty="0"/>
              <a:t> provides a function to register itself as a table known to the SQL processor</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349314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br>
              <a:rPr lang="en-US" dirty="0"/>
            </a:br>
            <a:r>
              <a:rPr lang="en-US" sz="2800" dirty="0" err="1"/>
              <a:t>createOrReplaceTempView</a:t>
            </a:r>
            <a:r>
              <a:rPr lang="en-US" sz="2800" dirty="0"/>
              <a:t>(</a:t>
            </a:r>
            <a:r>
              <a:rPr lang="en-US" sz="3100" dirty="0" err="1"/>
              <a:t>tableName</a:t>
            </a:r>
            <a:r>
              <a:rPr lang="en-US" sz="3100" dirty="0"/>
              <a:t>)</a:t>
            </a:r>
            <a:endParaRPr lang="en-US" dirty="0"/>
          </a:p>
        </p:txBody>
      </p:sp>
      <p:sp>
        <p:nvSpPr>
          <p:cNvPr id="3" name="Content Placeholder 2"/>
          <p:cNvSpPr>
            <a:spLocks noGrp="1"/>
          </p:cNvSpPr>
          <p:nvPr>
            <p:ph idx="1"/>
          </p:nvPr>
        </p:nvSpPr>
        <p:spPr/>
        <p:txBody>
          <a:bodyPr/>
          <a:lstStyle/>
          <a:p>
            <a:r>
              <a:rPr lang="en-US" dirty="0"/>
              <a:t>Register as a temporary table in the catalog.</a:t>
            </a:r>
          </a:p>
          <a:p>
            <a:endParaRPr lang="en-US" dirty="0"/>
          </a:p>
          <a:p>
            <a:r>
              <a:rPr lang="en-US" dirty="0"/>
              <a:t>The lifetime of the table is tied to that of the </a:t>
            </a:r>
            <a:r>
              <a:rPr lang="en-US" dirty="0" err="1"/>
              <a:t>SparkSession</a:t>
            </a:r>
            <a:r>
              <a:rPr lang="en-US" dirty="0"/>
              <a:t> used to create </a:t>
            </a:r>
            <a:r>
              <a:rPr lang="en-US"/>
              <a:t>the associated </a:t>
            </a:r>
            <a:r>
              <a:rPr lang="en-US" dirty="0" err="1"/>
              <a:t>DataFrame</a:t>
            </a:r>
            <a:endParaRPr lang="en-US" dirty="0"/>
          </a:p>
          <a:p>
            <a:pPr marL="0" indent="0">
              <a:buNone/>
            </a:pPr>
            <a:endParaRPr lang="en-US" dirty="0"/>
          </a:p>
          <a:p>
            <a:pPr marL="274320" lvl="1" indent="0">
              <a:buNone/>
            </a:pPr>
            <a:r>
              <a:rPr lang="en-US" dirty="0" err="1"/>
              <a:t>someDataFrame.createOrReplaceTempView</a:t>
            </a:r>
            <a:r>
              <a:rPr lang="en-US" dirty="0"/>
              <a:t>( "table1")</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4191568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SparkSession</a:t>
            </a:r>
            <a:br>
              <a:rPr lang="en-US" dirty="0"/>
            </a:br>
            <a:r>
              <a:rPr lang="en-US" sz="3100" dirty="0" err="1"/>
              <a:t>sql</a:t>
            </a:r>
            <a:r>
              <a:rPr lang="en-US" sz="3100" dirty="0"/>
              <a:t>(</a:t>
            </a:r>
            <a:r>
              <a:rPr lang="en-US" sz="3100" dirty="0" err="1"/>
              <a:t>sqlQuery</a:t>
            </a:r>
            <a:r>
              <a:rPr lang="en-US" sz="3100" dirty="0"/>
              <a:t>)</a:t>
            </a:r>
          </a:p>
        </p:txBody>
      </p:sp>
      <p:sp>
        <p:nvSpPr>
          <p:cNvPr id="3" name="Content Placeholder 2"/>
          <p:cNvSpPr>
            <a:spLocks noGrp="1"/>
          </p:cNvSpPr>
          <p:nvPr>
            <p:ph idx="1"/>
          </p:nvPr>
        </p:nvSpPr>
        <p:spPr/>
        <p:txBody>
          <a:bodyPr/>
          <a:lstStyle/>
          <a:p>
            <a:r>
              <a:rPr lang="en-US" dirty="0"/>
              <a:t>Returns a </a:t>
            </a:r>
            <a:r>
              <a:rPr lang="en-US" dirty="0" err="1"/>
              <a:t>DataFrame</a:t>
            </a:r>
            <a:r>
              <a:rPr lang="en-US" dirty="0"/>
              <a:t> representing the result of the given query</a:t>
            </a:r>
          </a:p>
          <a:p>
            <a:endParaRPr lang="en-US" dirty="0"/>
          </a:p>
          <a:p>
            <a:r>
              <a:rPr lang="en-US" dirty="0"/>
              <a:t>Returns:	</a:t>
            </a:r>
            <a:r>
              <a:rPr lang="en-US" dirty="0" err="1"/>
              <a:t>DataFrame</a:t>
            </a:r>
            <a:endParaRPr lang="en-US" dirty="0"/>
          </a:p>
          <a:p>
            <a:pPr marL="0" indent="0">
              <a:buNone/>
            </a:pPr>
            <a:endParaRPr lang="en-US" dirty="0"/>
          </a:p>
          <a:p>
            <a:pPr marL="0" indent="0">
              <a:buNone/>
            </a:pPr>
            <a:r>
              <a:rPr lang="en-US" sz="2000" dirty="0"/>
              <a:t>df1.createOrReplaceTempView(("table1")</a:t>
            </a:r>
          </a:p>
          <a:p>
            <a:pPr marL="0" indent="0">
              <a:buNone/>
            </a:pPr>
            <a:r>
              <a:rPr lang="en-US" sz="2000" dirty="0"/>
              <a:t>df2 = </a:t>
            </a:r>
            <a:r>
              <a:rPr lang="en-US" sz="2000" dirty="0" err="1"/>
              <a:t>spark.sql</a:t>
            </a:r>
            <a:r>
              <a:rPr lang="en-US" sz="2000" dirty="0"/>
              <a:t>("SELECT field1 AS f1, field2 as f2 from table1")</a:t>
            </a:r>
          </a:p>
          <a:p>
            <a:pPr marL="0" indent="0">
              <a:buNone/>
            </a:pPr>
            <a:r>
              <a:rPr lang="en-US" sz="2000" dirty="0"/>
              <a:t>df2.collect()</a:t>
            </a:r>
          </a:p>
          <a:p>
            <a:pPr marL="0" indent="0">
              <a:buNone/>
            </a:pPr>
            <a:endParaRPr lang="en-US" sz="2000" dirty="0"/>
          </a:p>
          <a:p>
            <a:pPr marL="0" indent="0">
              <a:buNone/>
            </a:pPr>
            <a:r>
              <a:rPr lang="en-US" sz="2000" dirty="0"/>
              <a:t>[Row(f1=1, f2=u'row1'), Row(f1=2, f2=u'row2'), Row(f1=3, f2=u'row3')]</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28101257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t>
            </a:r>
            <a:r>
              <a:rPr lang="en-US" dirty="0" err="1"/>
              <a:t>DataFrames</a:t>
            </a:r>
            <a:r>
              <a:rPr lang="en-US" dirty="0"/>
              <a:t> from Files</a:t>
            </a:r>
          </a:p>
        </p:txBody>
      </p:sp>
      <p:sp>
        <p:nvSpPr>
          <p:cNvPr id="3" name="Content Placeholder 2"/>
          <p:cNvSpPr>
            <a:spLocks noGrp="1"/>
          </p:cNvSpPr>
          <p:nvPr>
            <p:ph idx="1"/>
          </p:nvPr>
        </p:nvSpPr>
        <p:spPr/>
        <p:txBody>
          <a:bodyPr/>
          <a:lstStyle/>
          <a:p>
            <a:r>
              <a:rPr lang="en-US" dirty="0"/>
              <a:t>Version 1.4 of Spark introduced a new interface used to load </a:t>
            </a:r>
            <a:r>
              <a:rPr lang="en-US" dirty="0" err="1"/>
              <a:t>DataFrames</a:t>
            </a:r>
            <a:r>
              <a:rPr lang="en-US" dirty="0"/>
              <a:t> from external storage systems</a:t>
            </a:r>
          </a:p>
          <a:p>
            <a:r>
              <a:rPr lang="en-US" dirty="0"/>
              <a:t>This interface is provided through the </a:t>
            </a:r>
            <a:r>
              <a:rPr lang="en-US" dirty="0" err="1"/>
              <a:t>DataFrameReader</a:t>
            </a:r>
            <a:r>
              <a:rPr lang="en-US" dirty="0"/>
              <a:t> class</a:t>
            </a:r>
          </a:p>
          <a:p>
            <a:r>
              <a:rPr lang="en-US" dirty="0"/>
              <a:t>The </a:t>
            </a:r>
            <a:r>
              <a:rPr lang="en-US" dirty="0" err="1"/>
              <a:t>DataFrameReader</a:t>
            </a:r>
            <a:r>
              <a:rPr lang="en-US" dirty="0"/>
              <a:t> interface is accessed using the </a:t>
            </a:r>
            <a:r>
              <a:rPr lang="en-US" dirty="0" err="1"/>
              <a:t>SparkSession.read</a:t>
            </a:r>
            <a:r>
              <a:rPr lang="en-US" dirty="0"/>
              <a:t>() function</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47</a:t>
            </a:fld>
            <a:endParaRPr lang="en-US" dirty="0"/>
          </a:p>
        </p:txBody>
      </p:sp>
    </p:spTree>
    <p:extLst>
      <p:ext uri="{BB962C8B-B14F-4D97-AF65-F5344CB8AC3E}">
        <p14:creationId xmlns:p14="http://schemas.microsoft.com/office/powerpoint/2010/main" val="1465417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SparkSession</a:t>
            </a:r>
            <a:br>
              <a:rPr lang="en-US" dirty="0"/>
            </a:br>
            <a:r>
              <a:rPr lang="en-US" dirty="0"/>
              <a:t>read()</a:t>
            </a:r>
          </a:p>
        </p:txBody>
      </p:sp>
      <p:sp>
        <p:nvSpPr>
          <p:cNvPr id="3" name="Content Placeholder 2"/>
          <p:cNvSpPr>
            <a:spLocks noGrp="1"/>
          </p:cNvSpPr>
          <p:nvPr>
            <p:ph idx="1"/>
          </p:nvPr>
        </p:nvSpPr>
        <p:spPr/>
        <p:txBody>
          <a:bodyPr/>
          <a:lstStyle/>
          <a:p>
            <a:r>
              <a:rPr lang="en-US" dirty="0"/>
              <a:t>Returns a </a:t>
            </a:r>
            <a:r>
              <a:rPr lang="en-US" dirty="0" err="1"/>
              <a:t>DataFrameReader</a:t>
            </a:r>
            <a:r>
              <a:rPr lang="en-US" dirty="0"/>
              <a:t> that can be used to read data in as a </a:t>
            </a:r>
            <a:r>
              <a:rPr lang="en-US" dirty="0" err="1"/>
              <a:t>DataFrame</a:t>
            </a:r>
            <a:r>
              <a:rPr lang="en-US" dirty="0"/>
              <a:t>.</a:t>
            </a:r>
          </a:p>
          <a:p>
            <a:endParaRPr lang="en-US" dirty="0"/>
          </a:p>
          <a:p>
            <a:r>
              <a:rPr lang="en-US" dirty="0"/>
              <a:t>Returns:	</a:t>
            </a:r>
            <a:r>
              <a:rPr lang="en-US" dirty="0" err="1"/>
              <a:t>DataFrameReader</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48</a:t>
            </a:fld>
            <a:endParaRPr lang="en-US" dirty="0"/>
          </a:p>
        </p:txBody>
      </p:sp>
    </p:spTree>
    <p:extLst>
      <p:ext uri="{BB962C8B-B14F-4D97-AF65-F5344CB8AC3E}">
        <p14:creationId xmlns:p14="http://schemas.microsoft.com/office/powerpoint/2010/main" val="327047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DataFrameReader</a:t>
            </a:r>
            <a:br>
              <a:rPr lang="en-US" dirty="0"/>
            </a:br>
            <a:r>
              <a:rPr lang="en-US" sz="3600" dirty="0" err="1"/>
              <a:t>json</a:t>
            </a:r>
            <a:r>
              <a:rPr lang="en-US" sz="3600" dirty="0"/>
              <a:t>(path, schema=None)</a:t>
            </a:r>
          </a:p>
        </p:txBody>
      </p:sp>
      <p:sp>
        <p:nvSpPr>
          <p:cNvPr id="3" name="Content Placeholder 2"/>
          <p:cNvSpPr>
            <a:spLocks noGrp="1"/>
          </p:cNvSpPr>
          <p:nvPr>
            <p:ph idx="1"/>
          </p:nvPr>
        </p:nvSpPr>
        <p:spPr/>
        <p:txBody>
          <a:bodyPr>
            <a:normAutofit fontScale="92500" lnSpcReduction="20000"/>
          </a:bodyPr>
          <a:lstStyle/>
          <a:p>
            <a:r>
              <a:rPr lang="en-US" dirty="0"/>
              <a:t>Loads a JSON file (one object per line) or an RDD of Strings storing JSON objects (one object per record) and returns the result as a :</a:t>
            </a:r>
            <a:r>
              <a:rPr lang="en-US" dirty="0" err="1"/>
              <a:t>class`DataFrame</a:t>
            </a:r>
            <a:r>
              <a:rPr lang="en-US" dirty="0"/>
              <a:t>`</a:t>
            </a:r>
          </a:p>
          <a:p>
            <a:r>
              <a:rPr lang="en-US" dirty="0"/>
              <a:t>JSON is a common, standard, human-readable serialization (or wire transfer) format that is often used in web service responses</a:t>
            </a:r>
          </a:p>
          <a:p>
            <a:endParaRPr lang="en-US" dirty="0"/>
          </a:p>
          <a:p>
            <a:r>
              <a:rPr lang="en-US" dirty="0"/>
              <a:t>Parameters:	</a:t>
            </a:r>
          </a:p>
          <a:p>
            <a:pPr lvl="1"/>
            <a:r>
              <a:rPr lang="en-US" dirty="0"/>
              <a:t>path – string represents path to the JSON dataset, or RDD of Strings storing JSON objects.</a:t>
            </a:r>
          </a:p>
          <a:p>
            <a:pPr lvl="1"/>
            <a:r>
              <a:rPr lang="en-US" dirty="0"/>
              <a:t>schema – an optional </a:t>
            </a:r>
            <a:r>
              <a:rPr lang="en-US" dirty="0" err="1"/>
              <a:t>StructType</a:t>
            </a:r>
            <a:r>
              <a:rPr lang="en-US" dirty="0"/>
              <a:t> for the input schema</a:t>
            </a:r>
          </a:p>
          <a:p>
            <a:pPr lvl="1"/>
            <a:r>
              <a:rPr lang="en-US" dirty="0"/>
              <a:t>If the schema parameter is not specified, this function goes through the input once to determine the input schema.</a:t>
            </a:r>
          </a:p>
          <a:p>
            <a:pPr lvl="1"/>
            <a:endParaRPr lang="en-US" dirty="0"/>
          </a:p>
          <a:p>
            <a:r>
              <a:rPr lang="en-US" dirty="0"/>
              <a:t>Example</a:t>
            </a:r>
          </a:p>
          <a:p>
            <a:pPr marL="274320" lvl="1" indent="0">
              <a:buNone/>
            </a:pPr>
            <a:r>
              <a:rPr lang="en-US" dirty="0"/>
              <a:t>df1 = </a:t>
            </a:r>
            <a:r>
              <a:rPr lang="en-US" dirty="0" err="1"/>
              <a:t>spark.read.json</a:t>
            </a:r>
            <a:r>
              <a:rPr lang="en-US" dirty="0"/>
              <a:t>(‘</a:t>
            </a:r>
            <a:r>
              <a:rPr lang="en-US" dirty="0" err="1"/>
              <a:t>hdfs</a:t>
            </a:r>
            <a:r>
              <a:rPr lang="en-US" dirty="0"/>
              <a:t>:///user/</a:t>
            </a:r>
            <a:r>
              <a:rPr lang="sk-SK" dirty="0"/>
              <a:t>CSP554</a:t>
            </a:r>
            <a:r>
              <a:rPr lang="en-US" dirty="0"/>
              <a:t>prof/</a:t>
            </a:r>
            <a:r>
              <a:rPr lang="en-US" dirty="0" err="1"/>
              <a:t>people.json</a:t>
            </a:r>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49</a:t>
            </a:fld>
            <a:endParaRPr lang="en-US" dirty="0"/>
          </a:p>
        </p:txBody>
      </p:sp>
    </p:spTree>
    <p:extLst>
      <p:ext uri="{BB962C8B-B14F-4D97-AF65-F5344CB8AC3E}">
        <p14:creationId xmlns:p14="http://schemas.microsoft.com/office/powerpoint/2010/main" val="1385590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7AA1-1B86-F74A-9B3F-486AC7A9B26B}"/>
              </a:ext>
            </a:extLst>
          </p:cNvPr>
          <p:cNvSpPr>
            <a:spLocks noGrp="1"/>
          </p:cNvSpPr>
          <p:nvPr>
            <p:ph type="title"/>
          </p:nvPr>
        </p:nvSpPr>
        <p:spPr/>
        <p:txBody>
          <a:bodyPr/>
          <a:lstStyle/>
          <a:p>
            <a:r>
              <a:rPr lang="en-US" dirty="0" err="1"/>
              <a:t>DataFrame</a:t>
            </a:r>
            <a:endParaRPr lang="en-US" dirty="0"/>
          </a:p>
        </p:txBody>
      </p:sp>
      <p:sp>
        <p:nvSpPr>
          <p:cNvPr id="3" name="Content Placeholder 2">
            <a:extLst>
              <a:ext uri="{FF2B5EF4-FFF2-40B4-BE49-F238E27FC236}">
                <a16:creationId xmlns:a16="http://schemas.microsoft.com/office/drawing/2014/main" id="{416AEFF1-9C34-C847-95E8-D5E36E83B2ED}"/>
              </a:ext>
            </a:extLst>
          </p:cNvPr>
          <p:cNvSpPr>
            <a:spLocks noGrp="1"/>
          </p:cNvSpPr>
          <p:nvPr>
            <p:ph idx="1"/>
          </p:nvPr>
        </p:nvSpPr>
        <p:spPr>
          <a:xfrm>
            <a:off x="457200" y="1600200"/>
            <a:ext cx="8229600" cy="2819400"/>
          </a:xfrm>
        </p:spPr>
        <p:txBody>
          <a:bodyPr>
            <a:normAutofit fontScale="77500" lnSpcReduction="20000"/>
          </a:bodyPr>
          <a:lstStyle/>
          <a:p>
            <a:r>
              <a:rPr lang="en-US" dirty="0"/>
              <a:t>A </a:t>
            </a:r>
            <a:r>
              <a:rPr lang="en-US" dirty="0" err="1"/>
              <a:t>DataFrame</a:t>
            </a:r>
            <a:r>
              <a:rPr lang="en-US" dirty="0"/>
              <a:t> is the most common Structured API and simply represents a table of data with rows and columns</a:t>
            </a:r>
          </a:p>
          <a:p>
            <a:r>
              <a:rPr lang="en-US" dirty="0"/>
              <a:t>The list of columns and the types in those columns the schema</a:t>
            </a:r>
          </a:p>
          <a:p>
            <a:r>
              <a:rPr lang="en-US" dirty="0"/>
              <a:t>A simple analogy would be a spreadsheet with named columns</a:t>
            </a:r>
          </a:p>
          <a:p>
            <a:r>
              <a:rPr lang="en-US" dirty="0"/>
              <a:t>The fundamental difference is that while a spreadsheet sits on one computer in one specific location, a Spark </a:t>
            </a:r>
            <a:r>
              <a:rPr lang="en-US" dirty="0" err="1"/>
              <a:t>DataFrame</a:t>
            </a:r>
            <a:r>
              <a:rPr lang="en-US" dirty="0"/>
              <a:t> can span thousands of computers</a:t>
            </a:r>
          </a:p>
          <a:p>
            <a:r>
              <a:rPr lang="en-US" dirty="0"/>
              <a:t>Each record in a </a:t>
            </a:r>
            <a:r>
              <a:rPr lang="en-US" dirty="0" err="1"/>
              <a:t>DataFrame</a:t>
            </a:r>
            <a:r>
              <a:rPr lang="en-US" dirty="0"/>
              <a:t> must be of type Row</a:t>
            </a:r>
          </a:p>
          <a:p>
            <a:r>
              <a:rPr lang="en-US" dirty="0"/>
              <a:t>The </a:t>
            </a:r>
            <a:r>
              <a:rPr lang="en-US" dirty="0" err="1"/>
              <a:t>DataFrame</a:t>
            </a:r>
            <a:r>
              <a:rPr lang="en-US" dirty="0"/>
              <a:t> itself can be considered as contained an Array where each entry is of type Row</a:t>
            </a:r>
          </a:p>
          <a:p>
            <a:pPr marL="0" indent="0">
              <a:buNone/>
            </a:pPr>
            <a:endParaRPr lang="en-US" dirty="0"/>
          </a:p>
        </p:txBody>
      </p:sp>
      <p:sp>
        <p:nvSpPr>
          <p:cNvPr id="4" name="Footer Placeholder 3">
            <a:extLst>
              <a:ext uri="{FF2B5EF4-FFF2-40B4-BE49-F238E27FC236}">
                <a16:creationId xmlns:a16="http://schemas.microsoft.com/office/drawing/2014/main" id="{747E5BB9-52DC-B641-9F80-FBE504E80350}"/>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AD3E3465-7A93-354A-940F-1A99DF12A6F4}"/>
              </a:ext>
            </a:extLst>
          </p:cNvPr>
          <p:cNvSpPr>
            <a:spLocks noGrp="1"/>
          </p:cNvSpPr>
          <p:nvPr>
            <p:ph type="sldNum" sz="quarter" idx="12"/>
          </p:nvPr>
        </p:nvSpPr>
        <p:spPr/>
        <p:txBody>
          <a:bodyPr/>
          <a:lstStyle/>
          <a:p>
            <a:fld id="{9AA7C465-8597-4488-B68C-958448427716}" type="slidenum">
              <a:rPr lang="en-US" smtClean="0"/>
              <a:t>5</a:t>
            </a:fld>
            <a:endParaRPr lang="en-US" dirty="0"/>
          </a:p>
        </p:txBody>
      </p:sp>
      <p:pic>
        <p:nvPicPr>
          <p:cNvPr id="6" name="Picture 5">
            <a:extLst>
              <a:ext uri="{FF2B5EF4-FFF2-40B4-BE49-F238E27FC236}">
                <a16:creationId xmlns:a16="http://schemas.microsoft.com/office/drawing/2014/main" id="{E6DA9944-35C4-ED44-AEB9-59C8015121AD}"/>
              </a:ext>
            </a:extLst>
          </p:cNvPr>
          <p:cNvPicPr>
            <a:picLocks noChangeAspect="1"/>
          </p:cNvPicPr>
          <p:nvPr/>
        </p:nvPicPr>
        <p:blipFill>
          <a:blip r:embed="rId2"/>
          <a:stretch>
            <a:fillRect/>
          </a:stretch>
        </p:blipFill>
        <p:spPr>
          <a:xfrm>
            <a:off x="2123515" y="4670391"/>
            <a:ext cx="5505450" cy="2111409"/>
          </a:xfrm>
          <a:prstGeom prst="rect">
            <a:avLst/>
          </a:prstGeom>
        </p:spPr>
      </p:pic>
    </p:spTree>
    <p:extLst>
      <p:ext uri="{BB962C8B-B14F-4D97-AF65-F5344CB8AC3E}">
        <p14:creationId xmlns:p14="http://schemas.microsoft.com/office/powerpoint/2010/main" val="10907562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DataFrameReader</a:t>
            </a:r>
            <a:br>
              <a:rPr lang="en-US" dirty="0"/>
            </a:br>
            <a:r>
              <a:rPr lang="en-US" sz="3100" dirty="0"/>
              <a:t>text(paths)</a:t>
            </a:r>
          </a:p>
        </p:txBody>
      </p:sp>
      <p:sp>
        <p:nvSpPr>
          <p:cNvPr id="3" name="Content Placeholder 2"/>
          <p:cNvSpPr>
            <a:spLocks noGrp="1"/>
          </p:cNvSpPr>
          <p:nvPr>
            <p:ph idx="1"/>
          </p:nvPr>
        </p:nvSpPr>
        <p:spPr/>
        <p:txBody>
          <a:bodyPr>
            <a:normAutofit/>
          </a:bodyPr>
          <a:lstStyle/>
          <a:p>
            <a:r>
              <a:rPr lang="en-US" dirty="0"/>
              <a:t>Loads a text file and returns a </a:t>
            </a:r>
            <a:r>
              <a:rPr lang="en-US" dirty="0" err="1"/>
              <a:t>DataFrame</a:t>
            </a:r>
            <a:r>
              <a:rPr lang="en-US" dirty="0"/>
              <a:t> with a single string column named “value”</a:t>
            </a:r>
          </a:p>
          <a:p>
            <a:r>
              <a:rPr lang="en-US" dirty="0"/>
              <a:t>Each line in the text file is a new row in the resulting </a:t>
            </a:r>
            <a:r>
              <a:rPr lang="en-US" dirty="0" err="1"/>
              <a:t>DataFrame</a:t>
            </a:r>
            <a:r>
              <a:rPr lang="en-US" dirty="0"/>
              <a:t>.</a:t>
            </a:r>
          </a:p>
          <a:p>
            <a:endParaRPr lang="en-US" dirty="0"/>
          </a:p>
          <a:p>
            <a:r>
              <a:rPr lang="en-US" dirty="0"/>
              <a:t>Parameters:	</a:t>
            </a:r>
          </a:p>
          <a:p>
            <a:pPr lvl="1"/>
            <a:r>
              <a:rPr lang="en-US" dirty="0"/>
              <a:t>paths – string, or list of strings, for input path(s).</a:t>
            </a:r>
          </a:p>
          <a:p>
            <a:pPr lvl="1"/>
            <a:endParaRPr lang="en-US" dirty="0"/>
          </a:p>
          <a:p>
            <a:r>
              <a:rPr lang="en-US" dirty="0"/>
              <a:t>Example</a:t>
            </a:r>
          </a:p>
          <a:p>
            <a:pPr marL="274320" lvl="1" indent="0">
              <a:buNone/>
            </a:pPr>
            <a:r>
              <a:rPr lang="en-US" dirty="0" err="1"/>
              <a:t>df</a:t>
            </a:r>
            <a:r>
              <a:rPr lang="en-US" dirty="0"/>
              <a:t> = </a:t>
            </a:r>
            <a:r>
              <a:rPr lang="en-US" dirty="0" err="1"/>
              <a:t>spark.read.text</a:t>
            </a:r>
            <a:r>
              <a:rPr lang="en-US" dirty="0"/>
              <a:t>('python/</a:t>
            </a:r>
            <a:r>
              <a:rPr lang="en-US" dirty="0" err="1"/>
              <a:t>test_support</a:t>
            </a:r>
            <a:r>
              <a:rPr lang="en-US" dirty="0"/>
              <a:t>/</a:t>
            </a:r>
            <a:r>
              <a:rPr lang="en-US" dirty="0" err="1"/>
              <a:t>sql</a:t>
            </a:r>
            <a:r>
              <a:rPr lang="en-US" dirty="0"/>
              <a:t>/text-test.txt')</a:t>
            </a:r>
          </a:p>
          <a:p>
            <a:pPr marL="274320" lvl="1" indent="0">
              <a:buNone/>
            </a:pPr>
            <a:r>
              <a:rPr lang="en-US" dirty="0" err="1"/>
              <a:t>df.collect</a:t>
            </a:r>
            <a:r>
              <a:rPr lang="en-US" dirty="0"/>
              <a:t>()</a:t>
            </a:r>
          </a:p>
          <a:p>
            <a:pPr marL="274320" lvl="1" indent="0">
              <a:buNone/>
            </a:pPr>
            <a:r>
              <a:rPr lang="en-US" b="1" dirty="0"/>
              <a:t>[Row(value=</a:t>
            </a:r>
            <a:r>
              <a:rPr lang="en-US" b="1" dirty="0" err="1"/>
              <a:t>u'hello</a:t>
            </a:r>
            <a:r>
              <a:rPr lang="en-US" b="1" dirty="0"/>
              <a:t>'), Row(value=</a:t>
            </a:r>
            <a:r>
              <a:rPr lang="en-US" b="1" dirty="0" err="1"/>
              <a:t>u'this</a:t>
            </a:r>
            <a:r>
              <a:rPr lang="en-US" b="1" dirty="0"/>
              <a:t>')]</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50</a:t>
            </a:fld>
            <a:endParaRPr lang="en-US" dirty="0"/>
          </a:p>
        </p:txBody>
      </p:sp>
    </p:spTree>
    <p:extLst>
      <p:ext uri="{BB962C8B-B14F-4D97-AF65-F5344CB8AC3E}">
        <p14:creationId xmlns:p14="http://schemas.microsoft.com/office/powerpoint/2010/main" val="41394020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DataFrameReader</a:t>
            </a:r>
            <a:br>
              <a:rPr lang="en-US" dirty="0"/>
            </a:br>
            <a:r>
              <a:rPr lang="en-US" sz="3100" dirty="0"/>
              <a:t>Other File Types</a:t>
            </a:r>
          </a:p>
        </p:txBody>
      </p:sp>
      <p:sp>
        <p:nvSpPr>
          <p:cNvPr id="3" name="Content Placeholder 2"/>
          <p:cNvSpPr>
            <a:spLocks noGrp="1"/>
          </p:cNvSpPr>
          <p:nvPr>
            <p:ph idx="1"/>
          </p:nvPr>
        </p:nvSpPr>
        <p:spPr/>
        <p:txBody>
          <a:bodyPr/>
          <a:lstStyle/>
          <a:p>
            <a:r>
              <a:rPr lang="en-US" dirty="0"/>
              <a:t>parquet(</a:t>
            </a:r>
            <a:r>
              <a:rPr lang="en-US" i="1" dirty="0"/>
              <a:t>*paths</a:t>
            </a:r>
            <a:r>
              <a:rPr lang="en-US" dirty="0"/>
              <a:t>)</a:t>
            </a:r>
          </a:p>
          <a:p>
            <a:pPr lvl="1"/>
            <a:r>
              <a:rPr lang="en-US" dirty="0"/>
              <a:t>Loads a Parquet file, returning the result as a </a:t>
            </a:r>
            <a:r>
              <a:rPr lang="en-US" dirty="0" err="1"/>
              <a:t>DataFrame</a:t>
            </a:r>
            <a:endParaRPr lang="en-US" dirty="0"/>
          </a:p>
          <a:p>
            <a:r>
              <a:rPr lang="en-US" dirty="0"/>
              <a:t>orc(</a:t>
            </a:r>
            <a:r>
              <a:rPr lang="en-US" i="1" dirty="0"/>
              <a:t>path</a:t>
            </a:r>
            <a:r>
              <a:rPr lang="en-US" dirty="0"/>
              <a:t>)</a:t>
            </a:r>
          </a:p>
          <a:p>
            <a:pPr lvl="1"/>
            <a:r>
              <a:rPr lang="en-US" dirty="0"/>
              <a:t>Loads an ORC file, returning the result as a </a:t>
            </a:r>
            <a:r>
              <a:rPr lang="en-US" dirty="0" err="1"/>
              <a:t>DataFrame</a:t>
            </a:r>
            <a:endParaRPr lang="en-US" dirty="0"/>
          </a:p>
          <a:p>
            <a:pPr lvl="1"/>
            <a:r>
              <a:rPr lang="en-US" dirty="0"/>
              <a:t>Note: Currently ORC support is only available together with </a:t>
            </a:r>
            <a:r>
              <a:rPr lang="en-US" dirty="0" err="1"/>
              <a:t>HiveContext</a:t>
            </a:r>
            <a:endParaRPr lang="en-US" dirty="0"/>
          </a:p>
          <a:p>
            <a:r>
              <a:rPr lang="en-US" dirty="0" err="1"/>
              <a:t>jdbc</a:t>
            </a:r>
            <a:r>
              <a:rPr lang="en-US" dirty="0"/>
              <a:t>(…)</a:t>
            </a:r>
          </a:p>
          <a:p>
            <a:pPr lvl="1"/>
            <a:r>
              <a:rPr lang="en-US" dirty="0"/>
              <a:t>Construct a </a:t>
            </a:r>
            <a:r>
              <a:rPr lang="en-US" dirty="0" err="1"/>
              <a:t>DataFrame</a:t>
            </a:r>
            <a:r>
              <a:rPr lang="en-US" dirty="0"/>
              <a:t> representing the database table accessible via JDBC URL </a:t>
            </a:r>
            <a:r>
              <a:rPr lang="en-US" i="1" dirty="0" err="1"/>
              <a:t>url</a:t>
            </a:r>
            <a:r>
              <a:rPr lang="en-US" dirty="0"/>
              <a:t> named </a:t>
            </a:r>
            <a:r>
              <a:rPr lang="en-US" i="1" dirty="0"/>
              <a:t>table</a:t>
            </a:r>
            <a:r>
              <a:rPr lang="en-US" dirty="0"/>
              <a:t> and connection </a:t>
            </a:r>
            <a:r>
              <a:rPr lang="en-US" i="1" dirty="0"/>
              <a:t>properties</a:t>
            </a:r>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51</a:t>
            </a:fld>
            <a:endParaRPr lang="en-US" dirty="0"/>
          </a:p>
        </p:txBody>
      </p:sp>
    </p:spTree>
    <p:extLst>
      <p:ext uri="{BB962C8B-B14F-4D97-AF65-F5344CB8AC3E}">
        <p14:creationId xmlns:p14="http://schemas.microsoft.com/office/powerpoint/2010/main" val="29875216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a:t>
            </a:r>
            <a:r>
              <a:rPr lang="en-US" dirty="0" err="1"/>
              <a:t>DataFrame</a:t>
            </a:r>
            <a:r>
              <a:rPr lang="en-US" dirty="0"/>
              <a:t> from a Hive Table</a:t>
            </a:r>
          </a:p>
        </p:txBody>
      </p:sp>
      <p:sp>
        <p:nvSpPr>
          <p:cNvPr id="3" name="Content Placeholder 2"/>
          <p:cNvSpPr>
            <a:spLocks noGrp="1"/>
          </p:cNvSpPr>
          <p:nvPr>
            <p:ph idx="1"/>
          </p:nvPr>
        </p:nvSpPr>
        <p:spPr/>
        <p:txBody>
          <a:bodyPr/>
          <a:lstStyle/>
          <a:p>
            <a:r>
              <a:rPr lang="en-US" dirty="0"/>
              <a:t>To load data from a Hive table into a Spark SQL Data-Frame, you will need a </a:t>
            </a:r>
            <a:r>
              <a:rPr lang="en-US" dirty="0" err="1"/>
              <a:t>HiveContext</a:t>
            </a:r>
            <a:r>
              <a:rPr lang="en-US" dirty="0"/>
              <a:t> to be created</a:t>
            </a:r>
          </a:p>
          <a:p>
            <a:r>
              <a:rPr lang="en-US" dirty="0" err="1"/>
              <a:t>HiveContext</a:t>
            </a:r>
            <a:r>
              <a:rPr lang="en-US" dirty="0"/>
              <a:t> reads the Hive client configuration (hive-site.xml) to obtain connection details for the Hive </a:t>
            </a:r>
            <a:r>
              <a:rPr lang="en-US" dirty="0" err="1"/>
              <a:t>metastore</a:t>
            </a:r>
            <a:endParaRPr lang="en-US" dirty="0"/>
          </a:p>
          <a:p>
            <a:r>
              <a:rPr lang="en-US" dirty="0"/>
              <a:t>This enables seamless access to Hive tables from a Spark application</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52</a:t>
            </a:fld>
            <a:endParaRPr lang="en-US" dirty="0"/>
          </a:p>
        </p:txBody>
      </p:sp>
    </p:spTree>
    <p:extLst>
      <p:ext uri="{BB962C8B-B14F-4D97-AF65-F5344CB8AC3E}">
        <p14:creationId xmlns:p14="http://schemas.microsoft.com/office/powerpoint/2010/main" val="314848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a:t>
            </a:r>
            <a:r>
              <a:rPr lang="en-US" dirty="0" err="1"/>
              <a:t>DataFrame</a:t>
            </a:r>
            <a:r>
              <a:rPr lang="en-US" dirty="0"/>
              <a:t> from a Hive Table</a:t>
            </a:r>
          </a:p>
        </p:txBody>
      </p:sp>
      <p:sp>
        <p:nvSpPr>
          <p:cNvPr id="3" name="Content Placeholder 2"/>
          <p:cNvSpPr>
            <a:spLocks noGrp="1"/>
          </p:cNvSpPr>
          <p:nvPr>
            <p:ph idx="1"/>
          </p:nvPr>
        </p:nvSpPr>
        <p:spPr>
          <a:xfrm>
            <a:off x="304800" y="1600200"/>
            <a:ext cx="8534400" cy="4876800"/>
          </a:xfrm>
        </p:spPr>
        <p:txBody>
          <a:bodyPr>
            <a:normAutofit lnSpcReduction="10000"/>
          </a:bodyPr>
          <a:lstStyle/>
          <a:p>
            <a:r>
              <a:rPr lang="en-US" dirty="0"/>
              <a:t>When working with Hive one must construct a </a:t>
            </a:r>
            <a:r>
              <a:rPr lang="en-US" dirty="0" err="1"/>
              <a:t>HiveContext</a:t>
            </a:r>
            <a:r>
              <a:rPr lang="en-US" dirty="0"/>
              <a:t>, which inherits from </a:t>
            </a:r>
            <a:r>
              <a:rPr lang="en-US" dirty="0" err="1"/>
              <a:t>SparkSession</a:t>
            </a:r>
            <a:r>
              <a:rPr lang="en-US" dirty="0"/>
              <a:t>, and adds support for finding tables in the </a:t>
            </a:r>
            <a:r>
              <a:rPr lang="en-US" dirty="0" err="1"/>
              <a:t>MetaStore</a:t>
            </a:r>
            <a:r>
              <a:rPr lang="en-US" dirty="0"/>
              <a:t> and writing queries using HQL.</a:t>
            </a:r>
          </a:p>
          <a:p>
            <a:endParaRPr lang="en-US" dirty="0"/>
          </a:p>
          <a:p>
            <a:pPr marL="0" indent="0">
              <a:buNone/>
            </a:pPr>
            <a:r>
              <a:rPr lang="en-US" sz="1800" dirty="0"/>
              <a:t># </a:t>
            </a:r>
            <a:r>
              <a:rPr lang="en-US" sz="1800" dirty="0" err="1"/>
              <a:t>sc</a:t>
            </a:r>
            <a:r>
              <a:rPr lang="en-US" sz="1800" dirty="0"/>
              <a:t> is an existing </a:t>
            </a:r>
            <a:r>
              <a:rPr lang="en-US" sz="1800" dirty="0" err="1"/>
              <a:t>SparkContext</a:t>
            </a:r>
            <a:r>
              <a:rPr lang="en-US" sz="1800" dirty="0"/>
              <a:t>.</a:t>
            </a:r>
          </a:p>
          <a:p>
            <a:pPr marL="0" indent="0">
              <a:buNone/>
            </a:pPr>
            <a:r>
              <a:rPr lang="en-US" sz="1800" dirty="0"/>
              <a:t>from </a:t>
            </a:r>
            <a:r>
              <a:rPr lang="en-US" sz="1800" dirty="0" err="1"/>
              <a:t>pyspark.sql</a:t>
            </a:r>
            <a:r>
              <a:rPr lang="en-US" sz="1800" dirty="0"/>
              <a:t> import </a:t>
            </a:r>
            <a:r>
              <a:rPr lang="en-US" sz="1800" dirty="0" err="1"/>
              <a:t>HiveContext</a:t>
            </a:r>
            <a:endParaRPr lang="en-US" sz="1800" dirty="0"/>
          </a:p>
          <a:p>
            <a:pPr marL="0" indent="0">
              <a:buNone/>
            </a:pPr>
            <a:r>
              <a:rPr lang="en-US" sz="1800" dirty="0" err="1"/>
              <a:t>SparkSession</a:t>
            </a:r>
            <a:r>
              <a:rPr lang="en-US" sz="1800" dirty="0"/>
              <a:t> = </a:t>
            </a:r>
            <a:r>
              <a:rPr lang="en-US" sz="1800" dirty="0" err="1"/>
              <a:t>HiveContext</a:t>
            </a:r>
            <a:r>
              <a:rPr lang="en-US" sz="1800" dirty="0"/>
              <a:t>(</a:t>
            </a:r>
            <a:r>
              <a:rPr lang="en-US" sz="1800" dirty="0" err="1"/>
              <a:t>sc</a:t>
            </a:r>
            <a:r>
              <a:rPr lang="en-US" sz="1800" dirty="0"/>
              <a:t>)</a:t>
            </a:r>
          </a:p>
          <a:p>
            <a:pPr marL="0" indent="0">
              <a:buNone/>
            </a:pPr>
            <a:endParaRPr lang="en-US" sz="1800" dirty="0"/>
          </a:p>
          <a:p>
            <a:pPr marL="0" indent="0">
              <a:buNone/>
            </a:pPr>
            <a:r>
              <a:rPr lang="en-US" sz="1800" dirty="0" err="1"/>
              <a:t>spark.sql</a:t>
            </a:r>
            <a:r>
              <a:rPr lang="en-US" sz="1800" dirty="0"/>
              <a:t>("CREATE TABLE IF NOT EXISTS </a:t>
            </a:r>
            <a:r>
              <a:rPr lang="en-US" sz="1800" dirty="0" err="1"/>
              <a:t>src</a:t>
            </a:r>
            <a:r>
              <a:rPr lang="en-US" sz="1800" dirty="0"/>
              <a:t> (key INT, value STRING)")</a:t>
            </a:r>
          </a:p>
          <a:p>
            <a:pPr marL="0" indent="0">
              <a:buNone/>
            </a:pPr>
            <a:r>
              <a:rPr lang="en-US" sz="1800" dirty="0" err="1"/>
              <a:t>spark.sql</a:t>
            </a:r>
            <a:r>
              <a:rPr lang="en-US" sz="1800" dirty="0"/>
              <a:t>("LOAD DATA LOCAL INPATH ‘user/</a:t>
            </a:r>
            <a:r>
              <a:rPr lang="en-US" sz="1800" dirty="0" err="1"/>
              <a:t>cs</a:t>
            </a:r>
            <a:r>
              <a:rPr lang="en-US" sz="1800" dirty="0"/>
              <a:t>/kv1.txt' INTO TABLE </a:t>
            </a:r>
            <a:r>
              <a:rPr lang="en-US" sz="1800" dirty="0" err="1"/>
              <a:t>src</a:t>
            </a:r>
            <a:r>
              <a:rPr lang="en-US" sz="1800" dirty="0"/>
              <a:t>")</a:t>
            </a:r>
          </a:p>
          <a:p>
            <a:pPr marL="0" indent="0">
              <a:buNone/>
            </a:pPr>
            <a:endParaRPr lang="en-US" sz="1800" dirty="0"/>
          </a:p>
          <a:p>
            <a:pPr marL="0" indent="0">
              <a:buNone/>
            </a:pPr>
            <a:r>
              <a:rPr lang="en-US" sz="1800" dirty="0"/>
              <a:t># Queries can be expressed in </a:t>
            </a:r>
            <a:r>
              <a:rPr lang="en-US" sz="1800" dirty="0" err="1"/>
              <a:t>HiveQL</a:t>
            </a:r>
            <a:r>
              <a:rPr lang="en-US" sz="1800" dirty="0"/>
              <a:t>.</a:t>
            </a:r>
          </a:p>
          <a:p>
            <a:pPr marL="0" indent="0">
              <a:buNone/>
            </a:pPr>
            <a:r>
              <a:rPr lang="en-US" sz="1800" dirty="0"/>
              <a:t>results = </a:t>
            </a:r>
            <a:r>
              <a:rPr lang="en-US" sz="1800" dirty="0" err="1"/>
              <a:t>spark.sql</a:t>
            </a:r>
            <a:r>
              <a:rPr lang="en-US" sz="1800" dirty="0"/>
              <a:t>("FROM </a:t>
            </a:r>
            <a:r>
              <a:rPr lang="en-US" sz="1800" dirty="0" err="1"/>
              <a:t>src</a:t>
            </a:r>
            <a:r>
              <a:rPr lang="en-US" sz="1800" dirty="0"/>
              <a:t> SELECT key, value").collect()</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53</a:t>
            </a:fld>
            <a:endParaRPr lang="en-US" dirty="0"/>
          </a:p>
        </p:txBody>
      </p:sp>
    </p:spTree>
    <p:extLst>
      <p:ext uri="{BB962C8B-B14F-4D97-AF65-F5344CB8AC3E}">
        <p14:creationId xmlns:p14="http://schemas.microsoft.com/office/powerpoint/2010/main" val="32357451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DataFrame</a:t>
            </a:r>
            <a:r>
              <a:rPr lang="en-US" b="1" dirty="0"/>
              <a:t> Operations</a:t>
            </a:r>
            <a:endParaRPr lang="en-US" dirty="0"/>
          </a:p>
        </p:txBody>
      </p:sp>
      <p:sp>
        <p:nvSpPr>
          <p:cNvPr id="3" name="Content Placeholder 2"/>
          <p:cNvSpPr>
            <a:spLocks noGrp="1"/>
          </p:cNvSpPr>
          <p:nvPr>
            <p:ph idx="1"/>
          </p:nvPr>
        </p:nvSpPr>
        <p:spPr/>
        <p:txBody>
          <a:bodyPr/>
          <a:lstStyle/>
          <a:p>
            <a:r>
              <a:rPr lang="en-US" dirty="0" err="1"/>
              <a:t>DataFrames</a:t>
            </a:r>
            <a:r>
              <a:rPr lang="en-US" dirty="0"/>
              <a:t> provide a domain-specific language for data manipulation in Scala, Java, Python and R</a:t>
            </a:r>
          </a:p>
          <a:p>
            <a:r>
              <a:rPr lang="en-US" dirty="0"/>
              <a:t>Here we include some basic examples of structured data processing using </a:t>
            </a:r>
            <a:r>
              <a:rPr lang="en-US" dirty="0" err="1"/>
              <a:t>DataFrames</a:t>
            </a:r>
            <a:r>
              <a:rPr lang="en-US" dirty="0"/>
              <a:t>…</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17154583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DataFrame</a:t>
            </a:r>
            <a:r>
              <a:rPr lang="en-US" b="1" dirty="0"/>
              <a:t> Operations</a:t>
            </a:r>
            <a:br>
              <a:rPr lang="en-US" b="1" dirty="0"/>
            </a:br>
            <a:r>
              <a:rPr lang="en-US" sz="3100" b="1" dirty="0"/>
              <a:t>Note</a:t>
            </a:r>
            <a:endParaRPr lang="en-US" sz="3100" dirty="0"/>
          </a:p>
        </p:txBody>
      </p:sp>
      <p:sp>
        <p:nvSpPr>
          <p:cNvPr id="3" name="Content Placeholder 2"/>
          <p:cNvSpPr>
            <a:spLocks noGrp="1"/>
          </p:cNvSpPr>
          <p:nvPr>
            <p:ph idx="1"/>
          </p:nvPr>
        </p:nvSpPr>
        <p:spPr/>
        <p:txBody>
          <a:bodyPr/>
          <a:lstStyle/>
          <a:p>
            <a:r>
              <a:rPr lang="en-US" dirty="0"/>
              <a:t>In Python it’s possible to access a </a:t>
            </a:r>
            <a:r>
              <a:rPr lang="en-US" dirty="0" err="1"/>
              <a:t>DataFrame’s</a:t>
            </a:r>
            <a:r>
              <a:rPr lang="en-US" dirty="0"/>
              <a:t> columns by attribute (</a:t>
            </a:r>
            <a:r>
              <a:rPr lang="en-US" dirty="0" err="1"/>
              <a:t>df.age</a:t>
            </a:r>
            <a:r>
              <a:rPr lang="en-US" dirty="0"/>
              <a:t>) or by indexing (</a:t>
            </a:r>
            <a:r>
              <a:rPr lang="en-US" dirty="0" err="1"/>
              <a:t>df</a:t>
            </a:r>
            <a:r>
              <a:rPr lang="en-US" dirty="0"/>
              <a:t>['age'])</a:t>
            </a:r>
          </a:p>
          <a:p>
            <a:r>
              <a:rPr lang="en-US" dirty="0"/>
              <a:t>While accessing by attribute is convenient for interactive data exploration…</a:t>
            </a:r>
          </a:p>
          <a:p>
            <a:r>
              <a:rPr lang="en-US" dirty="0"/>
              <a:t>Users are encouraged to use accessing by index</a:t>
            </a:r>
          </a:p>
          <a:p>
            <a:pPr lvl="1"/>
            <a:r>
              <a:rPr lang="en-US" dirty="0"/>
              <a:t>Which is future proof and won’t break with column names that are also attributes on the </a:t>
            </a:r>
            <a:r>
              <a:rPr lang="en-US" dirty="0" err="1"/>
              <a:t>DataFrame</a:t>
            </a:r>
            <a:r>
              <a:rPr lang="en-US" dirty="0"/>
              <a:t> class</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spTree>
    <p:extLst>
      <p:ext uri="{BB962C8B-B14F-4D97-AF65-F5344CB8AC3E}">
        <p14:creationId xmlns:p14="http://schemas.microsoft.com/office/powerpoint/2010/main" val="37060452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a:t>Examples</a:t>
            </a:r>
          </a:p>
        </p:txBody>
      </p:sp>
      <p:sp>
        <p:nvSpPr>
          <p:cNvPr id="3" name="Content Placeholder 2"/>
          <p:cNvSpPr>
            <a:spLocks noGrp="1"/>
          </p:cNvSpPr>
          <p:nvPr>
            <p:ph idx="1"/>
          </p:nvPr>
        </p:nvSpPr>
        <p:spPr/>
        <p:txBody>
          <a:bodyPr/>
          <a:lstStyle/>
          <a:p>
            <a:r>
              <a:rPr lang="en-US" dirty="0"/>
              <a:t>Assume we have a file of age and name information (</a:t>
            </a:r>
            <a:r>
              <a:rPr lang="en-US" dirty="0" err="1"/>
              <a:t>person.json</a:t>
            </a:r>
            <a:r>
              <a:rPr lang="en-US" dirty="0"/>
              <a:t>) encoded in JSON format</a:t>
            </a:r>
          </a:p>
          <a:p>
            <a:r>
              <a:rPr lang="en-US" dirty="0"/>
              <a:t>Note, for Spark SQL a JSON record must occur on one line</a:t>
            </a:r>
          </a:p>
          <a:p>
            <a:endParaRPr lang="en-US" dirty="0"/>
          </a:p>
          <a:p>
            <a:pPr marL="274320" lvl="1" indent="0">
              <a:buNone/>
            </a:pPr>
            <a:r>
              <a:rPr lang="en-US" sz="2400" dirty="0"/>
              <a:t>{"</a:t>
            </a:r>
            <a:r>
              <a:rPr lang="en-US" sz="2400" dirty="0" err="1"/>
              <a:t>name":"Michael</a:t>
            </a:r>
            <a:r>
              <a:rPr lang="en-US" sz="2400" dirty="0"/>
              <a:t>"}</a:t>
            </a:r>
          </a:p>
          <a:p>
            <a:pPr marL="274320" lvl="1" indent="0">
              <a:buNone/>
            </a:pPr>
            <a:r>
              <a:rPr lang="en-US" sz="2400" dirty="0"/>
              <a:t>{"</a:t>
            </a:r>
            <a:r>
              <a:rPr lang="en-US" sz="2400" dirty="0" err="1"/>
              <a:t>name":"Andy</a:t>
            </a:r>
            <a:r>
              <a:rPr lang="en-US" sz="2400" dirty="0"/>
              <a:t>", "age":30}</a:t>
            </a:r>
          </a:p>
          <a:p>
            <a:pPr marL="274320" lvl="1" indent="0">
              <a:buNone/>
            </a:pPr>
            <a:r>
              <a:rPr lang="en-US" sz="2400" dirty="0"/>
              <a:t>{"</a:t>
            </a:r>
            <a:r>
              <a:rPr lang="en-US" sz="2400" dirty="0" err="1"/>
              <a:t>name":"Justin</a:t>
            </a:r>
            <a:r>
              <a:rPr lang="en-US" sz="2400" dirty="0"/>
              <a:t>", "age":19}</a:t>
            </a:r>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spTree>
    <p:extLst>
      <p:ext uri="{BB962C8B-B14F-4D97-AF65-F5344CB8AC3E}">
        <p14:creationId xmlns:p14="http://schemas.microsoft.com/office/powerpoint/2010/main" val="20587249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a:t>Examples: Create a </a:t>
            </a:r>
            <a:r>
              <a:rPr lang="en-US" sz="3100" dirty="0" err="1"/>
              <a:t>DataFrame</a:t>
            </a:r>
            <a:r>
              <a:rPr lang="en-US" sz="3100" dirty="0"/>
              <a:t> from a File </a:t>
            </a:r>
          </a:p>
        </p:txBody>
      </p:sp>
      <p:sp>
        <p:nvSpPr>
          <p:cNvPr id="3" name="Content Placeholder 2"/>
          <p:cNvSpPr>
            <a:spLocks noGrp="1"/>
          </p:cNvSpPr>
          <p:nvPr>
            <p:ph idx="1"/>
          </p:nvPr>
        </p:nvSpPr>
        <p:spPr/>
        <p:txBody>
          <a:bodyPr>
            <a:normAutofit/>
          </a:bodyPr>
          <a:lstStyle/>
          <a:p>
            <a:pPr marL="0" indent="0">
              <a:buNone/>
            </a:pPr>
            <a:r>
              <a:rPr lang="en-US" sz="2000" dirty="0"/>
              <a:t>from </a:t>
            </a:r>
            <a:r>
              <a:rPr lang="en-US" sz="2000" dirty="0" err="1"/>
              <a:t>pyspark.sql</a:t>
            </a:r>
            <a:r>
              <a:rPr lang="en-US" sz="2000" dirty="0"/>
              <a:t> import </a:t>
            </a:r>
            <a:r>
              <a:rPr lang="en-US" sz="2000" dirty="0" err="1"/>
              <a:t>SparkSession</a:t>
            </a:r>
            <a:endParaRPr lang="en-US" sz="2000" dirty="0"/>
          </a:p>
          <a:p>
            <a:pPr marL="0" indent="0">
              <a:buNone/>
            </a:pPr>
            <a:r>
              <a:rPr lang="en-US" sz="2000" dirty="0" err="1"/>
              <a:t>SparkSession</a:t>
            </a:r>
            <a:r>
              <a:rPr lang="en-US" sz="2000" dirty="0"/>
              <a:t> = </a:t>
            </a:r>
            <a:r>
              <a:rPr lang="en-US" sz="2000" dirty="0" err="1"/>
              <a:t>SparkSession</a:t>
            </a:r>
            <a:r>
              <a:rPr lang="en-US" sz="2000" dirty="0"/>
              <a:t>(</a:t>
            </a:r>
            <a:r>
              <a:rPr lang="en-US" sz="2000" dirty="0" err="1"/>
              <a:t>sc</a:t>
            </a:r>
            <a:r>
              <a:rPr lang="en-US" sz="2000" dirty="0"/>
              <a:t>)</a:t>
            </a:r>
          </a:p>
          <a:p>
            <a:pPr marL="0" indent="0">
              <a:buNone/>
            </a:pPr>
            <a:endParaRPr lang="en-US" sz="2000" dirty="0"/>
          </a:p>
          <a:p>
            <a:pPr marL="0" indent="0">
              <a:buNone/>
            </a:pPr>
            <a:r>
              <a:rPr lang="en-US" sz="2000" dirty="0"/>
              <a:t># Create the </a:t>
            </a:r>
            <a:r>
              <a:rPr lang="en-US" sz="2000" dirty="0" err="1"/>
              <a:t>DataFrame</a:t>
            </a:r>
            <a:endParaRPr lang="en-US" sz="2000" dirty="0"/>
          </a:p>
          <a:p>
            <a:pPr marL="0" indent="0">
              <a:buNone/>
            </a:pPr>
            <a:r>
              <a:rPr lang="en-US" sz="2000" dirty="0"/>
              <a:t>df = </a:t>
            </a:r>
            <a:r>
              <a:rPr lang="en-US" sz="2000" dirty="0" err="1"/>
              <a:t>SparkSession.read.json</a:t>
            </a:r>
            <a:r>
              <a:rPr lang="en-US" sz="2000" dirty="0"/>
              <a:t>(“</a:t>
            </a:r>
            <a:r>
              <a:rPr lang="en-US" sz="2000" dirty="0" err="1"/>
              <a:t>hdfs</a:t>
            </a:r>
            <a:r>
              <a:rPr lang="en-US" sz="2000" dirty="0"/>
              <a:t>:///user/</a:t>
            </a:r>
            <a:r>
              <a:rPr lang="sk-SK" sz="2000" dirty="0"/>
              <a:t>CSP554</a:t>
            </a:r>
            <a:r>
              <a:rPr lang="en-US" sz="2000" dirty="0"/>
              <a:t>prof/</a:t>
            </a:r>
            <a:r>
              <a:rPr lang="en-US" sz="2000" dirty="0" err="1"/>
              <a:t>people.json</a:t>
            </a:r>
            <a:r>
              <a:rPr lang="en-US" sz="2000" dirty="0"/>
              <a:t>")</a:t>
            </a:r>
          </a:p>
          <a:p>
            <a:pPr marL="0" indent="0">
              <a:buNone/>
            </a:pPr>
            <a:endParaRPr lang="en-US" sz="2000" dirty="0"/>
          </a:p>
          <a:p>
            <a:r>
              <a:rPr lang="en-US" sz="2000" dirty="0"/>
              <a:t>The read function of the </a:t>
            </a:r>
            <a:r>
              <a:rPr lang="en-US" sz="2000" dirty="0" err="1"/>
              <a:t>SparkSession</a:t>
            </a:r>
            <a:r>
              <a:rPr lang="en-US" sz="2000" dirty="0"/>
              <a:t> creates a </a:t>
            </a:r>
            <a:r>
              <a:rPr lang="en-US" sz="2000" dirty="0" err="1"/>
              <a:t>DataFrameReader</a:t>
            </a:r>
            <a:r>
              <a:rPr lang="en-US" sz="2000" dirty="0"/>
              <a:t> whose </a:t>
            </a:r>
            <a:r>
              <a:rPr lang="en-US" sz="2000" dirty="0" err="1"/>
              <a:t>json</a:t>
            </a:r>
            <a:r>
              <a:rPr lang="en-US" sz="2000" dirty="0"/>
              <a:t>() function loads the indicated file into a </a:t>
            </a:r>
            <a:r>
              <a:rPr lang="en-US" sz="2000" dirty="0" err="1"/>
              <a:t>DataFrame</a:t>
            </a:r>
            <a:endParaRPr lang="en-US" sz="2000" dirty="0"/>
          </a:p>
          <a:p>
            <a:r>
              <a:rPr lang="en-US" sz="2000" dirty="0"/>
              <a:t>On loading the </a:t>
            </a:r>
            <a:r>
              <a:rPr lang="en-US" sz="2000" dirty="0" err="1"/>
              <a:t>DataFrame</a:t>
            </a:r>
            <a:r>
              <a:rPr lang="en-US" sz="2000" dirty="0"/>
              <a:t> schema is inferred from the input file</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57</a:t>
            </a:fld>
            <a:endParaRPr lang="en-US" dirty="0"/>
          </a:p>
        </p:txBody>
      </p:sp>
    </p:spTree>
    <p:extLst>
      <p:ext uri="{BB962C8B-B14F-4D97-AF65-F5344CB8AC3E}">
        <p14:creationId xmlns:p14="http://schemas.microsoft.com/office/powerpoint/2010/main" val="38744624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a:t>Examples: Show the Content of the </a:t>
            </a:r>
            <a:r>
              <a:rPr lang="en-US" sz="3100" dirty="0" err="1"/>
              <a:t>DataFrame</a:t>
            </a:r>
            <a:endParaRPr lang="en-US" sz="3100" dirty="0"/>
          </a:p>
        </p:txBody>
      </p:sp>
      <p:sp>
        <p:nvSpPr>
          <p:cNvPr id="3" name="Content Placeholder 2"/>
          <p:cNvSpPr>
            <a:spLocks noGrp="1"/>
          </p:cNvSpPr>
          <p:nvPr>
            <p:ph idx="1"/>
          </p:nvPr>
        </p:nvSpPr>
        <p:spPr/>
        <p:txBody>
          <a:bodyPr/>
          <a:lstStyle/>
          <a:p>
            <a:pPr marL="0" indent="0">
              <a:buNone/>
            </a:pPr>
            <a:r>
              <a:rPr lang="en-US" dirty="0" err="1"/>
              <a:t>df.show</a:t>
            </a:r>
            <a:r>
              <a:rPr lang="en-US" dirty="0"/>
              <a:t>()</a:t>
            </a:r>
          </a:p>
          <a:p>
            <a:endParaRPr lang="en-US" dirty="0"/>
          </a:p>
          <a:p>
            <a:r>
              <a:rPr lang="en-US" dirty="0"/>
              <a:t>Output</a:t>
            </a:r>
          </a:p>
          <a:p>
            <a:pPr marL="274320" lvl="1" indent="0">
              <a:buNone/>
            </a:pPr>
            <a:r>
              <a:rPr lang="en-US" dirty="0"/>
              <a:t>age  name</a:t>
            </a:r>
          </a:p>
          <a:p>
            <a:pPr marL="274320" lvl="1" indent="0">
              <a:buNone/>
            </a:pPr>
            <a:r>
              <a:rPr lang="en-US" dirty="0"/>
              <a:t>null Michael</a:t>
            </a:r>
          </a:p>
          <a:p>
            <a:pPr marL="274320" lvl="1" indent="0">
              <a:buNone/>
            </a:pPr>
            <a:r>
              <a:rPr lang="en-US" dirty="0"/>
              <a:t>30   Andy</a:t>
            </a:r>
          </a:p>
          <a:p>
            <a:pPr marL="274320" lvl="1" indent="0">
              <a:buNone/>
            </a:pPr>
            <a:r>
              <a:rPr lang="en-US" dirty="0"/>
              <a:t>19   Justin</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3415564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a:t>Examples: Print the Schema in a Tree Format</a:t>
            </a:r>
          </a:p>
        </p:txBody>
      </p:sp>
      <p:sp>
        <p:nvSpPr>
          <p:cNvPr id="3" name="Content Placeholder 2"/>
          <p:cNvSpPr>
            <a:spLocks noGrp="1"/>
          </p:cNvSpPr>
          <p:nvPr>
            <p:ph idx="1"/>
          </p:nvPr>
        </p:nvSpPr>
        <p:spPr/>
        <p:txBody>
          <a:bodyPr/>
          <a:lstStyle/>
          <a:p>
            <a:pPr marL="0" indent="0">
              <a:buNone/>
            </a:pPr>
            <a:r>
              <a:rPr lang="en-US" dirty="0" err="1"/>
              <a:t>df.printSchema</a:t>
            </a:r>
            <a:r>
              <a:rPr lang="en-US" dirty="0"/>
              <a:t>()</a:t>
            </a:r>
          </a:p>
          <a:p>
            <a:endParaRPr lang="en-US" dirty="0"/>
          </a:p>
          <a:p>
            <a:r>
              <a:rPr lang="en-US" dirty="0" err="1"/>
              <a:t>Ouptut</a:t>
            </a:r>
            <a:endParaRPr lang="en-US" dirty="0"/>
          </a:p>
          <a:p>
            <a:pPr marL="274320" lvl="1" indent="0">
              <a:buNone/>
            </a:pPr>
            <a:r>
              <a:rPr lang="en-US" dirty="0"/>
              <a:t>root</a:t>
            </a:r>
          </a:p>
          <a:p>
            <a:pPr marL="274320" lvl="1" indent="0">
              <a:buNone/>
            </a:pPr>
            <a:r>
              <a:rPr lang="en-US" dirty="0"/>
              <a:t>|-- age: long (</a:t>
            </a:r>
            <a:r>
              <a:rPr lang="en-US" dirty="0" err="1"/>
              <a:t>nullable</a:t>
            </a:r>
            <a:r>
              <a:rPr lang="en-US" dirty="0"/>
              <a:t> = true)</a:t>
            </a:r>
          </a:p>
          <a:p>
            <a:pPr marL="274320" lvl="1" indent="0">
              <a:buNone/>
            </a:pPr>
            <a:r>
              <a:rPr lang="en-US" dirty="0"/>
              <a:t>|-- name: string (</a:t>
            </a:r>
            <a:r>
              <a:rPr lang="en-US" dirty="0" err="1"/>
              <a:t>nullable</a:t>
            </a:r>
            <a:r>
              <a:rPr lang="en-US" dirty="0"/>
              <a:t> = true)</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3143008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SQL Architecture</a:t>
            </a:r>
          </a:p>
        </p:txBody>
      </p:sp>
      <p:sp>
        <p:nvSpPr>
          <p:cNvPr id="3" name="Footer Placeholder 2"/>
          <p:cNvSpPr>
            <a:spLocks noGrp="1"/>
          </p:cNvSpPr>
          <p:nvPr>
            <p:ph type="ftr" sz="quarter" idx="11"/>
          </p:nvPr>
        </p:nvSpPr>
        <p:spPr/>
        <p:txBody>
          <a:bodyPr/>
          <a:lstStyle/>
          <a:p>
            <a:r>
              <a:rPr lang="sk-SK" dirty="0"/>
              <a:t>CSP554</a:t>
            </a:r>
            <a:r>
              <a:rPr lang="en-US" dirty="0"/>
              <a:t> Module 07</a:t>
            </a:r>
          </a:p>
        </p:txBody>
      </p:sp>
      <p:sp>
        <p:nvSpPr>
          <p:cNvPr id="4" name="Slide Number Placeholder 3"/>
          <p:cNvSpPr>
            <a:spLocks noGrp="1"/>
          </p:cNvSpPr>
          <p:nvPr>
            <p:ph type="sldNum" sz="quarter" idx="12"/>
          </p:nvPr>
        </p:nvSpPr>
        <p:spPr/>
        <p:txBody>
          <a:bodyPr/>
          <a:lstStyle/>
          <a:p>
            <a:fld id="{9AA7C465-8597-4488-B68C-958448427716}" type="slidenum">
              <a:rPr lang="en-US" smtClean="0"/>
              <a:t>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0"/>
            <a:ext cx="5612295" cy="516331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6094619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a:t>Examples: Select Only the "name" Column</a:t>
            </a:r>
          </a:p>
        </p:txBody>
      </p:sp>
      <p:sp>
        <p:nvSpPr>
          <p:cNvPr id="3" name="Content Placeholder 2"/>
          <p:cNvSpPr>
            <a:spLocks noGrp="1"/>
          </p:cNvSpPr>
          <p:nvPr>
            <p:ph idx="1"/>
          </p:nvPr>
        </p:nvSpPr>
        <p:spPr/>
        <p:txBody>
          <a:bodyPr>
            <a:normAutofit lnSpcReduction="10000"/>
          </a:bodyPr>
          <a:lstStyle/>
          <a:p>
            <a:pPr marL="0" indent="0">
              <a:buNone/>
            </a:pPr>
            <a:r>
              <a:rPr lang="en-US" dirty="0" err="1"/>
              <a:t>df.select</a:t>
            </a:r>
            <a:r>
              <a:rPr lang="en-US" dirty="0"/>
              <a:t>(‘name’).show()</a:t>
            </a:r>
          </a:p>
          <a:p>
            <a:pPr marL="0" indent="0">
              <a:buNone/>
            </a:pPr>
            <a:r>
              <a:rPr lang="en-US" dirty="0"/>
              <a:t>or</a:t>
            </a:r>
          </a:p>
          <a:p>
            <a:pPr marL="0" indent="0">
              <a:buNone/>
            </a:pPr>
            <a:r>
              <a:rPr lang="en-US" dirty="0" err="1"/>
              <a:t>df.select</a:t>
            </a:r>
            <a:r>
              <a:rPr lang="en-US" dirty="0"/>
              <a:t>(df.name).show()</a:t>
            </a:r>
          </a:p>
          <a:p>
            <a:pPr marL="0" indent="0">
              <a:buNone/>
            </a:pPr>
            <a:r>
              <a:rPr lang="en-US" dirty="0"/>
              <a:t>or</a:t>
            </a:r>
          </a:p>
          <a:p>
            <a:pPr marL="0" indent="0">
              <a:buNone/>
            </a:pPr>
            <a:r>
              <a:rPr lang="en-US" dirty="0" err="1"/>
              <a:t>df.select</a:t>
            </a:r>
            <a:r>
              <a:rPr lang="en-US" dirty="0"/>
              <a:t>(</a:t>
            </a:r>
            <a:r>
              <a:rPr lang="en-US" dirty="0" err="1"/>
              <a:t>df</a:t>
            </a:r>
            <a:r>
              <a:rPr lang="en-US" dirty="0"/>
              <a:t>[‘name’]).show()</a:t>
            </a:r>
          </a:p>
          <a:p>
            <a:pPr marL="0" indent="0">
              <a:buNone/>
            </a:pPr>
            <a:endParaRPr lang="en-US" dirty="0"/>
          </a:p>
          <a:p>
            <a:endParaRPr lang="en-US" dirty="0"/>
          </a:p>
          <a:p>
            <a:r>
              <a:rPr lang="en-US" dirty="0"/>
              <a:t>Output</a:t>
            </a:r>
          </a:p>
          <a:p>
            <a:pPr marL="274320" lvl="1" indent="0">
              <a:buNone/>
            </a:pPr>
            <a:r>
              <a:rPr lang="en-US" dirty="0"/>
              <a:t>name</a:t>
            </a:r>
          </a:p>
          <a:p>
            <a:pPr marL="274320" lvl="1" indent="0">
              <a:buNone/>
            </a:pPr>
            <a:r>
              <a:rPr lang="en-US" dirty="0"/>
              <a:t>Michael</a:t>
            </a:r>
          </a:p>
          <a:p>
            <a:pPr marL="274320" lvl="1" indent="0">
              <a:buNone/>
            </a:pPr>
            <a:r>
              <a:rPr lang="en-US" dirty="0"/>
              <a:t>Andy</a:t>
            </a:r>
          </a:p>
          <a:p>
            <a:pPr marL="274320" lvl="1" indent="0">
              <a:buNone/>
            </a:pPr>
            <a:r>
              <a:rPr lang="en-US" dirty="0"/>
              <a:t>Justin</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35769179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a:t>Examples: Select People Older Than 21</a:t>
            </a:r>
          </a:p>
        </p:txBody>
      </p:sp>
      <p:sp>
        <p:nvSpPr>
          <p:cNvPr id="3" name="Content Placeholder 2"/>
          <p:cNvSpPr>
            <a:spLocks noGrp="1"/>
          </p:cNvSpPr>
          <p:nvPr>
            <p:ph idx="1"/>
          </p:nvPr>
        </p:nvSpPr>
        <p:spPr/>
        <p:txBody>
          <a:bodyPr/>
          <a:lstStyle/>
          <a:p>
            <a:pPr marL="0" indent="0">
              <a:buNone/>
            </a:pPr>
            <a:r>
              <a:rPr lang="en-US" dirty="0" err="1"/>
              <a:t>df.filter</a:t>
            </a:r>
            <a:r>
              <a:rPr lang="en-US" dirty="0"/>
              <a:t>(</a:t>
            </a:r>
            <a:r>
              <a:rPr lang="en-US" dirty="0" err="1"/>
              <a:t>df</a:t>
            </a:r>
            <a:r>
              <a:rPr lang="en-US" dirty="0"/>
              <a:t>['age'] &gt; 21).show()</a:t>
            </a:r>
          </a:p>
          <a:p>
            <a:endParaRPr lang="en-US" dirty="0"/>
          </a:p>
          <a:p>
            <a:r>
              <a:rPr lang="en-US" dirty="0"/>
              <a:t>Output</a:t>
            </a:r>
          </a:p>
          <a:p>
            <a:pPr marL="274320" lvl="1" indent="0">
              <a:buNone/>
            </a:pPr>
            <a:r>
              <a:rPr lang="en-US" dirty="0"/>
              <a:t>age name</a:t>
            </a:r>
          </a:p>
          <a:p>
            <a:pPr marL="274320" lvl="1" indent="0">
              <a:buNone/>
            </a:pPr>
            <a:r>
              <a:rPr lang="en-US" dirty="0"/>
              <a:t>30  Andy</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14955192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a:t>Examples: Count People by Age</a:t>
            </a:r>
          </a:p>
        </p:txBody>
      </p:sp>
      <p:sp>
        <p:nvSpPr>
          <p:cNvPr id="3" name="Content Placeholder 2"/>
          <p:cNvSpPr>
            <a:spLocks noGrp="1"/>
          </p:cNvSpPr>
          <p:nvPr>
            <p:ph idx="1"/>
          </p:nvPr>
        </p:nvSpPr>
        <p:spPr/>
        <p:txBody>
          <a:bodyPr/>
          <a:lstStyle/>
          <a:p>
            <a:r>
              <a:rPr lang="en-US" dirty="0" err="1"/>
              <a:t>df.groupBy</a:t>
            </a:r>
            <a:r>
              <a:rPr lang="en-US" dirty="0"/>
              <a:t>(</a:t>
            </a:r>
            <a:r>
              <a:rPr lang="en-US" dirty="0" err="1"/>
              <a:t>df.age</a:t>
            </a:r>
            <a:r>
              <a:rPr lang="en-US" dirty="0"/>
              <a:t>).count().show()</a:t>
            </a:r>
          </a:p>
          <a:p>
            <a:endParaRPr lang="en-US" dirty="0"/>
          </a:p>
          <a:p>
            <a:r>
              <a:rPr lang="en-US" dirty="0"/>
              <a:t>Output</a:t>
            </a:r>
          </a:p>
          <a:p>
            <a:r>
              <a:rPr lang="en-US" dirty="0"/>
              <a:t>age  count</a:t>
            </a:r>
          </a:p>
          <a:p>
            <a:r>
              <a:rPr lang="en-US" dirty="0"/>
              <a:t>null 1</a:t>
            </a:r>
          </a:p>
          <a:p>
            <a:r>
              <a:rPr lang="en-US" dirty="0"/>
              <a:t>19   1</a:t>
            </a:r>
          </a:p>
          <a:p>
            <a:r>
              <a:rPr lang="en-US" dirty="0"/>
              <a:t>30   1</a:t>
            </a:r>
          </a:p>
          <a:p>
            <a:endParaRPr lang="en-US" dirty="0"/>
          </a:p>
          <a:p>
            <a:r>
              <a:rPr lang="en-US" dirty="0" err="1"/>
              <a:t>groupBy</a:t>
            </a:r>
            <a:r>
              <a:rPr lang="en-US" dirty="0"/>
              <a:t>() returns an instance of </a:t>
            </a:r>
            <a:r>
              <a:rPr lang="en-US" dirty="0" err="1"/>
              <a:t>GroupData</a:t>
            </a:r>
            <a:r>
              <a:rPr lang="en-US" dirty="0"/>
              <a:t> which offers a range of aggregation functions including </a:t>
            </a:r>
            <a:r>
              <a:rPr lang="en-US" dirty="0" err="1"/>
              <a:t>oount</a:t>
            </a:r>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8315292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br>
              <a:rPr lang="en-US" dirty="0"/>
            </a:br>
            <a:r>
              <a:rPr lang="en-US" sz="3100" dirty="0"/>
              <a:t>describe(*cols)</a:t>
            </a:r>
          </a:p>
        </p:txBody>
      </p:sp>
      <p:sp>
        <p:nvSpPr>
          <p:cNvPr id="3" name="Content Placeholder 2"/>
          <p:cNvSpPr>
            <a:spLocks noGrp="1"/>
          </p:cNvSpPr>
          <p:nvPr>
            <p:ph idx="1"/>
          </p:nvPr>
        </p:nvSpPr>
        <p:spPr/>
        <p:txBody>
          <a:bodyPr/>
          <a:lstStyle/>
          <a:p>
            <a:r>
              <a:rPr lang="en-US" dirty="0"/>
              <a:t>Computes statistics for numeric columns.</a:t>
            </a:r>
          </a:p>
          <a:p>
            <a:endParaRPr lang="en-US" dirty="0"/>
          </a:p>
          <a:p>
            <a:r>
              <a:rPr lang="en-US" dirty="0"/>
              <a:t>This include count, mean, </a:t>
            </a:r>
            <a:r>
              <a:rPr lang="en-US" dirty="0" err="1"/>
              <a:t>stddev</a:t>
            </a:r>
            <a:r>
              <a:rPr lang="en-US" dirty="0"/>
              <a:t>, min, and max</a:t>
            </a:r>
          </a:p>
          <a:p>
            <a:r>
              <a:rPr lang="en-US" dirty="0"/>
              <a:t>If no columns are given, this function computes statistics for all numerical columns</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37767986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br>
              <a:rPr lang="en-US" dirty="0"/>
            </a:br>
            <a:r>
              <a:rPr lang="en-US" dirty="0"/>
              <a:t>describe(*cols)</a:t>
            </a:r>
          </a:p>
        </p:txBody>
      </p:sp>
      <p:sp>
        <p:nvSpPr>
          <p:cNvPr id="3" name="Content Placeholder 2"/>
          <p:cNvSpPr>
            <a:spLocks noGrp="1"/>
          </p:cNvSpPr>
          <p:nvPr>
            <p:ph idx="1"/>
          </p:nvPr>
        </p:nvSpPr>
        <p:spPr/>
        <p:txBody>
          <a:bodyPr>
            <a:normAutofit fontScale="62500" lnSpcReduction="20000"/>
          </a:bodyPr>
          <a:lstStyle/>
          <a:p>
            <a:r>
              <a:rPr lang="en-US" dirty="0"/>
              <a:t>&gt;&gt;&gt; </a:t>
            </a:r>
            <a:r>
              <a:rPr lang="en-US" dirty="0" err="1"/>
              <a:t>df.describe</a:t>
            </a:r>
            <a:r>
              <a:rPr lang="en-US" dirty="0"/>
              <a:t>().show()</a:t>
            </a:r>
          </a:p>
          <a:p>
            <a:r>
              <a:rPr lang="en-US" dirty="0"/>
              <a:t>+-------+------------------+</a:t>
            </a:r>
          </a:p>
          <a:p>
            <a:r>
              <a:rPr lang="en-US" dirty="0"/>
              <a:t>|summary|               age|</a:t>
            </a:r>
          </a:p>
          <a:p>
            <a:r>
              <a:rPr lang="en-US" dirty="0"/>
              <a:t>+-------+------------------+</a:t>
            </a:r>
          </a:p>
          <a:p>
            <a:r>
              <a:rPr lang="en-US" dirty="0"/>
              <a:t>|  count     |                 2|</a:t>
            </a:r>
          </a:p>
          <a:p>
            <a:r>
              <a:rPr lang="en-US" dirty="0"/>
              <a:t>|   mean    |              3.5|</a:t>
            </a:r>
          </a:p>
          <a:p>
            <a:r>
              <a:rPr lang="en-US" dirty="0"/>
              <a:t>| </a:t>
            </a:r>
            <a:r>
              <a:rPr lang="en-US" dirty="0" err="1"/>
              <a:t>stddev</a:t>
            </a:r>
            <a:r>
              <a:rPr lang="en-US" dirty="0"/>
              <a:t>     |   2.1213203435596424|</a:t>
            </a:r>
          </a:p>
          <a:p>
            <a:r>
              <a:rPr lang="en-US" dirty="0"/>
              <a:t>|    min|                      2|</a:t>
            </a:r>
          </a:p>
          <a:p>
            <a:r>
              <a:rPr lang="en-US" dirty="0"/>
              <a:t>|    max|                     5|</a:t>
            </a:r>
          </a:p>
          <a:p>
            <a:r>
              <a:rPr lang="en-US" dirty="0"/>
              <a:t>+-------+------------------+</a:t>
            </a:r>
          </a:p>
          <a:p>
            <a:r>
              <a:rPr lang="en-US" dirty="0"/>
              <a:t>&gt;&gt;&gt; </a:t>
            </a:r>
            <a:r>
              <a:rPr lang="en-US" dirty="0" err="1"/>
              <a:t>df.describe</a:t>
            </a:r>
            <a:r>
              <a:rPr lang="en-US" dirty="0"/>
              <a:t>(['age', 'name']).show()</a:t>
            </a:r>
          </a:p>
          <a:p>
            <a:r>
              <a:rPr lang="en-US" dirty="0"/>
              <a:t>+-------+------------------+-----+</a:t>
            </a:r>
          </a:p>
          <a:p>
            <a:r>
              <a:rPr lang="en-US" dirty="0"/>
              <a:t>|summary|         age| name|</a:t>
            </a:r>
          </a:p>
          <a:p>
            <a:r>
              <a:rPr lang="en-US" dirty="0"/>
              <a:t>+-------+------------------+-----+</a:t>
            </a:r>
          </a:p>
          <a:p>
            <a:r>
              <a:rPr lang="en-US" dirty="0"/>
              <a:t>|  count|                     2|    2|</a:t>
            </a:r>
          </a:p>
          <a:p>
            <a:r>
              <a:rPr lang="en-US" dirty="0"/>
              <a:t>|   mean|                3.5| null|</a:t>
            </a:r>
          </a:p>
          <a:p>
            <a:r>
              <a:rPr lang="en-US" dirty="0"/>
              <a:t>| </a:t>
            </a:r>
            <a:r>
              <a:rPr lang="en-US" dirty="0" err="1"/>
              <a:t>stddev</a:t>
            </a:r>
            <a:r>
              <a:rPr lang="en-US" dirty="0"/>
              <a:t>|              2.1213203435596424| null|</a:t>
            </a:r>
          </a:p>
          <a:p>
            <a:r>
              <a:rPr lang="en-US" dirty="0"/>
              <a:t>|    min|                    2|Alice|</a:t>
            </a:r>
          </a:p>
          <a:p>
            <a:r>
              <a:rPr lang="en-US" dirty="0"/>
              <a:t>|    max|                    5|  Bob|</a:t>
            </a:r>
          </a:p>
          <a:p>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64</a:t>
            </a:fld>
            <a:endParaRPr lang="en-US" dirty="0"/>
          </a:p>
        </p:txBody>
      </p:sp>
    </p:spTree>
    <p:extLst>
      <p:ext uri="{BB962C8B-B14F-4D97-AF65-F5344CB8AC3E}">
        <p14:creationId xmlns:p14="http://schemas.microsoft.com/office/powerpoint/2010/main" val="28092052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br>
              <a:rPr lang="en-US" dirty="0"/>
            </a:br>
            <a:r>
              <a:rPr lang="en-US" dirty="0"/>
              <a:t>distinct()</a:t>
            </a:r>
          </a:p>
        </p:txBody>
      </p:sp>
      <p:sp>
        <p:nvSpPr>
          <p:cNvPr id="3" name="Content Placeholder 2"/>
          <p:cNvSpPr>
            <a:spLocks noGrp="1"/>
          </p:cNvSpPr>
          <p:nvPr>
            <p:ph idx="1"/>
          </p:nvPr>
        </p:nvSpPr>
        <p:spPr/>
        <p:txBody>
          <a:bodyPr/>
          <a:lstStyle/>
          <a:p>
            <a:r>
              <a:rPr lang="en-US" dirty="0"/>
              <a:t>Returns a new </a:t>
            </a:r>
            <a:r>
              <a:rPr lang="en-US" dirty="0" err="1"/>
              <a:t>DataFrame</a:t>
            </a:r>
            <a:r>
              <a:rPr lang="en-US" dirty="0"/>
              <a:t> containing the distinct rows in this </a:t>
            </a:r>
            <a:r>
              <a:rPr lang="en-US" dirty="0" err="1">
                <a:hlinkClick r:id="rId2" tooltip="pyspark.sql.DataFrame"/>
              </a:rPr>
              <a:t>DataFrame</a:t>
            </a:r>
            <a:endParaRPr lang="en-US" dirty="0"/>
          </a:p>
          <a:p>
            <a:pPr marL="0" indent="0">
              <a:buNone/>
            </a:pPr>
            <a:endParaRPr lang="en-US" dirty="0"/>
          </a:p>
          <a:p>
            <a:pPr marL="274320" lvl="1" indent="0">
              <a:buNone/>
            </a:pPr>
            <a:r>
              <a:rPr lang="en-US" dirty="0" err="1"/>
              <a:t>df.distinct</a:t>
            </a:r>
            <a:r>
              <a:rPr lang="en-US" dirty="0"/>
              <a:t>().count() </a:t>
            </a:r>
          </a:p>
          <a:p>
            <a:pPr marL="274320" lvl="1" indent="0">
              <a:buNone/>
            </a:pPr>
            <a:r>
              <a:rPr lang="en-US" dirty="0"/>
              <a:t>2</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65</a:t>
            </a:fld>
            <a:endParaRPr lang="en-US" dirty="0"/>
          </a:p>
        </p:txBody>
      </p:sp>
    </p:spTree>
    <p:extLst>
      <p:ext uri="{BB962C8B-B14F-4D97-AF65-F5344CB8AC3E}">
        <p14:creationId xmlns:p14="http://schemas.microsoft.com/office/powerpoint/2010/main" val="42484686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br>
              <a:rPr lang="en-US" dirty="0"/>
            </a:br>
            <a:r>
              <a:rPr lang="en-US" dirty="0"/>
              <a:t>drop(col)</a:t>
            </a:r>
          </a:p>
        </p:txBody>
      </p:sp>
      <p:sp>
        <p:nvSpPr>
          <p:cNvPr id="3" name="Content Placeholder 2"/>
          <p:cNvSpPr>
            <a:spLocks noGrp="1"/>
          </p:cNvSpPr>
          <p:nvPr>
            <p:ph idx="1"/>
          </p:nvPr>
        </p:nvSpPr>
        <p:spPr/>
        <p:txBody>
          <a:bodyPr/>
          <a:lstStyle/>
          <a:p>
            <a:r>
              <a:rPr lang="en-US" dirty="0"/>
              <a:t>Returns a new </a:t>
            </a:r>
            <a:r>
              <a:rPr lang="en-US" dirty="0" err="1"/>
              <a:t>DataFrame</a:t>
            </a:r>
            <a:r>
              <a:rPr lang="en-US" dirty="0"/>
              <a:t> that drops the specified column</a:t>
            </a:r>
          </a:p>
          <a:p>
            <a:endParaRPr lang="en-US" dirty="0"/>
          </a:p>
          <a:p>
            <a:r>
              <a:rPr lang="en-US" dirty="0"/>
              <a:t>Parameters:	</a:t>
            </a:r>
          </a:p>
          <a:p>
            <a:pPr lvl="1"/>
            <a:r>
              <a:rPr lang="en-US" dirty="0"/>
              <a:t>col – a string name of the column to drop, or a Column to drop.</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66</a:t>
            </a:fld>
            <a:endParaRPr lang="en-US" dirty="0"/>
          </a:p>
        </p:txBody>
      </p:sp>
    </p:spTree>
    <p:extLst>
      <p:ext uri="{BB962C8B-B14F-4D97-AF65-F5344CB8AC3E}">
        <p14:creationId xmlns:p14="http://schemas.microsoft.com/office/powerpoint/2010/main" val="39971202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br>
              <a:rPr lang="en-US" dirty="0"/>
            </a:br>
            <a:r>
              <a:rPr lang="en-US" dirty="0"/>
              <a:t>drop(*cols)</a:t>
            </a:r>
          </a:p>
        </p:txBody>
      </p:sp>
      <p:sp>
        <p:nvSpPr>
          <p:cNvPr id="3" name="Content Placeholder 2"/>
          <p:cNvSpPr>
            <a:spLocks noGrp="1"/>
          </p:cNvSpPr>
          <p:nvPr>
            <p:ph idx="1"/>
          </p:nvPr>
        </p:nvSpPr>
        <p:spPr/>
        <p:txBody>
          <a:bodyPr>
            <a:normAutofit/>
          </a:bodyPr>
          <a:lstStyle/>
          <a:p>
            <a:pPr marL="0" indent="0">
              <a:buNone/>
            </a:pPr>
            <a:r>
              <a:rPr lang="en-US" sz="2000" dirty="0"/>
              <a:t>&gt;&gt;&gt; </a:t>
            </a:r>
            <a:r>
              <a:rPr lang="en-US" sz="2000" dirty="0" err="1"/>
              <a:t>df.drop</a:t>
            </a:r>
            <a:r>
              <a:rPr lang="en-US" sz="2000" dirty="0"/>
              <a:t>('age').collect()</a:t>
            </a:r>
          </a:p>
          <a:p>
            <a:pPr marL="0" indent="0">
              <a:buNone/>
            </a:pPr>
            <a:r>
              <a:rPr lang="en-US" sz="2000" dirty="0"/>
              <a:t>[Row(name=</a:t>
            </a:r>
            <a:r>
              <a:rPr lang="en-US" sz="2000" dirty="0" err="1"/>
              <a:t>u'Alice</a:t>
            </a:r>
            <a:r>
              <a:rPr lang="en-US" sz="2000" dirty="0"/>
              <a:t>'), Row(name=</a:t>
            </a:r>
            <a:r>
              <a:rPr lang="en-US" sz="2000" dirty="0" err="1"/>
              <a:t>u'Bob</a:t>
            </a:r>
            <a:r>
              <a:rPr lang="en-US" sz="2000" dirty="0"/>
              <a:t>')]</a:t>
            </a:r>
          </a:p>
          <a:p>
            <a:pPr marL="0" indent="0">
              <a:buNone/>
            </a:pPr>
            <a:endParaRPr lang="en-US" sz="2000" dirty="0"/>
          </a:p>
          <a:p>
            <a:pPr marL="0" indent="0">
              <a:buNone/>
            </a:pPr>
            <a:r>
              <a:rPr lang="en-US" sz="2000" dirty="0"/>
              <a:t>&gt;&gt;&gt; </a:t>
            </a:r>
            <a:r>
              <a:rPr lang="en-US" sz="2000" dirty="0" err="1"/>
              <a:t>df.drop</a:t>
            </a:r>
            <a:r>
              <a:rPr lang="en-US" sz="2000" dirty="0"/>
              <a:t>(</a:t>
            </a:r>
            <a:r>
              <a:rPr lang="en-US" sz="2000" dirty="0" err="1"/>
              <a:t>df.age</a:t>
            </a:r>
            <a:r>
              <a:rPr lang="en-US" sz="2000" dirty="0"/>
              <a:t>).collect()</a:t>
            </a:r>
          </a:p>
          <a:p>
            <a:pPr marL="0" indent="0">
              <a:buNone/>
            </a:pPr>
            <a:r>
              <a:rPr lang="en-US" sz="2000" dirty="0"/>
              <a:t>[Row(name=</a:t>
            </a:r>
            <a:r>
              <a:rPr lang="en-US" sz="2000" dirty="0" err="1"/>
              <a:t>u'Alice</a:t>
            </a:r>
            <a:r>
              <a:rPr lang="en-US" sz="2000" dirty="0"/>
              <a:t>'), Row(name=</a:t>
            </a:r>
            <a:r>
              <a:rPr lang="en-US" sz="2000" dirty="0" err="1"/>
              <a:t>u'Bob</a:t>
            </a:r>
            <a:r>
              <a:rPr lang="en-US" sz="2000" dirty="0"/>
              <a:t>')]</a:t>
            </a:r>
          </a:p>
          <a:p>
            <a:pPr marL="0" indent="0">
              <a:buNone/>
            </a:pPr>
            <a:endParaRPr lang="en-US" sz="2000" dirty="0"/>
          </a:p>
          <a:p>
            <a:pPr marL="0" indent="0">
              <a:buNone/>
            </a:pPr>
            <a:r>
              <a:rPr lang="en-US" sz="2000" dirty="0"/>
              <a:t>&gt;&gt;&gt; </a:t>
            </a:r>
            <a:r>
              <a:rPr lang="en-US" sz="2000" dirty="0" err="1"/>
              <a:t>df.join</a:t>
            </a:r>
            <a:r>
              <a:rPr lang="en-US" sz="2000" dirty="0"/>
              <a:t>(df2, df.name == df2.name, 'inner').drop(df.name).collect()</a:t>
            </a:r>
          </a:p>
          <a:p>
            <a:pPr marL="0" indent="0">
              <a:buNone/>
            </a:pPr>
            <a:r>
              <a:rPr lang="en-US" sz="2000" dirty="0"/>
              <a:t>[Row(age=5, height=85, name=</a:t>
            </a:r>
            <a:r>
              <a:rPr lang="en-US" sz="2000" dirty="0" err="1"/>
              <a:t>u'Bob</a:t>
            </a:r>
            <a:r>
              <a:rPr lang="en-US" sz="2000" dirty="0"/>
              <a:t>')]</a:t>
            </a:r>
          </a:p>
          <a:p>
            <a:pPr marL="0" indent="0">
              <a:buNone/>
            </a:pPr>
            <a:endParaRPr lang="en-US" sz="2000" dirty="0"/>
          </a:p>
          <a:p>
            <a:pPr marL="0" indent="0">
              <a:buNone/>
            </a:pPr>
            <a:r>
              <a:rPr lang="en-US" sz="2000" dirty="0"/>
              <a:t>&gt;&gt;&gt; </a:t>
            </a:r>
            <a:r>
              <a:rPr lang="en-US" sz="2000" dirty="0" err="1"/>
              <a:t>df.join</a:t>
            </a:r>
            <a:r>
              <a:rPr lang="en-US" sz="2000" dirty="0"/>
              <a:t>(df2, df.name == df2.name, 'inner').drop(df2.name).collect()</a:t>
            </a:r>
          </a:p>
          <a:p>
            <a:pPr marL="0" indent="0">
              <a:buNone/>
            </a:pPr>
            <a:r>
              <a:rPr lang="en-US" sz="2000" dirty="0"/>
              <a:t>[Row(age=5, name=</a:t>
            </a:r>
            <a:r>
              <a:rPr lang="en-US" sz="2000" dirty="0" err="1"/>
              <a:t>u'Bob</a:t>
            </a:r>
            <a:r>
              <a:rPr lang="en-US" sz="2000" dirty="0"/>
              <a:t>', height=85)]</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67</a:t>
            </a:fld>
            <a:endParaRPr lang="en-US" dirty="0"/>
          </a:p>
        </p:txBody>
      </p:sp>
    </p:spTree>
    <p:extLst>
      <p:ext uri="{BB962C8B-B14F-4D97-AF65-F5344CB8AC3E}">
        <p14:creationId xmlns:p14="http://schemas.microsoft.com/office/powerpoint/2010/main" val="36438168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t>DataFrame</a:t>
            </a:r>
            <a:br>
              <a:rPr lang="en-US" sz="2800" dirty="0"/>
            </a:br>
            <a:r>
              <a:rPr lang="en-US" sz="2800" dirty="0" err="1"/>
              <a:t>dropna</a:t>
            </a:r>
            <a:r>
              <a:rPr lang="en-US" sz="2800" dirty="0"/>
              <a:t>(how='any', thresh=None, subset=None)</a:t>
            </a:r>
          </a:p>
        </p:txBody>
      </p:sp>
      <p:sp>
        <p:nvSpPr>
          <p:cNvPr id="3" name="Content Placeholder 2"/>
          <p:cNvSpPr>
            <a:spLocks noGrp="1"/>
          </p:cNvSpPr>
          <p:nvPr>
            <p:ph idx="1"/>
          </p:nvPr>
        </p:nvSpPr>
        <p:spPr/>
        <p:txBody>
          <a:bodyPr>
            <a:normAutofit fontScale="92500" lnSpcReduction="20000"/>
          </a:bodyPr>
          <a:lstStyle/>
          <a:p>
            <a:r>
              <a:rPr lang="en-US" dirty="0"/>
              <a:t>Returns a new </a:t>
            </a:r>
            <a:r>
              <a:rPr lang="en-US" dirty="0" err="1"/>
              <a:t>DataFrame</a:t>
            </a:r>
            <a:r>
              <a:rPr lang="en-US" dirty="0"/>
              <a:t> omitting rows with null values</a:t>
            </a:r>
          </a:p>
          <a:p>
            <a:endParaRPr lang="en-US" dirty="0"/>
          </a:p>
          <a:p>
            <a:r>
              <a:rPr lang="en-US" dirty="0"/>
              <a:t>Parameters:	</a:t>
            </a:r>
          </a:p>
          <a:p>
            <a:pPr lvl="1"/>
            <a:r>
              <a:rPr lang="en-US" dirty="0"/>
              <a:t>how – ‘any’ or ‘all’. If ‘any’, drop a row if it contains any nulls. If ‘all’, drop a row only if all its values are null.</a:t>
            </a:r>
          </a:p>
          <a:p>
            <a:pPr lvl="1"/>
            <a:r>
              <a:rPr lang="en-US" dirty="0"/>
              <a:t>thresh – </a:t>
            </a:r>
            <a:r>
              <a:rPr lang="en-US" dirty="0" err="1"/>
              <a:t>int</a:t>
            </a:r>
            <a:r>
              <a:rPr lang="en-US" dirty="0"/>
              <a:t>, default None If specified, drop rows that have less than thresh non-null values. This overwrites the how parameter.</a:t>
            </a:r>
          </a:p>
          <a:p>
            <a:pPr lvl="1"/>
            <a:r>
              <a:rPr lang="en-US" dirty="0"/>
              <a:t>subset – optional list of column names to consider.</a:t>
            </a:r>
          </a:p>
          <a:p>
            <a:endParaRPr lang="en-US" dirty="0"/>
          </a:p>
          <a:p>
            <a:r>
              <a:rPr lang="en-US" dirty="0"/>
              <a:t>&gt;&gt;&gt; df4.na.drop().show()</a:t>
            </a:r>
          </a:p>
          <a:p>
            <a:r>
              <a:rPr lang="en-US" dirty="0"/>
              <a:t>+---+------+-----+</a:t>
            </a:r>
          </a:p>
          <a:p>
            <a:r>
              <a:rPr lang="en-US" dirty="0"/>
              <a:t>|</a:t>
            </a:r>
            <a:r>
              <a:rPr lang="en-US" dirty="0" err="1"/>
              <a:t>age|height</a:t>
            </a:r>
            <a:r>
              <a:rPr lang="en-US" dirty="0"/>
              <a:t>| name|</a:t>
            </a:r>
          </a:p>
          <a:p>
            <a:r>
              <a:rPr lang="en-US" dirty="0"/>
              <a:t>+---+------+-----+</a:t>
            </a:r>
          </a:p>
          <a:p>
            <a:r>
              <a:rPr lang="en-US" dirty="0"/>
              <a:t>| 10|    80|Alice|</a:t>
            </a:r>
          </a:p>
          <a:p>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68</a:t>
            </a:fld>
            <a:endParaRPr lang="en-US" dirty="0"/>
          </a:p>
        </p:txBody>
      </p:sp>
    </p:spTree>
    <p:extLst>
      <p:ext uri="{BB962C8B-B14F-4D97-AF65-F5344CB8AC3E}">
        <p14:creationId xmlns:p14="http://schemas.microsoft.com/office/powerpoint/2010/main" val="33000636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br>
              <a:rPr lang="en-US" dirty="0"/>
            </a:br>
            <a:r>
              <a:rPr lang="en-US" dirty="0" err="1"/>
              <a:t>dtypes</a:t>
            </a:r>
            <a:endParaRPr lang="en-US" dirty="0"/>
          </a:p>
        </p:txBody>
      </p:sp>
      <p:sp>
        <p:nvSpPr>
          <p:cNvPr id="3" name="Content Placeholder 2"/>
          <p:cNvSpPr>
            <a:spLocks noGrp="1"/>
          </p:cNvSpPr>
          <p:nvPr>
            <p:ph idx="1"/>
          </p:nvPr>
        </p:nvSpPr>
        <p:spPr/>
        <p:txBody>
          <a:bodyPr/>
          <a:lstStyle/>
          <a:p>
            <a:r>
              <a:rPr lang="en-US" dirty="0" err="1"/>
              <a:t>dtypes</a:t>
            </a:r>
            <a:endParaRPr lang="en-US" dirty="0"/>
          </a:p>
          <a:p>
            <a:r>
              <a:rPr lang="en-US" dirty="0"/>
              <a:t>Returns all column names and their data types as a list</a:t>
            </a:r>
          </a:p>
          <a:p>
            <a:pPr marL="0" indent="0">
              <a:buNone/>
            </a:pPr>
            <a:endParaRPr lang="en-US" dirty="0"/>
          </a:p>
          <a:p>
            <a:pPr marL="0" indent="0">
              <a:buNone/>
            </a:pPr>
            <a:r>
              <a:rPr lang="en-US" b="1" dirty="0"/>
              <a:t>&gt;&gt;&gt; </a:t>
            </a:r>
            <a:r>
              <a:rPr lang="en-US" dirty="0" err="1"/>
              <a:t>df.dtypes</a:t>
            </a:r>
            <a:r>
              <a:rPr lang="en-US" dirty="0"/>
              <a:t> </a:t>
            </a:r>
          </a:p>
          <a:p>
            <a:pPr marL="0" indent="0">
              <a:buNone/>
            </a:pPr>
            <a:r>
              <a:rPr lang="en-US" dirty="0"/>
              <a:t>[('age', '</a:t>
            </a:r>
            <a:r>
              <a:rPr lang="en-US" dirty="0" err="1"/>
              <a:t>int</a:t>
            </a:r>
            <a:r>
              <a:rPr lang="en-US" dirty="0"/>
              <a:t>'), ('name', 'string')]</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69</a:t>
            </a:fld>
            <a:endParaRPr lang="en-US" dirty="0"/>
          </a:p>
        </p:txBody>
      </p:sp>
    </p:spTree>
    <p:extLst>
      <p:ext uri="{BB962C8B-B14F-4D97-AF65-F5344CB8AC3E}">
        <p14:creationId xmlns:p14="http://schemas.microsoft.com/office/powerpoint/2010/main" val="1832342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Scalability</a:t>
            </a:r>
          </a:p>
        </p:txBody>
      </p:sp>
      <p:sp>
        <p:nvSpPr>
          <p:cNvPr id="3" name="Content Placeholder 2"/>
          <p:cNvSpPr>
            <a:spLocks noGrp="1"/>
          </p:cNvSpPr>
          <p:nvPr>
            <p:ph idx="1"/>
          </p:nvPr>
        </p:nvSpPr>
        <p:spPr>
          <a:xfrm>
            <a:off x="457200" y="1600200"/>
            <a:ext cx="8229600" cy="5105400"/>
          </a:xfrm>
        </p:spPr>
        <p:txBody>
          <a:bodyPr>
            <a:normAutofit/>
          </a:bodyPr>
          <a:lstStyle/>
          <a:p>
            <a:r>
              <a:rPr lang="en-US" dirty="0"/>
              <a:t>In 2009, the 100 TB </a:t>
            </a:r>
            <a:r>
              <a:rPr lang="en-US" dirty="0" err="1"/>
              <a:t>GraySort</a:t>
            </a:r>
            <a:r>
              <a:rPr lang="en-US" dirty="0"/>
              <a:t> benchmark was created in honor of Jim Gray</a:t>
            </a:r>
          </a:p>
          <a:p>
            <a:r>
              <a:rPr lang="en-US" dirty="0"/>
              <a:t>Yahoo won the 2013 record using a 2100-node Hadoop cluster, sorting 100 TB of data in 72 minutes while using MapReduce</a:t>
            </a:r>
          </a:p>
          <a:p>
            <a:r>
              <a:rPr lang="en-US" dirty="0"/>
              <a:t>In 2014, </a:t>
            </a:r>
            <a:r>
              <a:rPr lang="en-US" dirty="0" err="1"/>
              <a:t>Databricks</a:t>
            </a:r>
            <a:r>
              <a:rPr lang="en-US" dirty="0"/>
              <a:t> entered the competition using a distributed sorting program built on top of Spark</a:t>
            </a:r>
          </a:p>
          <a:p>
            <a:r>
              <a:rPr lang="en-US" dirty="0"/>
              <a:t>Its system sorted 100 TB of data in 23 minutes, using only 207 machines on EC2</a:t>
            </a:r>
          </a:p>
          <a:p>
            <a:r>
              <a:rPr lang="en-US" dirty="0"/>
              <a:t>That is to say, Spark sorted the same data 3X faster using 10X fewer resources than the 2013 Hadoop entry</a:t>
            </a:r>
          </a:p>
          <a:p>
            <a:pPr lvl="1"/>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7</a:t>
            </a:fld>
            <a:endParaRPr lang="en-US" dirty="0"/>
          </a:p>
        </p:txBody>
      </p:sp>
    </p:spTree>
    <p:extLst>
      <p:ext uri="{BB962C8B-B14F-4D97-AF65-F5344CB8AC3E}">
        <p14:creationId xmlns:p14="http://schemas.microsoft.com/office/powerpoint/2010/main" val="35125033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br>
              <a:rPr lang="en-US" dirty="0"/>
            </a:br>
            <a:r>
              <a:rPr lang="en-US" dirty="0" err="1"/>
              <a:t>fillna</a:t>
            </a:r>
            <a:r>
              <a:rPr lang="en-US" dirty="0"/>
              <a:t>(value, subset=None)</a:t>
            </a:r>
          </a:p>
        </p:txBody>
      </p:sp>
      <p:sp>
        <p:nvSpPr>
          <p:cNvPr id="3" name="Content Placeholder 2"/>
          <p:cNvSpPr>
            <a:spLocks noGrp="1"/>
          </p:cNvSpPr>
          <p:nvPr>
            <p:ph idx="1"/>
          </p:nvPr>
        </p:nvSpPr>
        <p:spPr/>
        <p:txBody>
          <a:bodyPr>
            <a:normAutofit/>
          </a:bodyPr>
          <a:lstStyle/>
          <a:p>
            <a:r>
              <a:rPr lang="en-US" dirty="0"/>
              <a:t>Replace null values</a:t>
            </a:r>
          </a:p>
          <a:p>
            <a:endParaRPr lang="en-US" dirty="0"/>
          </a:p>
          <a:p>
            <a:r>
              <a:rPr lang="en-US" dirty="0"/>
              <a:t>Parameters:	</a:t>
            </a:r>
          </a:p>
          <a:p>
            <a:pPr lvl="1"/>
            <a:r>
              <a:rPr lang="en-US" dirty="0"/>
              <a:t>value – </a:t>
            </a:r>
            <a:r>
              <a:rPr lang="en-US" dirty="0" err="1"/>
              <a:t>int</a:t>
            </a:r>
            <a:r>
              <a:rPr lang="en-US" dirty="0"/>
              <a:t>, long, float, string, or dict. Value to replace null values with. If the value is a </a:t>
            </a:r>
            <a:r>
              <a:rPr lang="en-US" dirty="0" err="1"/>
              <a:t>dict</a:t>
            </a:r>
            <a:r>
              <a:rPr lang="en-US" dirty="0"/>
              <a:t>, then subset is ignored and value must be a mapping from column name (string) to replacement value. The replacement value must be an </a:t>
            </a:r>
            <a:r>
              <a:rPr lang="en-US" dirty="0" err="1"/>
              <a:t>int</a:t>
            </a:r>
            <a:r>
              <a:rPr lang="en-US" dirty="0"/>
              <a:t>, long, float, or string.</a:t>
            </a:r>
          </a:p>
          <a:p>
            <a:pPr lvl="1"/>
            <a:r>
              <a:rPr lang="en-US" dirty="0"/>
              <a:t>subset – optional list of column names to consider</a:t>
            </a:r>
          </a:p>
          <a:p>
            <a:pPr lvl="2"/>
            <a:r>
              <a:rPr lang="en-US" dirty="0"/>
              <a:t>Columns specified in subset that do not have matching data type are ignored</a:t>
            </a:r>
          </a:p>
          <a:p>
            <a:pPr lvl="2"/>
            <a:r>
              <a:rPr lang="en-US" dirty="0"/>
              <a:t>For example, if value is a string, and subset contains a non-string column, then the non-string column is simply ignored.</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70</a:t>
            </a:fld>
            <a:endParaRPr lang="en-US" dirty="0"/>
          </a:p>
        </p:txBody>
      </p:sp>
    </p:spTree>
    <p:extLst>
      <p:ext uri="{BB962C8B-B14F-4D97-AF65-F5344CB8AC3E}">
        <p14:creationId xmlns:p14="http://schemas.microsoft.com/office/powerpoint/2010/main" val="16808715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br>
              <a:rPr lang="en-US" dirty="0"/>
            </a:br>
            <a:r>
              <a:rPr lang="en-US" dirty="0"/>
              <a:t>filter(condition)</a:t>
            </a:r>
          </a:p>
        </p:txBody>
      </p:sp>
      <p:sp>
        <p:nvSpPr>
          <p:cNvPr id="3" name="Content Placeholder 2"/>
          <p:cNvSpPr>
            <a:spLocks noGrp="1"/>
          </p:cNvSpPr>
          <p:nvPr>
            <p:ph idx="1"/>
          </p:nvPr>
        </p:nvSpPr>
        <p:spPr/>
        <p:txBody>
          <a:bodyPr/>
          <a:lstStyle/>
          <a:p>
            <a:r>
              <a:rPr lang="en-US" dirty="0"/>
              <a:t>Filters rows using the given condition.</a:t>
            </a:r>
          </a:p>
          <a:p>
            <a:endParaRPr lang="en-US" dirty="0"/>
          </a:p>
          <a:p>
            <a:endParaRPr lang="en-US" dirty="0"/>
          </a:p>
          <a:p>
            <a:r>
              <a:rPr lang="en-US" dirty="0"/>
              <a:t>Parameters:	</a:t>
            </a:r>
          </a:p>
          <a:p>
            <a:pPr lvl="1"/>
            <a:r>
              <a:rPr lang="en-US" dirty="0"/>
              <a:t>condition – a Column of </a:t>
            </a:r>
            <a:r>
              <a:rPr lang="en-US" dirty="0" err="1"/>
              <a:t>types.BooleanType</a:t>
            </a:r>
            <a:r>
              <a:rPr lang="en-US" dirty="0"/>
              <a:t> or a string of SQL expression</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71</a:t>
            </a:fld>
            <a:endParaRPr lang="en-US" dirty="0"/>
          </a:p>
        </p:txBody>
      </p:sp>
    </p:spTree>
    <p:extLst>
      <p:ext uri="{BB962C8B-B14F-4D97-AF65-F5344CB8AC3E}">
        <p14:creationId xmlns:p14="http://schemas.microsoft.com/office/powerpoint/2010/main" val="34503963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br>
              <a:rPr lang="en-US" dirty="0"/>
            </a:br>
            <a:r>
              <a:rPr lang="en-US" dirty="0"/>
              <a:t>filter(condition)</a:t>
            </a:r>
          </a:p>
        </p:txBody>
      </p:sp>
      <p:sp>
        <p:nvSpPr>
          <p:cNvPr id="3" name="Content Placeholder 2"/>
          <p:cNvSpPr>
            <a:spLocks noGrp="1"/>
          </p:cNvSpPr>
          <p:nvPr>
            <p:ph idx="1"/>
          </p:nvPr>
        </p:nvSpPr>
        <p:spPr/>
        <p:txBody>
          <a:bodyPr/>
          <a:lstStyle/>
          <a:p>
            <a:r>
              <a:rPr lang="en-US" dirty="0"/>
              <a:t>&gt;&gt; </a:t>
            </a:r>
            <a:r>
              <a:rPr lang="en-US" dirty="0" err="1"/>
              <a:t>df.filter</a:t>
            </a:r>
            <a:r>
              <a:rPr lang="en-US" dirty="0"/>
              <a:t>(</a:t>
            </a:r>
            <a:r>
              <a:rPr lang="en-US" dirty="0" err="1"/>
              <a:t>df.age</a:t>
            </a:r>
            <a:r>
              <a:rPr lang="en-US" dirty="0"/>
              <a:t> &gt; 3).collect()</a:t>
            </a:r>
          </a:p>
          <a:p>
            <a:r>
              <a:rPr lang="en-US" dirty="0"/>
              <a:t>[Row(age=5, name=</a:t>
            </a:r>
            <a:r>
              <a:rPr lang="en-US" dirty="0" err="1"/>
              <a:t>u'Bob</a:t>
            </a:r>
            <a:r>
              <a:rPr lang="en-US" dirty="0"/>
              <a:t>')]</a:t>
            </a:r>
          </a:p>
          <a:p>
            <a:endParaRPr lang="en-US" dirty="0"/>
          </a:p>
          <a:p>
            <a:r>
              <a:rPr lang="en-US" dirty="0"/>
              <a:t>&gt;&gt;&gt; </a:t>
            </a:r>
            <a:r>
              <a:rPr lang="en-US" dirty="0" err="1"/>
              <a:t>df.where</a:t>
            </a:r>
            <a:r>
              <a:rPr lang="en-US" dirty="0"/>
              <a:t>(</a:t>
            </a:r>
            <a:r>
              <a:rPr lang="en-US" dirty="0" err="1"/>
              <a:t>df.age</a:t>
            </a:r>
            <a:r>
              <a:rPr lang="en-US" dirty="0"/>
              <a:t> == 2).collect()</a:t>
            </a:r>
          </a:p>
          <a:p>
            <a:r>
              <a:rPr lang="en-US" dirty="0"/>
              <a:t>[Row(age=2, name=</a:t>
            </a:r>
            <a:r>
              <a:rPr lang="en-US" dirty="0" err="1"/>
              <a:t>u'Alice</a:t>
            </a:r>
            <a:r>
              <a:rPr lang="en-US" dirty="0"/>
              <a:t>')]</a:t>
            </a:r>
          </a:p>
          <a:p>
            <a:endParaRPr lang="en-US" dirty="0"/>
          </a:p>
          <a:p>
            <a:r>
              <a:rPr lang="en-US" dirty="0"/>
              <a:t>&gt;&gt;&gt; </a:t>
            </a:r>
            <a:r>
              <a:rPr lang="en-US" dirty="0" err="1"/>
              <a:t>df.filter</a:t>
            </a:r>
            <a:r>
              <a:rPr lang="en-US" dirty="0"/>
              <a:t>("age &gt; 3").collect()</a:t>
            </a:r>
          </a:p>
          <a:p>
            <a:r>
              <a:rPr lang="en-US" dirty="0"/>
              <a:t>[Row(age=5, name=</a:t>
            </a:r>
            <a:r>
              <a:rPr lang="en-US" dirty="0" err="1"/>
              <a:t>u'Bob</a:t>
            </a:r>
            <a:r>
              <a:rPr lang="en-US"/>
              <a:t>')]</a:t>
            </a:r>
          </a:p>
          <a:p>
            <a:endParaRPr lang="en-US" dirty="0"/>
          </a:p>
          <a:p>
            <a:r>
              <a:rPr lang="en-US" dirty="0"/>
              <a:t>&gt;&gt;&gt; </a:t>
            </a:r>
            <a:r>
              <a:rPr lang="en-US" dirty="0" err="1"/>
              <a:t>df.where</a:t>
            </a:r>
            <a:r>
              <a:rPr lang="en-US" dirty="0"/>
              <a:t>("age = 2").collect()</a:t>
            </a:r>
          </a:p>
          <a:p>
            <a:r>
              <a:rPr lang="en-US" dirty="0"/>
              <a:t>[Row(age=2, name=</a:t>
            </a:r>
            <a:r>
              <a:rPr lang="en-US" dirty="0" err="1"/>
              <a:t>u'Alice</a:t>
            </a:r>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72</a:t>
            </a:fld>
            <a:endParaRPr lang="en-US" dirty="0"/>
          </a:p>
        </p:txBody>
      </p:sp>
    </p:spTree>
    <p:extLst>
      <p:ext uri="{BB962C8B-B14F-4D97-AF65-F5344CB8AC3E}">
        <p14:creationId xmlns:p14="http://schemas.microsoft.com/office/powerpoint/2010/main" val="23574082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sk-SK" dirty="0"/>
              <a:t>CSP554</a:t>
            </a:r>
            <a:r>
              <a:rPr lang="en-US" dirty="0"/>
              <a:t> Module 07</a:t>
            </a:r>
          </a:p>
        </p:txBody>
      </p:sp>
      <p:sp>
        <p:nvSpPr>
          <p:cNvPr id="4" name="Slide Number Placeholder 3"/>
          <p:cNvSpPr>
            <a:spLocks noGrp="1"/>
          </p:cNvSpPr>
          <p:nvPr>
            <p:ph type="sldNum" sz="quarter" idx="12"/>
          </p:nvPr>
        </p:nvSpPr>
        <p:spPr/>
        <p:txBody>
          <a:bodyPr/>
          <a:lstStyle/>
          <a:p>
            <a:fld id="{9AA7C465-8597-4488-B68C-958448427716}" type="slidenum">
              <a:rPr lang="en-US" smtClean="0"/>
              <a:t>73</a:t>
            </a:fld>
            <a:endParaRPr lang="en-US" dirty="0"/>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281734" y="1565378"/>
            <a:ext cx="6185866" cy="50640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4427339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br>
              <a:rPr lang="en-US" dirty="0"/>
            </a:br>
            <a:r>
              <a:rPr lang="en-US" dirty="0"/>
              <a:t>first()</a:t>
            </a:r>
          </a:p>
        </p:txBody>
      </p:sp>
      <p:sp>
        <p:nvSpPr>
          <p:cNvPr id="3" name="Content Placeholder 2"/>
          <p:cNvSpPr>
            <a:spLocks noGrp="1"/>
          </p:cNvSpPr>
          <p:nvPr>
            <p:ph idx="1"/>
          </p:nvPr>
        </p:nvSpPr>
        <p:spPr/>
        <p:txBody>
          <a:bodyPr/>
          <a:lstStyle/>
          <a:p>
            <a:r>
              <a:rPr lang="en-US" dirty="0"/>
              <a:t>Returns the first row as a Row.</a:t>
            </a:r>
          </a:p>
          <a:p>
            <a:endParaRPr lang="en-US" dirty="0"/>
          </a:p>
          <a:p>
            <a:r>
              <a:rPr lang="en-US" dirty="0"/>
              <a:t>&gt;&gt;&gt; </a:t>
            </a:r>
            <a:r>
              <a:rPr lang="en-US" dirty="0" err="1"/>
              <a:t>df.first</a:t>
            </a:r>
            <a:r>
              <a:rPr lang="en-US" dirty="0"/>
              <a:t>()</a:t>
            </a:r>
          </a:p>
          <a:p>
            <a:r>
              <a:rPr lang="en-US" dirty="0"/>
              <a:t>Row(age=2, name=</a:t>
            </a:r>
            <a:r>
              <a:rPr lang="en-US" dirty="0" err="1"/>
              <a:t>u'Alice</a:t>
            </a:r>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74</a:t>
            </a:fld>
            <a:endParaRPr lang="en-US" dirty="0"/>
          </a:p>
        </p:txBody>
      </p:sp>
    </p:spTree>
    <p:extLst>
      <p:ext uri="{BB962C8B-B14F-4D97-AF65-F5344CB8AC3E}">
        <p14:creationId xmlns:p14="http://schemas.microsoft.com/office/powerpoint/2010/main" val="31446740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DastaFrame</a:t>
            </a:r>
            <a:br>
              <a:rPr lang="en-US" dirty="0"/>
            </a:br>
            <a:r>
              <a:rPr lang="en-US" dirty="0" err="1"/>
              <a:t>foreach</a:t>
            </a:r>
            <a:r>
              <a:rPr lang="en-US" dirty="0"/>
              <a:t>()</a:t>
            </a:r>
          </a:p>
        </p:txBody>
      </p:sp>
      <p:sp>
        <p:nvSpPr>
          <p:cNvPr id="3" name="Content Placeholder 2"/>
          <p:cNvSpPr>
            <a:spLocks noGrp="1"/>
          </p:cNvSpPr>
          <p:nvPr>
            <p:ph idx="1"/>
          </p:nvPr>
        </p:nvSpPr>
        <p:spPr/>
        <p:txBody>
          <a:bodyPr/>
          <a:lstStyle/>
          <a:p>
            <a:r>
              <a:rPr lang="en-US" dirty="0"/>
              <a:t>Applies the f function to all Row of this </a:t>
            </a:r>
            <a:r>
              <a:rPr lang="en-US" dirty="0" err="1"/>
              <a:t>DataFrame</a:t>
            </a:r>
            <a:r>
              <a:rPr lang="en-US" dirty="0"/>
              <a:t>.</a:t>
            </a:r>
          </a:p>
          <a:p>
            <a:pPr marL="0" indent="0">
              <a:buNone/>
            </a:pPr>
            <a:endParaRPr lang="en-US" dirty="0"/>
          </a:p>
          <a:p>
            <a:r>
              <a:rPr lang="en-US" dirty="0"/>
              <a:t>&gt;&gt;&gt; </a:t>
            </a:r>
            <a:r>
              <a:rPr lang="en-US" dirty="0" err="1"/>
              <a:t>def</a:t>
            </a:r>
            <a:r>
              <a:rPr lang="en-US" dirty="0"/>
              <a:t> f(person):</a:t>
            </a:r>
          </a:p>
          <a:p>
            <a:r>
              <a:rPr lang="en-US" dirty="0"/>
              <a:t>...     print(person.name)</a:t>
            </a:r>
          </a:p>
          <a:p>
            <a:r>
              <a:rPr lang="en-US" dirty="0"/>
              <a:t>&gt;&gt;&gt; </a:t>
            </a:r>
            <a:r>
              <a:rPr lang="en-US" dirty="0" err="1"/>
              <a:t>df.foreach</a:t>
            </a:r>
            <a:r>
              <a:rPr lang="en-US" dirty="0"/>
              <a:t>(f)</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75</a:t>
            </a:fld>
            <a:endParaRPr lang="en-US" dirty="0"/>
          </a:p>
        </p:txBody>
      </p:sp>
    </p:spTree>
    <p:extLst>
      <p:ext uri="{BB962C8B-B14F-4D97-AF65-F5344CB8AC3E}">
        <p14:creationId xmlns:p14="http://schemas.microsoft.com/office/powerpoint/2010/main" val="23824682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br>
              <a:rPr lang="en-US" dirty="0"/>
            </a:br>
            <a:r>
              <a:rPr lang="en-US" dirty="0" err="1"/>
              <a:t>groupBy</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Groups the </a:t>
            </a:r>
            <a:r>
              <a:rPr lang="en-US" dirty="0" err="1"/>
              <a:t>DataFrame</a:t>
            </a:r>
            <a:r>
              <a:rPr lang="en-US" dirty="0"/>
              <a:t> using the specified columns, so we can run aggregation on them</a:t>
            </a:r>
          </a:p>
          <a:p>
            <a:pPr marL="0" indent="0">
              <a:buNone/>
            </a:pPr>
            <a:endParaRPr lang="en-US" dirty="0"/>
          </a:p>
          <a:p>
            <a:r>
              <a:rPr lang="en-US" dirty="0"/>
              <a:t>Parameters:	cols – list of columns to group by. Each element should be a column name (string) or an expression (Column).</a:t>
            </a:r>
          </a:p>
          <a:p>
            <a:endParaRPr lang="en-US" dirty="0"/>
          </a:p>
          <a:p>
            <a:r>
              <a:rPr lang="en-US" dirty="0"/>
              <a:t>&gt;&gt;&gt; </a:t>
            </a:r>
            <a:r>
              <a:rPr lang="en-US" dirty="0" err="1"/>
              <a:t>df.groupBy</a:t>
            </a:r>
            <a:r>
              <a:rPr lang="en-US" dirty="0"/>
              <a:t>().</a:t>
            </a:r>
            <a:r>
              <a:rPr lang="en-US" dirty="0" err="1"/>
              <a:t>avg</a:t>
            </a:r>
            <a:r>
              <a:rPr lang="en-US" dirty="0"/>
              <a:t>().collect()</a:t>
            </a:r>
          </a:p>
          <a:p>
            <a:r>
              <a:rPr lang="en-US" dirty="0"/>
              <a:t>[Row(</a:t>
            </a:r>
            <a:r>
              <a:rPr lang="en-US" dirty="0" err="1"/>
              <a:t>avg</a:t>
            </a:r>
            <a:r>
              <a:rPr lang="en-US" dirty="0"/>
              <a:t>(age)=3.5)]</a:t>
            </a:r>
          </a:p>
          <a:p>
            <a:r>
              <a:rPr lang="en-US" dirty="0"/>
              <a:t>&gt;&gt;&gt; </a:t>
            </a:r>
            <a:r>
              <a:rPr lang="en-US" dirty="0" err="1"/>
              <a:t>df.groupBy</a:t>
            </a:r>
            <a:r>
              <a:rPr lang="en-US" dirty="0"/>
              <a:t>('name').</a:t>
            </a:r>
            <a:r>
              <a:rPr lang="en-US" dirty="0" err="1"/>
              <a:t>agg</a:t>
            </a:r>
            <a:r>
              <a:rPr lang="en-US" dirty="0"/>
              <a:t>({'age': 'mean'}).collect()</a:t>
            </a:r>
          </a:p>
          <a:p>
            <a:r>
              <a:rPr lang="en-US" dirty="0"/>
              <a:t>[Row(name=</a:t>
            </a:r>
            <a:r>
              <a:rPr lang="en-US" dirty="0" err="1"/>
              <a:t>u'Alice</a:t>
            </a:r>
            <a:r>
              <a:rPr lang="en-US" dirty="0"/>
              <a:t>', </a:t>
            </a:r>
            <a:r>
              <a:rPr lang="en-US" dirty="0" err="1"/>
              <a:t>avg</a:t>
            </a:r>
            <a:r>
              <a:rPr lang="en-US" dirty="0"/>
              <a:t>(age)=2.0), Row(name=</a:t>
            </a:r>
            <a:r>
              <a:rPr lang="en-US" dirty="0" err="1"/>
              <a:t>u'Bob</a:t>
            </a:r>
            <a:r>
              <a:rPr lang="en-US" dirty="0"/>
              <a:t>', </a:t>
            </a:r>
            <a:r>
              <a:rPr lang="en-US" dirty="0" err="1"/>
              <a:t>avg</a:t>
            </a:r>
            <a:r>
              <a:rPr lang="en-US" dirty="0"/>
              <a:t>(age)=5.0)]</a:t>
            </a:r>
          </a:p>
          <a:p>
            <a:r>
              <a:rPr lang="en-US" dirty="0"/>
              <a:t>&gt;&gt;&gt; </a:t>
            </a:r>
            <a:r>
              <a:rPr lang="en-US" dirty="0" err="1"/>
              <a:t>df.groupBy</a:t>
            </a:r>
            <a:r>
              <a:rPr lang="en-US" dirty="0"/>
              <a:t>(df.name).</a:t>
            </a:r>
            <a:r>
              <a:rPr lang="en-US" dirty="0" err="1"/>
              <a:t>avg</a:t>
            </a:r>
            <a:r>
              <a:rPr lang="en-US" dirty="0"/>
              <a:t>().collect()</a:t>
            </a:r>
          </a:p>
          <a:p>
            <a:r>
              <a:rPr lang="en-US" dirty="0"/>
              <a:t>[Row(name=</a:t>
            </a:r>
            <a:r>
              <a:rPr lang="en-US" dirty="0" err="1"/>
              <a:t>u'Alice</a:t>
            </a:r>
            <a:r>
              <a:rPr lang="en-US" dirty="0"/>
              <a:t>', </a:t>
            </a:r>
            <a:r>
              <a:rPr lang="en-US" dirty="0" err="1"/>
              <a:t>avg</a:t>
            </a:r>
            <a:r>
              <a:rPr lang="en-US" dirty="0"/>
              <a:t>(age)=2.0), Row(name=</a:t>
            </a:r>
            <a:r>
              <a:rPr lang="en-US" dirty="0" err="1"/>
              <a:t>u'Bob</a:t>
            </a:r>
            <a:r>
              <a:rPr lang="en-US" dirty="0"/>
              <a:t>', </a:t>
            </a:r>
            <a:r>
              <a:rPr lang="en-US" dirty="0" err="1"/>
              <a:t>avg</a:t>
            </a:r>
            <a:r>
              <a:rPr lang="en-US" dirty="0"/>
              <a:t>(age)=5.0)]</a:t>
            </a:r>
          </a:p>
          <a:p>
            <a:r>
              <a:rPr lang="en-US" dirty="0"/>
              <a:t>&gt;&gt;&gt; </a:t>
            </a:r>
            <a:r>
              <a:rPr lang="en-US" dirty="0" err="1"/>
              <a:t>df.groupBy</a:t>
            </a:r>
            <a:r>
              <a:rPr lang="en-US" dirty="0"/>
              <a:t>(['name', </a:t>
            </a:r>
            <a:r>
              <a:rPr lang="en-US" dirty="0" err="1"/>
              <a:t>df.age</a:t>
            </a:r>
            <a:r>
              <a:rPr lang="en-US" dirty="0"/>
              <a:t>]).count().collect()</a:t>
            </a:r>
          </a:p>
          <a:p>
            <a:r>
              <a:rPr lang="en-US" dirty="0"/>
              <a:t>[Row(name=</a:t>
            </a:r>
            <a:r>
              <a:rPr lang="en-US" dirty="0" err="1"/>
              <a:t>u'Bob</a:t>
            </a:r>
            <a:r>
              <a:rPr lang="en-US" dirty="0"/>
              <a:t>', age=5, count=1), Row(name=</a:t>
            </a:r>
            <a:r>
              <a:rPr lang="en-US" dirty="0" err="1"/>
              <a:t>u'Alice</a:t>
            </a:r>
            <a:r>
              <a:rPr lang="en-US" dirty="0"/>
              <a:t>', age=2, count=1)]</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76</a:t>
            </a:fld>
            <a:endParaRPr lang="en-US" dirty="0"/>
          </a:p>
        </p:txBody>
      </p:sp>
    </p:spTree>
    <p:extLst>
      <p:ext uri="{BB962C8B-B14F-4D97-AF65-F5344CB8AC3E}">
        <p14:creationId xmlns:p14="http://schemas.microsoft.com/office/powerpoint/2010/main" val="3648400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br>
              <a:rPr lang="en-US" dirty="0"/>
            </a:br>
            <a:r>
              <a:rPr lang="en-US" dirty="0"/>
              <a:t>head(n=None)</a:t>
            </a:r>
          </a:p>
        </p:txBody>
      </p:sp>
      <p:sp>
        <p:nvSpPr>
          <p:cNvPr id="3" name="Content Placeholder 2"/>
          <p:cNvSpPr>
            <a:spLocks noGrp="1"/>
          </p:cNvSpPr>
          <p:nvPr>
            <p:ph idx="1"/>
          </p:nvPr>
        </p:nvSpPr>
        <p:spPr/>
        <p:txBody>
          <a:bodyPr>
            <a:normAutofit fontScale="92500" lnSpcReduction="10000"/>
          </a:bodyPr>
          <a:lstStyle/>
          <a:p>
            <a:r>
              <a:rPr lang="en-US" dirty="0"/>
              <a:t>Returns the first n rows.</a:t>
            </a:r>
          </a:p>
          <a:p>
            <a:endParaRPr lang="en-US" dirty="0"/>
          </a:p>
          <a:p>
            <a:r>
              <a:rPr lang="en-US" dirty="0"/>
              <a:t>Parameters</a:t>
            </a:r>
          </a:p>
          <a:p>
            <a:pPr lvl="1"/>
            <a:r>
              <a:rPr lang="en-US" dirty="0"/>
              <a:t>n – </a:t>
            </a:r>
            <a:r>
              <a:rPr lang="en-US" dirty="0" err="1"/>
              <a:t>int</a:t>
            </a:r>
            <a:r>
              <a:rPr lang="en-US" dirty="0"/>
              <a:t>, default 1. Number of rows to return.</a:t>
            </a:r>
          </a:p>
          <a:p>
            <a:endParaRPr lang="en-US" dirty="0"/>
          </a:p>
          <a:p>
            <a:r>
              <a:rPr lang="en-US" dirty="0"/>
              <a:t>Returns</a:t>
            </a:r>
          </a:p>
          <a:p>
            <a:pPr lvl="1"/>
            <a:r>
              <a:rPr lang="en-US" dirty="0"/>
              <a:t>If n is greater than 1, return a list of Row. If n is 1, return a single Row.</a:t>
            </a:r>
          </a:p>
          <a:p>
            <a:endParaRPr lang="en-US" dirty="0"/>
          </a:p>
          <a:p>
            <a:endParaRPr lang="en-US" dirty="0"/>
          </a:p>
          <a:p>
            <a:pPr marL="274320" lvl="1" indent="0">
              <a:buNone/>
            </a:pPr>
            <a:r>
              <a:rPr lang="en-US" dirty="0"/>
              <a:t>&gt;&gt;&gt; </a:t>
            </a:r>
            <a:r>
              <a:rPr lang="en-US" dirty="0" err="1"/>
              <a:t>df.head</a:t>
            </a:r>
            <a:r>
              <a:rPr lang="en-US" dirty="0"/>
              <a:t>()</a:t>
            </a:r>
          </a:p>
          <a:p>
            <a:pPr marL="274320" lvl="1" indent="0">
              <a:buNone/>
            </a:pPr>
            <a:r>
              <a:rPr lang="en-US" dirty="0"/>
              <a:t>Row(age=2, name=</a:t>
            </a:r>
            <a:r>
              <a:rPr lang="en-US" dirty="0" err="1"/>
              <a:t>u'Alice</a:t>
            </a:r>
            <a:r>
              <a:rPr lang="en-US" dirty="0"/>
              <a:t>')</a:t>
            </a:r>
          </a:p>
          <a:p>
            <a:pPr marL="274320" lvl="1" indent="0">
              <a:buNone/>
            </a:pPr>
            <a:r>
              <a:rPr lang="en-US" dirty="0"/>
              <a:t>&gt;&gt;&gt; </a:t>
            </a:r>
            <a:r>
              <a:rPr lang="en-US" dirty="0" err="1"/>
              <a:t>df.head</a:t>
            </a:r>
            <a:r>
              <a:rPr lang="en-US" dirty="0"/>
              <a:t>(1)</a:t>
            </a:r>
          </a:p>
          <a:p>
            <a:pPr marL="274320" lvl="1" indent="0">
              <a:buNone/>
            </a:pPr>
            <a:r>
              <a:rPr lang="en-US" dirty="0"/>
              <a:t>[Row(age=2, name=</a:t>
            </a:r>
            <a:r>
              <a:rPr lang="en-US" dirty="0" err="1"/>
              <a:t>u'Alice</a:t>
            </a:r>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77</a:t>
            </a:fld>
            <a:endParaRPr lang="en-US" dirty="0"/>
          </a:p>
        </p:txBody>
      </p:sp>
    </p:spTree>
    <p:extLst>
      <p:ext uri="{BB962C8B-B14F-4D97-AF65-F5344CB8AC3E}">
        <p14:creationId xmlns:p14="http://schemas.microsoft.com/office/powerpoint/2010/main" val="29904100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br>
              <a:rPr lang="en-US" dirty="0"/>
            </a:br>
            <a:r>
              <a:rPr lang="en-US" dirty="0"/>
              <a:t>join(other, on=None, how=None)</a:t>
            </a:r>
          </a:p>
        </p:txBody>
      </p:sp>
      <p:sp>
        <p:nvSpPr>
          <p:cNvPr id="3" name="Content Placeholder 2"/>
          <p:cNvSpPr>
            <a:spLocks noGrp="1"/>
          </p:cNvSpPr>
          <p:nvPr>
            <p:ph idx="1"/>
          </p:nvPr>
        </p:nvSpPr>
        <p:spPr/>
        <p:txBody>
          <a:bodyPr>
            <a:normAutofit/>
          </a:bodyPr>
          <a:lstStyle/>
          <a:p>
            <a:r>
              <a:rPr lang="en-US" dirty="0"/>
              <a:t>Joins with another </a:t>
            </a:r>
            <a:r>
              <a:rPr lang="en-US" dirty="0" err="1"/>
              <a:t>DataFrame</a:t>
            </a:r>
            <a:r>
              <a:rPr lang="en-US" dirty="0"/>
              <a:t>, using the given join expression.</a:t>
            </a:r>
          </a:p>
          <a:p>
            <a:endParaRPr lang="en-US" dirty="0"/>
          </a:p>
          <a:p>
            <a:r>
              <a:rPr lang="en-US" dirty="0"/>
              <a:t>Parameters:	</a:t>
            </a:r>
          </a:p>
          <a:p>
            <a:pPr lvl="1"/>
            <a:r>
              <a:rPr lang="en-US" dirty="0"/>
              <a:t>other – Right side of the join</a:t>
            </a:r>
          </a:p>
          <a:p>
            <a:pPr lvl="1"/>
            <a:r>
              <a:rPr lang="en-US" dirty="0"/>
              <a:t>on – a string for join column name, a list of column names, a join expression (Column) or a list of Columns </a:t>
            </a:r>
          </a:p>
          <a:p>
            <a:pPr lvl="2"/>
            <a:r>
              <a:rPr lang="en-US" dirty="0"/>
              <a:t>If on is a string or a list of string indicating the name of the join column(s), the column(s) must exist on both sides, and this performs an inner </a:t>
            </a:r>
            <a:r>
              <a:rPr lang="en-US" dirty="0" err="1"/>
              <a:t>equi</a:t>
            </a:r>
            <a:r>
              <a:rPr lang="en-US" dirty="0"/>
              <a:t>-join.</a:t>
            </a:r>
          </a:p>
          <a:p>
            <a:pPr lvl="1"/>
            <a:r>
              <a:rPr lang="en-US" dirty="0"/>
              <a:t>how – </a:t>
            </a:r>
            <a:r>
              <a:rPr lang="en-US" dirty="0" err="1"/>
              <a:t>str</a:t>
            </a:r>
            <a:r>
              <a:rPr lang="en-US" dirty="0"/>
              <a:t>, default ‘inner’. One of inner, outer, </a:t>
            </a:r>
            <a:r>
              <a:rPr lang="en-US" dirty="0" err="1"/>
              <a:t>left_outer</a:t>
            </a:r>
            <a:r>
              <a:rPr lang="en-US" dirty="0"/>
              <a:t>, </a:t>
            </a:r>
            <a:r>
              <a:rPr lang="en-US" dirty="0" err="1"/>
              <a:t>right_outer</a:t>
            </a:r>
            <a:r>
              <a:rPr lang="en-US" dirty="0"/>
              <a:t>, </a:t>
            </a:r>
            <a:r>
              <a:rPr lang="en-US" dirty="0" err="1"/>
              <a:t>leftsemi</a:t>
            </a: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78</a:t>
            </a:fld>
            <a:endParaRPr lang="en-US" dirty="0"/>
          </a:p>
        </p:txBody>
      </p:sp>
    </p:spTree>
    <p:extLst>
      <p:ext uri="{BB962C8B-B14F-4D97-AF65-F5344CB8AC3E}">
        <p14:creationId xmlns:p14="http://schemas.microsoft.com/office/powerpoint/2010/main" val="23921200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br>
              <a:rPr lang="en-US" dirty="0"/>
            </a:br>
            <a:r>
              <a:rPr lang="en-US" dirty="0"/>
              <a:t>join(other, on=None, how=None)</a:t>
            </a:r>
          </a:p>
        </p:txBody>
      </p:sp>
      <p:sp>
        <p:nvSpPr>
          <p:cNvPr id="3" name="Content Placeholder 2"/>
          <p:cNvSpPr>
            <a:spLocks noGrp="1"/>
          </p:cNvSpPr>
          <p:nvPr>
            <p:ph idx="1"/>
          </p:nvPr>
        </p:nvSpPr>
        <p:spPr/>
        <p:txBody>
          <a:bodyPr>
            <a:normAutofit lnSpcReduction="10000"/>
          </a:bodyPr>
          <a:lstStyle/>
          <a:p>
            <a:pPr marL="0" indent="0">
              <a:buNone/>
            </a:pPr>
            <a:r>
              <a:rPr lang="en-US" sz="2000" dirty="0"/>
              <a:t>.&gt;&gt;&gt; </a:t>
            </a:r>
            <a:r>
              <a:rPr lang="en-US" sz="2000" dirty="0" err="1"/>
              <a:t>df.join</a:t>
            </a:r>
            <a:r>
              <a:rPr lang="en-US" sz="2000" dirty="0"/>
              <a:t>(df2, df.name == df2.name, 'outer').select(df.name, df2.height).collect()</a:t>
            </a:r>
          </a:p>
          <a:p>
            <a:pPr marL="0" indent="0">
              <a:buNone/>
            </a:pPr>
            <a:r>
              <a:rPr lang="en-US" sz="2000" dirty="0"/>
              <a:t>[Row(name=None, height=80), Row(name=</a:t>
            </a:r>
            <a:r>
              <a:rPr lang="en-US" sz="2000" dirty="0" err="1"/>
              <a:t>u'Alice</a:t>
            </a:r>
            <a:r>
              <a:rPr lang="en-US" sz="2000" dirty="0"/>
              <a:t>', height=None), Row(name=</a:t>
            </a:r>
            <a:r>
              <a:rPr lang="en-US" sz="2000" dirty="0" err="1"/>
              <a:t>u'Bob</a:t>
            </a:r>
            <a:r>
              <a:rPr lang="en-US" sz="2000" dirty="0"/>
              <a:t>', height=85)]</a:t>
            </a:r>
          </a:p>
          <a:p>
            <a:pPr marL="0" indent="0">
              <a:buNone/>
            </a:pPr>
            <a:endParaRPr lang="en-US" sz="2000" dirty="0"/>
          </a:p>
          <a:p>
            <a:pPr marL="0" indent="0">
              <a:buNone/>
            </a:pPr>
            <a:r>
              <a:rPr lang="en-US" sz="2000" dirty="0"/>
              <a:t>&gt;&gt;&gt; </a:t>
            </a:r>
            <a:r>
              <a:rPr lang="en-US" sz="2000" dirty="0" err="1"/>
              <a:t>cond</a:t>
            </a:r>
            <a:r>
              <a:rPr lang="en-US" sz="2000" dirty="0"/>
              <a:t> = [df.name == df3.name, </a:t>
            </a:r>
            <a:r>
              <a:rPr lang="en-US" sz="2000" dirty="0" err="1"/>
              <a:t>df.age</a:t>
            </a:r>
            <a:r>
              <a:rPr lang="en-US" sz="2000" dirty="0"/>
              <a:t> == df3.age]</a:t>
            </a:r>
          </a:p>
          <a:p>
            <a:pPr marL="0" indent="0">
              <a:buNone/>
            </a:pPr>
            <a:r>
              <a:rPr lang="en-US" sz="2000" dirty="0"/>
              <a:t>&gt;&gt;&gt; </a:t>
            </a:r>
            <a:r>
              <a:rPr lang="en-US" sz="2000" dirty="0" err="1"/>
              <a:t>df.join</a:t>
            </a:r>
            <a:r>
              <a:rPr lang="en-US" sz="2000" dirty="0"/>
              <a:t>(df3, </a:t>
            </a:r>
            <a:r>
              <a:rPr lang="en-US" sz="2000" dirty="0" err="1"/>
              <a:t>cond</a:t>
            </a:r>
            <a:r>
              <a:rPr lang="en-US" sz="2000" dirty="0"/>
              <a:t>, 'outer').select(df.name, df3.age).collect()</a:t>
            </a:r>
          </a:p>
          <a:p>
            <a:pPr marL="0" indent="0">
              <a:buNone/>
            </a:pPr>
            <a:r>
              <a:rPr lang="en-US" sz="2000" dirty="0"/>
              <a:t>[Row(name=</a:t>
            </a:r>
            <a:r>
              <a:rPr lang="en-US" sz="2000" dirty="0" err="1"/>
              <a:t>u'Bob</a:t>
            </a:r>
            <a:r>
              <a:rPr lang="en-US" sz="2000" dirty="0"/>
              <a:t>', age=5), Row(name=</a:t>
            </a:r>
            <a:r>
              <a:rPr lang="en-US" sz="2000" dirty="0" err="1"/>
              <a:t>u'Alice</a:t>
            </a:r>
            <a:r>
              <a:rPr lang="en-US" sz="2000" dirty="0"/>
              <a:t>', age=2)]</a:t>
            </a:r>
          </a:p>
          <a:p>
            <a:pPr marL="0" indent="0">
              <a:buNone/>
            </a:pPr>
            <a:endParaRPr lang="en-US" sz="2000" dirty="0"/>
          </a:p>
          <a:p>
            <a:pPr marL="0" indent="0">
              <a:buNone/>
            </a:pPr>
            <a:r>
              <a:rPr lang="en-US" sz="2000" dirty="0"/>
              <a:t>&gt;&gt;&gt; </a:t>
            </a:r>
            <a:r>
              <a:rPr lang="en-US" sz="2000" dirty="0" err="1"/>
              <a:t>df.join</a:t>
            </a:r>
            <a:r>
              <a:rPr lang="en-US" sz="2000" dirty="0"/>
              <a:t>(df2, 'name').select(df.name, df2.height).collect()</a:t>
            </a:r>
          </a:p>
          <a:p>
            <a:pPr marL="0" indent="0">
              <a:buNone/>
            </a:pPr>
            <a:r>
              <a:rPr lang="en-US" sz="2000" dirty="0"/>
              <a:t>[Row(name=</a:t>
            </a:r>
            <a:r>
              <a:rPr lang="en-US" sz="2000" dirty="0" err="1"/>
              <a:t>u'Bob</a:t>
            </a:r>
            <a:r>
              <a:rPr lang="en-US" sz="2000" dirty="0"/>
              <a:t>', height=85)]</a:t>
            </a:r>
          </a:p>
          <a:p>
            <a:pPr marL="0" indent="0">
              <a:buNone/>
            </a:pPr>
            <a:endParaRPr lang="en-US" sz="2000" dirty="0"/>
          </a:p>
          <a:p>
            <a:pPr marL="0" indent="0">
              <a:buNone/>
            </a:pPr>
            <a:r>
              <a:rPr lang="en-US" sz="2000" dirty="0"/>
              <a:t>&gt;&gt;&gt; </a:t>
            </a:r>
            <a:r>
              <a:rPr lang="en-US" sz="2000" dirty="0" err="1"/>
              <a:t>df.join</a:t>
            </a:r>
            <a:r>
              <a:rPr lang="en-US" sz="2000" dirty="0"/>
              <a:t>(df4, ['name', 'age']).select(df.name, </a:t>
            </a:r>
            <a:r>
              <a:rPr lang="en-US" sz="2000" dirty="0" err="1"/>
              <a:t>df.age</a:t>
            </a:r>
            <a:r>
              <a:rPr lang="en-US" sz="2000" dirty="0"/>
              <a:t>).collect()</a:t>
            </a:r>
          </a:p>
          <a:p>
            <a:pPr marL="0" indent="0">
              <a:buNone/>
            </a:pPr>
            <a:r>
              <a:rPr lang="en-US" sz="2000" dirty="0"/>
              <a:t>[Row(name=</a:t>
            </a:r>
            <a:r>
              <a:rPr lang="en-US" sz="2000" dirty="0" err="1"/>
              <a:t>u'Bob</a:t>
            </a:r>
            <a:r>
              <a:rPr lang="en-US" sz="2000" dirty="0"/>
              <a:t>', age=5)]</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79</a:t>
            </a:fld>
            <a:endParaRPr lang="en-US" dirty="0"/>
          </a:p>
        </p:txBody>
      </p:sp>
    </p:spTree>
    <p:extLst>
      <p:ext uri="{BB962C8B-B14F-4D97-AF65-F5344CB8AC3E}">
        <p14:creationId xmlns:p14="http://schemas.microsoft.com/office/powerpoint/2010/main" val="78034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&amp; Scalability</a:t>
            </a:r>
          </a:p>
        </p:txBody>
      </p:sp>
      <p:sp>
        <p:nvSpPr>
          <p:cNvPr id="3" name="Content Placeholder 2"/>
          <p:cNvSpPr>
            <a:spLocks noGrp="1"/>
          </p:cNvSpPr>
          <p:nvPr>
            <p:ph idx="1"/>
          </p:nvPr>
        </p:nvSpPr>
        <p:spPr>
          <a:xfrm>
            <a:off x="457200" y="1600200"/>
            <a:ext cx="8229600" cy="5105400"/>
          </a:xfrm>
        </p:spPr>
        <p:txBody>
          <a:bodyPr>
            <a:normAutofit/>
          </a:bodyPr>
          <a:lstStyle/>
          <a:p>
            <a:r>
              <a:rPr lang="en-US" dirty="0"/>
              <a:t>Spark SQL includes a cost-based optimizer, columnar storage and code generation to make queries fast</a:t>
            </a:r>
          </a:p>
          <a:p>
            <a:r>
              <a:rPr lang="en-US" dirty="0"/>
              <a:t>At the same time, it scales to thousands of nodes and multi hour queries using the Spark engine</a:t>
            </a:r>
          </a:p>
          <a:p>
            <a:r>
              <a:rPr lang="en-US" dirty="0"/>
              <a:t>Further the Spark engine provides full mid-query fault tolerance</a:t>
            </a:r>
          </a:p>
          <a:p>
            <a:pPr marL="274320" lvl="1" indent="0">
              <a:buNone/>
            </a:pPr>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28024956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br>
              <a:rPr lang="en-US" dirty="0"/>
            </a:br>
            <a:r>
              <a:rPr lang="en-US" dirty="0"/>
              <a:t>map(f)</a:t>
            </a:r>
          </a:p>
        </p:txBody>
      </p:sp>
      <p:sp>
        <p:nvSpPr>
          <p:cNvPr id="3" name="Content Placeholder 2"/>
          <p:cNvSpPr>
            <a:spLocks noGrp="1"/>
          </p:cNvSpPr>
          <p:nvPr>
            <p:ph idx="1"/>
          </p:nvPr>
        </p:nvSpPr>
        <p:spPr/>
        <p:txBody>
          <a:bodyPr/>
          <a:lstStyle/>
          <a:p>
            <a:r>
              <a:rPr lang="en-US" dirty="0"/>
              <a:t>Returns a new RDD by applying a the f function to each Row.</a:t>
            </a:r>
          </a:p>
          <a:p>
            <a:pPr marL="0" indent="0">
              <a:buNone/>
            </a:pPr>
            <a:endParaRPr lang="en-US" dirty="0"/>
          </a:p>
          <a:p>
            <a:r>
              <a:rPr lang="en-US" dirty="0"/>
              <a:t>&gt;&gt;&gt; </a:t>
            </a:r>
            <a:r>
              <a:rPr lang="en-US" dirty="0" err="1"/>
              <a:t>df.map</a:t>
            </a:r>
            <a:r>
              <a:rPr lang="en-US" dirty="0"/>
              <a:t>(lambda p: p.name).collect()</a:t>
            </a:r>
          </a:p>
          <a:p>
            <a:r>
              <a:rPr lang="en-US" dirty="0"/>
              <a:t>[</a:t>
            </a:r>
            <a:r>
              <a:rPr lang="en-US" dirty="0" err="1"/>
              <a:t>u'Alice</a:t>
            </a:r>
            <a:r>
              <a:rPr lang="en-US" dirty="0"/>
              <a:t>', </a:t>
            </a:r>
            <a:r>
              <a:rPr lang="en-US" dirty="0" err="1"/>
              <a:t>u'Bob</a:t>
            </a:r>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80</a:t>
            </a:fld>
            <a:endParaRPr lang="en-US" dirty="0"/>
          </a:p>
        </p:txBody>
      </p:sp>
    </p:spTree>
    <p:extLst>
      <p:ext uri="{BB962C8B-B14F-4D97-AF65-F5344CB8AC3E}">
        <p14:creationId xmlns:p14="http://schemas.microsoft.com/office/powerpoint/2010/main" val="21304086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br>
              <a:rPr lang="en-US" dirty="0"/>
            </a:br>
            <a:r>
              <a:rPr lang="en-US" dirty="0" err="1"/>
              <a:t>printSchema</a:t>
            </a:r>
            <a:r>
              <a:rPr lang="en-US" dirty="0"/>
              <a:t>()</a:t>
            </a:r>
          </a:p>
        </p:txBody>
      </p:sp>
      <p:sp>
        <p:nvSpPr>
          <p:cNvPr id="3" name="Content Placeholder 2"/>
          <p:cNvSpPr>
            <a:spLocks noGrp="1"/>
          </p:cNvSpPr>
          <p:nvPr>
            <p:ph idx="1"/>
          </p:nvPr>
        </p:nvSpPr>
        <p:spPr/>
        <p:txBody>
          <a:bodyPr/>
          <a:lstStyle/>
          <a:p>
            <a:r>
              <a:rPr lang="en-US" dirty="0" err="1"/>
              <a:t>printSchema</a:t>
            </a:r>
            <a:r>
              <a:rPr lang="en-US" dirty="0"/>
              <a:t>()</a:t>
            </a:r>
          </a:p>
          <a:p>
            <a:r>
              <a:rPr lang="en-US" dirty="0"/>
              <a:t>Prints out the schema in the tree format.</a:t>
            </a:r>
          </a:p>
          <a:p>
            <a:endParaRPr lang="en-US" dirty="0"/>
          </a:p>
          <a:p>
            <a:pPr marL="0" indent="0">
              <a:buNone/>
            </a:pPr>
            <a:r>
              <a:rPr lang="en-US" dirty="0"/>
              <a:t>&gt;&gt;&gt; </a:t>
            </a:r>
            <a:r>
              <a:rPr lang="en-US" dirty="0" err="1"/>
              <a:t>df.printSchema</a:t>
            </a:r>
            <a:r>
              <a:rPr lang="en-US" dirty="0"/>
              <a:t>()</a:t>
            </a:r>
          </a:p>
          <a:p>
            <a:pPr marL="0" indent="0">
              <a:buNone/>
            </a:pPr>
            <a:r>
              <a:rPr lang="en-US" dirty="0"/>
              <a:t>root</a:t>
            </a:r>
          </a:p>
          <a:p>
            <a:pPr marL="0" indent="0">
              <a:buNone/>
            </a:pPr>
            <a:r>
              <a:rPr lang="en-US" dirty="0"/>
              <a:t> |-- age: integer (</a:t>
            </a:r>
            <a:r>
              <a:rPr lang="en-US" dirty="0" err="1"/>
              <a:t>nullable</a:t>
            </a:r>
            <a:r>
              <a:rPr lang="en-US" dirty="0"/>
              <a:t> = true)</a:t>
            </a:r>
          </a:p>
          <a:p>
            <a:pPr marL="0" indent="0">
              <a:buNone/>
            </a:pPr>
            <a:r>
              <a:rPr lang="en-US" dirty="0"/>
              <a:t> |-- name: string (</a:t>
            </a:r>
            <a:r>
              <a:rPr lang="en-US" dirty="0" err="1"/>
              <a:t>nullable</a:t>
            </a:r>
            <a:r>
              <a:rPr lang="en-US" dirty="0"/>
              <a:t> = true)</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81</a:t>
            </a:fld>
            <a:endParaRPr lang="en-US" dirty="0"/>
          </a:p>
        </p:txBody>
      </p:sp>
    </p:spTree>
    <p:extLst>
      <p:ext uri="{BB962C8B-B14F-4D97-AF65-F5344CB8AC3E}">
        <p14:creationId xmlns:p14="http://schemas.microsoft.com/office/powerpoint/2010/main" val="31124314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br>
              <a:rPr lang="en-US" dirty="0"/>
            </a:br>
            <a:r>
              <a:rPr lang="en-US" dirty="0"/>
              <a:t>select(*cols)</a:t>
            </a:r>
          </a:p>
        </p:txBody>
      </p:sp>
      <p:sp>
        <p:nvSpPr>
          <p:cNvPr id="3" name="Content Placeholder 2"/>
          <p:cNvSpPr>
            <a:spLocks noGrp="1"/>
          </p:cNvSpPr>
          <p:nvPr>
            <p:ph idx="1"/>
          </p:nvPr>
        </p:nvSpPr>
        <p:spPr/>
        <p:txBody>
          <a:bodyPr>
            <a:normAutofit fontScale="92500" lnSpcReduction="20000"/>
          </a:bodyPr>
          <a:lstStyle/>
          <a:p>
            <a:r>
              <a:rPr lang="en-US" dirty="0"/>
              <a:t>Projects a set of expressions and returns a new </a:t>
            </a:r>
            <a:r>
              <a:rPr lang="en-US" dirty="0" err="1"/>
              <a:t>DataFrame</a:t>
            </a:r>
            <a:r>
              <a:rPr lang="en-US" dirty="0"/>
              <a:t>.</a:t>
            </a:r>
          </a:p>
          <a:p>
            <a:endParaRPr lang="en-US" dirty="0"/>
          </a:p>
          <a:p>
            <a:r>
              <a:rPr lang="en-US" dirty="0"/>
              <a:t>Parameters:	</a:t>
            </a:r>
          </a:p>
          <a:p>
            <a:pPr lvl="1"/>
            <a:r>
              <a:rPr lang="en-US" dirty="0"/>
              <a:t>cols – list of column names (string) or expressions (Column). If one of the column names is ‘*’, that column is expanded to include all columns in the current </a:t>
            </a:r>
            <a:r>
              <a:rPr lang="en-US" dirty="0" err="1"/>
              <a:t>DataFrame</a:t>
            </a:r>
            <a:r>
              <a:rPr lang="en-US" dirty="0"/>
              <a:t>.</a:t>
            </a:r>
          </a:p>
          <a:p>
            <a:pPr lvl="1"/>
            <a:endParaRPr lang="en-US" dirty="0"/>
          </a:p>
          <a:p>
            <a:pPr marL="0" indent="0">
              <a:buNone/>
            </a:pPr>
            <a:r>
              <a:rPr lang="en-US" dirty="0"/>
              <a:t>&gt;&gt;&gt; </a:t>
            </a:r>
            <a:r>
              <a:rPr lang="en-US" dirty="0" err="1"/>
              <a:t>df.select</a:t>
            </a:r>
            <a:r>
              <a:rPr lang="en-US" dirty="0"/>
              <a:t>('*').collect()</a:t>
            </a:r>
          </a:p>
          <a:p>
            <a:pPr marL="0" indent="0">
              <a:buNone/>
            </a:pPr>
            <a:r>
              <a:rPr lang="en-US" dirty="0"/>
              <a:t>[Row(age=2, name=</a:t>
            </a:r>
            <a:r>
              <a:rPr lang="en-US" dirty="0" err="1"/>
              <a:t>u'Alice</a:t>
            </a:r>
            <a:r>
              <a:rPr lang="en-US" dirty="0"/>
              <a:t>'), Row(age=5, name=</a:t>
            </a:r>
            <a:r>
              <a:rPr lang="en-US" dirty="0" err="1"/>
              <a:t>u'Bob</a:t>
            </a:r>
            <a:r>
              <a:rPr lang="en-US" dirty="0"/>
              <a:t>')]</a:t>
            </a:r>
          </a:p>
          <a:p>
            <a:pPr marL="0" indent="0">
              <a:buNone/>
            </a:pPr>
            <a:endParaRPr lang="en-US" dirty="0"/>
          </a:p>
          <a:p>
            <a:pPr marL="0" indent="0">
              <a:buNone/>
            </a:pPr>
            <a:r>
              <a:rPr lang="en-US" dirty="0"/>
              <a:t>&gt;&gt;&gt; </a:t>
            </a:r>
            <a:r>
              <a:rPr lang="en-US" dirty="0" err="1"/>
              <a:t>df.select</a:t>
            </a:r>
            <a:r>
              <a:rPr lang="en-US" dirty="0"/>
              <a:t>('name', 'age').collect()</a:t>
            </a:r>
          </a:p>
          <a:p>
            <a:pPr marL="0" indent="0">
              <a:buNone/>
            </a:pPr>
            <a:r>
              <a:rPr lang="en-US" dirty="0"/>
              <a:t>[Row(name=</a:t>
            </a:r>
            <a:r>
              <a:rPr lang="en-US" dirty="0" err="1"/>
              <a:t>u'Alice</a:t>
            </a:r>
            <a:r>
              <a:rPr lang="en-US" dirty="0"/>
              <a:t>', age=2), Row(name=</a:t>
            </a:r>
            <a:r>
              <a:rPr lang="en-US" dirty="0" err="1"/>
              <a:t>u'Bob</a:t>
            </a:r>
            <a:r>
              <a:rPr lang="en-US" dirty="0"/>
              <a:t>', age=5)]</a:t>
            </a:r>
          </a:p>
          <a:p>
            <a:pPr marL="0" indent="0">
              <a:buNone/>
            </a:pPr>
            <a:endParaRPr lang="en-US" dirty="0"/>
          </a:p>
          <a:p>
            <a:pPr marL="0" indent="0">
              <a:buNone/>
            </a:pPr>
            <a:r>
              <a:rPr lang="en-US" dirty="0"/>
              <a:t>&gt;&gt;&gt; </a:t>
            </a:r>
            <a:r>
              <a:rPr lang="en-US" dirty="0" err="1"/>
              <a:t>df.select</a:t>
            </a:r>
            <a:r>
              <a:rPr lang="en-US" dirty="0"/>
              <a:t>(df.name, (</a:t>
            </a:r>
            <a:r>
              <a:rPr lang="en-US" dirty="0" err="1"/>
              <a:t>df.age</a:t>
            </a:r>
            <a:r>
              <a:rPr lang="en-US" dirty="0"/>
              <a:t> + 10).alias('age')).collect()</a:t>
            </a:r>
          </a:p>
          <a:p>
            <a:pPr marL="0" indent="0">
              <a:buNone/>
            </a:pPr>
            <a:r>
              <a:rPr lang="en-US" dirty="0"/>
              <a:t>[Row(name=</a:t>
            </a:r>
            <a:r>
              <a:rPr lang="en-US" dirty="0" err="1"/>
              <a:t>u'Alice</a:t>
            </a:r>
            <a:r>
              <a:rPr lang="en-US" dirty="0"/>
              <a:t>', age=12), Row(name=</a:t>
            </a:r>
            <a:r>
              <a:rPr lang="en-US" dirty="0" err="1"/>
              <a:t>u'Bob</a:t>
            </a:r>
            <a:r>
              <a:rPr lang="en-US" dirty="0"/>
              <a:t>', age=15)]</a:t>
            </a:r>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82</a:t>
            </a:fld>
            <a:endParaRPr lang="en-US" dirty="0"/>
          </a:p>
        </p:txBody>
      </p:sp>
    </p:spTree>
    <p:extLst>
      <p:ext uri="{BB962C8B-B14F-4D97-AF65-F5344CB8AC3E}">
        <p14:creationId xmlns:p14="http://schemas.microsoft.com/office/powerpoint/2010/main" val="30286082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br>
              <a:rPr lang="en-US"/>
            </a:br>
            <a:r>
              <a:rPr lang="en-US"/>
              <a:t>sort</a:t>
            </a:r>
            <a:r>
              <a:rPr lang="en-US" dirty="0"/>
              <a:t>(*cols, **</a:t>
            </a:r>
            <a:r>
              <a:rPr lang="en-US" dirty="0" err="1"/>
              <a:t>kwargs</a:t>
            </a:r>
            <a:r>
              <a:rPr lang="en-US" dirty="0"/>
              <a:t>)</a:t>
            </a:r>
          </a:p>
        </p:txBody>
      </p:sp>
      <p:sp>
        <p:nvSpPr>
          <p:cNvPr id="3" name="Content Placeholder 2"/>
          <p:cNvSpPr>
            <a:spLocks noGrp="1"/>
          </p:cNvSpPr>
          <p:nvPr>
            <p:ph idx="1"/>
          </p:nvPr>
        </p:nvSpPr>
        <p:spPr/>
        <p:txBody>
          <a:bodyPr/>
          <a:lstStyle/>
          <a:p>
            <a:r>
              <a:rPr lang="en-US" dirty="0"/>
              <a:t>Returns a new </a:t>
            </a:r>
            <a:r>
              <a:rPr lang="en-US" dirty="0" err="1"/>
              <a:t>DataFrame</a:t>
            </a:r>
            <a:r>
              <a:rPr lang="en-US" dirty="0"/>
              <a:t> sorted by the specified column(s).</a:t>
            </a:r>
          </a:p>
          <a:p>
            <a:endParaRPr lang="en-US" dirty="0"/>
          </a:p>
          <a:p>
            <a:r>
              <a:rPr lang="en-US" dirty="0"/>
              <a:t>Parameters:	</a:t>
            </a:r>
          </a:p>
          <a:p>
            <a:pPr lvl="1"/>
            <a:r>
              <a:rPr lang="en-US" dirty="0"/>
              <a:t>cols – list of Column or column names to sort by.</a:t>
            </a:r>
          </a:p>
          <a:p>
            <a:pPr lvl="1"/>
            <a:r>
              <a:rPr lang="en-US" dirty="0"/>
              <a:t>ascending – </a:t>
            </a:r>
            <a:r>
              <a:rPr lang="en-US" dirty="0" err="1"/>
              <a:t>boolean</a:t>
            </a:r>
            <a:r>
              <a:rPr lang="en-US" dirty="0"/>
              <a:t> or list of </a:t>
            </a:r>
            <a:r>
              <a:rPr lang="en-US" dirty="0" err="1"/>
              <a:t>boolean</a:t>
            </a:r>
            <a:r>
              <a:rPr lang="en-US" dirty="0"/>
              <a:t> (default True). </a:t>
            </a:r>
          </a:p>
          <a:p>
            <a:pPr lvl="1"/>
            <a:endParaRPr lang="en-US" dirty="0"/>
          </a:p>
          <a:p>
            <a:pPr marL="0" indent="0">
              <a:buNone/>
            </a:pPr>
            <a:r>
              <a:rPr lang="en-US" dirty="0"/>
              <a:t>&gt;&gt;&gt; </a:t>
            </a:r>
            <a:r>
              <a:rPr lang="en-US" dirty="0" err="1"/>
              <a:t>df.sort</a:t>
            </a:r>
            <a:r>
              <a:rPr lang="en-US" dirty="0"/>
              <a:t>("age", ascending=False).collect()</a:t>
            </a:r>
          </a:p>
          <a:p>
            <a:pPr marL="0" indent="0">
              <a:buNone/>
            </a:pPr>
            <a:r>
              <a:rPr lang="en-US" dirty="0"/>
              <a:t>[Row(age=5, name=</a:t>
            </a:r>
            <a:r>
              <a:rPr lang="en-US" dirty="0" err="1"/>
              <a:t>u'Bob</a:t>
            </a:r>
            <a:r>
              <a:rPr lang="en-US" dirty="0"/>
              <a:t>'), Row(age=2, name=</a:t>
            </a:r>
            <a:r>
              <a:rPr lang="en-US" dirty="0" err="1"/>
              <a:t>u'Alice</a:t>
            </a:r>
            <a:r>
              <a:rPr lang="en-US" dirty="0"/>
              <a:t>')]</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07</a:t>
            </a:r>
          </a:p>
        </p:txBody>
      </p:sp>
      <p:sp>
        <p:nvSpPr>
          <p:cNvPr id="5" name="Slide Number Placeholder 4"/>
          <p:cNvSpPr>
            <a:spLocks noGrp="1"/>
          </p:cNvSpPr>
          <p:nvPr>
            <p:ph type="sldNum" sz="quarter" idx="12"/>
          </p:nvPr>
        </p:nvSpPr>
        <p:spPr/>
        <p:txBody>
          <a:bodyPr/>
          <a:lstStyle/>
          <a:p>
            <a:fld id="{9AA7C465-8597-4488-B68C-958448427716}" type="slidenum">
              <a:rPr lang="en-US" smtClean="0"/>
              <a:t>83</a:t>
            </a:fld>
            <a:endParaRPr lang="en-US" dirty="0"/>
          </a:p>
        </p:txBody>
      </p:sp>
    </p:spTree>
    <p:extLst>
      <p:ext uri="{BB962C8B-B14F-4D97-AF65-F5344CB8AC3E}">
        <p14:creationId xmlns:p14="http://schemas.microsoft.com/office/powerpoint/2010/main" val="259516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627B-D529-D748-A10F-F0E67BC13912}"/>
              </a:ext>
            </a:extLst>
          </p:cNvPr>
          <p:cNvSpPr>
            <a:spLocks noGrp="1"/>
          </p:cNvSpPr>
          <p:nvPr>
            <p:ph type="title"/>
          </p:nvPr>
        </p:nvSpPr>
        <p:spPr/>
        <p:txBody>
          <a:bodyPr>
            <a:normAutofit/>
          </a:bodyPr>
          <a:lstStyle/>
          <a:p>
            <a:r>
              <a:rPr lang="en-US" dirty="0"/>
              <a:t>An End to End Example</a:t>
            </a:r>
          </a:p>
        </p:txBody>
      </p:sp>
      <p:sp>
        <p:nvSpPr>
          <p:cNvPr id="3" name="Content Placeholder 2">
            <a:extLst>
              <a:ext uri="{FF2B5EF4-FFF2-40B4-BE49-F238E27FC236}">
                <a16:creationId xmlns:a16="http://schemas.microsoft.com/office/drawing/2014/main" id="{FF12AB8D-62B4-EF4E-8BD7-57A9DF65282C}"/>
              </a:ext>
            </a:extLst>
          </p:cNvPr>
          <p:cNvSpPr>
            <a:spLocks noGrp="1"/>
          </p:cNvSpPr>
          <p:nvPr>
            <p:ph idx="1"/>
          </p:nvPr>
        </p:nvSpPr>
        <p:spPr/>
        <p:txBody>
          <a:bodyPr>
            <a:normAutofit/>
          </a:bodyPr>
          <a:lstStyle/>
          <a:p>
            <a:r>
              <a:rPr lang="en-US"/>
              <a:t>Here </a:t>
            </a:r>
            <a:r>
              <a:rPr lang="en-US" dirty="0"/>
              <a:t>will will work an example step by step using some flight data available here from the United States Bureau of Transportation statistics</a:t>
            </a:r>
          </a:p>
          <a:p>
            <a:r>
              <a:rPr lang="en-US" dirty="0"/>
              <a:t>Here is a same of the file including the header row with column labels and a few data rows</a:t>
            </a:r>
          </a:p>
          <a:p>
            <a:endParaRPr lang="en-US" sz="1600" dirty="0"/>
          </a:p>
          <a:p>
            <a:pPr marL="0" indent="0">
              <a:buNone/>
            </a:pPr>
            <a:r>
              <a:rPr lang="en-US" sz="2000" dirty="0" err="1"/>
              <a:t>DEST_COUNTRY_NAME,ORIGIN_COUNTRY_NAME,count</a:t>
            </a:r>
            <a:endParaRPr lang="en-US" sz="2000" dirty="0"/>
          </a:p>
          <a:p>
            <a:pPr marL="0" indent="0">
              <a:buNone/>
            </a:pPr>
            <a:r>
              <a:rPr lang="en-US" sz="2000" dirty="0"/>
              <a:t>United States,Romania,15</a:t>
            </a:r>
          </a:p>
          <a:p>
            <a:pPr marL="0" indent="0">
              <a:buNone/>
            </a:pPr>
            <a:r>
              <a:rPr lang="en-US" sz="2000" dirty="0"/>
              <a:t>United States,Croatia,1</a:t>
            </a:r>
          </a:p>
          <a:p>
            <a:pPr marL="0" indent="0">
              <a:buNone/>
            </a:pPr>
            <a:r>
              <a:rPr lang="en-US" sz="2000" dirty="0"/>
              <a:t>United States,Ireland,344</a:t>
            </a:r>
            <a:endParaRPr lang="en-US" dirty="0"/>
          </a:p>
        </p:txBody>
      </p:sp>
      <p:sp>
        <p:nvSpPr>
          <p:cNvPr id="4" name="Footer Placeholder 3">
            <a:extLst>
              <a:ext uri="{FF2B5EF4-FFF2-40B4-BE49-F238E27FC236}">
                <a16:creationId xmlns:a16="http://schemas.microsoft.com/office/drawing/2014/main" id="{06DCFE7D-5EC4-444B-AC56-6FD1651D5B11}"/>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3B2AA691-287D-A34E-9FBC-C88D5B07D344}"/>
              </a:ext>
            </a:extLst>
          </p:cNvPr>
          <p:cNvSpPr>
            <a:spLocks noGrp="1"/>
          </p:cNvSpPr>
          <p:nvPr>
            <p:ph type="sldNum" sz="quarter" idx="12"/>
          </p:nvPr>
        </p:nvSpPr>
        <p:spPr/>
        <p:txBody>
          <a:bodyPr/>
          <a:lstStyle/>
          <a:p>
            <a:fld id="{9AA7C465-8597-4488-B68C-958448427716}" type="slidenum">
              <a:rPr lang="en-US" smtClean="0"/>
              <a:t>9</a:t>
            </a:fld>
            <a:endParaRPr lang="en-US" dirty="0"/>
          </a:p>
        </p:txBody>
      </p:sp>
      <p:pic>
        <p:nvPicPr>
          <p:cNvPr id="6" name="Picture 5">
            <a:extLst>
              <a:ext uri="{FF2B5EF4-FFF2-40B4-BE49-F238E27FC236}">
                <a16:creationId xmlns:a16="http://schemas.microsoft.com/office/drawing/2014/main" id="{AED1B8CD-7734-7A4D-8F6B-36ADE030FB66}"/>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751874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51410</TotalTime>
  <Words>6477</Words>
  <Application>Microsoft Macintosh PowerPoint</Application>
  <PresentationFormat>On-screen Show (4:3)</PresentationFormat>
  <Paragraphs>836</Paragraphs>
  <Slides>83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83</vt:i4>
      </vt:variant>
    </vt:vector>
  </HeadingPairs>
  <TitlesOfParts>
    <vt:vector size="86" baseType="lpstr">
      <vt:lpstr>Arial</vt:lpstr>
      <vt:lpstr>Calibri</vt:lpstr>
      <vt:lpstr>Clarity</vt:lpstr>
      <vt:lpstr>CSP554 Big Data Technologies</vt:lpstr>
      <vt:lpstr>Spark Data Abstractions</vt:lpstr>
      <vt:lpstr>Spark SQL</vt:lpstr>
      <vt:lpstr>Spark SQL</vt:lpstr>
      <vt:lpstr>DataFrame</vt:lpstr>
      <vt:lpstr>Spark SQL Architecture</vt:lpstr>
      <vt:lpstr>Performance &amp; Scalability</vt:lpstr>
      <vt:lpstr>Performance &amp; Scalability</vt:lpstr>
      <vt:lpstr>An End to End Example</vt:lpstr>
      <vt:lpstr>An End to End Example</vt:lpstr>
      <vt:lpstr>An End to End Example</vt:lpstr>
      <vt:lpstr>An End to End Example</vt:lpstr>
      <vt:lpstr>An End to End Example</vt:lpstr>
      <vt:lpstr>DataFrames and SQL</vt:lpstr>
      <vt:lpstr>DataFrames and SQL</vt:lpstr>
      <vt:lpstr>DataFrames and SQL</vt:lpstr>
      <vt:lpstr>Using Spark SQL (DataFrames)</vt:lpstr>
      <vt:lpstr>Using Spark SQL (DataFrames)</vt:lpstr>
      <vt:lpstr>Using Spark SQL (DataFrames)</vt:lpstr>
      <vt:lpstr>Using Spark SQL (DataFrames)</vt:lpstr>
      <vt:lpstr>SparkContext and SparkSession</vt:lpstr>
      <vt:lpstr>DataFrame API</vt:lpstr>
      <vt:lpstr>DataFrame API</vt:lpstr>
      <vt:lpstr>DataFrame API</vt:lpstr>
      <vt:lpstr>DataFrame API</vt:lpstr>
      <vt:lpstr>DataFrame API</vt:lpstr>
      <vt:lpstr>DataFrame API</vt:lpstr>
      <vt:lpstr>Interoperating with RDDs</vt:lpstr>
      <vt:lpstr>Interoperating with RDDs</vt:lpstr>
      <vt:lpstr>Schemas</vt:lpstr>
      <vt:lpstr>Schemas</vt:lpstr>
      <vt:lpstr>Schemas</vt:lpstr>
      <vt:lpstr>Inferring the Schema Using Reflection</vt:lpstr>
      <vt:lpstr>Inferring the Schema Using Reflection</vt:lpstr>
      <vt:lpstr>Programmatically Specifying the Schema</vt:lpstr>
      <vt:lpstr>Programmatically Specifying the Schema</vt:lpstr>
      <vt:lpstr>Programmatically Specifying the Schema</vt:lpstr>
      <vt:lpstr>Programmatically Specifying the Schema</vt:lpstr>
      <vt:lpstr>Programmatically Specifying the Schema</vt:lpstr>
      <vt:lpstr>Programmatically Specifying the Schema</vt:lpstr>
      <vt:lpstr>DataFrame Type Model</vt:lpstr>
      <vt:lpstr>DataFrame Primitive Types </vt:lpstr>
      <vt:lpstr>DataFrame Complex Types</vt:lpstr>
      <vt:lpstr>Running SQL Queries on DataFrames</vt:lpstr>
      <vt:lpstr>DataFrame createOrReplaceTempView(tableName)</vt:lpstr>
      <vt:lpstr>SparkSession sql(sqlQuery)</vt:lpstr>
      <vt:lpstr>Creating DataFrames from Files</vt:lpstr>
      <vt:lpstr>SparkSession read()</vt:lpstr>
      <vt:lpstr>DataFrameReader json(path, schema=None)</vt:lpstr>
      <vt:lpstr>DataFrameReader text(paths)</vt:lpstr>
      <vt:lpstr>DataFrameReader Other File Types</vt:lpstr>
      <vt:lpstr>Creating a DataFrame from a Hive Table</vt:lpstr>
      <vt:lpstr>Creating a DataFrame from a Hive Table</vt:lpstr>
      <vt:lpstr>DataFrame Operations</vt:lpstr>
      <vt:lpstr>DataFrame Operations Note</vt:lpstr>
      <vt:lpstr>DataFrame Operations Examples</vt:lpstr>
      <vt:lpstr>DataFrame Operations Examples: Create a DataFrame from a File </vt:lpstr>
      <vt:lpstr>DataFrame Operations Examples: Show the Content of the DataFrame</vt:lpstr>
      <vt:lpstr>DataFrame Operations Examples: Print the Schema in a Tree Format</vt:lpstr>
      <vt:lpstr>DataFrame Operations Examples: Select Only the "name" Column</vt:lpstr>
      <vt:lpstr>DataFrame Operations Examples: Select People Older Than 21</vt:lpstr>
      <vt:lpstr>DataFrame Operations Examples: Count People by Age</vt:lpstr>
      <vt:lpstr>DataFrame describe(*cols)</vt:lpstr>
      <vt:lpstr>DataFrame describe(*cols)</vt:lpstr>
      <vt:lpstr>DataFrame distinct()</vt:lpstr>
      <vt:lpstr>DataFrame drop(col)</vt:lpstr>
      <vt:lpstr>DataFrame drop(*cols)</vt:lpstr>
      <vt:lpstr>DataFrame dropna(how='any', thresh=None, subset=None)</vt:lpstr>
      <vt:lpstr>DataFrame dtypes</vt:lpstr>
      <vt:lpstr>DataFrame fillna(value, subset=None)</vt:lpstr>
      <vt:lpstr>DataFrame filter(condition)</vt:lpstr>
      <vt:lpstr>DataFrame filter(condition)</vt:lpstr>
      <vt:lpstr>PowerPoint Presentation</vt:lpstr>
      <vt:lpstr>DataFrame first()</vt:lpstr>
      <vt:lpstr>DastaFrame foreach()</vt:lpstr>
      <vt:lpstr>DataFrame groupBy()</vt:lpstr>
      <vt:lpstr>DataFrame head(n=None)</vt:lpstr>
      <vt:lpstr>DataFrame join(other, on=None, how=None)</vt:lpstr>
      <vt:lpstr>DataFrame join(other, on=None, how=None)</vt:lpstr>
      <vt:lpstr>DataFrame map(f)</vt:lpstr>
      <vt:lpstr>DataFrame printSchema()</vt:lpstr>
      <vt:lpstr>DataFrame select(*cols)</vt:lpstr>
      <vt:lpstr>DataFrame sort(*cols, **kwargs)</vt:lpstr>
    </vt:vector>
  </TitlesOfParts>
  <Company>BCBSA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Joseph Rosen</cp:lastModifiedBy>
  <cp:revision>710</cp:revision>
  <cp:lastPrinted>2017-03-07T23:23:44Z</cp:lastPrinted>
  <dcterms:created xsi:type="dcterms:W3CDTF">2016-12-18T19:56:54Z</dcterms:created>
  <dcterms:modified xsi:type="dcterms:W3CDTF">2020-10-08T01:17:54Z</dcterms:modified>
</cp:coreProperties>
</file>