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9144000" cy="6858000"/>
  <p:embeddedFontLst>
    <p:embeddedFont>
      <p:font typeface="Lucida Sans" panose="020B0602030504020204" pitchFamily="34" charset="0"/>
      <p:regular r:id="rId91"/>
      <p:bold r:id="rId92"/>
      <p:italic r:id="rId93"/>
      <p:boldItalic r:id="rId94"/>
    </p:embeddedFont>
    <p:embeddedFont>
      <p:font typeface="Quattrocento Sans" panose="020B0502050000020003"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i/h03TVlYd9SDvsMRoWhMB/aQR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988" y="6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6c0143c913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g26c0143c913_0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2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3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3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4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4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4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4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4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5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5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5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5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5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5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5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5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5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5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5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6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6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6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6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6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6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6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6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6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6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7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7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7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7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7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7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7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7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7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7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7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7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7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7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7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7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8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8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8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8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8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8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8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8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8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8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8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8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8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8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8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8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8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9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91"/>
          <p:cNvSpPr txBox="1">
            <a:spLocks noGrp="1"/>
          </p:cNvSpPr>
          <p:nvPr>
            <p:ph type="title"/>
          </p:nvPr>
        </p:nvSpPr>
        <p:spPr>
          <a:xfrm>
            <a:off x="970915" y="203644"/>
            <a:ext cx="7202169" cy="11226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686464"/>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1"/>
          <p:cNvSpPr txBox="1">
            <a:spLocks noGrp="1"/>
          </p:cNvSpPr>
          <p:nvPr>
            <p:ph type="body" idx="1"/>
          </p:nvPr>
        </p:nvSpPr>
        <p:spPr>
          <a:xfrm>
            <a:off x="536880" y="1463040"/>
            <a:ext cx="8070238" cy="40386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1"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9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92"/>
          <p:cNvSpPr txBox="1">
            <a:spLocks noGrp="1"/>
          </p:cNvSpPr>
          <p:nvPr>
            <p:ph type="title"/>
          </p:nvPr>
        </p:nvSpPr>
        <p:spPr>
          <a:xfrm>
            <a:off x="970915" y="203644"/>
            <a:ext cx="7202169" cy="11226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686464"/>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93"/>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3"/>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94"/>
          <p:cNvSpPr txBox="1">
            <a:spLocks noGrp="1"/>
          </p:cNvSpPr>
          <p:nvPr>
            <p:ph type="title"/>
          </p:nvPr>
        </p:nvSpPr>
        <p:spPr>
          <a:xfrm>
            <a:off x="970915" y="203644"/>
            <a:ext cx="7202169" cy="11226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686464"/>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4"/>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4"/>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g26c0143c913_0_56"/>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42" name="Google Shape;42;g26c0143c913_0_56"/>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g26c0143c913_0_5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9"/>
          <p:cNvSpPr/>
          <p:nvPr/>
        </p:nvSpPr>
        <p:spPr>
          <a:xfrm>
            <a:off x="64007" y="69755"/>
            <a:ext cx="9013825" cy="6693534"/>
          </a:xfrm>
          <a:custGeom>
            <a:avLst/>
            <a:gdLst/>
            <a:ahLst/>
            <a:cxnLst/>
            <a:rect l="l" t="t" r="r" b="b"/>
            <a:pathLst>
              <a:path w="9013825" h="6693534" extrusionOk="0">
                <a:moveTo>
                  <a:pt x="0" y="329918"/>
                </a:moveTo>
                <a:lnTo>
                  <a:pt x="3577" y="281165"/>
                </a:lnTo>
                <a:lnTo>
                  <a:pt x="13968" y="234633"/>
                </a:lnTo>
                <a:lnTo>
                  <a:pt x="30663" y="190832"/>
                </a:lnTo>
                <a:lnTo>
                  <a:pt x="53151" y="150274"/>
                </a:lnTo>
                <a:lnTo>
                  <a:pt x="80923" y="113467"/>
                </a:lnTo>
                <a:lnTo>
                  <a:pt x="113467" y="80923"/>
                </a:lnTo>
                <a:lnTo>
                  <a:pt x="150274" y="53151"/>
                </a:lnTo>
                <a:lnTo>
                  <a:pt x="190832" y="30663"/>
                </a:lnTo>
                <a:lnTo>
                  <a:pt x="234633" y="13968"/>
                </a:lnTo>
                <a:lnTo>
                  <a:pt x="281165" y="3577"/>
                </a:lnTo>
                <a:lnTo>
                  <a:pt x="329918" y="0"/>
                </a:lnTo>
                <a:lnTo>
                  <a:pt x="8683453" y="0"/>
                </a:lnTo>
                <a:lnTo>
                  <a:pt x="8735375" y="4109"/>
                </a:lnTo>
                <a:lnTo>
                  <a:pt x="8785551" y="16194"/>
                </a:lnTo>
                <a:lnTo>
                  <a:pt x="8833095" y="35888"/>
                </a:lnTo>
                <a:lnTo>
                  <a:pt x="8877120" y="62822"/>
                </a:lnTo>
                <a:lnTo>
                  <a:pt x="8916741" y="96630"/>
                </a:lnTo>
                <a:lnTo>
                  <a:pt x="8950549" y="136251"/>
                </a:lnTo>
                <a:lnTo>
                  <a:pt x="8977483" y="180276"/>
                </a:lnTo>
                <a:lnTo>
                  <a:pt x="8997177" y="227820"/>
                </a:lnTo>
                <a:lnTo>
                  <a:pt x="9009262" y="277995"/>
                </a:lnTo>
                <a:lnTo>
                  <a:pt x="9013371" y="329918"/>
                </a:lnTo>
                <a:lnTo>
                  <a:pt x="9013371" y="6363489"/>
                </a:lnTo>
                <a:lnTo>
                  <a:pt x="9009794" y="6412242"/>
                </a:lnTo>
                <a:lnTo>
                  <a:pt x="8999403" y="6458774"/>
                </a:lnTo>
                <a:lnTo>
                  <a:pt x="8982708" y="6502575"/>
                </a:lnTo>
                <a:lnTo>
                  <a:pt x="8960219" y="6543133"/>
                </a:lnTo>
                <a:lnTo>
                  <a:pt x="8932448" y="6579940"/>
                </a:lnTo>
                <a:lnTo>
                  <a:pt x="8899904" y="6612484"/>
                </a:lnTo>
                <a:lnTo>
                  <a:pt x="8863097" y="6640256"/>
                </a:lnTo>
                <a:lnTo>
                  <a:pt x="8822538" y="6662744"/>
                </a:lnTo>
                <a:lnTo>
                  <a:pt x="8778738" y="6679439"/>
                </a:lnTo>
                <a:lnTo>
                  <a:pt x="8732206" y="6689831"/>
                </a:lnTo>
                <a:lnTo>
                  <a:pt x="8683453" y="6693408"/>
                </a:lnTo>
                <a:lnTo>
                  <a:pt x="329918" y="6693408"/>
                </a:lnTo>
                <a:lnTo>
                  <a:pt x="281165" y="6689831"/>
                </a:lnTo>
                <a:lnTo>
                  <a:pt x="234633" y="6679439"/>
                </a:lnTo>
                <a:lnTo>
                  <a:pt x="190832" y="6662744"/>
                </a:lnTo>
                <a:lnTo>
                  <a:pt x="150274" y="6640256"/>
                </a:lnTo>
                <a:lnTo>
                  <a:pt x="113467" y="6612484"/>
                </a:lnTo>
                <a:lnTo>
                  <a:pt x="80923" y="6579940"/>
                </a:lnTo>
                <a:lnTo>
                  <a:pt x="53151" y="6543133"/>
                </a:lnTo>
                <a:lnTo>
                  <a:pt x="30663" y="6502575"/>
                </a:lnTo>
                <a:lnTo>
                  <a:pt x="13968" y="6458774"/>
                </a:lnTo>
                <a:lnTo>
                  <a:pt x="3577" y="6412242"/>
                </a:lnTo>
                <a:lnTo>
                  <a:pt x="0" y="6363489"/>
                </a:lnTo>
                <a:lnTo>
                  <a:pt x="0" y="32991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89"/>
          <p:cNvSpPr txBox="1">
            <a:spLocks noGrp="1"/>
          </p:cNvSpPr>
          <p:nvPr>
            <p:ph type="title"/>
          </p:nvPr>
        </p:nvSpPr>
        <p:spPr>
          <a:xfrm>
            <a:off x="970915" y="203644"/>
            <a:ext cx="7202169" cy="11226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686464"/>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9"/>
          <p:cNvSpPr txBox="1">
            <a:spLocks noGrp="1"/>
          </p:cNvSpPr>
          <p:nvPr>
            <p:ph type="body" idx="1"/>
          </p:nvPr>
        </p:nvSpPr>
        <p:spPr>
          <a:xfrm>
            <a:off x="536880" y="1463040"/>
            <a:ext cx="8070238" cy="40386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0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8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8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8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6c0143c913_0_0"/>
          <p:cNvSpPr txBox="1">
            <a:spLocks noGrp="1"/>
          </p:cNvSpPr>
          <p:nvPr>
            <p:ph type="ctrTitle"/>
          </p:nvPr>
        </p:nvSpPr>
        <p:spPr>
          <a:xfrm>
            <a:off x="311700" y="992773"/>
            <a:ext cx="8520600" cy="21759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3600" dirty="0">
                <a:solidFill>
                  <a:schemeClr val="dk1"/>
                </a:solidFill>
              </a:rPr>
              <a:t>Physical Layer &amp; Data Link</a:t>
            </a:r>
            <a:endParaRPr sz="3600" dirty="0">
              <a:solidFill>
                <a:schemeClr val="dk1"/>
              </a:solidFill>
            </a:endParaRPr>
          </a:p>
          <a:p>
            <a:pPr marL="0" marR="304800" lvl="0" indent="0" algn="ctr" rtl="0">
              <a:spcBef>
                <a:spcPts val="0"/>
              </a:spcBef>
              <a:spcAft>
                <a:spcPts val="0"/>
              </a:spcAft>
              <a:buClr>
                <a:srgbClr val="000000"/>
              </a:buClr>
              <a:buFont typeface="Arial"/>
              <a:buNone/>
            </a:pPr>
            <a:r>
              <a:rPr lang="en-US" sz="3600" dirty="0">
                <a:solidFill>
                  <a:schemeClr val="dk1"/>
                </a:solidFill>
              </a:rPr>
              <a:t>Layer</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2205363" y="689293"/>
            <a:ext cx="518223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FIBER OPTIC CABLE</a:t>
            </a:r>
            <a:endParaRPr sz="4000"/>
          </a:p>
        </p:txBody>
      </p:sp>
      <p:sp>
        <p:nvSpPr>
          <p:cNvPr id="103" name="Google Shape;103;p10"/>
          <p:cNvSpPr txBox="1"/>
          <p:nvPr/>
        </p:nvSpPr>
        <p:spPr>
          <a:xfrm>
            <a:off x="923619" y="1463040"/>
            <a:ext cx="7686040" cy="4965700"/>
          </a:xfrm>
          <a:prstGeom prst="rect">
            <a:avLst/>
          </a:prstGeom>
          <a:noFill/>
          <a:ln>
            <a:noFill/>
          </a:ln>
        </p:spPr>
        <p:txBody>
          <a:bodyPr spcFirstLastPara="1" wrap="square" lIns="0" tIns="12700" rIns="0" bIns="0" anchor="t" anchorCtr="0">
            <a:spAutoFit/>
          </a:bodyPr>
          <a:lstStyle/>
          <a:p>
            <a:pPr marL="350520" marR="10795" lvl="0" indent="-338455" algn="just"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Thin glass or plastic threads used to transmit data using light waves are  called optical fibre. Light Emitting Diodes (LEDs) or Laser Diodes  (LDs) emit light waves at the source, which is read by a detector at the  other end.</a:t>
            </a:r>
            <a:endParaRPr sz="2000">
              <a:latin typeface="Times New Roman"/>
              <a:ea typeface="Times New Roman"/>
              <a:cs typeface="Times New Roman"/>
              <a:sym typeface="Times New Roman"/>
            </a:endParaRPr>
          </a:p>
          <a:p>
            <a:pPr marL="350520" marR="508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Optical fibre cable has a bundle of such threads or fibres bundled  together in a protective covering. Each fibre is made up of these three  layers, starting with the innermost layer −</a:t>
            </a:r>
            <a:endParaRPr sz="2000">
              <a:latin typeface="Times New Roman"/>
              <a:ea typeface="Times New Roman"/>
              <a:cs typeface="Times New Roman"/>
              <a:sym typeface="Times New Roman"/>
            </a:endParaRPr>
          </a:p>
          <a:p>
            <a:pPr marL="350520" marR="0" lvl="0" indent="-29654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Core made of high quality silica glass or plastic</a:t>
            </a:r>
            <a:endParaRPr sz="2000">
              <a:latin typeface="Times New Roman"/>
              <a:ea typeface="Times New Roman"/>
              <a:cs typeface="Times New Roman"/>
              <a:sym typeface="Times New Roman"/>
            </a:endParaRPr>
          </a:p>
          <a:p>
            <a:pPr marL="350520" marR="8890" lvl="0" indent="-295910"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Cladding made of high quality silica glass or plastic, with a lower  refractive index than the core</a:t>
            </a:r>
            <a:endParaRPr sz="2000">
              <a:latin typeface="Times New Roman"/>
              <a:ea typeface="Times New Roman"/>
              <a:cs typeface="Times New Roman"/>
              <a:sym typeface="Times New Roman"/>
            </a:endParaRPr>
          </a:p>
          <a:p>
            <a:pPr marL="350520" marR="0" lvl="0" indent="-29654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Protective outer covering called buffer</a:t>
            </a:r>
            <a:endParaRPr sz="2000">
              <a:latin typeface="Times New Roman"/>
              <a:ea typeface="Times New Roman"/>
              <a:cs typeface="Times New Roman"/>
              <a:sym typeface="Times New Roman"/>
            </a:endParaRPr>
          </a:p>
          <a:p>
            <a:pPr marL="350520" marR="14604"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Note that both core and cladding are made of similar material.  However, as refractive index of the cladding is lower, any stray light  wave trying to escape the core is reflected back due to total internal  reflection.</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1"/>
          <p:cNvPicPr preferRelativeResize="0"/>
          <p:nvPr/>
        </p:nvPicPr>
        <p:blipFill rotWithShape="1">
          <a:blip r:embed="rId3">
            <a:alphaModFix/>
          </a:blip>
          <a:srcRect/>
          <a:stretch/>
        </p:blipFill>
        <p:spPr>
          <a:xfrm>
            <a:off x="2181225" y="914400"/>
            <a:ext cx="4648199" cy="4343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2"/>
          <p:cNvSpPr txBox="1">
            <a:spLocks noGrp="1"/>
          </p:cNvSpPr>
          <p:nvPr>
            <p:ph type="title"/>
          </p:nvPr>
        </p:nvSpPr>
        <p:spPr>
          <a:xfrm>
            <a:off x="2205363" y="689293"/>
            <a:ext cx="518223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FIBER OPTIC CABLE</a:t>
            </a:r>
            <a:endParaRPr sz="4000"/>
          </a:p>
        </p:txBody>
      </p:sp>
      <p:sp>
        <p:nvSpPr>
          <p:cNvPr id="114" name="Google Shape;114;p12"/>
          <p:cNvSpPr txBox="1"/>
          <p:nvPr/>
        </p:nvSpPr>
        <p:spPr>
          <a:xfrm>
            <a:off x="923126" y="1413829"/>
            <a:ext cx="7685405" cy="4508500"/>
          </a:xfrm>
          <a:prstGeom prst="rect">
            <a:avLst/>
          </a:prstGeom>
          <a:noFill/>
          <a:ln>
            <a:noFill/>
          </a:ln>
        </p:spPr>
        <p:txBody>
          <a:bodyPr spcFirstLastPara="1" wrap="square" lIns="0" tIns="14600" rIns="0" bIns="0" anchor="t" anchorCtr="0">
            <a:spAutoFit/>
          </a:bodyPr>
          <a:lstStyle/>
          <a:p>
            <a:pPr marL="76835" marR="0" lvl="0" indent="0" algn="l" rtl="0">
              <a:lnSpc>
                <a:spcPct val="100000"/>
              </a:lnSpc>
              <a:spcBef>
                <a:spcPts val="0"/>
              </a:spcBef>
              <a:spcAft>
                <a:spcPts val="0"/>
              </a:spcAft>
              <a:buNone/>
            </a:pPr>
            <a:r>
              <a:rPr lang="en-US" sz="2000" b="1">
                <a:latin typeface="Times New Roman"/>
                <a:ea typeface="Times New Roman"/>
                <a:cs typeface="Times New Roman"/>
                <a:sym typeface="Times New Roman"/>
              </a:rPr>
              <a:t>Advantages of Optical Fibre</a:t>
            </a:r>
            <a:endParaRPr sz="2000">
              <a:latin typeface="Times New Roman"/>
              <a:ea typeface="Times New Roman"/>
              <a:cs typeface="Times New Roman"/>
              <a:sym typeface="Times New Roman"/>
            </a:endParaRPr>
          </a:p>
          <a:p>
            <a:pPr marL="351155" marR="9525" lvl="0" indent="-339090" algn="l" rtl="0">
              <a:lnSpc>
                <a:spcPct val="96500"/>
              </a:lnSpc>
              <a:spcBef>
                <a:spcPts val="57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Optical fibre is fast replacing copper wires because of these advantages  that it offers −</a:t>
            </a:r>
            <a:endParaRPr sz="2000">
              <a:latin typeface="Times New Roman"/>
              <a:ea typeface="Times New Roman"/>
              <a:cs typeface="Times New Roman"/>
              <a:sym typeface="Times New Roman"/>
            </a:endParaRPr>
          </a:p>
          <a:p>
            <a:pPr marL="351155" marR="0" lvl="0" indent="-339090" algn="l" rtl="0">
              <a:lnSpc>
                <a:spcPct val="100000"/>
              </a:lnSpc>
              <a:spcBef>
                <a:spcPts val="13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High bandwidth</a:t>
            </a:r>
            <a:endParaRPr sz="2000">
              <a:latin typeface="Times New Roman"/>
              <a:ea typeface="Times New Roman"/>
              <a:cs typeface="Times New Roman"/>
              <a:sym typeface="Times New Roman"/>
            </a:endParaRPr>
          </a:p>
          <a:p>
            <a:pPr marL="351155" marR="0" lvl="0" indent="-339090" algn="l" rtl="0">
              <a:lnSpc>
                <a:spcPct val="100000"/>
              </a:lnSpc>
              <a:spcBef>
                <a:spcPts val="114"/>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Immune to electromagnetic interference</a:t>
            </a:r>
            <a:endParaRPr sz="2000">
              <a:latin typeface="Times New Roman"/>
              <a:ea typeface="Times New Roman"/>
              <a:cs typeface="Times New Roman"/>
              <a:sym typeface="Times New Roman"/>
            </a:endParaRPr>
          </a:p>
          <a:p>
            <a:pPr marL="351155" marR="0" lvl="0" indent="-339090" algn="l" rtl="0">
              <a:lnSpc>
                <a:spcPct val="100000"/>
              </a:lnSpc>
              <a:spcBef>
                <a:spcPts val="114"/>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Suitable for industrial and noisy areas</a:t>
            </a:r>
            <a:endParaRPr sz="2000">
              <a:latin typeface="Times New Roman"/>
              <a:ea typeface="Times New Roman"/>
              <a:cs typeface="Times New Roman"/>
              <a:sym typeface="Times New Roman"/>
            </a:endParaRPr>
          </a:p>
          <a:p>
            <a:pPr marL="351155" marR="0" lvl="0" indent="-339090" algn="l" rtl="0">
              <a:lnSpc>
                <a:spcPct val="100000"/>
              </a:lnSpc>
              <a:spcBef>
                <a:spcPts val="114"/>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Signals carrying data can travel long distances without weakening</a:t>
            </a:r>
            <a:endParaRPr sz="2000">
              <a:latin typeface="Times New Roman"/>
              <a:ea typeface="Times New Roman"/>
              <a:cs typeface="Times New Roman"/>
              <a:sym typeface="Times New Roman"/>
            </a:endParaRPr>
          </a:p>
          <a:p>
            <a:pPr marL="76835" marR="0" lvl="0" indent="0" algn="l" rtl="0">
              <a:lnSpc>
                <a:spcPct val="100000"/>
              </a:lnSpc>
              <a:spcBef>
                <a:spcPts val="114"/>
              </a:spcBef>
              <a:spcAft>
                <a:spcPts val="0"/>
              </a:spcAft>
              <a:buNone/>
            </a:pPr>
            <a:r>
              <a:rPr lang="en-US" sz="2000" b="1">
                <a:latin typeface="Times New Roman"/>
                <a:ea typeface="Times New Roman"/>
                <a:cs typeface="Times New Roman"/>
                <a:sym typeface="Times New Roman"/>
              </a:rPr>
              <a:t>Disadvantages of Optical Fibre</a:t>
            </a:r>
            <a:endParaRPr sz="2000">
              <a:latin typeface="Times New Roman"/>
              <a:ea typeface="Times New Roman"/>
              <a:cs typeface="Times New Roman"/>
              <a:sym typeface="Times New Roman"/>
            </a:endParaRPr>
          </a:p>
          <a:p>
            <a:pPr marL="351155" marR="5080" lvl="0" indent="-339090" algn="l" rtl="0">
              <a:lnSpc>
                <a:spcPct val="96500"/>
              </a:lnSpc>
              <a:spcBef>
                <a:spcPts val="57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Despite long segment lengths and high bandwidth, using optical fibre  may not be a viable option for every one due to these disadvantages −</a:t>
            </a:r>
            <a:endParaRPr sz="2000">
              <a:latin typeface="Times New Roman"/>
              <a:ea typeface="Times New Roman"/>
              <a:cs typeface="Times New Roman"/>
              <a:sym typeface="Times New Roman"/>
            </a:endParaRPr>
          </a:p>
          <a:p>
            <a:pPr marL="351155" marR="0" lvl="0" indent="-339090" algn="l" rtl="0">
              <a:lnSpc>
                <a:spcPct val="100000"/>
              </a:lnSpc>
              <a:spcBef>
                <a:spcPts val="13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Optical fibre cables are expensive</a:t>
            </a:r>
            <a:endParaRPr sz="2000">
              <a:latin typeface="Times New Roman"/>
              <a:ea typeface="Times New Roman"/>
              <a:cs typeface="Times New Roman"/>
              <a:sym typeface="Times New Roman"/>
            </a:endParaRPr>
          </a:p>
          <a:p>
            <a:pPr marL="351155" marR="14604" lvl="0" indent="-339090" algn="l" rtl="0">
              <a:lnSpc>
                <a:spcPct val="96500"/>
              </a:lnSpc>
              <a:spcBef>
                <a:spcPts val="57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Sophisticated	technology	required	for	manufacturing,	installing	and  maintaining optical fibre cables</a:t>
            </a:r>
            <a:endParaRPr sz="2000">
              <a:latin typeface="Times New Roman"/>
              <a:ea typeface="Times New Roman"/>
              <a:cs typeface="Times New Roman"/>
              <a:sym typeface="Times New Roman"/>
            </a:endParaRPr>
          </a:p>
          <a:p>
            <a:pPr marL="351155" marR="5080" lvl="0" indent="-339090" algn="l" rtl="0">
              <a:lnSpc>
                <a:spcPct val="96500"/>
              </a:lnSpc>
              <a:spcBef>
                <a:spcPts val="58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Light waves are unidirectional, so two frequencies are required for full  duplex transmission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1280611" y="689293"/>
            <a:ext cx="703453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WIRELESS TRAMSIMISSION</a:t>
            </a:r>
            <a:endParaRPr sz="4000"/>
          </a:p>
        </p:txBody>
      </p:sp>
      <p:sp>
        <p:nvSpPr>
          <p:cNvPr id="120" name="Google Shape;120;p13"/>
          <p:cNvSpPr txBox="1"/>
          <p:nvPr/>
        </p:nvSpPr>
        <p:spPr>
          <a:xfrm>
            <a:off x="916949" y="1360931"/>
            <a:ext cx="7359650" cy="4260850"/>
          </a:xfrm>
          <a:prstGeom prst="rect">
            <a:avLst/>
          </a:prstGeom>
          <a:noFill/>
          <a:ln>
            <a:noFill/>
          </a:ln>
        </p:spPr>
        <p:txBody>
          <a:bodyPr spcFirstLastPara="1" wrap="square" lIns="0" tIns="12050" rIns="0" bIns="0" anchor="t" anchorCtr="0">
            <a:spAutoFit/>
          </a:bodyPr>
          <a:lstStyle/>
          <a:p>
            <a:pPr marL="356870" marR="600710" lvl="0" indent="-344805" algn="l" rtl="0">
              <a:lnSpc>
                <a:spcPct val="1306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electromagnetic spectrum is the range of all possible  frequencies of electromagnetic waves.</a:t>
            </a:r>
            <a:endParaRPr sz="2200">
              <a:latin typeface="Times New Roman"/>
              <a:ea typeface="Times New Roman"/>
              <a:cs typeface="Times New Roman"/>
              <a:sym typeface="Times New Roman"/>
            </a:endParaRPr>
          </a:p>
          <a:p>
            <a:pPr marL="356870" marR="193040" lvl="0" indent="-344805" algn="l" rtl="0">
              <a:lnSpc>
                <a:spcPct val="1306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spectrum is broken into regions/ranges and classified by  frequency and/or wavelength.</a:t>
            </a:r>
            <a:endParaRPr sz="2200">
              <a:latin typeface="Times New Roman"/>
              <a:ea typeface="Times New Roman"/>
              <a:cs typeface="Times New Roman"/>
              <a:sym typeface="Times New Roman"/>
            </a:endParaRPr>
          </a:p>
          <a:p>
            <a:pPr marL="356870" marR="34290" lvl="0" indent="-344805" algn="l" rtl="0">
              <a:lnSpc>
                <a:spcPct val="1306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frequency (f ) of an electromagnetic wave is a measure of  how rapidly it oscillates.</a:t>
            </a:r>
            <a:endParaRPr sz="2200">
              <a:latin typeface="Times New Roman"/>
              <a:ea typeface="Times New Roman"/>
              <a:cs typeface="Times New Roman"/>
              <a:sym typeface="Times New Roman"/>
            </a:endParaRPr>
          </a:p>
          <a:p>
            <a:pPr marL="427355" marR="0" lvl="0" indent="-415290" algn="l" rtl="0">
              <a:lnSpc>
                <a:spcPct val="100000"/>
              </a:lnSpc>
              <a:spcBef>
                <a:spcPts val="139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Frequency is measured in Hertz</a:t>
            </a:r>
            <a:endParaRPr sz="2200">
              <a:latin typeface="Times New Roman"/>
              <a:ea typeface="Times New Roman"/>
              <a:cs typeface="Times New Roman"/>
              <a:sym typeface="Times New Roman"/>
            </a:endParaRPr>
          </a:p>
          <a:p>
            <a:pPr marL="356870" marR="5080" lvl="0" indent="-344805" algn="l" rtl="0">
              <a:lnSpc>
                <a:spcPct val="1306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ES described as radio waves and micro waves are divided  into eight ranges called as bands.</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2990215" marR="5080" lvl="0" indent="-2089150" algn="l" rtl="0">
              <a:lnSpc>
                <a:spcPct val="100000"/>
              </a:lnSpc>
              <a:spcBef>
                <a:spcPts val="0"/>
              </a:spcBef>
              <a:spcAft>
                <a:spcPts val="0"/>
              </a:spcAft>
              <a:buNone/>
            </a:pPr>
            <a:r>
              <a:rPr lang="en-US"/>
              <a:t>UNGUIDED MEDIA-RADIO  WAVES</a:t>
            </a:r>
            <a:endParaRPr/>
          </a:p>
        </p:txBody>
      </p:sp>
      <p:sp>
        <p:nvSpPr>
          <p:cNvPr id="126" name="Google Shape;126;p14"/>
          <p:cNvSpPr txBox="1">
            <a:spLocks noGrp="1"/>
          </p:cNvSpPr>
          <p:nvPr>
            <p:ph type="body" idx="1"/>
          </p:nvPr>
        </p:nvSpPr>
        <p:spPr>
          <a:xfrm>
            <a:off x="536880" y="1463040"/>
            <a:ext cx="8070238" cy="4038600"/>
          </a:xfrm>
          <a:prstGeom prst="rect">
            <a:avLst/>
          </a:prstGeom>
          <a:noFill/>
          <a:ln>
            <a:noFill/>
          </a:ln>
        </p:spPr>
        <p:txBody>
          <a:bodyPr spcFirstLastPara="1" wrap="square" lIns="0" tIns="12700" rIns="0" bIns="0" anchor="t" anchorCtr="0">
            <a:spAutoFit/>
          </a:bodyPr>
          <a:lstStyle/>
          <a:p>
            <a:pPr marL="736600" marR="5080" lvl="0" indent="-344805" algn="l" rtl="0">
              <a:lnSpc>
                <a:spcPct val="100000"/>
              </a:lnSpc>
              <a:spcBef>
                <a:spcPts val="0"/>
              </a:spcBef>
              <a:spcAft>
                <a:spcPts val="0"/>
              </a:spcAft>
              <a:buClr>
                <a:srgbClr val="D34817"/>
              </a:buClr>
              <a:buSzPts val="1850"/>
              <a:buFont typeface="Quattrocento Sans"/>
              <a:buChar char="⚫"/>
            </a:pPr>
            <a:r>
              <a:rPr lang="en-US" sz="2200" b="0">
                <a:latin typeface="Times New Roman"/>
                <a:ea typeface="Times New Roman"/>
                <a:cs typeface="Times New Roman"/>
                <a:sym typeface="Times New Roman"/>
              </a:rPr>
              <a:t>Transmission	of	data	using	radio	frequencies	is  called radio-wave transmission.</a:t>
            </a:r>
            <a:endParaRPr sz="2200">
              <a:latin typeface="Times New Roman"/>
              <a:ea typeface="Times New Roman"/>
              <a:cs typeface="Times New Roman"/>
              <a:sym typeface="Times New Roman"/>
            </a:endParaRPr>
          </a:p>
          <a:p>
            <a:pPr marL="736600" marR="8890" lvl="0" indent="-344805" algn="l" rtl="0">
              <a:lnSpc>
                <a:spcPct val="100000"/>
              </a:lnSpc>
              <a:spcBef>
                <a:spcPts val="580"/>
              </a:spcBef>
              <a:spcAft>
                <a:spcPts val="0"/>
              </a:spcAft>
              <a:buClr>
                <a:srgbClr val="D34817"/>
              </a:buClr>
              <a:buSzPts val="1850"/>
              <a:buFont typeface="Quattrocento Sans"/>
              <a:buChar char="⚫"/>
            </a:pPr>
            <a:r>
              <a:rPr lang="en-US" sz="2200" b="0">
                <a:latin typeface="Times New Roman"/>
                <a:ea typeface="Times New Roman"/>
                <a:cs typeface="Times New Roman"/>
                <a:sym typeface="Times New Roman"/>
              </a:rPr>
              <a:t>We	all	are	familiar	with	radio	channels	that	broadcast  entertainment programs.</a:t>
            </a:r>
            <a:endParaRPr sz="2200">
              <a:latin typeface="Times New Roman"/>
              <a:ea typeface="Times New Roman"/>
              <a:cs typeface="Times New Roman"/>
              <a:sym typeface="Times New Roman"/>
            </a:endParaRPr>
          </a:p>
          <a:p>
            <a:pPr marL="736600" marR="12700" lvl="0" indent="-344805" algn="l" rtl="0">
              <a:lnSpc>
                <a:spcPct val="100000"/>
              </a:lnSpc>
              <a:spcBef>
                <a:spcPts val="580"/>
              </a:spcBef>
              <a:spcAft>
                <a:spcPts val="0"/>
              </a:spcAft>
              <a:buClr>
                <a:srgbClr val="D34817"/>
              </a:buClr>
              <a:buSzPts val="1850"/>
              <a:buFont typeface="Quattrocento Sans"/>
              <a:buChar char="⚫"/>
            </a:pPr>
            <a:r>
              <a:rPr lang="en-US" sz="2200" b="0">
                <a:latin typeface="Times New Roman"/>
                <a:ea typeface="Times New Roman"/>
                <a:cs typeface="Times New Roman"/>
                <a:sym typeface="Times New Roman"/>
              </a:rPr>
              <a:t>Radio stations transmit radio waves using transmitters, which are  received by the receiver installed in our devices.</a:t>
            </a:r>
            <a:endParaRPr sz="2200">
              <a:latin typeface="Times New Roman"/>
              <a:ea typeface="Times New Roman"/>
              <a:cs typeface="Times New Roman"/>
              <a:sym typeface="Times New Roman"/>
            </a:endParaRPr>
          </a:p>
          <a:p>
            <a:pPr marL="736600" marR="14604" lvl="0" indent="-344805" algn="l" rtl="0">
              <a:lnSpc>
                <a:spcPct val="100000"/>
              </a:lnSpc>
              <a:spcBef>
                <a:spcPts val="580"/>
              </a:spcBef>
              <a:spcAft>
                <a:spcPts val="0"/>
              </a:spcAft>
              <a:buClr>
                <a:srgbClr val="D34817"/>
              </a:buClr>
              <a:buSzPts val="1850"/>
              <a:buFont typeface="Quattrocento Sans"/>
              <a:buChar char="⚫"/>
            </a:pPr>
            <a:r>
              <a:rPr lang="en-US" sz="2200" b="0">
                <a:latin typeface="Times New Roman"/>
                <a:ea typeface="Times New Roman"/>
                <a:cs typeface="Times New Roman"/>
                <a:sym typeface="Times New Roman"/>
              </a:rPr>
              <a:t>Both transmitters and receivers use antennas to radiate or capture  radio signals.</a:t>
            </a:r>
            <a:endParaRPr sz="2200">
              <a:latin typeface="Times New Roman"/>
              <a:ea typeface="Times New Roman"/>
              <a:cs typeface="Times New Roman"/>
              <a:sym typeface="Times New Roman"/>
            </a:endParaRPr>
          </a:p>
        </p:txBody>
      </p:sp>
      <p:sp>
        <p:nvSpPr>
          <p:cNvPr id="127" name="Google Shape;127;p14"/>
          <p:cNvSpPr txBox="1"/>
          <p:nvPr/>
        </p:nvSpPr>
        <p:spPr>
          <a:xfrm>
            <a:off x="6046372" y="4438904"/>
            <a:ext cx="256095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a:latin typeface="Times New Roman"/>
                <a:ea typeface="Times New Roman"/>
                <a:cs typeface="Times New Roman"/>
                <a:sym typeface="Times New Roman"/>
              </a:rPr>
              <a:t>used	for direct	voice</a:t>
            </a:r>
            <a:endParaRPr sz="2200">
              <a:latin typeface="Times New Roman"/>
              <a:ea typeface="Times New Roman"/>
              <a:cs typeface="Times New Roman"/>
              <a:sym typeface="Times New Roman"/>
            </a:endParaRPr>
          </a:p>
        </p:txBody>
      </p:sp>
      <p:sp>
        <p:nvSpPr>
          <p:cNvPr id="128" name="Google Shape;128;p14"/>
          <p:cNvSpPr txBox="1"/>
          <p:nvPr/>
        </p:nvSpPr>
        <p:spPr>
          <a:xfrm>
            <a:off x="917238" y="4438904"/>
            <a:ext cx="5129530" cy="1104900"/>
          </a:xfrm>
          <a:prstGeom prst="rect">
            <a:avLst/>
          </a:prstGeom>
          <a:noFill/>
          <a:ln>
            <a:noFill/>
          </a:ln>
        </p:spPr>
        <p:txBody>
          <a:bodyPr spcFirstLastPara="1" wrap="square" lIns="0" tIns="12700" rIns="0" bIns="0" anchor="t" anchorCtr="0">
            <a:spAutoFit/>
          </a:bodyPr>
          <a:lstStyle/>
          <a:p>
            <a:pPr marL="356870" marR="5080" lvl="0" indent="-344805" algn="l"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These	radio	frequencies	can	also	be  communication within the allocated range.</a:t>
            </a:r>
            <a:endParaRPr sz="2200">
              <a:latin typeface="Times New Roman"/>
              <a:ea typeface="Times New Roman"/>
              <a:cs typeface="Times New Roman"/>
              <a:sym typeface="Times New Roman"/>
            </a:endParaRPr>
          </a:p>
          <a:p>
            <a:pPr marL="356870" marR="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This range is usually 10 miles.</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2990215" marR="5080" lvl="0" indent="-2089150" algn="l" rtl="0">
              <a:lnSpc>
                <a:spcPct val="100000"/>
              </a:lnSpc>
              <a:spcBef>
                <a:spcPts val="0"/>
              </a:spcBef>
              <a:spcAft>
                <a:spcPts val="0"/>
              </a:spcAft>
              <a:buNone/>
            </a:pPr>
            <a:r>
              <a:rPr lang="en-US"/>
              <a:t>UNGUIDED MEDIA-RADIO  WAVES</a:t>
            </a:r>
            <a:endParaRPr/>
          </a:p>
        </p:txBody>
      </p:sp>
      <p:sp>
        <p:nvSpPr>
          <p:cNvPr id="134" name="Google Shape;134;p15"/>
          <p:cNvSpPr txBox="1"/>
          <p:nvPr/>
        </p:nvSpPr>
        <p:spPr>
          <a:xfrm>
            <a:off x="923619" y="1463040"/>
            <a:ext cx="6976109" cy="4820920"/>
          </a:xfrm>
          <a:prstGeom prst="rect">
            <a:avLst/>
          </a:prstGeom>
          <a:noFill/>
          <a:ln>
            <a:noFill/>
          </a:ln>
        </p:spPr>
        <p:txBody>
          <a:bodyPr spcFirstLastPara="1" wrap="square" lIns="0" tIns="12700" rIns="0" bIns="0" anchor="t" anchorCtr="0">
            <a:spAutoFit/>
          </a:bodyPr>
          <a:lstStyle/>
          <a:p>
            <a:pPr marL="76200" marR="0" lvl="0" indent="0" algn="l" rtl="0">
              <a:lnSpc>
                <a:spcPct val="100000"/>
              </a:lnSpc>
              <a:spcBef>
                <a:spcPts val="0"/>
              </a:spcBef>
              <a:spcAft>
                <a:spcPts val="0"/>
              </a:spcAft>
              <a:buNone/>
            </a:pPr>
            <a:r>
              <a:rPr lang="en-US" sz="2000" b="1">
                <a:latin typeface="Times New Roman"/>
                <a:ea typeface="Times New Roman"/>
                <a:cs typeface="Times New Roman"/>
                <a:sym typeface="Times New Roman"/>
              </a:rPr>
              <a:t>Advantages of Radio Wave</a:t>
            </a:r>
            <a:endParaRPr sz="2000">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750">
              <a:latin typeface="Times New Roman"/>
              <a:ea typeface="Times New Roman"/>
              <a:cs typeface="Times New Roman"/>
              <a:sym typeface="Times New Roman"/>
            </a:endParaRPr>
          </a:p>
          <a:p>
            <a:pPr marL="350520" marR="0" lvl="0" indent="-338455" algn="l"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These are some of the advantages of radio wave transmissions −</a:t>
            </a:r>
            <a:endParaRPr sz="2000">
              <a:latin typeface="Times New Roman"/>
              <a:ea typeface="Times New Roman"/>
              <a:cs typeface="Times New Roman"/>
              <a:sym typeface="Times New Roman"/>
            </a:endParaRPr>
          </a:p>
          <a:p>
            <a:pPr marL="350520" marR="0" lvl="0" indent="-338455" algn="l" rtl="0">
              <a:lnSpc>
                <a:spcPct val="100000"/>
              </a:lnSpc>
              <a:spcBef>
                <a:spcPts val="202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Inexpensive mode of information exchange</a:t>
            </a:r>
            <a:endParaRPr sz="2000">
              <a:latin typeface="Times New Roman"/>
              <a:ea typeface="Times New Roman"/>
              <a:cs typeface="Times New Roman"/>
              <a:sym typeface="Times New Roman"/>
            </a:endParaRPr>
          </a:p>
          <a:p>
            <a:pPr marL="350520" marR="0" lvl="0" indent="-338455" algn="l" rtl="0">
              <a:lnSpc>
                <a:spcPct val="100000"/>
              </a:lnSpc>
              <a:spcBef>
                <a:spcPts val="202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No land needs to be acquired for laying cables</a:t>
            </a:r>
            <a:endParaRPr sz="2000">
              <a:latin typeface="Times New Roman"/>
              <a:ea typeface="Times New Roman"/>
              <a:cs typeface="Times New Roman"/>
              <a:sym typeface="Times New Roman"/>
            </a:endParaRPr>
          </a:p>
          <a:p>
            <a:pPr marL="350520" marR="0" lvl="0" indent="-338455" algn="l" rtl="0">
              <a:lnSpc>
                <a:spcPct val="100000"/>
              </a:lnSpc>
              <a:spcBef>
                <a:spcPts val="202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Installation and maintenance of devices is cheap</a:t>
            </a:r>
            <a:endParaRPr sz="2000">
              <a:latin typeface="Times New Roman"/>
              <a:ea typeface="Times New Roman"/>
              <a:cs typeface="Times New Roman"/>
              <a:sym typeface="Times New Roman"/>
            </a:endParaRPr>
          </a:p>
          <a:p>
            <a:pPr marL="76200" marR="0" lvl="0" indent="0" algn="l" rtl="0">
              <a:lnSpc>
                <a:spcPct val="100000"/>
              </a:lnSpc>
              <a:spcBef>
                <a:spcPts val="2020"/>
              </a:spcBef>
              <a:spcAft>
                <a:spcPts val="0"/>
              </a:spcAft>
              <a:buNone/>
            </a:pPr>
            <a:r>
              <a:rPr lang="en-US" sz="2000" b="1">
                <a:latin typeface="Times New Roman"/>
                <a:ea typeface="Times New Roman"/>
                <a:cs typeface="Times New Roman"/>
                <a:sym typeface="Times New Roman"/>
              </a:rPr>
              <a:t>Disadvantages of Radio Wave</a:t>
            </a:r>
            <a:endParaRPr sz="2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1750">
              <a:latin typeface="Times New Roman"/>
              <a:ea typeface="Times New Roman"/>
              <a:cs typeface="Times New Roman"/>
              <a:sym typeface="Times New Roman"/>
            </a:endParaRPr>
          </a:p>
          <a:p>
            <a:pPr marL="350520" marR="0" lvl="0" indent="-338455" algn="l"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These are some of the disadvantages of radio wave transmissions</a:t>
            </a:r>
            <a:endParaRPr sz="2000">
              <a:latin typeface="Times New Roman"/>
              <a:ea typeface="Times New Roman"/>
              <a:cs typeface="Times New Roman"/>
              <a:sym typeface="Times New Roman"/>
            </a:endParaRPr>
          </a:p>
          <a:p>
            <a:pPr marL="350520" marR="0" lvl="0" indent="-338455" algn="l" rtl="0">
              <a:lnSpc>
                <a:spcPct val="100000"/>
              </a:lnSpc>
              <a:spcBef>
                <a:spcPts val="202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Insecure communication medium</a:t>
            </a:r>
            <a:endParaRPr sz="2000">
              <a:latin typeface="Times New Roman"/>
              <a:ea typeface="Times New Roman"/>
              <a:cs typeface="Times New Roman"/>
              <a:sym typeface="Times New Roman"/>
            </a:endParaRPr>
          </a:p>
          <a:p>
            <a:pPr marL="350520" marR="0" lvl="0" indent="-338455" algn="l" rtl="0">
              <a:lnSpc>
                <a:spcPct val="100000"/>
              </a:lnSpc>
              <a:spcBef>
                <a:spcPts val="202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Prone to weather changes like rain, thunderstorms, etc.</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987425" y="203644"/>
            <a:ext cx="5048885" cy="11226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UNGUIDED</a:t>
            </a:r>
            <a:endParaRPr/>
          </a:p>
          <a:p>
            <a:pPr marL="12700" lvl="0" indent="0" algn="l" rtl="0">
              <a:lnSpc>
                <a:spcPct val="100000"/>
              </a:lnSpc>
              <a:spcBef>
                <a:spcPts val="0"/>
              </a:spcBef>
              <a:spcAft>
                <a:spcPts val="0"/>
              </a:spcAft>
              <a:buNone/>
            </a:pPr>
            <a:r>
              <a:rPr lang="en-US"/>
              <a:t>MEDIA-MICROWAVES</a:t>
            </a:r>
            <a:endParaRPr/>
          </a:p>
        </p:txBody>
      </p:sp>
      <p:sp>
        <p:nvSpPr>
          <p:cNvPr id="140" name="Google Shape;140;p16"/>
          <p:cNvSpPr txBox="1"/>
          <p:nvPr/>
        </p:nvSpPr>
        <p:spPr>
          <a:xfrm>
            <a:off x="904477" y="1459991"/>
            <a:ext cx="7204075" cy="3416300"/>
          </a:xfrm>
          <a:prstGeom prst="rect">
            <a:avLst/>
          </a:prstGeom>
          <a:noFill/>
          <a:ln>
            <a:noFill/>
          </a:ln>
        </p:spPr>
        <p:txBody>
          <a:bodyPr spcFirstLastPara="1" wrap="square" lIns="0" tIns="12700" rIns="0" bIns="0" anchor="t" anchorCtr="0">
            <a:spAutoFit/>
          </a:bodyPr>
          <a:lstStyle/>
          <a:p>
            <a:pPr marL="369570" marR="5080" lvl="0" indent="-357505" algn="just" rtl="0">
              <a:lnSpc>
                <a:spcPct val="100000"/>
              </a:lnSpc>
              <a:spcBef>
                <a:spcPts val="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It is a line of sight transmission i.e. the sending and  receiving antennas need to be properly aligned with  each other.</a:t>
            </a:r>
            <a:endParaRPr sz="2600">
              <a:latin typeface="Times New Roman"/>
              <a:ea typeface="Times New Roman"/>
              <a:cs typeface="Times New Roman"/>
              <a:sym typeface="Times New Roman"/>
            </a:endParaRPr>
          </a:p>
          <a:p>
            <a:pPr marL="369570" marR="782955" lvl="0" indent="-357505" algn="just" rtl="0">
              <a:lnSpc>
                <a:spcPct val="100000"/>
              </a:lnSpc>
              <a:spcBef>
                <a:spcPts val="580"/>
              </a:spcBef>
              <a:spcAft>
                <a:spcPts val="0"/>
              </a:spcAft>
              <a:buClr>
                <a:srgbClr val="D34817"/>
              </a:buClr>
              <a:buSzPts val="1523"/>
              <a:buFont typeface="Quattrocento Sans"/>
              <a:buChar char="⚫"/>
            </a:pPr>
            <a:r>
              <a:rPr lang="en-US" sz="1800"/>
              <a:t>	</a:t>
            </a:r>
            <a:r>
              <a:rPr lang="en-US" sz="2600">
                <a:latin typeface="Times New Roman"/>
                <a:ea typeface="Times New Roman"/>
                <a:cs typeface="Times New Roman"/>
                <a:sym typeface="Times New Roman"/>
              </a:rPr>
              <a:t>The distance covered by the signal is directly  proportional to the height of the antenna.</a:t>
            </a:r>
            <a:endParaRPr sz="2600">
              <a:latin typeface="Times New Roman"/>
              <a:ea typeface="Times New Roman"/>
              <a:cs typeface="Times New Roman"/>
              <a:sym typeface="Times New Roman"/>
            </a:endParaRPr>
          </a:p>
          <a:p>
            <a:pPr marL="369570" marR="0"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Frequency Range:1GHz – 300GHz.</a:t>
            </a:r>
            <a:endParaRPr sz="2600">
              <a:latin typeface="Times New Roman"/>
              <a:ea typeface="Times New Roman"/>
              <a:cs typeface="Times New Roman"/>
              <a:sym typeface="Times New Roman"/>
            </a:endParaRPr>
          </a:p>
          <a:p>
            <a:pPr marL="369570" marR="1172210"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These are majorly used for mobile phone  communication and television distribution.</a:t>
            </a:r>
            <a:endParaRPr sz="2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2273300" y="203644"/>
            <a:ext cx="5048885" cy="1122680"/>
          </a:xfrm>
          <a:prstGeom prst="rect">
            <a:avLst/>
          </a:prstGeom>
          <a:noFill/>
          <a:ln>
            <a:noFill/>
          </a:ln>
        </p:spPr>
        <p:txBody>
          <a:bodyPr spcFirstLastPara="1" wrap="square" lIns="0" tIns="12700" rIns="0" bIns="0" anchor="t" anchorCtr="0">
            <a:spAutoFit/>
          </a:bodyPr>
          <a:lstStyle/>
          <a:p>
            <a:pPr marL="12700" marR="5080" lvl="0" indent="1269365" algn="l" rtl="0">
              <a:lnSpc>
                <a:spcPct val="100000"/>
              </a:lnSpc>
              <a:spcBef>
                <a:spcPts val="0"/>
              </a:spcBef>
              <a:spcAft>
                <a:spcPts val="0"/>
              </a:spcAft>
              <a:buNone/>
            </a:pPr>
            <a:r>
              <a:rPr lang="en-US"/>
              <a:t>UNGUIDED  MEDIA-MICROWAVES</a:t>
            </a:r>
            <a:endParaRPr/>
          </a:p>
        </p:txBody>
      </p:sp>
      <p:sp>
        <p:nvSpPr>
          <p:cNvPr id="146" name="Google Shape;146;p17"/>
          <p:cNvSpPr txBox="1"/>
          <p:nvPr/>
        </p:nvSpPr>
        <p:spPr>
          <a:xfrm>
            <a:off x="917238" y="1388363"/>
            <a:ext cx="7564755" cy="3411220"/>
          </a:xfrm>
          <a:prstGeom prst="rect">
            <a:avLst/>
          </a:prstGeom>
          <a:noFill/>
          <a:ln>
            <a:noFill/>
          </a:ln>
        </p:spPr>
        <p:txBody>
          <a:bodyPr spcFirstLastPara="1" wrap="square" lIns="0" tIns="86350" rIns="0" bIns="0" anchor="t" anchorCtr="0">
            <a:spAutoFit/>
          </a:bodyPr>
          <a:lstStyle/>
          <a:p>
            <a:pPr marL="82550" marR="0" lvl="0" indent="0" algn="l" rtl="0">
              <a:lnSpc>
                <a:spcPct val="100000"/>
              </a:lnSpc>
              <a:spcBef>
                <a:spcPts val="0"/>
              </a:spcBef>
              <a:spcAft>
                <a:spcPts val="0"/>
              </a:spcAft>
              <a:buNone/>
            </a:pPr>
            <a:r>
              <a:rPr lang="en-US" sz="2200" b="1">
                <a:latin typeface="Times New Roman"/>
                <a:ea typeface="Times New Roman"/>
                <a:cs typeface="Times New Roman"/>
                <a:sym typeface="Times New Roman"/>
              </a:rPr>
              <a:t>Advantages Of Microwave:</a:t>
            </a:r>
            <a:endParaRPr sz="2200">
              <a:latin typeface="Times New Roman"/>
              <a:ea typeface="Times New Roman"/>
              <a:cs typeface="Times New Roman"/>
              <a:sym typeface="Times New Roman"/>
            </a:endParaRPr>
          </a:p>
          <a:p>
            <a:pPr marL="356870" marR="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Microwave transmission is cheaper than using cables.</a:t>
            </a:r>
            <a:endParaRPr sz="2200">
              <a:latin typeface="Times New Roman"/>
              <a:ea typeface="Times New Roman"/>
              <a:cs typeface="Times New Roman"/>
              <a:sym typeface="Times New Roman"/>
            </a:endParaRPr>
          </a:p>
          <a:p>
            <a:pPr marL="356870" marR="508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It is free from land acquisition as it does not require any land for  the installation of cables.</a:t>
            </a:r>
            <a:endParaRPr sz="2200">
              <a:latin typeface="Times New Roman"/>
              <a:ea typeface="Times New Roman"/>
              <a:cs typeface="Times New Roman"/>
              <a:sym typeface="Times New Roman"/>
            </a:endParaRPr>
          </a:p>
          <a:p>
            <a:pPr marL="356870" marR="259715"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Microwave transmission provides an easy communication in  terrains as the installation of cable in terrain is quite a difficult  task.</a:t>
            </a:r>
            <a:endParaRPr sz="2200">
              <a:latin typeface="Times New Roman"/>
              <a:ea typeface="Times New Roman"/>
              <a:cs typeface="Times New Roman"/>
              <a:sym typeface="Times New Roman"/>
            </a:endParaRPr>
          </a:p>
          <a:p>
            <a:pPr marL="356870" marR="113665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Communication over oceans can be achieved by using  microwave transmission.</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2273300" y="203644"/>
            <a:ext cx="5048885" cy="1122680"/>
          </a:xfrm>
          <a:prstGeom prst="rect">
            <a:avLst/>
          </a:prstGeom>
          <a:noFill/>
          <a:ln>
            <a:noFill/>
          </a:ln>
        </p:spPr>
        <p:txBody>
          <a:bodyPr spcFirstLastPara="1" wrap="square" lIns="0" tIns="12700" rIns="0" bIns="0" anchor="t" anchorCtr="0">
            <a:spAutoFit/>
          </a:bodyPr>
          <a:lstStyle/>
          <a:p>
            <a:pPr marL="12700" marR="5080" lvl="0" indent="1269365" algn="l" rtl="0">
              <a:lnSpc>
                <a:spcPct val="100000"/>
              </a:lnSpc>
              <a:spcBef>
                <a:spcPts val="0"/>
              </a:spcBef>
              <a:spcAft>
                <a:spcPts val="0"/>
              </a:spcAft>
              <a:buNone/>
            </a:pPr>
            <a:r>
              <a:rPr lang="en-US"/>
              <a:t>UNGUIDED  MEDIA-MICROWAVES</a:t>
            </a:r>
            <a:endParaRPr/>
          </a:p>
        </p:txBody>
      </p:sp>
      <p:sp>
        <p:nvSpPr>
          <p:cNvPr id="152" name="Google Shape;152;p18"/>
          <p:cNvSpPr txBox="1"/>
          <p:nvPr/>
        </p:nvSpPr>
        <p:spPr>
          <a:xfrm>
            <a:off x="917238" y="1388363"/>
            <a:ext cx="7692390" cy="4081779"/>
          </a:xfrm>
          <a:prstGeom prst="rect">
            <a:avLst/>
          </a:prstGeom>
          <a:noFill/>
          <a:ln>
            <a:noFill/>
          </a:ln>
        </p:spPr>
        <p:txBody>
          <a:bodyPr spcFirstLastPara="1" wrap="square" lIns="0" tIns="86350" rIns="0" bIns="0" anchor="t" anchorCtr="0">
            <a:spAutoFit/>
          </a:bodyPr>
          <a:lstStyle/>
          <a:p>
            <a:pPr marL="82550" marR="0" lvl="0" indent="0" algn="just" rtl="0">
              <a:lnSpc>
                <a:spcPct val="100000"/>
              </a:lnSpc>
              <a:spcBef>
                <a:spcPts val="0"/>
              </a:spcBef>
              <a:spcAft>
                <a:spcPts val="0"/>
              </a:spcAft>
              <a:buNone/>
            </a:pPr>
            <a:r>
              <a:rPr lang="en-US" sz="2200" b="1">
                <a:latin typeface="Times New Roman"/>
                <a:ea typeface="Times New Roman"/>
                <a:cs typeface="Times New Roman"/>
                <a:sym typeface="Times New Roman"/>
              </a:rPr>
              <a:t>Disadvantages of Microwave transmission:</a:t>
            </a:r>
            <a:endParaRPr sz="2200">
              <a:latin typeface="Times New Roman"/>
              <a:ea typeface="Times New Roman"/>
              <a:cs typeface="Times New Roman"/>
              <a:sym typeface="Times New Roman"/>
            </a:endParaRPr>
          </a:p>
          <a:p>
            <a:pPr marL="356870" marR="1968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Eavesdropping: An eavesdropping creates insecure  communication. Any malicious user can catch the signal in the  air by using its own antenna.</a:t>
            </a:r>
            <a:endParaRPr sz="2200">
              <a:latin typeface="Times New Roman"/>
              <a:ea typeface="Times New Roman"/>
              <a:cs typeface="Times New Roman"/>
              <a:sym typeface="Times New Roman"/>
            </a:endParaRPr>
          </a:p>
          <a:p>
            <a:pPr marL="356870" marR="508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Out of phase signal: A signal can be moved out of phase by  using microwave transmission.</a:t>
            </a:r>
            <a:endParaRPr sz="2200">
              <a:latin typeface="Times New Roman"/>
              <a:ea typeface="Times New Roman"/>
              <a:cs typeface="Times New Roman"/>
              <a:sym typeface="Times New Roman"/>
            </a:endParaRPr>
          </a:p>
          <a:p>
            <a:pPr marL="356870" marR="1587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Susceptible to weather condition: A microwave transmission is  susceptible to weather condition. This means that any  environmental change such as rain, wind can distort the signal.</a:t>
            </a:r>
            <a:endParaRPr sz="2200">
              <a:latin typeface="Times New Roman"/>
              <a:ea typeface="Times New Roman"/>
              <a:cs typeface="Times New Roman"/>
              <a:sym typeface="Times New Roman"/>
            </a:endParaRPr>
          </a:p>
          <a:p>
            <a:pPr marL="356870" marR="1714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Bandwidth limited: Allocation of bandwidth is limited in the  case of microwave transmission.</a:t>
            </a:r>
            <a:endParaRPr sz="2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970926" y="203650"/>
            <a:ext cx="7684200" cy="1121100"/>
          </a:xfrm>
          <a:prstGeom prst="rect">
            <a:avLst/>
          </a:prstGeom>
          <a:noFill/>
          <a:ln>
            <a:noFill/>
          </a:ln>
        </p:spPr>
        <p:txBody>
          <a:bodyPr spcFirstLastPara="1" wrap="square" lIns="0" tIns="12700" rIns="0" bIns="0" anchor="t" anchorCtr="0">
            <a:spAutoFit/>
          </a:bodyPr>
          <a:lstStyle/>
          <a:p>
            <a:pPr marL="2990215" marR="5080" lvl="0" indent="-2533650" algn="l" rtl="0">
              <a:lnSpc>
                <a:spcPct val="100000"/>
              </a:lnSpc>
              <a:spcBef>
                <a:spcPts val="0"/>
              </a:spcBef>
              <a:spcAft>
                <a:spcPts val="0"/>
              </a:spcAft>
              <a:buNone/>
            </a:pPr>
            <a:r>
              <a:rPr lang="en-US"/>
              <a:t>UNGUIDED MEDIA-INFRARED  WAVES</a:t>
            </a:r>
            <a:endParaRPr/>
          </a:p>
        </p:txBody>
      </p:sp>
      <p:sp>
        <p:nvSpPr>
          <p:cNvPr id="158" name="Google Shape;158;p19"/>
          <p:cNvSpPr txBox="1"/>
          <p:nvPr/>
        </p:nvSpPr>
        <p:spPr>
          <a:xfrm>
            <a:off x="923619" y="1463040"/>
            <a:ext cx="7684134" cy="4808220"/>
          </a:xfrm>
          <a:prstGeom prst="rect">
            <a:avLst/>
          </a:prstGeom>
          <a:noFill/>
          <a:ln>
            <a:noFill/>
          </a:ln>
        </p:spPr>
        <p:txBody>
          <a:bodyPr spcFirstLastPara="1" wrap="square" lIns="0" tIns="12700" rIns="0" bIns="0" anchor="t" anchorCtr="0">
            <a:spAutoFit/>
          </a:bodyPr>
          <a:lstStyle/>
          <a:p>
            <a:pPr marL="350520" marR="12700" lvl="0" indent="-338455" algn="just"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An infrared transmission is a wireless technology used for  communication over short ranges.</a:t>
            </a:r>
            <a:endParaRPr sz="2000">
              <a:latin typeface="Times New Roman"/>
              <a:ea typeface="Times New Roman"/>
              <a:cs typeface="Times New Roman"/>
              <a:sym typeface="Times New Roman"/>
            </a:endParaRPr>
          </a:p>
          <a:p>
            <a:pPr marL="350520" marR="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frequency of the infrared in the range from 300 GHz to 400 THz.</a:t>
            </a:r>
            <a:endParaRPr sz="2000">
              <a:latin typeface="Times New Roman"/>
              <a:ea typeface="Times New Roman"/>
              <a:cs typeface="Times New Roman"/>
              <a:sym typeface="Times New Roman"/>
            </a:endParaRPr>
          </a:p>
          <a:p>
            <a:pPr marL="350520" marR="508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is used for short-range communication such as data transfer between  two cell phones, TV remote operation, data transfer between a  computer and cell phone resides in the same closed area.</a:t>
            </a:r>
            <a:endParaRPr sz="2000">
              <a:latin typeface="Times New Roman"/>
              <a:ea typeface="Times New Roman"/>
              <a:cs typeface="Times New Roman"/>
              <a:sym typeface="Times New Roman"/>
            </a:endParaRPr>
          </a:p>
          <a:p>
            <a:pPr marL="76200" marR="0" lvl="0" indent="0" algn="just" rtl="0">
              <a:lnSpc>
                <a:spcPct val="100000"/>
              </a:lnSpc>
              <a:spcBef>
                <a:spcPts val="580"/>
              </a:spcBef>
              <a:spcAft>
                <a:spcPts val="0"/>
              </a:spcAft>
              <a:buNone/>
            </a:pPr>
            <a:r>
              <a:rPr lang="en-US" sz="2000" b="1">
                <a:latin typeface="Times New Roman"/>
                <a:ea typeface="Times New Roman"/>
                <a:cs typeface="Times New Roman"/>
                <a:sym typeface="Times New Roman"/>
              </a:rPr>
              <a:t>Characteristics Of Infrared:</a:t>
            </a:r>
            <a:endParaRPr sz="2000">
              <a:latin typeface="Times New Roman"/>
              <a:ea typeface="Times New Roman"/>
              <a:cs typeface="Times New Roman"/>
              <a:sym typeface="Times New Roman"/>
            </a:endParaRPr>
          </a:p>
          <a:p>
            <a:pPr marL="350520" marR="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supports high bandwidth, and hence the data rate will be very high.</a:t>
            </a:r>
            <a:endParaRPr sz="2000">
              <a:latin typeface="Times New Roman"/>
              <a:ea typeface="Times New Roman"/>
              <a:cs typeface="Times New Roman"/>
              <a:sym typeface="Times New Roman"/>
            </a:endParaRPr>
          </a:p>
          <a:p>
            <a:pPr marL="350520" marR="1143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Infrared	waves	cannot	penetrate	the	walls.	Therefore,	the	infrared  communication in one room cannot be interrupted by the nearby rooms.</a:t>
            </a:r>
            <a:endParaRPr sz="2000">
              <a:latin typeface="Times New Roman"/>
              <a:ea typeface="Times New Roman"/>
              <a:cs typeface="Times New Roman"/>
              <a:sym typeface="Times New Roman"/>
            </a:endParaRPr>
          </a:p>
          <a:p>
            <a:pPr marL="350520" marR="1079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An	infrared	communication	provides	better	security	with	minimum  interference.</a:t>
            </a:r>
            <a:endParaRPr sz="2000">
              <a:latin typeface="Times New Roman"/>
              <a:ea typeface="Times New Roman"/>
              <a:cs typeface="Times New Roman"/>
              <a:sym typeface="Times New Roman"/>
            </a:endParaRPr>
          </a:p>
          <a:p>
            <a:pPr marL="350520" marR="508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Infrared communication is unreliable outside the building because the  sun rays will interfere with the infrared waves.</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2522956" y="689293"/>
            <a:ext cx="45466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PHYSICAL LAYER</a:t>
            </a:r>
            <a:endParaRPr sz="4000"/>
          </a:p>
        </p:txBody>
      </p:sp>
      <p:sp>
        <p:nvSpPr>
          <p:cNvPr id="55" name="Google Shape;55;p2"/>
          <p:cNvSpPr txBox="1"/>
          <p:nvPr/>
        </p:nvSpPr>
        <p:spPr>
          <a:xfrm>
            <a:off x="933045" y="1386586"/>
            <a:ext cx="7674609" cy="3771900"/>
          </a:xfrm>
          <a:prstGeom prst="rect">
            <a:avLst/>
          </a:prstGeom>
          <a:noFill/>
          <a:ln>
            <a:noFill/>
          </a:ln>
        </p:spPr>
        <p:txBody>
          <a:bodyPr spcFirstLastPara="1" wrap="square" lIns="0" tIns="12050" rIns="0" bIns="0" anchor="t" anchorCtr="0">
            <a:spAutoFit/>
          </a:bodyPr>
          <a:lstStyle/>
          <a:p>
            <a:pPr marL="340995" marR="8890" lvl="0" indent="-328930" algn="l" rtl="0">
              <a:lnSpc>
                <a:spcPct val="130399"/>
              </a:lnSpc>
              <a:spcBef>
                <a:spcPts val="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Physical layer in the OSI model plays the role of interacting with actual hardware  and signaling mechanism.</a:t>
            </a:r>
            <a:endParaRPr sz="1700">
              <a:latin typeface="Times New Roman"/>
              <a:ea typeface="Times New Roman"/>
              <a:cs typeface="Times New Roman"/>
              <a:sym typeface="Times New Roman"/>
            </a:endParaRPr>
          </a:p>
          <a:p>
            <a:pPr marL="340995" marR="6985" lvl="0" indent="-328930" algn="l" rtl="0">
              <a:lnSpc>
                <a:spcPct val="130399"/>
              </a:lnSpc>
              <a:spcBef>
                <a:spcPts val="58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Physical layer is the only layer of OSI network model which actually deals with the  physical connectivity of two different stations.</a:t>
            </a:r>
            <a:endParaRPr sz="1700">
              <a:latin typeface="Times New Roman"/>
              <a:ea typeface="Times New Roman"/>
              <a:cs typeface="Times New Roman"/>
              <a:sym typeface="Times New Roman"/>
            </a:endParaRPr>
          </a:p>
          <a:p>
            <a:pPr marL="340995" marR="6350" lvl="0" indent="-328930" algn="l" rtl="0">
              <a:lnSpc>
                <a:spcPct val="130399"/>
              </a:lnSpc>
              <a:spcBef>
                <a:spcPts val="58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This layer defines the hardware equipment, cabling, wiring, frequencies, pulses used  to represent binary signals etc.</a:t>
            </a:r>
            <a:endParaRPr sz="1700">
              <a:latin typeface="Times New Roman"/>
              <a:ea typeface="Times New Roman"/>
              <a:cs typeface="Times New Roman"/>
              <a:sym typeface="Times New Roman"/>
            </a:endParaRPr>
          </a:p>
          <a:p>
            <a:pPr marL="340995" marR="5080" lvl="0" indent="-328930" algn="l" rtl="0">
              <a:lnSpc>
                <a:spcPct val="130399"/>
              </a:lnSpc>
              <a:spcBef>
                <a:spcPts val="58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Physical layer provides its services to Data-link layer. Data-link layer hands over  frames to physical layer.</a:t>
            </a:r>
            <a:endParaRPr sz="1700">
              <a:latin typeface="Times New Roman"/>
              <a:ea typeface="Times New Roman"/>
              <a:cs typeface="Times New Roman"/>
              <a:sym typeface="Times New Roman"/>
            </a:endParaRPr>
          </a:p>
          <a:p>
            <a:pPr marL="340995" marR="0" lvl="0" indent="-328930" algn="l" rtl="0">
              <a:lnSpc>
                <a:spcPct val="100000"/>
              </a:lnSpc>
              <a:spcBef>
                <a:spcPts val="120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Physical layer converts them to electrical pulses, which represent binary data.</a:t>
            </a:r>
            <a:endParaRPr sz="1700">
              <a:latin typeface="Times New Roman"/>
              <a:ea typeface="Times New Roman"/>
              <a:cs typeface="Times New Roman"/>
              <a:sym typeface="Times New Roman"/>
            </a:endParaRPr>
          </a:p>
          <a:p>
            <a:pPr marL="340995" marR="0" lvl="0" indent="-328930" algn="l" rtl="0">
              <a:lnSpc>
                <a:spcPct val="100000"/>
              </a:lnSpc>
              <a:spcBef>
                <a:spcPts val="1200"/>
              </a:spcBef>
              <a:spcAft>
                <a:spcPts val="0"/>
              </a:spcAft>
              <a:buClr>
                <a:srgbClr val="D34817"/>
              </a:buClr>
              <a:buSzPts val="1450"/>
              <a:buFont typeface="Quattrocento Sans"/>
              <a:buChar char="⚫"/>
            </a:pPr>
            <a:r>
              <a:rPr lang="en-US" sz="1700">
                <a:latin typeface="Times New Roman"/>
                <a:ea typeface="Times New Roman"/>
                <a:cs typeface="Times New Roman"/>
                <a:sym typeface="Times New Roman"/>
              </a:rPr>
              <a:t>The binary data is then sent over the wired or wireless media.</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263676" y="689293"/>
            <a:ext cx="307403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SWITCHING</a:t>
            </a:r>
            <a:endParaRPr sz="4000"/>
          </a:p>
        </p:txBody>
      </p:sp>
      <p:sp>
        <p:nvSpPr>
          <p:cNvPr id="164" name="Google Shape;164;p20"/>
          <p:cNvSpPr txBox="1"/>
          <p:nvPr/>
        </p:nvSpPr>
        <p:spPr>
          <a:xfrm>
            <a:off x="923619" y="1310640"/>
            <a:ext cx="7484109" cy="3977640"/>
          </a:xfrm>
          <a:prstGeom prst="rect">
            <a:avLst/>
          </a:prstGeom>
          <a:noFill/>
          <a:ln>
            <a:noFill/>
          </a:ln>
        </p:spPr>
        <p:txBody>
          <a:bodyPr spcFirstLastPara="1" wrap="square" lIns="0" tIns="12700" rIns="0" bIns="0" anchor="t" anchorCtr="0">
            <a:spAutoFit/>
          </a:bodyPr>
          <a:lstStyle/>
          <a:p>
            <a:pPr marL="350520" marR="5080" lvl="0" indent="-338455" algn="l" rtl="0">
              <a:lnSpc>
                <a:spcPct val="15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large networks, there can be multiple paths from sender to receiver.  The switching technique will decide the best route for data  transmission.</a:t>
            </a:r>
            <a:endParaRPr sz="2000">
              <a:latin typeface="Times New Roman"/>
              <a:ea typeface="Times New Roman"/>
              <a:cs typeface="Times New Roman"/>
              <a:sym typeface="Times New Roman"/>
            </a:endParaRPr>
          </a:p>
          <a:p>
            <a:pPr marL="350520" marR="754380" lvl="0" indent="-338455" algn="l" rtl="0">
              <a:lnSpc>
                <a:spcPct val="15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Switching technique is used to connect the systems for making  one-to-one communication.</a:t>
            </a:r>
            <a:endParaRPr sz="2000">
              <a:latin typeface="Times New Roman"/>
              <a:ea typeface="Times New Roman"/>
              <a:cs typeface="Times New Roman"/>
              <a:sym typeface="Times New Roman"/>
            </a:endParaRPr>
          </a:p>
          <a:p>
            <a:pPr marL="350520" marR="0" lvl="0" indent="-338455" algn="l" rtl="0">
              <a:lnSpc>
                <a:spcPct val="100000"/>
              </a:lnSpc>
              <a:spcBef>
                <a:spcPts val="17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There are two types of switching techniques:</a:t>
            </a:r>
            <a:endParaRPr sz="2000">
              <a:latin typeface="Times New Roman"/>
              <a:ea typeface="Times New Roman"/>
              <a:cs typeface="Times New Roman"/>
              <a:sym typeface="Times New Roman"/>
            </a:endParaRPr>
          </a:p>
          <a:p>
            <a:pPr marL="350520" marR="0" lvl="0" indent="-296545" algn="l" rtl="0">
              <a:lnSpc>
                <a:spcPct val="100000"/>
              </a:lnSpc>
              <a:spcBef>
                <a:spcPts val="17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Circuit Switching</a:t>
            </a:r>
            <a:endParaRPr sz="2000">
              <a:latin typeface="Times New Roman"/>
              <a:ea typeface="Times New Roman"/>
              <a:cs typeface="Times New Roman"/>
              <a:sym typeface="Times New Roman"/>
            </a:endParaRPr>
          </a:p>
          <a:p>
            <a:pPr marL="350520" marR="0" lvl="0" indent="-296545" algn="l" rtl="0">
              <a:lnSpc>
                <a:spcPct val="100000"/>
              </a:lnSpc>
              <a:spcBef>
                <a:spcPts val="17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Packet Switching</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2099458" y="689293"/>
            <a:ext cx="54013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CIRCUIT SWITCHING</a:t>
            </a:r>
            <a:endParaRPr sz="4000"/>
          </a:p>
        </p:txBody>
      </p:sp>
      <p:sp>
        <p:nvSpPr>
          <p:cNvPr id="170" name="Google Shape;170;p21"/>
          <p:cNvSpPr txBox="1"/>
          <p:nvPr/>
        </p:nvSpPr>
        <p:spPr>
          <a:xfrm>
            <a:off x="923619" y="1463040"/>
            <a:ext cx="7686040" cy="5196840"/>
          </a:xfrm>
          <a:prstGeom prst="rect">
            <a:avLst/>
          </a:prstGeom>
          <a:noFill/>
          <a:ln>
            <a:noFill/>
          </a:ln>
        </p:spPr>
        <p:txBody>
          <a:bodyPr spcFirstLastPara="1" wrap="square" lIns="0" tIns="12700" rIns="0" bIns="0" anchor="t" anchorCtr="0">
            <a:spAutoFit/>
          </a:bodyPr>
          <a:lstStyle/>
          <a:p>
            <a:pPr marL="350520" marR="14604" lvl="0" indent="-338455" algn="just"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Circuit switching is a switching technique that establishes a dedicated  path between sender and receiver.</a:t>
            </a:r>
            <a:endParaRPr sz="2000">
              <a:latin typeface="Times New Roman"/>
              <a:ea typeface="Times New Roman"/>
              <a:cs typeface="Times New Roman"/>
              <a:sym typeface="Times New Roman"/>
            </a:endParaRPr>
          </a:p>
          <a:p>
            <a:pPr marL="350520" marR="1143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the Circuit Switching Technique, once the connection is established  then the dedicated path will remain to exist until the connection is  terminated.</a:t>
            </a:r>
            <a:endParaRPr sz="2000">
              <a:latin typeface="Times New Roman"/>
              <a:ea typeface="Times New Roman"/>
              <a:cs typeface="Times New Roman"/>
              <a:sym typeface="Times New Roman"/>
            </a:endParaRPr>
          </a:p>
          <a:p>
            <a:pPr marL="350520" marR="889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Circuit switching in a network operates in a similar way as the  telephone works. A complete end-to-end path must exist before the  communication takes place.</a:t>
            </a:r>
            <a:endParaRPr sz="2000">
              <a:latin typeface="Times New Roman"/>
              <a:ea typeface="Times New Roman"/>
              <a:cs typeface="Times New Roman"/>
              <a:sym typeface="Times New Roman"/>
            </a:endParaRPr>
          </a:p>
          <a:p>
            <a:pPr marL="350520" marR="508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case of circuit switching technique, when any user wants to send the  data, voice, video, a request signal is sent to the receiver then the  receiver sends back the acknowledgment to ensure the availability of  the dedicated path. After receiving the acknowledgment, dedicated path  transfers the data.</a:t>
            </a:r>
            <a:endParaRPr sz="2000">
              <a:latin typeface="Times New Roman"/>
              <a:ea typeface="Times New Roman"/>
              <a:cs typeface="Times New Roman"/>
              <a:sym typeface="Times New Roman"/>
            </a:endParaRPr>
          </a:p>
          <a:p>
            <a:pPr marL="350520" marR="9525"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Circuit switching is used in public telephone network. It is used for  voice transmission. Fixed data can be transferred at a time in circuit  switching technology.</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2099458" y="689293"/>
            <a:ext cx="54013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CIRCUIT SWITCHING</a:t>
            </a:r>
            <a:endParaRPr sz="4000"/>
          </a:p>
        </p:txBody>
      </p:sp>
      <p:sp>
        <p:nvSpPr>
          <p:cNvPr id="176" name="Google Shape;176;p22"/>
          <p:cNvSpPr txBox="1"/>
          <p:nvPr/>
        </p:nvSpPr>
        <p:spPr>
          <a:xfrm>
            <a:off x="923619" y="1389380"/>
            <a:ext cx="7680325" cy="5260340"/>
          </a:xfrm>
          <a:prstGeom prst="rect">
            <a:avLst/>
          </a:prstGeom>
          <a:noFill/>
          <a:ln>
            <a:noFill/>
          </a:ln>
        </p:spPr>
        <p:txBody>
          <a:bodyPr spcFirstLastPara="1" wrap="square" lIns="0" tIns="86350" rIns="0" bIns="0" anchor="t" anchorCtr="0">
            <a:spAutoFit/>
          </a:bodyPr>
          <a:lstStyle/>
          <a:p>
            <a:pPr marL="76200" marR="0" lvl="0" indent="0" algn="l" rtl="0">
              <a:lnSpc>
                <a:spcPct val="100000"/>
              </a:lnSpc>
              <a:spcBef>
                <a:spcPts val="0"/>
              </a:spcBef>
              <a:spcAft>
                <a:spcPts val="0"/>
              </a:spcAft>
              <a:buNone/>
            </a:pPr>
            <a:r>
              <a:rPr lang="en-US" sz="2000" b="1">
                <a:latin typeface="Times New Roman"/>
                <a:ea typeface="Times New Roman"/>
                <a:cs typeface="Times New Roman"/>
                <a:sym typeface="Times New Roman"/>
              </a:rPr>
              <a:t>Advantages Of Circuit Switching:</a:t>
            </a:r>
            <a:endParaRPr sz="2000">
              <a:latin typeface="Times New Roman"/>
              <a:ea typeface="Times New Roman"/>
              <a:cs typeface="Times New Roman"/>
              <a:sym typeface="Times New Roman"/>
            </a:endParaRPr>
          </a:p>
          <a:p>
            <a:pPr marL="350520" marR="1524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the case of Circuit Switching technique, the communication channel  is dedicated.</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has fixed bandwidth.</a:t>
            </a:r>
            <a:endParaRPr sz="2000">
              <a:latin typeface="Times New Roman"/>
              <a:ea typeface="Times New Roman"/>
              <a:cs typeface="Times New Roman"/>
              <a:sym typeface="Times New Roman"/>
            </a:endParaRPr>
          </a:p>
          <a:p>
            <a:pPr marL="76200" marR="0" lvl="0" indent="0" algn="l" rtl="0">
              <a:lnSpc>
                <a:spcPct val="100000"/>
              </a:lnSpc>
              <a:spcBef>
                <a:spcPts val="580"/>
              </a:spcBef>
              <a:spcAft>
                <a:spcPts val="0"/>
              </a:spcAft>
              <a:buNone/>
            </a:pPr>
            <a:r>
              <a:rPr lang="en-US" sz="2000" b="1">
                <a:latin typeface="Times New Roman"/>
                <a:ea typeface="Times New Roman"/>
                <a:cs typeface="Times New Roman"/>
                <a:sym typeface="Times New Roman"/>
              </a:rPr>
              <a:t>Disadvantages Of Circuit Switching:</a:t>
            </a:r>
            <a:endParaRPr sz="2000">
              <a:latin typeface="Times New Roman"/>
              <a:ea typeface="Times New Roman"/>
              <a:cs typeface="Times New Roman"/>
              <a:sym typeface="Times New Roman"/>
            </a:endParaRPr>
          </a:p>
          <a:p>
            <a:pPr marL="350520" marR="508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Once the dedicated path is established, the only delay occurs in the  speed of data transmission.</a:t>
            </a:r>
            <a:endParaRPr sz="2000">
              <a:latin typeface="Times New Roman"/>
              <a:ea typeface="Times New Roman"/>
              <a:cs typeface="Times New Roman"/>
              <a:sym typeface="Times New Roman"/>
            </a:endParaRPr>
          </a:p>
          <a:p>
            <a:pPr marL="350520" marR="1079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takes a long time to establish a connection approx 10 seconds during  which no data can be transmitted.</a:t>
            </a:r>
            <a:endParaRPr sz="2000">
              <a:latin typeface="Times New Roman"/>
              <a:ea typeface="Times New Roman"/>
              <a:cs typeface="Times New Roman"/>
              <a:sym typeface="Times New Roman"/>
            </a:endParaRPr>
          </a:p>
          <a:p>
            <a:pPr marL="350520" marR="698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is more expensive than other switching techniques as a dedicated path  is required for each connection.</a:t>
            </a:r>
            <a:endParaRPr sz="2000">
              <a:latin typeface="Times New Roman"/>
              <a:ea typeface="Times New Roman"/>
              <a:cs typeface="Times New Roman"/>
              <a:sym typeface="Times New Roman"/>
            </a:endParaRPr>
          </a:p>
          <a:p>
            <a:pPr marL="350520" marR="825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is inefficient to use because once the path is established and no data  is transferred, then the capacity of the path is wasted.</a:t>
            </a:r>
            <a:endParaRPr sz="2000">
              <a:latin typeface="Times New Roman"/>
              <a:ea typeface="Times New Roman"/>
              <a:cs typeface="Times New Roman"/>
              <a:sym typeface="Times New Roman"/>
            </a:endParaRPr>
          </a:p>
          <a:p>
            <a:pPr marL="350520" marR="698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this case, the connection is dedicated therefore no other data can be  transferred even if the channel is free.</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2141870" y="689293"/>
            <a:ext cx="53124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PACKET SWITCHING</a:t>
            </a:r>
            <a:endParaRPr sz="4000"/>
          </a:p>
        </p:txBody>
      </p:sp>
      <p:sp>
        <p:nvSpPr>
          <p:cNvPr id="182" name="Google Shape;182;p23"/>
          <p:cNvSpPr txBox="1"/>
          <p:nvPr/>
        </p:nvSpPr>
        <p:spPr>
          <a:xfrm>
            <a:off x="1006200" y="1464055"/>
            <a:ext cx="7546975" cy="5331460"/>
          </a:xfrm>
          <a:prstGeom prst="rect">
            <a:avLst/>
          </a:prstGeom>
          <a:noFill/>
          <a:ln>
            <a:noFill/>
          </a:ln>
        </p:spPr>
        <p:txBody>
          <a:bodyPr spcFirstLastPara="1" wrap="square" lIns="0" tIns="12700" rIns="0" bIns="0" anchor="t" anchorCtr="0">
            <a:spAutoFit/>
          </a:bodyPr>
          <a:lstStyle/>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The packet switching is a switching technique in which the message is sent in</a:t>
            </a:r>
            <a:endParaRPr sz="1800">
              <a:latin typeface="Times New Roman"/>
              <a:ea typeface="Times New Roman"/>
              <a:cs typeface="Times New Roman"/>
              <a:sym typeface="Times New Roman"/>
            </a:endParaRPr>
          </a:p>
          <a:p>
            <a:pPr marL="344170" marR="0" lvl="0" indent="0" algn="l" rtl="0">
              <a:lnSpc>
                <a:spcPct val="100000"/>
              </a:lnSpc>
              <a:spcBef>
                <a:spcPts val="1510"/>
              </a:spcBef>
              <a:spcAft>
                <a:spcPts val="0"/>
              </a:spcAft>
              <a:buNone/>
            </a:pPr>
            <a:r>
              <a:rPr lang="en-US" sz="1800">
                <a:latin typeface="Times New Roman"/>
                <a:ea typeface="Times New Roman"/>
                <a:cs typeface="Times New Roman"/>
                <a:sym typeface="Times New Roman"/>
              </a:rPr>
              <a:t>one go, but it is divided into smaller pieces, and they are sent individually.</a:t>
            </a:r>
            <a:endParaRPr sz="1800">
              <a:latin typeface="Times New Roman"/>
              <a:ea typeface="Times New Roman"/>
              <a:cs typeface="Times New Roman"/>
              <a:sym typeface="Times New Roman"/>
            </a:endParaRPr>
          </a:p>
          <a:p>
            <a:pPr marL="344170" marR="508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The message splits into smaller pieces known as packets and packets are given  a unique number to identify their order at the receiving end.</a:t>
            </a:r>
            <a:endParaRPr sz="1800">
              <a:latin typeface="Times New Roman"/>
              <a:ea typeface="Times New Roman"/>
              <a:cs typeface="Times New Roman"/>
              <a:sym typeface="Times New Roman"/>
            </a:endParaRPr>
          </a:p>
          <a:p>
            <a:pPr marL="344170" marR="7493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Every packet contains some information in its headers such as source address,  destination address and sequence number.</a:t>
            </a:r>
            <a:endParaRPr sz="1800">
              <a:latin typeface="Times New Roman"/>
              <a:ea typeface="Times New Roman"/>
              <a:cs typeface="Times New Roman"/>
              <a:sym typeface="Times New Roman"/>
            </a:endParaRPr>
          </a:p>
          <a:p>
            <a:pPr marL="0" marR="0" lvl="0" indent="0" algn="l" rtl="0">
              <a:lnSpc>
                <a:spcPct val="100000"/>
              </a:lnSpc>
              <a:spcBef>
                <a:spcPts val="20"/>
              </a:spcBef>
              <a:spcAft>
                <a:spcPts val="0"/>
              </a:spcAft>
              <a:buClr>
                <a:srgbClr val="D34817"/>
              </a:buClr>
              <a:buSzPts val="1800"/>
              <a:buFont typeface="Quattrocento Sans"/>
              <a:buNone/>
            </a:pPr>
            <a:endParaRPr sz="1800">
              <a:latin typeface="Times New Roman"/>
              <a:ea typeface="Times New Roman"/>
              <a:cs typeface="Times New Roman"/>
              <a:sym typeface="Times New Roman"/>
            </a:endParaRPr>
          </a:p>
          <a:p>
            <a:pPr marL="344170" marR="0" lvl="0" indent="-332105" algn="l" rtl="0">
              <a:lnSpc>
                <a:spcPct val="100000"/>
              </a:lnSpc>
              <a:spcBef>
                <a:spcPts val="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Packets will travel across the network, taking the shortest path as possible.</a:t>
            </a:r>
            <a:endParaRPr sz="1800">
              <a:latin typeface="Times New Roman"/>
              <a:ea typeface="Times New Roman"/>
              <a:cs typeface="Times New Roman"/>
              <a:sym typeface="Times New Roman"/>
            </a:endParaRPr>
          </a:p>
          <a:p>
            <a:pPr marL="0" marR="0" lvl="0" indent="0" algn="l" rtl="0">
              <a:lnSpc>
                <a:spcPct val="100000"/>
              </a:lnSpc>
              <a:spcBef>
                <a:spcPts val="20"/>
              </a:spcBef>
              <a:spcAft>
                <a:spcPts val="0"/>
              </a:spcAft>
              <a:buClr>
                <a:srgbClr val="D34817"/>
              </a:buClr>
              <a:buSzPts val="1800"/>
              <a:buFont typeface="Quattrocento Sans"/>
              <a:buNone/>
            </a:pPr>
            <a:endParaRPr sz="1800">
              <a:latin typeface="Times New Roman"/>
              <a:ea typeface="Times New Roman"/>
              <a:cs typeface="Times New Roman"/>
              <a:sym typeface="Times New Roman"/>
            </a:endParaRPr>
          </a:p>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All the packets are reassembled at the receiving end in correct order.</a:t>
            </a:r>
            <a:endParaRPr sz="1800">
              <a:latin typeface="Times New Roman"/>
              <a:ea typeface="Times New Roman"/>
              <a:cs typeface="Times New Roman"/>
              <a:sym typeface="Times New Roman"/>
            </a:endParaRPr>
          </a:p>
          <a:p>
            <a:pPr marL="344170" marR="18161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If any packet is missing or corrupted, then the message will be sent to resend  the message. If the correct order of the packets is reached, then the  acknowledgment message will be sent.</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2141870" y="689293"/>
            <a:ext cx="53124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PACKET SWITCHING</a:t>
            </a:r>
            <a:endParaRPr sz="4000"/>
          </a:p>
        </p:txBody>
      </p:sp>
      <p:sp>
        <p:nvSpPr>
          <p:cNvPr id="188" name="Google Shape;188;p24"/>
          <p:cNvSpPr txBox="1"/>
          <p:nvPr/>
        </p:nvSpPr>
        <p:spPr>
          <a:xfrm>
            <a:off x="926750" y="1463547"/>
            <a:ext cx="7677784" cy="5187315"/>
          </a:xfrm>
          <a:prstGeom prst="rect">
            <a:avLst/>
          </a:prstGeom>
          <a:noFill/>
          <a:ln>
            <a:noFill/>
          </a:ln>
        </p:spPr>
        <p:txBody>
          <a:bodyPr spcFirstLastPara="1" wrap="square" lIns="0" tIns="12700" rIns="0" bIns="0" anchor="t" anchorCtr="0">
            <a:spAutoFit/>
          </a:bodyPr>
          <a:lstStyle/>
          <a:p>
            <a:pPr marL="73025" marR="0" lvl="0" indent="0" algn="just" rtl="0">
              <a:lnSpc>
                <a:spcPct val="100000"/>
              </a:lnSpc>
              <a:spcBef>
                <a:spcPts val="0"/>
              </a:spcBef>
              <a:spcAft>
                <a:spcPts val="0"/>
              </a:spcAft>
              <a:buNone/>
            </a:pPr>
            <a:r>
              <a:rPr lang="en-US" sz="1900">
                <a:latin typeface="Times New Roman"/>
                <a:ea typeface="Times New Roman"/>
                <a:cs typeface="Times New Roman"/>
                <a:sym typeface="Times New Roman"/>
              </a:rPr>
              <a:t>There are two approaches to Packet Switching:</a:t>
            </a:r>
            <a:endParaRPr sz="1900">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1850">
              <a:latin typeface="Times New Roman"/>
              <a:ea typeface="Times New Roman"/>
              <a:cs typeface="Times New Roman"/>
              <a:sym typeface="Times New Roman"/>
            </a:endParaRPr>
          </a:p>
          <a:p>
            <a:pPr marL="73025" marR="0" lvl="0" indent="0" algn="just" rtl="0">
              <a:lnSpc>
                <a:spcPct val="100000"/>
              </a:lnSpc>
              <a:spcBef>
                <a:spcPts val="0"/>
              </a:spcBef>
              <a:spcAft>
                <a:spcPts val="0"/>
              </a:spcAft>
              <a:buNone/>
            </a:pPr>
            <a:r>
              <a:rPr lang="en-US" sz="1900" b="1">
                <a:latin typeface="Times New Roman"/>
                <a:ea typeface="Times New Roman"/>
                <a:cs typeface="Times New Roman"/>
                <a:sym typeface="Times New Roman"/>
              </a:rPr>
              <a:t>Datagram Packet switching:</a:t>
            </a:r>
            <a:endParaRPr sz="1900">
              <a:latin typeface="Times New Roman"/>
              <a:ea typeface="Times New Roman"/>
              <a:cs typeface="Times New Roman"/>
              <a:sym typeface="Times New Roman"/>
            </a:endParaRPr>
          </a:p>
          <a:p>
            <a:pPr marL="347345" marR="5080" lvl="0" indent="-335280" algn="just" rtl="0">
              <a:lnSpc>
                <a:spcPct val="170000"/>
              </a:lnSpc>
              <a:spcBef>
                <a:spcPts val="58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It is a packet switching technology in which packet is known as a  datagram, is considered as an independent entity. Each packet contains the  information about the destination and switch uses this information to  forward the packet to the correct destination.</a:t>
            </a:r>
            <a:endParaRPr sz="1900">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D34817"/>
              </a:buClr>
              <a:buSzPts val="1850"/>
              <a:buFont typeface="Quattrocento Sans"/>
              <a:buNone/>
            </a:pPr>
            <a:endParaRPr sz="1850">
              <a:latin typeface="Times New Roman"/>
              <a:ea typeface="Times New Roman"/>
              <a:cs typeface="Times New Roman"/>
              <a:sym typeface="Times New Roman"/>
            </a:endParaRPr>
          </a:p>
          <a:p>
            <a:pPr marL="347345" marR="0" lvl="0" indent="-335280" algn="l" rtl="0">
              <a:lnSpc>
                <a:spcPct val="100000"/>
              </a:lnSpc>
              <a:spcBef>
                <a:spcPts val="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The packets are reassembled at the receiving end in correct order.</a:t>
            </a:r>
            <a:endParaRPr sz="1900">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D34817"/>
              </a:buClr>
              <a:buSzPts val="1850"/>
              <a:buFont typeface="Quattrocento Sans"/>
              <a:buNone/>
            </a:pPr>
            <a:endParaRPr sz="1850">
              <a:latin typeface="Times New Roman"/>
              <a:ea typeface="Times New Roman"/>
              <a:cs typeface="Times New Roman"/>
              <a:sym typeface="Times New Roman"/>
            </a:endParaRPr>
          </a:p>
          <a:p>
            <a:pPr marL="347345" marR="0" lvl="0" indent="-335280" algn="l" rtl="0">
              <a:lnSpc>
                <a:spcPct val="100000"/>
              </a:lnSpc>
              <a:spcBef>
                <a:spcPts val="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In Datagram Packet Switching technique, the path is not fixed.</a:t>
            </a:r>
            <a:endParaRPr sz="1900">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D34817"/>
              </a:buClr>
              <a:buSzPts val="1850"/>
              <a:buFont typeface="Quattrocento Sans"/>
              <a:buNone/>
            </a:pPr>
            <a:endParaRPr sz="1850">
              <a:latin typeface="Times New Roman"/>
              <a:ea typeface="Times New Roman"/>
              <a:cs typeface="Times New Roman"/>
              <a:sym typeface="Times New Roman"/>
            </a:endParaRPr>
          </a:p>
          <a:p>
            <a:pPr marL="347345" marR="0" lvl="0" indent="-335280" algn="l" rtl="0">
              <a:lnSpc>
                <a:spcPct val="100000"/>
              </a:lnSpc>
              <a:spcBef>
                <a:spcPts val="5"/>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Intermediate nodes take the routing decisions to forward the packets.</a:t>
            </a:r>
            <a:endParaRPr sz="1900">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D34817"/>
              </a:buClr>
              <a:buSzPts val="1850"/>
              <a:buFont typeface="Quattrocento Sans"/>
              <a:buNone/>
            </a:pPr>
            <a:endParaRPr sz="1850">
              <a:latin typeface="Times New Roman"/>
              <a:ea typeface="Times New Roman"/>
              <a:cs typeface="Times New Roman"/>
              <a:sym typeface="Times New Roman"/>
            </a:endParaRPr>
          </a:p>
          <a:p>
            <a:pPr marL="347345" marR="0" lvl="0" indent="-335280" algn="l" rtl="0">
              <a:lnSpc>
                <a:spcPct val="100000"/>
              </a:lnSpc>
              <a:spcBef>
                <a:spcPts val="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Datagram Packet Switching is also known as connectionless switching.</a:t>
            </a:r>
            <a:endParaRPr sz="1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2141870" y="689293"/>
            <a:ext cx="53124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PACKET SWITCHING</a:t>
            </a:r>
            <a:endParaRPr sz="4000"/>
          </a:p>
        </p:txBody>
      </p:sp>
      <p:sp>
        <p:nvSpPr>
          <p:cNvPr id="194" name="Google Shape;194;p25"/>
          <p:cNvSpPr txBox="1">
            <a:spLocks noGrp="1"/>
          </p:cNvSpPr>
          <p:nvPr>
            <p:ph type="body" idx="1"/>
          </p:nvPr>
        </p:nvSpPr>
        <p:spPr>
          <a:xfrm>
            <a:off x="536880" y="1463040"/>
            <a:ext cx="8070238" cy="4038600"/>
          </a:xfrm>
          <a:prstGeom prst="rect">
            <a:avLst/>
          </a:prstGeom>
          <a:noFill/>
          <a:ln>
            <a:noFill/>
          </a:ln>
        </p:spPr>
        <p:txBody>
          <a:bodyPr spcFirstLastPara="1" wrap="square" lIns="0" tIns="12700" rIns="0" bIns="0" anchor="t" anchorCtr="0">
            <a:spAutoFit/>
          </a:bodyPr>
          <a:lstStyle/>
          <a:p>
            <a:pPr marL="462915" lvl="0" indent="0" algn="l" rtl="0">
              <a:lnSpc>
                <a:spcPct val="100000"/>
              </a:lnSpc>
              <a:spcBef>
                <a:spcPts val="0"/>
              </a:spcBef>
              <a:spcAft>
                <a:spcPts val="0"/>
              </a:spcAft>
              <a:buNone/>
            </a:pPr>
            <a:r>
              <a:rPr lang="en-US"/>
              <a:t>Virtual Circuit Switching</a:t>
            </a:r>
            <a:endParaRPr/>
          </a:p>
          <a:p>
            <a:pPr marL="737235" marR="12700" lvl="0" indent="-338454" algn="l" rtl="0">
              <a:lnSpc>
                <a:spcPct val="160000"/>
              </a:lnSpc>
              <a:spcBef>
                <a:spcPts val="580"/>
              </a:spcBef>
              <a:spcAft>
                <a:spcPts val="0"/>
              </a:spcAft>
              <a:buClr>
                <a:srgbClr val="D34817"/>
              </a:buClr>
              <a:buSzPts val="1700"/>
              <a:buFont typeface="Quattrocento Sans"/>
              <a:buChar char="⚫"/>
            </a:pPr>
            <a:r>
              <a:rPr lang="en-US" b="0">
                <a:latin typeface="Times New Roman"/>
                <a:ea typeface="Times New Roman"/>
                <a:cs typeface="Times New Roman"/>
                <a:sym typeface="Times New Roman"/>
              </a:rPr>
              <a:t>Virtual	Circuit	Switching	is	also	known	as	connection-oriented  switching.</a:t>
            </a:r>
            <a:endParaRPr/>
          </a:p>
          <a:p>
            <a:pPr marL="737235" marR="5080" lvl="0" indent="-338454" algn="l" rtl="0">
              <a:lnSpc>
                <a:spcPct val="160000"/>
              </a:lnSpc>
              <a:spcBef>
                <a:spcPts val="580"/>
              </a:spcBef>
              <a:spcAft>
                <a:spcPts val="0"/>
              </a:spcAft>
              <a:buClr>
                <a:srgbClr val="D34817"/>
              </a:buClr>
              <a:buSzPts val="1700"/>
              <a:buFont typeface="Quattrocento Sans"/>
              <a:buChar char="⚫"/>
            </a:pPr>
            <a:r>
              <a:rPr lang="en-US" b="0">
                <a:latin typeface="Times New Roman"/>
                <a:ea typeface="Times New Roman"/>
                <a:cs typeface="Times New Roman"/>
                <a:sym typeface="Times New Roman"/>
              </a:rPr>
              <a:t>In	the	case	of	Virtual	circuit	switching,	a	preplanned	route	is  established before the messages are sent.</a:t>
            </a:r>
            <a:endParaRPr/>
          </a:p>
          <a:p>
            <a:pPr marL="737235" marR="15875" lvl="0" indent="-338454" algn="l" rtl="0">
              <a:lnSpc>
                <a:spcPct val="160000"/>
              </a:lnSpc>
              <a:spcBef>
                <a:spcPts val="580"/>
              </a:spcBef>
              <a:spcAft>
                <a:spcPts val="0"/>
              </a:spcAft>
              <a:buClr>
                <a:srgbClr val="D34817"/>
              </a:buClr>
              <a:buSzPts val="1700"/>
              <a:buFont typeface="Quattrocento Sans"/>
              <a:buChar char="⚫"/>
            </a:pPr>
            <a:r>
              <a:rPr lang="en-US" b="0">
                <a:latin typeface="Times New Roman"/>
                <a:ea typeface="Times New Roman"/>
                <a:cs typeface="Times New Roman"/>
                <a:sym typeface="Times New Roman"/>
              </a:rPr>
              <a:t>Call request and call accept packets are used to establish the connection  between sender and receiver.</a:t>
            </a:r>
            <a:endParaRPr/>
          </a:p>
          <a:p>
            <a:pPr marL="386715" lvl="0" indent="0" algn="l" rtl="0">
              <a:lnSpc>
                <a:spcPct val="100000"/>
              </a:lnSpc>
              <a:spcBef>
                <a:spcPts val="5"/>
              </a:spcBef>
              <a:spcAft>
                <a:spcPts val="0"/>
              </a:spcAft>
              <a:buClr>
                <a:srgbClr val="D34817"/>
              </a:buClr>
              <a:buSzPts val="1750"/>
              <a:buFont typeface="Quattrocento Sans"/>
              <a:buNone/>
            </a:pPr>
            <a:endParaRPr sz="1750">
              <a:latin typeface="Times New Roman"/>
              <a:ea typeface="Times New Roman"/>
              <a:cs typeface="Times New Roman"/>
              <a:sym typeface="Times New Roman"/>
            </a:endParaRPr>
          </a:p>
          <a:p>
            <a:pPr marL="737235" lvl="0" indent="-338454" algn="l" rtl="0">
              <a:lnSpc>
                <a:spcPct val="100000"/>
              </a:lnSpc>
              <a:spcBef>
                <a:spcPts val="0"/>
              </a:spcBef>
              <a:spcAft>
                <a:spcPts val="0"/>
              </a:spcAft>
              <a:buClr>
                <a:srgbClr val="D34817"/>
              </a:buClr>
              <a:buSzPts val="1700"/>
              <a:buFont typeface="Quattrocento Sans"/>
              <a:buChar char="⚫"/>
            </a:pPr>
            <a:r>
              <a:rPr lang="en-US" b="0">
                <a:latin typeface="Times New Roman"/>
                <a:ea typeface="Times New Roman"/>
                <a:cs typeface="Times New Roman"/>
                <a:sym typeface="Times New Roman"/>
              </a:rPr>
              <a:t>In this case, the path is fixed for the duration of a logical connection.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2326837" y="414654"/>
            <a:ext cx="478853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DATA LINK LAYER</a:t>
            </a:r>
            <a:endParaRPr sz="4000"/>
          </a:p>
        </p:txBody>
      </p:sp>
      <p:sp>
        <p:nvSpPr>
          <p:cNvPr id="200" name="Google Shape;200;p26"/>
          <p:cNvSpPr txBox="1"/>
          <p:nvPr/>
        </p:nvSpPr>
        <p:spPr>
          <a:xfrm>
            <a:off x="682319" y="1082040"/>
            <a:ext cx="7843520" cy="5214620"/>
          </a:xfrm>
          <a:prstGeom prst="rect">
            <a:avLst/>
          </a:prstGeom>
          <a:noFill/>
          <a:ln>
            <a:noFill/>
          </a:ln>
        </p:spPr>
        <p:txBody>
          <a:bodyPr spcFirstLastPara="1" wrap="square" lIns="0" tIns="12700" rIns="0" bIns="0" anchor="t" anchorCtr="0">
            <a:spAutoFit/>
          </a:bodyPr>
          <a:lstStyle/>
          <a:p>
            <a:pPr marL="439419" marR="0" lvl="0" indent="-338454" algn="l"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 the OSI model, the data link layer is a 4</a:t>
            </a:r>
            <a:r>
              <a:rPr lang="en-US" sz="1950" baseline="30000">
                <a:latin typeface="Times New Roman"/>
                <a:ea typeface="Times New Roman"/>
                <a:cs typeface="Times New Roman"/>
                <a:sym typeface="Times New Roman"/>
              </a:rPr>
              <a:t>th </a:t>
            </a:r>
            <a:r>
              <a:rPr lang="en-US" sz="2000">
                <a:latin typeface="Times New Roman"/>
                <a:ea typeface="Times New Roman"/>
                <a:cs typeface="Times New Roman"/>
                <a:sym typeface="Times New Roman"/>
              </a:rPr>
              <a:t>layer from the top and</a:t>
            </a:r>
            <a:endParaRPr sz="2000">
              <a:latin typeface="Times New Roman"/>
              <a:ea typeface="Times New Roman"/>
              <a:cs typeface="Times New Roman"/>
              <a:sym typeface="Times New Roman"/>
            </a:endParaRPr>
          </a:p>
          <a:p>
            <a:pPr marL="439419" marR="0" lvl="0" indent="0" algn="just" rtl="0">
              <a:lnSpc>
                <a:spcPct val="100000"/>
              </a:lnSpc>
              <a:spcBef>
                <a:spcPts val="1680"/>
              </a:spcBef>
              <a:spcAft>
                <a:spcPts val="0"/>
              </a:spcAft>
              <a:buNone/>
            </a:pPr>
            <a:r>
              <a:rPr lang="en-US" sz="2000">
                <a:latin typeface="Times New Roman"/>
                <a:ea typeface="Times New Roman"/>
                <a:cs typeface="Times New Roman"/>
                <a:sym typeface="Times New Roman"/>
              </a:rPr>
              <a:t>2</a:t>
            </a:r>
            <a:r>
              <a:rPr lang="en-US" sz="1950" baseline="30000">
                <a:latin typeface="Times New Roman"/>
                <a:ea typeface="Times New Roman"/>
                <a:cs typeface="Times New Roman"/>
                <a:sym typeface="Times New Roman"/>
              </a:rPr>
              <a:t>nd </a:t>
            </a:r>
            <a:r>
              <a:rPr lang="en-US" sz="2000">
                <a:latin typeface="Times New Roman"/>
                <a:ea typeface="Times New Roman"/>
                <a:cs typeface="Times New Roman"/>
                <a:sym typeface="Times New Roman"/>
              </a:rPr>
              <a:t>layer from the bottom.</a:t>
            </a:r>
            <a:endParaRPr sz="2000">
              <a:latin typeface="Times New Roman"/>
              <a:ea typeface="Times New Roman"/>
              <a:cs typeface="Times New Roman"/>
              <a:sym typeface="Times New Roman"/>
            </a:endParaRPr>
          </a:p>
          <a:p>
            <a:pPr marL="439419" marR="80010" lvl="0" indent="-338454" algn="just" rtl="0">
              <a:lnSpc>
                <a:spcPct val="17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communication channel that connects the adjacent nodes is known  as links, and in order to move the datagram from source to the  destination, the datagram must be moved across an individual link.</a:t>
            </a:r>
            <a:endParaRPr sz="2000">
              <a:latin typeface="Times New Roman"/>
              <a:ea typeface="Times New Roman"/>
              <a:cs typeface="Times New Roman"/>
              <a:sym typeface="Times New Roman"/>
            </a:endParaRPr>
          </a:p>
          <a:p>
            <a:pPr marL="439419" marR="81280" lvl="0" indent="-338454" algn="just" rtl="0">
              <a:lnSpc>
                <a:spcPct val="17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main responsibility of the Data Link Layer is to transfer the  datagram across an individual link.</a:t>
            </a:r>
            <a:endParaRPr sz="2000">
              <a:latin typeface="Times New Roman"/>
              <a:ea typeface="Times New Roman"/>
              <a:cs typeface="Times New Roman"/>
              <a:sym typeface="Times New Roman"/>
            </a:endParaRPr>
          </a:p>
          <a:p>
            <a:pPr marL="439419" marR="80010" lvl="0" indent="-338454" algn="just" rtl="0">
              <a:lnSpc>
                <a:spcPct val="17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Data link layer protocol defines the format of the packet exchanged  across the nodes as well as the actions such as Error detection,  retransmission, flow control, and random access.</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2450889" y="203644"/>
            <a:ext cx="4698365" cy="1122680"/>
          </a:xfrm>
          <a:prstGeom prst="rect">
            <a:avLst/>
          </a:prstGeom>
          <a:noFill/>
          <a:ln>
            <a:noFill/>
          </a:ln>
        </p:spPr>
        <p:txBody>
          <a:bodyPr spcFirstLastPara="1" wrap="square" lIns="0" tIns="12700" rIns="0" bIns="0" anchor="t" anchorCtr="0">
            <a:spAutoFit/>
          </a:bodyPr>
          <a:lstStyle/>
          <a:p>
            <a:pPr marL="12700" marR="5080" lvl="0" indent="189865" algn="l" rtl="0">
              <a:lnSpc>
                <a:spcPct val="100000"/>
              </a:lnSpc>
              <a:spcBef>
                <a:spcPts val="0"/>
              </a:spcBef>
              <a:spcAft>
                <a:spcPts val="0"/>
              </a:spcAft>
              <a:buNone/>
            </a:pPr>
            <a:r>
              <a:rPr lang="en-US"/>
              <a:t>DATA LINK LAYER  SERVICES-FRAMING</a:t>
            </a:r>
            <a:endParaRPr/>
          </a:p>
        </p:txBody>
      </p:sp>
      <p:sp>
        <p:nvSpPr>
          <p:cNvPr id="206" name="Google Shape;206;p27"/>
          <p:cNvSpPr txBox="1"/>
          <p:nvPr/>
        </p:nvSpPr>
        <p:spPr>
          <a:xfrm>
            <a:off x="916949" y="1360931"/>
            <a:ext cx="7692390" cy="4260850"/>
          </a:xfrm>
          <a:prstGeom prst="rect">
            <a:avLst/>
          </a:prstGeom>
          <a:noFill/>
          <a:ln>
            <a:noFill/>
          </a:ln>
        </p:spPr>
        <p:txBody>
          <a:bodyPr spcFirstLastPara="1" wrap="square" lIns="0" tIns="12050" rIns="0" bIns="0" anchor="t" anchorCtr="0">
            <a:spAutoFit/>
          </a:bodyPr>
          <a:lstStyle/>
          <a:p>
            <a:pPr marL="356870" marR="10160" lvl="0" indent="-344805" algn="just" rtl="0">
              <a:lnSpc>
                <a:spcPct val="1306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Framing is a point-to-point connection between two computers  or devices consists of a wire in which data is transmitted as a  stream of bits.</a:t>
            </a:r>
            <a:endParaRPr sz="2200">
              <a:latin typeface="Times New Roman"/>
              <a:ea typeface="Times New Roman"/>
              <a:cs typeface="Times New Roman"/>
              <a:sym typeface="Times New Roman"/>
            </a:endParaRPr>
          </a:p>
          <a:p>
            <a:pPr marL="356870" marR="5080" lvl="0" indent="-344805" algn="just" rtl="0">
              <a:lnSpc>
                <a:spcPct val="1306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However, these bits must be framed into discernible blocks of  information.</a:t>
            </a:r>
            <a:endParaRPr sz="2200">
              <a:latin typeface="Times New Roman"/>
              <a:ea typeface="Times New Roman"/>
              <a:cs typeface="Times New Roman"/>
              <a:sym typeface="Times New Roman"/>
            </a:endParaRPr>
          </a:p>
          <a:p>
            <a:pPr marL="427355" marR="0" lvl="0" indent="-415290" algn="just" rtl="0">
              <a:lnSpc>
                <a:spcPct val="100000"/>
              </a:lnSpc>
              <a:spcBef>
                <a:spcPts val="139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Framing is a function of the data link layer.</a:t>
            </a:r>
            <a:endParaRPr sz="2200">
              <a:latin typeface="Times New Roman"/>
              <a:ea typeface="Times New Roman"/>
              <a:cs typeface="Times New Roman"/>
              <a:sym typeface="Times New Roman"/>
            </a:endParaRPr>
          </a:p>
          <a:p>
            <a:pPr marL="356870" marR="11430" lvl="0" indent="-344805" algn="just" rtl="0">
              <a:lnSpc>
                <a:spcPct val="1306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It provides a way for a sender to transmit a set of bits that are  meaningful to the receiver.</a:t>
            </a:r>
            <a:endParaRPr sz="2200">
              <a:latin typeface="Times New Roman"/>
              <a:ea typeface="Times New Roman"/>
              <a:cs typeface="Times New Roman"/>
              <a:sym typeface="Times New Roman"/>
            </a:endParaRPr>
          </a:p>
          <a:p>
            <a:pPr marL="356870" marR="0" lvl="0" indent="-344805" algn="just" rtl="0">
              <a:lnSpc>
                <a:spcPct val="100000"/>
              </a:lnSpc>
              <a:spcBef>
                <a:spcPts val="1385"/>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 Frame consists of Header, Trailer and Payload.</a:t>
            </a:r>
            <a:endParaRPr sz="2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2248147" y="689293"/>
            <a:ext cx="509587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TYPES OF FRAMING</a:t>
            </a:r>
            <a:endParaRPr sz="4000"/>
          </a:p>
        </p:txBody>
      </p:sp>
      <p:sp>
        <p:nvSpPr>
          <p:cNvPr id="212" name="Google Shape;212;p28"/>
          <p:cNvSpPr txBox="1"/>
          <p:nvPr/>
        </p:nvSpPr>
        <p:spPr>
          <a:xfrm>
            <a:off x="917238" y="1294383"/>
            <a:ext cx="7690484" cy="3190240"/>
          </a:xfrm>
          <a:prstGeom prst="rect">
            <a:avLst/>
          </a:prstGeom>
          <a:noFill/>
          <a:ln>
            <a:noFill/>
          </a:ln>
        </p:spPr>
        <p:txBody>
          <a:bodyPr spcFirstLastPara="1" wrap="square" lIns="0" tIns="12700" rIns="0" bIns="0" anchor="t" anchorCtr="0">
            <a:spAutoFit/>
          </a:bodyPr>
          <a:lstStyle/>
          <a:p>
            <a:pPr marL="356870" marR="10160" lvl="0" indent="-274320" algn="just" rtl="0">
              <a:lnSpc>
                <a:spcPct val="150000"/>
              </a:lnSpc>
              <a:spcBef>
                <a:spcPts val="0"/>
              </a:spcBef>
              <a:spcAft>
                <a:spcPts val="0"/>
              </a:spcAft>
              <a:buNone/>
            </a:pPr>
            <a:r>
              <a:rPr lang="en-US" sz="2200">
                <a:latin typeface="Times New Roman"/>
                <a:ea typeface="Times New Roman"/>
                <a:cs typeface="Times New Roman"/>
                <a:sym typeface="Times New Roman"/>
              </a:rPr>
              <a:t>1. </a:t>
            </a:r>
            <a:r>
              <a:rPr lang="en-US" sz="2200" b="1">
                <a:latin typeface="Times New Roman"/>
                <a:ea typeface="Times New Roman"/>
                <a:cs typeface="Times New Roman"/>
                <a:sym typeface="Times New Roman"/>
              </a:rPr>
              <a:t>Fixed size </a:t>
            </a:r>
            <a:r>
              <a:rPr lang="en-US" sz="2200">
                <a:latin typeface="Times New Roman"/>
                <a:ea typeface="Times New Roman"/>
                <a:cs typeface="Times New Roman"/>
                <a:sym typeface="Times New Roman"/>
              </a:rPr>
              <a:t>– The frame is of fixed size and there is no need to  provide boundaries to the frame, length of the frame itself acts as  delimiter.</a:t>
            </a:r>
            <a:endParaRPr sz="2200">
              <a:latin typeface="Times New Roman"/>
              <a:ea typeface="Times New Roman"/>
              <a:cs typeface="Times New Roman"/>
              <a:sym typeface="Times New Roman"/>
            </a:endParaRPr>
          </a:p>
          <a:p>
            <a:pPr marL="356870" marR="5080" lvl="0" indent="-344805" algn="just" rtl="0">
              <a:lnSpc>
                <a:spcPct val="15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Drawback: It suffers from internal fragmentation if data size is  less than frame size</a:t>
            </a:r>
            <a:endParaRPr sz="2200">
              <a:latin typeface="Times New Roman"/>
              <a:ea typeface="Times New Roman"/>
              <a:cs typeface="Times New Roman"/>
              <a:sym typeface="Times New Roman"/>
            </a:endParaRPr>
          </a:p>
          <a:p>
            <a:pPr marL="356870" marR="0" lvl="0" indent="-344805" algn="just" rtl="0">
              <a:lnSpc>
                <a:spcPct val="100000"/>
              </a:lnSpc>
              <a:spcBef>
                <a:spcPts val="190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Solution: Padding</a:t>
            </a:r>
            <a:endParaRPr sz="22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2248147" y="689293"/>
            <a:ext cx="509587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TYPES OF FRAMING</a:t>
            </a:r>
            <a:endParaRPr sz="4000"/>
          </a:p>
        </p:txBody>
      </p:sp>
      <p:sp>
        <p:nvSpPr>
          <p:cNvPr id="218" name="Google Shape;218;p29"/>
          <p:cNvSpPr txBox="1"/>
          <p:nvPr/>
        </p:nvSpPr>
        <p:spPr>
          <a:xfrm>
            <a:off x="936380" y="1465072"/>
            <a:ext cx="7669530" cy="4635500"/>
          </a:xfrm>
          <a:prstGeom prst="rect">
            <a:avLst/>
          </a:prstGeom>
          <a:noFill/>
          <a:ln>
            <a:noFill/>
          </a:ln>
        </p:spPr>
        <p:txBody>
          <a:bodyPr spcFirstLastPara="1" wrap="square" lIns="0" tIns="12700" rIns="0" bIns="0" anchor="t" anchorCtr="0">
            <a:spAutoFit/>
          </a:bodyPr>
          <a:lstStyle/>
          <a:p>
            <a:pPr marL="6350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2.	Variable size – </a:t>
            </a:r>
            <a:r>
              <a:rPr lang="en-US" sz="1600">
                <a:latin typeface="Times New Roman"/>
                <a:ea typeface="Times New Roman"/>
                <a:cs typeface="Times New Roman"/>
                <a:sym typeface="Times New Roman"/>
              </a:rPr>
              <a:t>In this there is need to define end of frame as well as beginning of next</a:t>
            </a:r>
            <a:endParaRPr sz="1600">
              <a:latin typeface="Times New Roman"/>
              <a:ea typeface="Times New Roman"/>
              <a:cs typeface="Times New Roman"/>
              <a:sym typeface="Times New Roman"/>
            </a:endParaRPr>
          </a:p>
          <a:p>
            <a:pPr marL="337820" marR="0" lvl="0" indent="0" algn="just" rtl="0">
              <a:lnSpc>
                <a:spcPct val="100000"/>
              </a:lnSpc>
              <a:spcBef>
                <a:spcPts val="1340"/>
              </a:spcBef>
              <a:spcAft>
                <a:spcPts val="0"/>
              </a:spcAft>
              <a:buNone/>
            </a:pPr>
            <a:r>
              <a:rPr lang="en-US" sz="1600">
                <a:latin typeface="Times New Roman"/>
                <a:ea typeface="Times New Roman"/>
                <a:cs typeface="Times New Roman"/>
                <a:sym typeface="Times New Roman"/>
              </a:rPr>
              <a:t>frame to distinguish. This can be done in two ways:</a:t>
            </a:r>
            <a:endParaRPr sz="1600">
              <a:latin typeface="Times New Roman"/>
              <a:ea typeface="Times New Roman"/>
              <a:cs typeface="Times New Roman"/>
              <a:sym typeface="Times New Roman"/>
            </a:endParaRPr>
          </a:p>
          <a:p>
            <a:pPr marL="337820" marR="11430" lvl="0" indent="-325755" algn="just" rtl="0">
              <a:lnSpc>
                <a:spcPct val="170000"/>
              </a:lnSpc>
              <a:spcBef>
                <a:spcPts val="580"/>
              </a:spcBef>
              <a:spcAft>
                <a:spcPts val="0"/>
              </a:spcAft>
              <a:buClr>
                <a:srgbClr val="D34817"/>
              </a:buClr>
              <a:buSzPts val="1350"/>
              <a:buFont typeface="Quattrocento Sans"/>
              <a:buChar char="⚫"/>
            </a:pPr>
            <a:r>
              <a:rPr lang="en-US" sz="1600" b="1">
                <a:latin typeface="Times New Roman"/>
                <a:ea typeface="Times New Roman"/>
                <a:cs typeface="Times New Roman"/>
                <a:sym typeface="Times New Roman"/>
              </a:rPr>
              <a:t>Length field – </a:t>
            </a:r>
            <a:r>
              <a:rPr lang="en-US" sz="1600">
                <a:latin typeface="Times New Roman"/>
                <a:ea typeface="Times New Roman"/>
                <a:cs typeface="Times New Roman"/>
                <a:sym typeface="Times New Roman"/>
              </a:rPr>
              <a:t>We can introduce a length field in the frame to indicate the length of the  frame. Used in Ethernet(802.3). The problem with this is that sometimes the length field  might get corrupted.</a:t>
            </a:r>
            <a:endParaRPr sz="1600">
              <a:latin typeface="Times New Roman"/>
              <a:ea typeface="Times New Roman"/>
              <a:cs typeface="Times New Roman"/>
              <a:sym typeface="Times New Roman"/>
            </a:endParaRPr>
          </a:p>
          <a:p>
            <a:pPr marL="337820" marR="12065" lvl="0" indent="-325755" algn="just" rtl="0">
              <a:lnSpc>
                <a:spcPct val="170000"/>
              </a:lnSpc>
              <a:spcBef>
                <a:spcPts val="580"/>
              </a:spcBef>
              <a:spcAft>
                <a:spcPts val="0"/>
              </a:spcAft>
              <a:buClr>
                <a:srgbClr val="D34817"/>
              </a:buClr>
              <a:buSzPts val="1350"/>
              <a:buFont typeface="Quattrocento Sans"/>
              <a:buChar char="⚫"/>
            </a:pPr>
            <a:r>
              <a:rPr lang="en-US" sz="1600" b="1">
                <a:latin typeface="Times New Roman"/>
                <a:ea typeface="Times New Roman"/>
                <a:cs typeface="Times New Roman"/>
                <a:sym typeface="Times New Roman"/>
              </a:rPr>
              <a:t>End Delimeter (ED) – </a:t>
            </a:r>
            <a:r>
              <a:rPr lang="en-US" sz="1600">
                <a:latin typeface="Times New Roman"/>
                <a:ea typeface="Times New Roman"/>
                <a:cs typeface="Times New Roman"/>
                <a:sym typeface="Times New Roman"/>
              </a:rPr>
              <a:t>We can introduce an ED(pattern) to indicate the end of the frame.  Used in Token Ring. The problem with this is that ED can occur in the data. This can be  solved by:</a:t>
            </a:r>
            <a:endParaRPr sz="1600">
              <a:latin typeface="Times New Roman"/>
              <a:ea typeface="Times New Roman"/>
              <a:cs typeface="Times New Roman"/>
              <a:sym typeface="Times New Roman"/>
            </a:endParaRPr>
          </a:p>
          <a:p>
            <a:pPr marL="337820" marR="5080" lvl="1" indent="-274320" algn="just" rtl="0">
              <a:lnSpc>
                <a:spcPct val="170000"/>
              </a:lnSpc>
              <a:spcBef>
                <a:spcPts val="585"/>
              </a:spcBef>
              <a:spcAft>
                <a:spcPts val="0"/>
              </a:spcAft>
              <a:buSzPts val="1600"/>
              <a:buFont typeface="Times New Roman"/>
              <a:buAutoNum type="arabicPeriod"/>
            </a:pPr>
            <a:r>
              <a:rPr lang="en-US" sz="1600" b="1" i="0" u="none" strike="noStrike" cap="none">
                <a:latin typeface="Times New Roman"/>
                <a:ea typeface="Times New Roman"/>
                <a:cs typeface="Times New Roman"/>
                <a:sym typeface="Times New Roman"/>
              </a:rPr>
              <a:t>Character/Byte Stuffing: </a:t>
            </a:r>
            <a:r>
              <a:rPr lang="en-US" sz="1600" b="0" i="0" u="none" strike="noStrike" cap="none">
                <a:latin typeface="Times New Roman"/>
                <a:ea typeface="Times New Roman"/>
                <a:cs typeface="Times New Roman"/>
                <a:sym typeface="Times New Roman"/>
              </a:rPr>
              <a:t>Used when frames consist of character. If data contains ED  then, byte is stuffed into data to diffentiate it from ED. Let ED = “$” –&gt; if data contains  ‘$’ anywhere, it can be escaped using ‘\O’ character.</a:t>
            </a:r>
            <a:endParaRPr sz="1600" b="0" i="0" u="none" strike="noStrike" cap="non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2833605" y="689293"/>
            <a:ext cx="392747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GUIDED MEDIA</a:t>
            </a:r>
            <a:endParaRPr sz="4000"/>
          </a:p>
        </p:txBody>
      </p:sp>
      <p:sp>
        <p:nvSpPr>
          <p:cNvPr id="61" name="Google Shape;61;p3"/>
          <p:cNvSpPr txBox="1"/>
          <p:nvPr/>
        </p:nvSpPr>
        <p:spPr>
          <a:xfrm>
            <a:off x="923619" y="1463040"/>
            <a:ext cx="7602855" cy="5354320"/>
          </a:xfrm>
          <a:prstGeom prst="rect">
            <a:avLst/>
          </a:prstGeom>
          <a:noFill/>
          <a:ln>
            <a:noFill/>
          </a:ln>
        </p:spPr>
        <p:txBody>
          <a:bodyPr spcFirstLastPara="1" wrap="square" lIns="0" tIns="12700" rIns="0" bIns="0" anchor="t" anchorCtr="0">
            <a:spAutoFit/>
          </a:bodyPr>
          <a:lstStyle/>
          <a:p>
            <a:pPr marL="350520" marR="0" lvl="0" indent="0" algn="l" rtl="0">
              <a:lnSpc>
                <a:spcPct val="100000"/>
              </a:lnSpc>
              <a:spcBef>
                <a:spcPts val="0"/>
              </a:spcBef>
              <a:spcAft>
                <a:spcPts val="0"/>
              </a:spcAft>
              <a:buNone/>
            </a:pPr>
            <a:r>
              <a:rPr lang="en-US" sz="2000">
                <a:latin typeface="Times New Roman"/>
                <a:ea typeface="Times New Roman"/>
                <a:cs typeface="Times New Roman"/>
                <a:sym typeface="Times New Roman"/>
              </a:rPr>
              <a:t>For any networking to be effective, raw stream of data is to be</a:t>
            </a:r>
            <a:endParaRPr sz="2000">
              <a:latin typeface="Times New Roman"/>
              <a:ea typeface="Times New Roman"/>
              <a:cs typeface="Times New Roman"/>
              <a:sym typeface="Times New Roman"/>
            </a:endParaRPr>
          </a:p>
          <a:p>
            <a:pPr marL="350520" marR="5080" lvl="0" indent="0" algn="l" rtl="0">
              <a:lnSpc>
                <a:spcPct val="160000"/>
              </a:lnSpc>
              <a:spcBef>
                <a:spcPts val="0"/>
              </a:spcBef>
              <a:spcAft>
                <a:spcPts val="0"/>
              </a:spcAft>
              <a:buNone/>
            </a:pPr>
            <a:r>
              <a:rPr lang="en-US" sz="2000">
                <a:latin typeface="Times New Roman"/>
                <a:ea typeface="Times New Roman"/>
                <a:cs typeface="Times New Roman"/>
                <a:sym typeface="Times New Roman"/>
              </a:rPr>
              <a:t>transported from one device to other over some medium. Various  transmission media can be used for transfer of data. These transmission  media may be of two types −</a:t>
            </a:r>
            <a:endParaRPr sz="2000">
              <a:latin typeface="Times New Roman"/>
              <a:ea typeface="Times New Roman"/>
              <a:cs typeface="Times New Roman"/>
              <a:sym typeface="Times New Roman"/>
            </a:endParaRPr>
          </a:p>
          <a:p>
            <a:pPr marL="350520" marR="66675" lvl="0" indent="-338455" algn="l" rtl="0">
              <a:lnSpc>
                <a:spcPct val="160000"/>
              </a:lnSpc>
              <a:spcBef>
                <a:spcPts val="58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Guided </a:t>
            </a:r>
            <a:r>
              <a:rPr lang="en-US" sz="2000">
                <a:latin typeface="Times New Roman"/>
                <a:ea typeface="Times New Roman"/>
                <a:cs typeface="Times New Roman"/>
                <a:sym typeface="Times New Roman"/>
              </a:rPr>
              <a:t>− In guided media, transmitted data travels through cabling  system that has a fixed path. It is defined as the physical medium  through which the signals are transmitted. It is also known as Bounded  media. For example, copper wires, fibre optic wires,etc.</a:t>
            </a:r>
            <a:endParaRPr sz="2000">
              <a:latin typeface="Times New Roman"/>
              <a:ea typeface="Times New Roman"/>
              <a:cs typeface="Times New Roman"/>
              <a:sym typeface="Times New Roman"/>
            </a:endParaRPr>
          </a:p>
          <a:p>
            <a:pPr marL="350520" marR="215900" lvl="0" indent="-338455" algn="l" rtl="0">
              <a:lnSpc>
                <a:spcPct val="160000"/>
              </a:lnSpc>
              <a:spcBef>
                <a:spcPts val="58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Unguided </a:t>
            </a:r>
            <a:r>
              <a:rPr lang="en-US" sz="2000">
                <a:latin typeface="Times New Roman"/>
                <a:ea typeface="Times New Roman"/>
                <a:cs typeface="Times New Roman"/>
                <a:sym typeface="Times New Roman"/>
              </a:rPr>
              <a:t>− In unguided media, transmitted data travels through free  space in form of electromagnetic signal. For example, radio waves,  lasers, etc.</a:t>
            </a:r>
            <a:endParaRPr sz="2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248147" y="689293"/>
            <a:ext cx="509587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TYPES OF FRAMING</a:t>
            </a:r>
            <a:endParaRPr sz="4000"/>
          </a:p>
        </p:txBody>
      </p:sp>
      <p:sp>
        <p:nvSpPr>
          <p:cNvPr id="224" name="Google Shape;224;p30"/>
          <p:cNvSpPr txBox="1"/>
          <p:nvPr/>
        </p:nvSpPr>
        <p:spPr>
          <a:xfrm>
            <a:off x="917238" y="1294383"/>
            <a:ext cx="7625715" cy="3042920"/>
          </a:xfrm>
          <a:prstGeom prst="rect">
            <a:avLst/>
          </a:prstGeom>
          <a:noFill/>
          <a:ln>
            <a:noFill/>
          </a:ln>
        </p:spPr>
        <p:txBody>
          <a:bodyPr spcFirstLastPara="1" wrap="square" lIns="0" tIns="180325" rIns="0" bIns="0" anchor="t" anchorCtr="0">
            <a:spAutoFit/>
          </a:bodyPr>
          <a:lstStyle/>
          <a:p>
            <a:pPr marL="356870" marR="0" lvl="0" indent="-344805" algn="l" rtl="0">
              <a:lnSpc>
                <a:spcPct val="100000"/>
              </a:lnSpc>
              <a:spcBef>
                <a:spcPts val="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2. Bit Stuffing: </a:t>
            </a:r>
            <a:r>
              <a:rPr lang="en-US" sz="2200">
                <a:latin typeface="Times New Roman"/>
                <a:ea typeface="Times New Roman"/>
                <a:cs typeface="Times New Roman"/>
                <a:sym typeface="Times New Roman"/>
              </a:rPr>
              <a:t>Let ED = 01111 and if data = 01111</a:t>
            </a:r>
            <a:endParaRPr sz="2200">
              <a:latin typeface="Times New Roman"/>
              <a:ea typeface="Times New Roman"/>
              <a:cs typeface="Times New Roman"/>
              <a:sym typeface="Times New Roman"/>
            </a:endParaRPr>
          </a:p>
          <a:p>
            <a:pPr marL="356870" marR="5080" lvl="0" indent="0" algn="l" rtl="0">
              <a:lnSpc>
                <a:spcPct val="150000"/>
              </a:lnSpc>
              <a:spcBef>
                <a:spcPts val="0"/>
              </a:spcBef>
              <a:spcAft>
                <a:spcPts val="0"/>
              </a:spcAft>
              <a:buNone/>
            </a:pPr>
            <a:r>
              <a:rPr lang="en-US" sz="2200" b="1">
                <a:latin typeface="Times New Roman"/>
                <a:ea typeface="Times New Roman"/>
                <a:cs typeface="Times New Roman"/>
                <a:sym typeface="Times New Roman"/>
              </a:rPr>
              <a:t>–&gt; </a:t>
            </a:r>
            <a:r>
              <a:rPr lang="en-US" sz="2200">
                <a:latin typeface="Times New Roman"/>
                <a:ea typeface="Times New Roman"/>
                <a:cs typeface="Times New Roman"/>
                <a:sym typeface="Times New Roman"/>
              </a:rPr>
              <a:t>Sender stuffs a bit to break the pattern i.e. here appends a 0 in  data = 0111</a:t>
            </a:r>
            <a:r>
              <a:rPr lang="en-US" sz="2200" b="1">
                <a:latin typeface="Times New Roman"/>
                <a:ea typeface="Times New Roman"/>
                <a:cs typeface="Times New Roman"/>
                <a:sym typeface="Times New Roman"/>
              </a:rPr>
              <a:t>0</a:t>
            </a:r>
            <a:r>
              <a:rPr lang="en-US" sz="2200">
                <a:latin typeface="Times New Roman"/>
                <a:ea typeface="Times New Roman"/>
                <a:cs typeface="Times New Roman"/>
                <a:sym typeface="Times New Roman"/>
              </a:rPr>
              <a:t>1.</a:t>
            </a:r>
            <a:endParaRPr sz="2200">
              <a:latin typeface="Times New Roman"/>
              <a:ea typeface="Times New Roman"/>
              <a:cs typeface="Times New Roman"/>
              <a:sym typeface="Times New Roman"/>
            </a:endParaRPr>
          </a:p>
          <a:p>
            <a:pPr marL="356870" marR="0" lvl="0" indent="0" algn="l" rtl="0">
              <a:lnSpc>
                <a:spcPct val="100000"/>
              </a:lnSpc>
              <a:spcBef>
                <a:spcPts val="1320"/>
              </a:spcBef>
              <a:spcAft>
                <a:spcPts val="0"/>
              </a:spcAft>
              <a:buNone/>
            </a:pPr>
            <a:r>
              <a:rPr lang="en-US" sz="2200" b="1">
                <a:latin typeface="Times New Roman"/>
                <a:ea typeface="Times New Roman"/>
                <a:cs typeface="Times New Roman"/>
                <a:sym typeface="Times New Roman"/>
              </a:rPr>
              <a:t>–&gt; </a:t>
            </a:r>
            <a:r>
              <a:rPr lang="en-US" sz="2200">
                <a:latin typeface="Times New Roman"/>
                <a:ea typeface="Times New Roman"/>
                <a:cs typeface="Times New Roman"/>
                <a:sym typeface="Times New Roman"/>
              </a:rPr>
              <a:t>Receiver receives the frame.</a:t>
            </a:r>
            <a:endParaRPr sz="2200">
              <a:latin typeface="Times New Roman"/>
              <a:ea typeface="Times New Roman"/>
              <a:cs typeface="Times New Roman"/>
              <a:sym typeface="Times New Roman"/>
            </a:endParaRPr>
          </a:p>
          <a:p>
            <a:pPr marL="356870" marR="49530" lvl="0" indent="0" algn="l" rtl="0">
              <a:lnSpc>
                <a:spcPct val="150000"/>
              </a:lnSpc>
              <a:spcBef>
                <a:spcPts val="0"/>
              </a:spcBef>
              <a:spcAft>
                <a:spcPts val="0"/>
              </a:spcAft>
              <a:buNone/>
            </a:pPr>
            <a:r>
              <a:rPr lang="en-US" sz="2200" b="1">
                <a:latin typeface="Times New Roman"/>
                <a:ea typeface="Times New Roman"/>
                <a:cs typeface="Times New Roman"/>
                <a:sym typeface="Times New Roman"/>
              </a:rPr>
              <a:t>–&gt; </a:t>
            </a:r>
            <a:r>
              <a:rPr lang="en-US" sz="2200">
                <a:latin typeface="Times New Roman"/>
                <a:ea typeface="Times New Roman"/>
                <a:cs typeface="Times New Roman"/>
                <a:sym typeface="Times New Roman"/>
              </a:rPr>
              <a:t>If data contains </a:t>
            </a:r>
            <a:r>
              <a:rPr lang="en-US" sz="2200" u="sng">
                <a:latin typeface="Times New Roman"/>
                <a:ea typeface="Times New Roman"/>
                <a:cs typeface="Times New Roman"/>
                <a:sym typeface="Times New Roman"/>
              </a:rPr>
              <a:t>0111</a:t>
            </a:r>
            <a:r>
              <a:rPr lang="en-US" sz="2200">
                <a:latin typeface="Times New Roman"/>
                <a:ea typeface="Times New Roman"/>
                <a:cs typeface="Times New Roman"/>
                <a:sym typeface="Times New Roman"/>
              </a:rPr>
              <a:t>01, receiver removes the 0 and reads the  data.</a:t>
            </a:r>
            <a:endParaRPr sz="2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2523081" y="689293"/>
            <a:ext cx="45504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ERROR CONTROL</a:t>
            </a:r>
            <a:endParaRPr sz="4000"/>
          </a:p>
        </p:txBody>
      </p:sp>
      <p:sp>
        <p:nvSpPr>
          <p:cNvPr id="230" name="Google Shape;230;p31"/>
          <p:cNvSpPr txBox="1"/>
          <p:nvPr/>
        </p:nvSpPr>
        <p:spPr>
          <a:xfrm>
            <a:off x="917238" y="1462023"/>
            <a:ext cx="7688580" cy="4752340"/>
          </a:xfrm>
          <a:prstGeom prst="rect">
            <a:avLst/>
          </a:prstGeom>
          <a:noFill/>
          <a:ln>
            <a:noFill/>
          </a:ln>
        </p:spPr>
        <p:txBody>
          <a:bodyPr spcFirstLastPara="1" wrap="square" lIns="0" tIns="12700" rIns="0" bIns="0" anchor="t" anchorCtr="0">
            <a:spAutoFit/>
          </a:bodyPr>
          <a:lstStyle/>
          <a:p>
            <a:pPr marL="356870" marR="5080" lvl="0" indent="-344805" algn="just"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Data Link Layer provides a reliable delivery service, i.e.,  transmits the network layer datagram without any error.</a:t>
            </a:r>
            <a:endParaRPr sz="2200">
              <a:latin typeface="Times New Roman"/>
              <a:ea typeface="Times New Roman"/>
              <a:cs typeface="Times New Roman"/>
              <a:sym typeface="Times New Roman"/>
            </a:endParaRPr>
          </a:p>
          <a:p>
            <a:pPr marL="356870" marR="10795" lvl="0" indent="-344805" algn="just" rtl="0">
              <a:lnSpc>
                <a:spcPct val="100000"/>
              </a:lnSpc>
              <a:spcBef>
                <a:spcPts val="580"/>
              </a:spcBef>
              <a:spcAft>
                <a:spcPts val="0"/>
              </a:spcAft>
              <a:buClr>
                <a:srgbClr val="D34817"/>
              </a:buClr>
              <a:buSzPts val="1514"/>
              <a:buFont typeface="Quattrocento Sans"/>
              <a:buChar char="⚫"/>
            </a:pPr>
            <a:r>
              <a:rPr lang="en-US" sz="1800"/>
              <a:t>	</a:t>
            </a:r>
            <a:r>
              <a:rPr lang="en-US" sz="2200">
                <a:latin typeface="Times New Roman"/>
                <a:ea typeface="Times New Roman"/>
                <a:cs typeface="Times New Roman"/>
                <a:sym typeface="Times New Roman"/>
              </a:rPr>
              <a:t>A reliable delivery service is accomplished with transmissions  and acknowledgements.</a:t>
            </a:r>
            <a:endParaRPr sz="2200">
              <a:latin typeface="Times New Roman"/>
              <a:ea typeface="Times New Roman"/>
              <a:cs typeface="Times New Roman"/>
              <a:sym typeface="Times New Roman"/>
            </a:endParaRPr>
          </a:p>
          <a:p>
            <a:pPr marL="356870" marR="508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 data link layer mainly provides the reliable delivery service  over the links as they have higher error rates and they can be  corrected locally, link at which an error occurs rather than  forcing to retransmit the data.</a:t>
            </a:r>
            <a:endParaRPr sz="2200">
              <a:latin typeface="Times New Roman"/>
              <a:ea typeface="Times New Roman"/>
              <a:cs typeface="Times New Roman"/>
              <a:sym typeface="Times New Roman"/>
            </a:endParaRPr>
          </a:p>
          <a:p>
            <a:pPr marL="356870" marR="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Errors can be introduced by signal attenuation and noise.</a:t>
            </a:r>
            <a:endParaRPr sz="2200">
              <a:latin typeface="Times New Roman"/>
              <a:ea typeface="Times New Roman"/>
              <a:cs typeface="Times New Roman"/>
              <a:sym typeface="Times New Roman"/>
            </a:endParaRPr>
          </a:p>
          <a:p>
            <a:pPr marL="356870" marR="635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Data Link Layer protocol provides a mechanism to detect one or  more errors.</a:t>
            </a:r>
            <a:endParaRPr sz="2200">
              <a:latin typeface="Times New Roman"/>
              <a:ea typeface="Times New Roman"/>
              <a:cs typeface="Times New Roman"/>
              <a:sym typeface="Times New Roman"/>
            </a:endParaRPr>
          </a:p>
          <a:p>
            <a:pPr marL="356870" marR="1270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This is achieved by adding error detection bits in the frame and  then receiving node can perform an error check.</a:t>
            </a:r>
            <a:endParaRPr sz="2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2664205" y="689293"/>
            <a:ext cx="426974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FLOW CONTROL</a:t>
            </a:r>
            <a:endParaRPr sz="4000"/>
          </a:p>
        </p:txBody>
      </p:sp>
      <p:sp>
        <p:nvSpPr>
          <p:cNvPr id="236" name="Google Shape;236;p32"/>
          <p:cNvSpPr txBox="1"/>
          <p:nvPr/>
        </p:nvSpPr>
        <p:spPr>
          <a:xfrm>
            <a:off x="917238" y="1462023"/>
            <a:ext cx="7693025" cy="4343400"/>
          </a:xfrm>
          <a:prstGeom prst="rect">
            <a:avLst/>
          </a:prstGeom>
          <a:noFill/>
          <a:ln>
            <a:noFill/>
          </a:ln>
        </p:spPr>
        <p:txBody>
          <a:bodyPr spcFirstLastPara="1" wrap="square" lIns="0" tIns="12700" rIns="0" bIns="0" anchor="t" anchorCtr="0">
            <a:spAutoFit/>
          </a:bodyPr>
          <a:lstStyle/>
          <a:p>
            <a:pPr marL="356870" marR="19685" lvl="0" indent="-344805" algn="just"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Flow control is a technique that allows two stations working at  different speeds to communicate with each other.</a:t>
            </a:r>
            <a:endParaRPr sz="2200">
              <a:latin typeface="Times New Roman"/>
              <a:ea typeface="Times New Roman"/>
              <a:cs typeface="Times New Roman"/>
              <a:sym typeface="Times New Roman"/>
            </a:endParaRPr>
          </a:p>
          <a:p>
            <a:pPr marL="356870" marR="508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It is a set of measures taken to regulate the amount of data that a  sender sends so that a fast sender does not overwhelm a slow  receiver.</a:t>
            </a:r>
            <a:endParaRPr sz="2200">
              <a:latin typeface="Times New Roman"/>
              <a:ea typeface="Times New Roman"/>
              <a:cs typeface="Times New Roman"/>
              <a:sym typeface="Times New Roman"/>
            </a:endParaRPr>
          </a:p>
          <a:p>
            <a:pPr marL="356870" marR="952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 receiving node can receive the frames at a faster rate than it  can process the frame.</a:t>
            </a:r>
            <a:endParaRPr sz="2200">
              <a:latin typeface="Times New Roman"/>
              <a:ea typeface="Times New Roman"/>
              <a:cs typeface="Times New Roman"/>
              <a:sym typeface="Times New Roman"/>
            </a:endParaRPr>
          </a:p>
          <a:p>
            <a:pPr marL="356870" marR="1143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Without flow control, the receiver's buffer can overflow, and  frames can get lost.</a:t>
            </a:r>
            <a:endParaRPr sz="2200">
              <a:latin typeface="Times New Roman"/>
              <a:ea typeface="Times New Roman"/>
              <a:cs typeface="Times New Roman"/>
              <a:sym typeface="Times New Roman"/>
            </a:endParaRPr>
          </a:p>
          <a:p>
            <a:pPr marL="356870" marR="952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To overcome this problem, the data link layer uses the flow  control to prevent the sending node on one side of the link from  overwhelming the receiving node on another side of the link.</a:t>
            </a:r>
            <a:endParaRPr sz="2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2664205" y="689293"/>
            <a:ext cx="426974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FLOW CONTROL</a:t>
            </a:r>
            <a:endParaRPr sz="4000"/>
          </a:p>
        </p:txBody>
      </p:sp>
      <p:sp>
        <p:nvSpPr>
          <p:cNvPr id="242" name="Google Shape;242;p33"/>
          <p:cNvSpPr txBox="1"/>
          <p:nvPr/>
        </p:nvSpPr>
        <p:spPr>
          <a:xfrm>
            <a:off x="922428" y="1296162"/>
            <a:ext cx="7683500" cy="4352290"/>
          </a:xfrm>
          <a:prstGeom prst="rect">
            <a:avLst/>
          </a:prstGeom>
          <a:noFill/>
          <a:ln>
            <a:noFill/>
          </a:ln>
        </p:spPr>
        <p:txBody>
          <a:bodyPr spcFirstLastPara="1" wrap="square" lIns="0" tIns="183500" rIns="0" bIns="0" anchor="t" anchorCtr="0">
            <a:spAutoFit/>
          </a:bodyPr>
          <a:lstStyle/>
          <a:p>
            <a:pPr marL="77470" marR="0" lvl="0" indent="0" algn="just" rtl="0">
              <a:lnSpc>
                <a:spcPct val="100000"/>
              </a:lnSpc>
              <a:spcBef>
                <a:spcPts val="0"/>
              </a:spcBef>
              <a:spcAft>
                <a:spcPts val="0"/>
              </a:spcAft>
              <a:buNone/>
            </a:pPr>
            <a:r>
              <a:rPr lang="en-US" sz="2000">
                <a:latin typeface="Times New Roman"/>
                <a:ea typeface="Times New Roman"/>
                <a:cs typeface="Times New Roman"/>
                <a:sym typeface="Times New Roman"/>
              </a:rPr>
              <a:t>Flow control can be broadly classified into two categories:</a:t>
            </a:r>
            <a:endParaRPr sz="2000">
              <a:latin typeface="Times New Roman"/>
              <a:ea typeface="Times New Roman"/>
              <a:cs typeface="Times New Roman"/>
              <a:sym typeface="Times New Roman"/>
            </a:endParaRPr>
          </a:p>
          <a:p>
            <a:pPr marL="351790" marR="8890" lvl="0" indent="-339725" algn="just" rtl="0">
              <a:lnSpc>
                <a:spcPct val="132300"/>
              </a:lnSpc>
              <a:spcBef>
                <a:spcPts val="58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Feedback based Flow Control </a:t>
            </a:r>
            <a:r>
              <a:rPr lang="en-US" sz="2000">
                <a:latin typeface="Times New Roman"/>
                <a:ea typeface="Times New Roman"/>
                <a:cs typeface="Times New Roman"/>
                <a:sym typeface="Times New Roman"/>
              </a:rPr>
              <a:t>In these protocols, the sender sends  frames after it has received acknowledgments from the user. This is  used in the data link layer.</a:t>
            </a:r>
            <a:endParaRPr sz="2000">
              <a:latin typeface="Times New Roman"/>
              <a:ea typeface="Times New Roman"/>
              <a:cs typeface="Times New Roman"/>
              <a:sym typeface="Times New Roman"/>
            </a:endParaRPr>
          </a:p>
          <a:p>
            <a:pPr marL="351790" marR="5080" lvl="0" indent="-339725" algn="just" rtl="0">
              <a:lnSpc>
                <a:spcPct val="132300"/>
              </a:lnSpc>
              <a:spcBef>
                <a:spcPts val="58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Rate based Flow Control </a:t>
            </a:r>
            <a:r>
              <a:rPr lang="en-US" sz="2000">
                <a:latin typeface="Times New Roman"/>
                <a:ea typeface="Times New Roman"/>
                <a:cs typeface="Times New Roman"/>
                <a:sym typeface="Times New Roman"/>
              </a:rPr>
              <a:t>These protocols have built in mechanisms  to restrict the rate of transmission of data without requiring  acknowledgment from the receiver. This is used in the network layer  and the transport layer.</a:t>
            </a:r>
            <a:endParaRPr sz="2000">
              <a:latin typeface="Times New Roman"/>
              <a:ea typeface="Times New Roman"/>
              <a:cs typeface="Times New Roman"/>
              <a:sym typeface="Times New Roman"/>
            </a:endParaRPr>
          </a:p>
          <a:p>
            <a:pPr marL="351790" marR="13334" lvl="0" indent="0" algn="just" rtl="0">
              <a:lnSpc>
                <a:spcPct val="132300"/>
              </a:lnSpc>
              <a:spcBef>
                <a:spcPts val="580"/>
              </a:spcBef>
              <a:spcAft>
                <a:spcPts val="0"/>
              </a:spcAft>
              <a:buNone/>
            </a:pPr>
            <a:r>
              <a:rPr lang="en-US" sz="2000">
                <a:latin typeface="Times New Roman"/>
                <a:ea typeface="Times New Roman"/>
                <a:cs typeface="Times New Roman"/>
                <a:sym typeface="Times New Roman"/>
              </a:rPr>
              <a:t>Different mechanisms like Sliding Window, Stop and Wait etc are  used for flow control.</a:t>
            </a:r>
            <a:endParaRPr sz="2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1148829" y="752285"/>
            <a:ext cx="729170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DATA LINK LAYER PROTOCOLS</a:t>
            </a:r>
            <a:endParaRPr/>
          </a:p>
        </p:txBody>
      </p:sp>
      <p:sp>
        <p:nvSpPr>
          <p:cNvPr id="248" name="Google Shape;248;p34"/>
          <p:cNvSpPr txBox="1"/>
          <p:nvPr/>
        </p:nvSpPr>
        <p:spPr>
          <a:xfrm>
            <a:off x="934427" y="1648831"/>
            <a:ext cx="7588200" cy="3740400"/>
          </a:xfrm>
          <a:prstGeom prst="rect">
            <a:avLst/>
          </a:prstGeom>
          <a:noFill/>
          <a:ln>
            <a:noFill/>
          </a:ln>
        </p:spPr>
        <p:txBody>
          <a:bodyPr spcFirstLastPara="1" wrap="square" lIns="0" tIns="46350" rIns="0" bIns="0" anchor="t" anchorCtr="0">
            <a:spAutoFit/>
          </a:bodyPr>
          <a:lstStyle/>
          <a:p>
            <a:pPr marL="95250" marR="0" lvl="0" indent="0" algn="l" rtl="0">
              <a:lnSpc>
                <a:spcPct val="100000"/>
              </a:lnSpc>
              <a:spcBef>
                <a:spcPts val="0"/>
              </a:spcBef>
              <a:spcAft>
                <a:spcPts val="0"/>
              </a:spcAft>
              <a:buNone/>
            </a:pPr>
            <a:r>
              <a:rPr lang="en-US" sz="2000">
                <a:latin typeface="Times New Roman"/>
                <a:ea typeface="Times New Roman"/>
                <a:cs typeface="Times New Roman"/>
                <a:sym typeface="Times New Roman"/>
              </a:rPr>
              <a:t>SIMPLE PROTOCOL:</a:t>
            </a:r>
            <a:endParaRPr sz="2000">
              <a:latin typeface="Times New Roman"/>
              <a:ea typeface="Times New Roman"/>
              <a:cs typeface="Times New Roman"/>
              <a:sym typeface="Times New Roman"/>
            </a:endParaRPr>
          </a:p>
          <a:p>
            <a:pPr marL="369570" marR="836930" lvl="0" indent="-357505" algn="l" rtl="0">
              <a:lnSpc>
                <a:spcPct val="108076"/>
              </a:lnSpc>
              <a:spcBef>
                <a:spcPts val="620"/>
              </a:spcBef>
              <a:spcAft>
                <a:spcPts val="0"/>
              </a:spcAft>
              <a:buClr>
                <a:srgbClr val="D34817"/>
              </a:buClr>
              <a:buSzPts val="2200"/>
              <a:buFont typeface="Quattrocento Sans"/>
              <a:buChar char="⚫"/>
            </a:pPr>
            <a:r>
              <a:rPr lang="en-US" sz="2000">
                <a:latin typeface="Times New Roman"/>
                <a:ea typeface="Times New Roman"/>
                <a:cs typeface="Times New Roman"/>
                <a:sym typeface="Times New Roman"/>
              </a:rPr>
              <a:t>The simple protocol has no flow control or error  control.</a:t>
            </a:r>
            <a:endParaRPr sz="2000">
              <a:latin typeface="Times New Roman"/>
              <a:ea typeface="Times New Roman"/>
              <a:cs typeface="Times New Roman"/>
              <a:sym typeface="Times New Roman"/>
            </a:endParaRPr>
          </a:p>
          <a:p>
            <a:pPr marL="369570" marR="447040" lvl="0" indent="-357505" algn="l" rtl="0">
              <a:lnSpc>
                <a:spcPct val="108076"/>
              </a:lnSpc>
              <a:spcBef>
                <a:spcPts val="580"/>
              </a:spcBef>
              <a:spcAft>
                <a:spcPts val="0"/>
              </a:spcAft>
              <a:buClr>
                <a:srgbClr val="D34817"/>
              </a:buClr>
              <a:buSzPts val="2200"/>
              <a:buFont typeface="Quattrocento Sans"/>
              <a:buChar char="⚫"/>
            </a:pPr>
            <a:r>
              <a:rPr lang="en-US" sz="2000">
                <a:latin typeface="Times New Roman"/>
                <a:ea typeface="Times New Roman"/>
                <a:cs typeface="Times New Roman"/>
                <a:sym typeface="Times New Roman"/>
              </a:rPr>
              <a:t>It assumes that the receiver can handle any frame it  receives.</a:t>
            </a:r>
            <a:endParaRPr sz="2000">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D34817"/>
              </a:buClr>
              <a:buSzPts val="3400"/>
              <a:buFont typeface="Quattrocento Sans"/>
              <a:buNone/>
            </a:pPr>
            <a:endParaRPr sz="2000">
              <a:latin typeface="Times New Roman"/>
              <a:ea typeface="Times New Roman"/>
              <a:cs typeface="Times New Roman"/>
              <a:sym typeface="Times New Roman"/>
            </a:endParaRPr>
          </a:p>
          <a:p>
            <a:pPr marL="369570" marR="5080" lvl="0" indent="-274320" algn="l" rtl="0">
              <a:lnSpc>
                <a:spcPct val="108076"/>
              </a:lnSpc>
              <a:spcBef>
                <a:spcPts val="0"/>
              </a:spcBef>
              <a:spcAft>
                <a:spcPts val="0"/>
              </a:spcAft>
              <a:buNone/>
            </a:pPr>
            <a:r>
              <a:rPr lang="en-US" sz="2000">
                <a:latin typeface="Times New Roman"/>
                <a:ea typeface="Times New Roman"/>
                <a:cs typeface="Times New Roman"/>
                <a:sym typeface="Times New Roman"/>
              </a:rPr>
              <a:t>STOP &amp; WAIT PROTOCOL:Here stop and wait  means, whatever the data that sender wants to send, he  sends the data to the receiver.</a:t>
            </a:r>
            <a:endParaRPr sz="2000">
              <a:latin typeface="Times New Roman"/>
              <a:ea typeface="Times New Roman"/>
              <a:cs typeface="Times New Roman"/>
              <a:sym typeface="Times New Roman"/>
            </a:endParaRPr>
          </a:p>
          <a:p>
            <a:pPr marL="369570" marR="631190" lvl="0" indent="-357505" algn="l" rtl="0">
              <a:lnSpc>
                <a:spcPct val="108076"/>
              </a:lnSpc>
              <a:spcBef>
                <a:spcPts val="575"/>
              </a:spcBef>
              <a:spcAft>
                <a:spcPts val="0"/>
              </a:spcAft>
              <a:buClr>
                <a:srgbClr val="D34817"/>
              </a:buClr>
              <a:buSzPts val="2200"/>
              <a:buFont typeface="Quattrocento Sans"/>
              <a:buChar char="⚫"/>
            </a:pPr>
            <a:r>
              <a:rPr lang="en-US" sz="2000">
                <a:latin typeface="Times New Roman"/>
                <a:ea typeface="Times New Roman"/>
                <a:cs typeface="Times New Roman"/>
                <a:sym typeface="Times New Roman"/>
              </a:rPr>
              <a:t>After sending the data, he stops and waits until he  receives the acknowledgment from the receiver.</a:t>
            </a:r>
            <a:endParaRPr sz="2000">
              <a:latin typeface="Times New Roman"/>
              <a:ea typeface="Times New Roman"/>
              <a:cs typeface="Times New Roman"/>
              <a:sym typeface="Times New Roman"/>
            </a:endParaRPr>
          </a:p>
          <a:p>
            <a:pPr marL="369570" marR="259715" lvl="0" indent="-357505" algn="l" rtl="0">
              <a:lnSpc>
                <a:spcPct val="108076"/>
              </a:lnSpc>
              <a:spcBef>
                <a:spcPts val="575"/>
              </a:spcBef>
              <a:spcAft>
                <a:spcPts val="0"/>
              </a:spcAft>
              <a:buClr>
                <a:srgbClr val="D34817"/>
              </a:buClr>
              <a:buSzPts val="2200"/>
              <a:buFont typeface="Quattrocento Sans"/>
              <a:buChar char="⚫"/>
            </a:pPr>
            <a:r>
              <a:rPr lang="en-US" sz="2000">
                <a:latin typeface="Times New Roman"/>
                <a:ea typeface="Times New Roman"/>
                <a:cs typeface="Times New Roman"/>
                <a:sym typeface="Times New Roman"/>
              </a:rPr>
              <a:t>The stop and wait protocol is a flow control protocol  where flow control is one of the services of the data  link layer.</a:t>
            </a:r>
            <a:endParaRPr sz="2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a:stretch/>
        </p:blipFill>
        <p:spPr>
          <a:xfrm>
            <a:off x="2286000" y="609600"/>
            <a:ext cx="4239097" cy="4614862"/>
          </a:xfrm>
          <a:prstGeom prst="rect">
            <a:avLst/>
          </a:prstGeom>
          <a:noFill/>
          <a:ln>
            <a:noFill/>
          </a:ln>
        </p:spPr>
      </p:pic>
      <p:sp>
        <p:nvSpPr>
          <p:cNvPr id="254" name="Google Shape;254;p35"/>
          <p:cNvSpPr txBox="1"/>
          <p:nvPr/>
        </p:nvSpPr>
        <p:spPr>
          <a:xfrm>
            <a:off x="454025" y="5349240"/>
            <a:ext cx="7910195" cy="1244600"/>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2000">
                <a:latin typeface="Times New Roman"/>
                <a:ea typeface="Times New Roman"/>
                <a:cs typeface="Times New Roman"/>
                <a:sym typeface="Times New Roman"/>
              </a:rPr>
              <a:t>It is a layer protocol which is used for transmitting the data over the noiseless  channels. It provides unidirectional data transmission which means that either  sending or receiving of data will take place at a time. It provides flow-control  mechanism but does not provide any error control mechanism.</a:t>
            </a:r>
            <a:endParaRPr sz="20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1009302" y="752285"/>
            <a:ext cx="75806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SLIDING WINDOW-Go back-N ARQ</a:t>
            </a:r>
            <a:endParaRPr/>
          </a:p>
        </p:txBody>
      </p:sp>
      <p:sp>
        <p:nvSpPr>
          <p:cNvPr id="260" name="Google Shape;260;p36"/>
          <p:cNvSpPr txBox="1"/>
          <p:nvPr/>
        </p:nvSpPr>
        <p:spPr>
          <a:xfrm>
            <a:off x="904538" y="1462023"/>
            <a:ext cx="7718425" cy="4457700"/>
          </a:xfrm>
          <a:prstGeom prst="rect">
            <a:avLst/>
          </a:prstGeom>
          <a:noFill/>
          <a:ln>
            <a:noFill/>
          </a:ln>
        </p:spPr>
        <p:txBody>
          <a:bodyPr spcFirstLastPara="1" wrap="square" lIns="0" tIns="12700" rIns="0" bIns="0" anchor="t" anchorCtr="0">
            <a:spAutoFit/>
          </a:bodyPr>
          <a:lstStyle/>
          <a:p>
            <a:pPr marL="369570" marR="17780" lvl="0" indent="-344805" algn="just"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Go – Back – N ARQ provides for sending multiple frames before  receiving the acknowledgment for the first frame. The frames are  sequentially numbered and a finite number of frames. The  maximum number of frames that can be sent depends upon the  size of the sending window. If the acknowledgment of a frame is  not received within an agreed upon time period, all frames  starting from that frame are retransmitted.</a:t>
            </a:r>
            <a:endParaRPr sz="2200">
              <a:latin typeface="Times New Roman"/>
              <a:ea typeface="Times New Roman"/>
              <a:cs typeface="Times New Roman"/>
              <a:sym typeface="Times New Roman"/>
            </a:endParaRPr>
          </a:p>
          <a:p>
            <a:pPr marL="369570" marR="2095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size of the sending window determines the sequence number  of the outbound frames. If the sequence number of the frames is  an n-bit field, then the range of sequence numbers that can be  assigned is 0 to 2</a:t>
            </a:r>
            <a:r>
              <a:rPr lang="en-US" sz="2175" baseline="30000">
                <a:latin typeface="Times New Roman"/>
                <a:ea typeface="Times New Roman"/>
                <a:cs typeface="Times New Roman"/>
                <a:sym typeface="Times New Roman"/>
              </a:rPr>
              <a:t>n</a:t>
            </a:r>
            <a:r>
              <a:rPr lang="en-US" sz="2200">
                <a:latin typeface="Times New Roman"/>
                <a:ea typeface="Times New Roman"/>
                <a:cs typeface="Times New Roman"/>
                <a:sym typeface="Times New Roman"/>
              </a:rPr>
              <a:t>−1. Consequently, the size of the sending  window is 2</a:t>
            </a:r>
            <a:r>
              <a:rPr lang="en-US" sz="2175" baseline="30000">
                <a:latin typeface="Times New Roman"/>
                <a:ea typeface="Times New Roman"/>
                <a:cs typeface="Times New Roman"/>
                <a:sym typeface="Times New Roman"/>
              </a:rPr>
              <a:t>n</a:t>
            </a:r>
            <a:r>
              <a:rPr lang="en-US" sz="2200">
                <a:latin typeface="Times New Roman"/>
                <a:ea typeface="Times New Roman"/>
                <a:cs typeface="Times New Roman"/>
                <a:sym typeface="Times New Roman"/>
              </a:rPr>
              <a:t>−1. Thus in order to accommodate a sending  window size of 2</a:t>
            </a:r>
            <a:r>
              <a:rPr lang="en-US" sz="2175" baseline="30000">
                <a:latin typeface="Times New Roman"/>
                <a:ea typeface="Times New Roman"/>
                <a:cs typeface="Times New Roman"/>
                <a:sym typeface="Times New Roman"/>
              </a:rPr>
              <a:t>n</a:t>
            </a:r>
            <a:r>
              <a:rPr lang="en-US" sz="2200">
                <a:latin typeface="Times New Roman"/>
                <a:ea typeface="Times New Roman"/>
                <a:cs typeface="Times New Roman"/>
                <a:sym typeface="Times New Roman"/>
              </a:rPr>
              <a:t>−1, a n-bit sequence number is chosen.</a:t>
            </a:r>
            <a:endParaRPr sz="22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7"/>
          <p:cNvPicPr preferRelativeResize="0"/>
          <p:nvPr/>
        </p:nvPicPr>
        <p:blipFill rotWithShape="1">
          <a:blip r:embed="rId3">
            <a:alphaModFix/>
          </a:blip>
          <a:srcRect/>
          <a:stretch/>
        </p:blipFill>
        <p:spPr>
          <a:xfrm>
            <a:off x="2119116" y="739655"/>
            <a:ext cx="5295790" cy="546951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2240335" y="689293"/>
            <a:ext cx="511937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SELCETIVE REPEAT</a:t>
            </a:r>
            <a:endParaRPr sz="4000"/>
          </a:p>
        </p:txBody>
      </p:sp>
      <p:sp>
        <p:nvSpPr>
          <p:cNvPr id="271" name="Google Shape;271;p38"/>
          <p:cNvSpPr txBox="1"/>
          <p:nvPr/>
        </p:nvSpPr>
        <p:spPr>
          <a:xfrm>
            <a:off x="926750" y="1463547"/>
            <a:ext cx="7682230" cy="5168900"/>
          </a:xfrm>
          <a:prstGeom prst="rect">
            <a:avLst/>
          </a:prstGeom>
          <a:noFill/>
          <a:ln>
            <a:noFill/>
          </a:ln>
        </p:spPr>
        <p:txBody>
          <a:bodyPr spcFirstLastPara="1" wrap="square" lIns="0" tIns="12700" rIns="0" bIns="0" anchor="t" anchorCtr="0">
            <a:spAutoFit/>
          </a:bodyPr>
          <a:lstStyle/>
          <a:p>
            <a:pPr marL="347345" marR="6985" lvl="0" indent="-335280" algn="just" rtl="0">
              <a:lnSpc>
                <a:spcPct val="100000"/>
              </a:lnSpc>
              <a:spcBef>
                <a:spcPts val="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The go-back-n protocol works well if errors are less, but if the line is poor  it wastes a lot of bandwidth on retransmitted frames. An alternative  strategy, the selective repeat protocol, is to allow the receiver to accept and  buffer the frames following a damaged or lost one.</a:t>
            </a:r>
            <a:endParaRPr sz="1900">
              <a:latin typeface="Times New Roman"/>
              <a:ea typeface="Times New Roman"/>
              <a:cs typeface="Times New Roman"/>
              <a:sym typeface="Times New Roman"/>
            </a:endParaRPr>
          </a:p>
          <a:p>
            <a:pPr marL="347345" marR="5715" lvl="0" indent="-335280" algn="just" rtl="0">
              <a:lnSpc>
                <a:spcPct val="100000"/>
              </a:lnSpc>
              <a:spcBef>
                <a:spcPts val="58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Selective Repeat protocol provides for sending multiple frames depending  upon the availability of frames in the sending window, even if it does not  receive acknowledgement for any frame in the interim. The maximum  number of frames that can be sent depends upon the size of the sending  window.</a:t>
            </a:r>
            <a:endParaRPr sz="1900">
              <a:latin typeface="Times New Roman"/>
              <a:ea typeface="Times New Roman"/>
              <a:cs typeface="Times New Roman"/>
              <a:sym typeface="Times New Roman"/>
            </a:endParaRPr>
          </a:p>
          <a:p>
            <a:pPr marL="347345" marR="5080" lvl="0" indent="-335280" algn="just" rtl="0">
              <a:lnSpc>
                <a:spcPct val="100000"/>
              </a:lnSpc>
              <a:spcBef>
                <a:spcPts val="58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The receiver records the sequence number of the earliest incorrect or  un-received frame. It then fills the receiving window with the subsequent  frames that it has received. It sends the sequence number of the missing  frame along with every acknowledgement frame.</a:t>
            </a:r>
            <a:endParaRPr sz="1900">
              <a:latin typeface="Times New Roman"/>
              <a:ea typeface="Times New Roman"/>
              <a:cs typeface="Times New Roman"/>
              <a:sym typeface="Times New Roman"/>
            </a:endParaRPr>
          </a:p>
          <a:p>
            <a:pPr marL="347345" marR="8255" lvl="0" indent="-335280" algn="just" rtl="0">
              <a:lnSpc>
                <a:spcPct val="100000"/>
              </a:lnSpc>
              <a:spcBef>
                <a:spcPts val="580"/>
              </a:spcBef>
              <a:spcAft>
                <a:spcPts val="0"/>
              </a:spcAft>
              <a:buClr>
                <a:srgbClr val="D34817"/>
              </a:buClr>
              <a:buSzPts val="1600"/>
              <a:buFont typeface="Quattrocento Sans"/>
              <a:buChar char="⚫"/>
            </a:pPr>
            <a:r>
              <a:rPr lang="en-US" sz="1900">
                <a:latin typeface="Times New Roman"/>
                <a:ea typeface="Times New Roman"/>
                <a:cs typeface="Times New Roman"/>
                <a:sym typeface="Times New Roman"/>
              </a:rPr>
              <a:t>The sender continues to send frames that are in its sending window. Once,  it has sent all the frames in the window, it retransmits the frame whose  sequence number is given by the acknowledgements. It then continues  sending the other frames.</a:t>
            </a:r>
            <a:endParaRPr sz="19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3">
            <a:alphaModFix/>
          </a:blip>
          <a:srcRect/>
          <a:stretch/>
        </p:blipFill>
        <p:spPr>
          <a:xfrm>
            <a:off x="723900" y="300038"/>
            <a:ext cx="7705724" cy="6296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1838166" y="689293"/>
            <a:ext cx="591502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TWISTED PAIR CABLES</a:t>
            </a:r>
            <a:endParaRPr sz="4000"/>
          </a:p>
        </p:txBody>
      </p:sp>
      <p:sp>
        <p:nvSpPr>
          <p:cNvPr id="67" name="Google Shape;67;p4"/>
          <p:cNvSpPr txBox="1"/>
          <p:nvPr/>
        </p:nvSpPr>
        <p:spPr>
          <a:xfrm>
            <a:off x="930000" y="1464055"/>
            <a:ext cx="7671300" cy="5474700"/>
          </a:xfrm>
          <a:prstGeom prst="rect">
            <a:avLst/>
          </a:prstGeom>
          <a:noFill/>
          <a:ln>
            <a:noFill/>
          </a:ln>
        </p:spPr>
        <p:txBody>
          <a:bodyPr spcFirstLastPara="1" wrap="square" lIns="0" tIns="12700" rIns="0" bIns="0" anchor="t" anchorCtr="0">
            <a:spAutoFit/>
          </a:bodyPr>
          <a:lstStyle/>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Copper wires are the most common wires used for transmitting signals because</a:t>
            </a:r>
            <a:endParaRPr sz="1800">
              <a:latin typeface="Times New Roman"/>
              <a:ea typeface="Times New Roman"/>
              <a:cs typeface="Times New Roman"/>
              <a:sym typeface="Times New Roman"/>
            </a:endParaRPr>
          </a:p>
          <a:p>
            <a:pPr marL="344170" marR="0" lvl="0" indent="0" algn="l" rtl="0">
              <a:lnSpc>
                <a:spcPct val="100000"/>
              </a:lnSpc>
              <a:spcBef>
                <a:spcPts val="1510"/>
              </a:spcBef>
              <a:spcAft>
                <a:spcPts val="0"/>
              </a:spcAft>
              <a:buNone/>
            </a:pPr>
            <a:r>
              <a:rPr lang="en-US" sz="1800">
                <a:latin typeface="Times New Roman"/>
                <a:ea typeface="Times New Roman"/>
                <a:cs typeface="Times New Roman"/>
                <a:sym typeface="Times New Roman"/>
              </a:rPr>
              <a:t>of good performance at low costs.</a:t>
            </a:r>
            <a:endParaRPr sz="1800">
              <a:latin typeface="Times New Roman"/>
              <a:ea typeface="Times New Roman"/>
              <a:cs typeface="Times New Roman"/>
              <a:sym typeface="Times New Roman"/>
            </a:endParaRPr>
          </a:p>
          <a:p>
            <a:pPr marL="0" marR="0" lvl="0" indent="0" algn="l" rtl="0">
              <a:lnSpc>
                <a:spcPct val="100000"/>
              </a:lnSpc>
              <a:spcBef>
                <a:spcPts val="20"/>
              </a:spcBef>
              <a:spcAft>
                <a:spcPts val="0"/>
              </a:spcAft>
              <a:buNone/>
            </a:pPr>
            <a:endParaRPr sz="1800">
              <a:latin typeface="Times New Roman"/>
              <a:ea typeface="Times New Roman"/>
              <a:cs typeface="Times New Roman"/>
              <a:sym typeface="Times New Roman"/>
            </a:endParaRPr>
          </a:p>
          <a:p>
            <a:pPr marL="344170" marR="0" lvl="0" indent="-332105" algn="l" rtl="0">
              <a:lnSpc>
                <a:spcPct val="100000"/>
              </a:lnSpc>
              <a:spcBef>
                <a:spcPts val="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They are most commonly used in telephone lines.</a:t>
            </a:r>
            <a:endParaRPr sz="1800">
              <a:latin typeface="Times New Roman"/>
              <a:ea typeface="Times New Roman"/>
              <a:cs typeface="Times New Roman"/>
              <a:sym typeface="Times New Roman"/>
            </a:endParaRPr>
          </a:p>
          <a:p>
            <a:pPr marL="344170" marR="1270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However, if two or more wires are lying together, they can interfere with each  other’s signals.</a:t>
            </a:r>
            <a:endParaRPr sz="1800">
              <a:latin typeface="Times New Roman"/>
              <a:ea typeface="Times New Roman"/>
              <a:cs typeface="Times New Roman"/>
              <a:sym typeface="Times New Roman"/>
            </a:endParaRPr>
          </a:p>
          <a:p>
            <a:pPr marL="344170" marR="13334"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To reduce this electromagnetic interference, pair of copper wires are twisted  together in helical shape like a DNA molecule.</a:t>
            </a:r>
            <a:endParaRPr sz="1800">
              <a:latin typeface="Times New Roman"/>
              <a:ea typeface="Times New Roman"/>
              <a:cs typeface="Times New Roman"/>
              <a:sym typeface="Times New Roman"/>
            </a:endParaRPr>
          </a:p>
          <a:p>
            <a:pPr marL="0" marR="0" lvl="0" indent="0" algn="l" rtl="0">
              <a:lnSpc>
                <a:spcPct val="100000"/>
              </a:lnSpc>
              <a:spcBef>
                <a:spcPts val="20"/>
              </a:spcBef>
              <a:spcAft>
                <a:spcPts val="0"/>
              </a:spcAft>
              <a:buClr>
                <a:srgbClr val="D34817"/>
              </a:buClr>
              <a:buSzPts val="1800"/>
              <a:buFont typeface="Quattrocento Sans"/>
              <a:buNone/>
            </a:pPr>
            <a:endParaRPr sz="1800">
              <a:latin typeface="Times New Roman"/>
              <a:ea typeface="Times New Roman"/>
              <a:cs typeface="Times New Roman"/>
              <a:sym typeface="Times New Roman"/>
            </a:endParaRPr>
          </a:p>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Such twisted copper wires are called </a:t>
            </a:r>
            <a:r>
              <a:rPr lang="en-US" sz="1800" b="1">
                <a:latin typeface="Times New Roman"/>
                <a:ea typeface="Times New Roman"/>
                <a:cs typeface="Times New Roman"/>
                <a:sym typeface="Times New Roman"/>
              </a:rPr>
              <a:t>twisted pair</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344170" marR="508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To	reduce	interference	between	nearby	twisted	pairs,	the	twist	rates	are  different for each pair.</a:t>
            </a:r>
            <a:endParaRPr sz="180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05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1500">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2456815" marR="5080" lvl="0" indent="-1333500" algn="l" rtl="0">
              <a:lnSpc>
                <a:spcPct val="100000"/>
              </a:lnSpc>
              <a:spcBef>
                <a:spcPts val="0"/>
              </a:spcBef>
              <a:spcAft>
                <a:spcPts val="0"/>
              </a:spcAft>
              <a:buNone/>
            </a:pPr>
            <a:r>
              <a:rPr lang="en-US"/>
              <a:t>ERROR CORRECTION &amp;  DETECTION</a:t>
            </a:r>
            <a:endParaRPr/>
          </a:p>
        </p:txBody>
      </p:sp>
      <p:sp>
        <p:nvSpPr>
          <p:cNvPr id="282" name="Google Shape;282;p40"/>
          <p:cNvSpPr txBox="1"/>
          <p:nvPr/>
        </p:nvSpPr>
        <p:spPr>
          <a:xfrm>
            <a:off x="923619" y="1463040"/>
            <a:ext cx="7687309" cy="4734560"/>
          </a:xfrm>
          <a:prstGeom prst="rect">
            <a:avLst/>
          </a:prstGeom>
          <a:noFill/>
          <a:ln>
            <a:noFill/>
          </a:ln>
        </p:spPr>
        <p:txBody>
          <a:bodyPr spcFirstLastPara="1" wrap="square" lIns="0" tIns="12700" rIns="0" bIns="0" anchor="t" anchorCtr="0">
            <a:spAutoFit/>
          </a:bodyPr>
          <a:lstStyle/>
          <a:p>
            <a:pPr marL="350520" marR="15240" lvl="0" indent="-338455" algn="l" rtl="0">
              <a:lnSpc>
                <a:spcPct val="10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There are many reasons such as noise, cross-talk etc., which may help  data to get corrupted during transmission.</a:t>
            </a:r>
            <a:endParaRPr sz="2000">
              <a:latin typeface="Times New Roman"/>
              <a:ea typeface="Times New Roman"/>
              <a:cs typeface="Times New Roman"/>
              <a:sym typeface="Times New Roman"/>
            </a:endParaRPr>
          </a:p>
          <a:p>
            <a:pPr marL="350520" marR="508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upper	layers	work	on	some	generalized	view	of	network  architecture and are not aware of actual hardware data processing.</a:t>
            </a:r>
            <a:endParaRPr sz="2000">
              <a:latin typeface="Times New Roman"/>
              <a:ea typeface="Times New Roman"/>
              <a:cs typeface="Times New Roman"/>
              <a:sym typeface="Times New Roman"/>
            </a:endParaRPr>
          </a:p>
          <a:p>
            <a:pPr marL="350520" marR="1841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Hence,	the	upper	layers	expect	error-free	transmission	between	the  systems.</a:t>
            </a:r>
            <a:endParaRPr sz="2000">
              <a:latin typeface="Times New Roman"/>
              <a:ea typeface="Times New Roman"/>
              <a:cs typeface="Times New Roman"/>
              <a:sym typeface="Times New Roman"/>
            </a:endParaRPr>
          </a:p>
          <a:p>
            <a:pPr marL="350520" marR="1397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Most of the applications would not function expectedly if they receive  erroneous data.</a:t>
            </a:r>
            <a:endParaRPr sz="2000">
              <a:latin typeface="Times New Roman"/>
              <a:ea typeface="Times New Roman"/>
              <a:cs typeface="Times New Roman"/>
              <a:sym typeface="Times New Roman"/>
            </a:endParaRPr>
          </a:p>
          <a:p>
            <a:pPr marL="350520" marR="1143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Applications such as voice and video may not be that affected and with  some errors they may still function well.</a:t>
            </a:r>
            <a:endParaRPr sz="2000">
              <a:latin typeface="Times New Roman"/>
              <a:ea typeface="Times New Roman"/>
              <a:cs typeface="Times New Roman"/>
              <a:sym typeface="Times New Roman"/>
            </a:endParaRPr>
          </a:p>
          <a:p>
            <a:pPr marL="350520" marR="18415"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Data-link	layer	uses	some	error	control	mechanism	to	ensure	that  frames (data bit streams) are transmitted with certain level of accuracy.</a:t>
            </a:r>
            <a:endParaRPr sz="2000">
              <a:latin typeface="Times New Roman"/>
              <a:ea typeface="Times New Roman"/>
              <a:cs typeface="Times New Roman"/>
              <a:sym typeface="Times New Roman"/>
            </a:endParaRPr>
          </a:p>
          <a:p>
            <a:pPr marL="350520" marR="1905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But to understand how errors is controlled, it is essential to know what  types of errors may occur.</a:t>
            </a:r>
            <a:endParaRPr sz="20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2456815" marR="5080" lvl="0" indent="-1333500" algn="l" rtl="0">
              <a:lnSpc>
                <a:spcPct val="100000"/>
              </a:lnSpc>
              <a:spcBef>
                <a:spcPts val="0"/>
              </a:spcBef>
              <a:spcAft>
                <a:spcPts val="0"/>
              </a:spcAft>
              <a:buNone/>
            </a:pPr>
            <a:r>
              <a:rPr lang="en-US"/>
              <a:t>ERROR CORRECTION &amp;  DETECTION</a:t>
            </a:r>
            <a:endParaRPr/>
          </a:p>
        </p:txBody>
      </p:sp>
      <p:sp>
        <p:nvSpPr>
          <p:cNvPr id="288" name="Google Shape;288;p41"/>
          <p:cNvSpPr txBox="1"/>
          <p:nvPr/>
        </p:nvSpPr>
        <p:spPr>
          <a:xfrm>
            <a:off x="916949" y="1408084"/>
            <a:ext cx="7688580" cy="4159885"/>
          </a:xfrm>
          <a:prstGeom prst="rect">
            <a:avLst/>
          </a:prstGeom>
          <a:noFill/>
          <a:ln>
            <a:noFill/>
          </a:ln>
        </p:spPr>
        <p:txBody>
          <a:bodyPr spcFirstLastPara="1" wrap="square" lIns="0" tIns="78100" rIns="0" bIns="0" anchor="t" anchorCtr="0">
            <a:spAutoFit/>
          </a:bodyPr>
          <a:lstStyle/>
          <a:p>
            <a:pPr marL="356870" marR="7620" lvl="0" indent="-344805" algn="just" rtl="0">
              <a:lnSpc>
                <a:spcPct val="96363"/>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 condition when the receiver’s information does not match  with the sender’s information.</a:t>
            </a:r>
            <a:endParaRPr sz="2200">
              <a:latin typeface="Times New Roman"/>
              <a:ea typeface="Times New Roman"/>
              <a:cs typeface="Times New Roman"/>
              <a:sym typeface="Times New Roman"/>
            </a:endParaRPr>
          </a:p>
          <a:p>
            <a:pPr marL="356870" marR="5080" lvl="0" indent="-344805" algn="just" rtl="0">
              <a:lnSpc>
                <a:spcPct val="96363"/>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During transmission, digital signals suffer from noise that can  introduce errors in the binary bits travelling from sender to  receiver. That means a 0 bit may change to 1 or a 1 bit may  change to 0.</a:t>
            </a:r>
            <a:endParaRPr sz="2200">
              <a:latin typeface="Times New Roman"/>
              <a:ea typeface="Times New Roman"/>
              <a:cs typeface="Times New Roman"/>
              <a:sym typeface="Times New Roman"/>
            </a:endParaRPr>
          </a:p>
          <a:p>
            <a:pPr marL="356870" marR="0" lvl="0" indent="-344805" algn="just" rtl="0">
              <a:lnSpc>
                <a:spcPct val="100000"/>
              </a:lnSpc>
              <a:spcBef>
                <a:spcPts val="85"/>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Error control mechanism may involve two possible ways:</a:t>
            </a:r>
            <a:endParaRPr sz="2200">
              <a:latin typeface="Times New Roman"/>
              <a:ea typeface="Times New Roman"/>
              <a:cs typeface="Times New Roman"/>
              <a:sym typeface="Times New Roman"/>
            </a:endParaRPr>
          </a:p>
          <a:p>
            <a:pPr marL="356870" marR="7620" lvl="0" indent="-344805" algn="just" rtl="0">
              <a:lnSpc>
                <a:spcPct val="96363"/>
              </a:lnSpc>
              <a:spcBef>
                <a:spcPts val="565"/>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Error Detection</a:t>
            </a:r>
            <a:r>
              <a:rPr lang="en-US" sz="2200">
                <a:latin typeface="Times New Roman"/>
                <a:ea typeface="Times New Roman"/>
                <a:cs typeface="Times New Roman"/>
                <a:sym typeface="Times New Roman"/>
              </a:rPr>
              <a:t>- Errors in the received frames are detected by  means of Parity Check and Cyclic Redundancy Check (CRC). In  both cases, few extra bits are sent along with actual data to  confirm that bits received at other end are same as they were  sent. If the counter-check at receiver’ end fails, the bits are  considered corrupted.</a:t>
            </a:r>
            <a:endParaRPr sz="2200">
              <a:latin typeface="Times New Roman"/>
              <a:ea typeface="Times New Roman"/>
              <a:cs typeface="Times New Roman"/>
              <a:sym typeface="Times New Roman"/>
            </a:endParaRPr>
          </a:p>
          <a:p>
            <a:pPr marL="356870" marR="0" lvl="0" indent="-344805" algn="just" rtl="0">
              <a:lnSpc>
                <a:spcPct val="100000"/>
              </a:lnSpc>
              <a:spcBef>
                <a:spcPts val="85"/>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Error Correction</a:t>
            </a:r>
            <a:endParaRPr sz="22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2"/>
          <p:cNvPicPr preferRelativeResize="0"/>
          <p:nvPr/>
        </p:nvPicPr>
        <p:blipFill rotWithShape="1">
          <a:blip r:embed="rId3">
            <a:alphaModFix/>
          </a:blip>
          <a:srcRect/>
          <a:stretch/>
        </p:blipFill>
        <p:spPr>
          <a:xfrm>
            <a:off x="1276933" y="762000"/>
            <a:ext cx="6777855" cy="566938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2282994" y="689293"/>
            <a:ext cx="50292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ERROR DETECTION</a:t>
            </a:r>
            <a:endParaRPr sz="4000"/>
          </a:p>
        </p:txBody>
      </p:sp>
      <p:sp>
        <p:nvSpPr>
          <p:cNvPr id="299" name="Google Shape;299;p43"/>
          <p:cNvSpPr txBox="1"/>
          <p:nvPr/>
        </p:nvSpPr>
        <p:spPr>
          <a:xfrm>
            <a:off x="917238" y="1462023"/>
            <a:ext cx="7684770" cy="4249420"/>
          </a:xfrm>
          <a:prstGeom prst="rect">
            <a:avLst/>
          </a:prstGeom>
          <a:noFill/>
          <a:ln>
            <a:noFill/>
          </a:ln>
        </p:spPr>
        <p:txBody>
          <a:bodyPr spcFirstLastPara="1" wrap="square" lIns="0" tIns="12700" rIns="0" bIns="0" anchor="t" anchorCtr="0">
            <a:spAutoFit/>
          </a:bodyPr>
          <a:lstStyle/>
          <a:p>
            <a:pPr marL="82550" marR="0" lvl="0" indent="0" algn="l" rtl="0">
              <a:lnSpc>
                <a:spcPct val="100000"/>
              </a:lnSpc>
              <a:spcBef>
                <a:spcPts val="0"/>
              </a:spcBef>
              <a:spcAft>
                <a:spcPts val="0"/>
              </a:spcAft>
              <a:buNone/>
            </a:pPr>
            <a:r>
              <a:rPr lang="en-US" sz="2200" b="1">
                <a:latin typeface="Times New Roman"/>
                <a:ea typeface="Times New Roman"/>
                <a:cs typeface="Times New Roman"/>
                <a:sym typeface="Times New Roman"/>
              </a:rPr>
              <a:t>PARITY CHECKS</a:t>
            </a:r>
            <a:endParaRPr sz="2200">
              <a:latin typeface="Times New Roman"/>
              <a:ea typeface="Times New Roman"/>
              <a:cs typeface="Times New Roman"/>
              <a:sym typeface="Times New Roman"/>
            </a:endParaRPr>
          </a:p>
          <a:p>
            <a:pPr marL="356870" marR="5080" lvl="0" indent="-344805" algn="l" rtl="0">
              <a:lnSpc>
                <a:spcPct val="15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Blocks of data from the source are subjected to a check bit or  parity bit generator form, where a parity of :</a:t>
            </a:r>
            <a:endParaRPr sz="2200">
              <a:latin typeface="Times New Roman"/>
              <a:ea typeface="Times New Roman"/>
              <a:cs typeface="Times New Roman"/>
              <a:sym typeface="Times New Roman"/>
            </a:endParaRPr>
          </a:p>
          <a:p>
            <a:pPr marL="356870" marR="0" lvl="0" indent="-344805" algn="l" rtl="0">
              <a:lnSpc>
                <a:spcPct val="100000"/>
              </a:lnSpc>
              <a:spcBef>
                <a:spcPts val="190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1 is added to the block if it contains odd number of 1’s, and</a:t>
            </a:r>
            <a:endParaRPr sz="2200">
              <a:latin typeface="Times New Roman"/>
              <a:ea typeface="Times New Roman"/>
              <a:cs typeface="Times New Roman"/>
              <a:sym typeface="Times New Roman"/>
            </a:endParaRPr>
          </a:p>
          <a:p>
            <a:pPr marL="356870" marR="0" lvl="0" indent="-344805" algn="l" rtl="0">
              <a:lnSpc>
                <a:spcPct val="100000"/>
              </a:lnSpc>
              <a:spcBef>
                <a:spcPts val="190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0 is added if it contains even number of 1’s</a:t>
            </a:r>
            <a:endParaRPr sz="2200">
              <a:latin typeface="Times New Roman"/>
              <a:ea typeface="Times New Roman"/>
              <a:cs typeface="Times New Roman"/>
              <a:sym typeface="Times New Roman"/>
            </a:endParaRPr>
          </a:p>
          <a:p>
            <a:pPr marL="356870" marR="7620" lvl="0" indent="-344805" algn="l" rtl="0">
              <a:lnSpc>
                <a:spcPct val="15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This scheme makes the total number of 1’s even, that is why it is  called even parity checking.</a:t>
            </a:r>
            <a:endParaRPr sz="2200">
              <a:latin typeface="Times New Roman"/>
              <a:ea typeface="Times New Roman"/>
              <a:cs typeface="Times New Roman"/>
              <a:sym typeface="Times New Roman"/>
            </a:endParaRPr>
          </a:p>
          <a:p>
            <a:pPr marL="356870" marR="0" lvl="0" indent="-344805" algn="l" rtl="0">
              <a:lnSpc>
                <a:spcPct val="100000"/>
              </a:lnSpc>
              <a:spcBef>
                <a:spcPts val="190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You can also go for odd parity.</a:t>
            </a:r>
            <a:endParaRPr sz="22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4"/>
          <p:cNvPicPr preferRelativeResize="0"/>
          <p:nvPr/>
        </p:nvPicPr>
        <p:blipFill rotWithShape="1">
          <a:blip r:embed="rId3">
            <a:alphaModFix/>
          </a:blip>
          <a:srcRect/>
          <a:stretch/>
        </p:blipFill>
        <p:spPr>
          <a:xfrm>
            <a:off x="937875" y="1362363"/>
            <a:ext cx="7575358" cy="40655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2282994" y="689293"/>
            <a:ext cx="50292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ERROR DETECTION</a:t>
            </a:r>
            <a:endParaRPr sz="4000"/>
          </a:p>
        </p:txBody>
      </p:sp>
      <p:sp>
        <p:nvSpPr>
          <p:cNvPr id="310" name="Google Shape;310;p45"/>
          <p:cNvSpPr txBox="1"/>
          <p:nvPr/>
        </p:nvSpPr>
        <p:spPr>
          <a:xfrm>
            <a:off x="917238" y="1388363"/>
            <a:ext cx="7687309" cy="4490720"/>
          </a:xfrm>
          <a:prstGeom prst="rect">
            <a:avLst/>
          </a:prstGeom>
          <a:noFill/>
          <a:ln>
            <a:noFill/>
          </a:ln>
        </p:spPr>
        <p:txBody>
          <a:bodyPr spcFirstLastPara="1" wrap="square" lIns="0" tIns="86350" rIns="0" bIns="0" anchor="t" anchorCtr="0">
            <a:spAutoFit/>
          </a:bodyPr>
          <a:lstStyle/>
          <a:p>
            <a:pPr marL="82550" marR="0" lvl="0" indent="0" algn="l" rtl="0">
              <a:lnSpc>
                <a:spcPct val="100000"/>
              </a:lnSpc>
              <a:spcBef>
                <a:spcPts val="0"/>
              </a:spcBef>
              <a:spcAft>
                <a:spcPts val="0"/>
              </a:spcAft>
              <a:buNone/>
            </a:pPr>
            <a:r>
              <a:rPr lang="en-US" sz="2200" b="1">
                <a:latin typeface="Times New Roman"/>
                <a:ea typeface="Times New Roman"/>
                <a:cs typeface="Times New Roman"/>
                <a:sym typeface="Times New Roman"/>
              </a:rPr>
              <a:t>CHECKSUM</a:t>
            </a:r>
            <a:endParaRPr sz="2200">
              <a:latin typeface="Times New Roman"/>
              <a:ea typeface="Times New Roman"/>
              <a:cs typeface="Times New Roman"/>
              <a:sym typeface="Times New Roman"/>
            </a:endParaRPr>
          </a:p>
          <a:p>
            <a:pPr marL="356870" marR="762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In checksum error detection scheme, the data is divided into k  segments each of m bits.</a:t>
            </a:r>
            <a:endParaRPr sz="2200">
              <a:latin typeface="Times New Roman"/>
              <a:ea typeface="Times New Roman"/>
              <a:cs typeface="Times New Roman"/>
              <a:sym typeface="Times New Roman"/>
            </a:endParaRPr>
          </a:p>
          <a:p>
            <a:pPr marL="356870" marR="889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In the sender’s end the segments are added using 1’s complement  arithmetic to get the sum. The sum is complemented to get the  checksum.</a:t>
            </a:r>
            <a:endParaRPr sz="2200">
              <a:latin typeface="Times New Roman"/>
              <a:ea typeface="Times New Roman"/>
              <a:cs typeface="Times New Roman"/>
              <a:sym typeface="Times New Roman"/>
            </a:endParaRPr>
          </a:p>
          <a:p>
            <a:pPr marL="356870" marR="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checksum segment is sent along with the data segments.</a:t>
            </a:r>
            <a:endParaRPr sz="2200">
              <a:latin typeface="Times New Roman"/>
              <a:ea typeface="Times New Roman"/>
              <a:cs typeface="Times New Roman"/>
              <a:sym typeface="Times New Roman"/>
            </a:endParaRPr>
          </a:p>
          <a:p>
            <a:pPr marL="356870" marR="508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At the receiver’s end, all received segments are added using 1’s  complement arithmetic to get the sum. The sum is  complemented.</a:t>
            </a:r>
            <a:endParaRPr sz="2200">
              <a:latin typeface="Times New Roman"/>
              <a:ea typeface="Times New Roman"/>
              <a:cs typeface="Times New Roman"/>
              <a:sym typeface="Times New Roman"/>
            </a:endParaRPr>
          </a:p>
          <a:p>
            <a:pPr marL="356870" marR="698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If the result is zero, the received data is accepted; otherwise  discarded.</a:t>
            </a:r>
            <a:endParaRPr sz="22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46"/>
          <p:cNvPicPr preferRelativeResize="0"/>
          <p:nvPr/>
        </p:nvPicPr>
        <p:blipFill rotWithShape="1">
          <a:blip r:embed="rId3">
            <a:alphaModFix/>
          </a:blip>
          <a:srcRect/>
          <a:stretch/>
        </p:blipFill>
        <p:spPr>
          <a:xfrm>
            <a:off x="1295400" y="228600"/>
            <a:ext cx="6219523" cy="610689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2282994" y="689293"/>
            <a:ext cx="50292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ERROR DETECTION</a:t>
            </a:r>
            <a:endParaRPr sz="4000"/>
          </a:p>
        </p:txBody>
      </p:sp>
      <p:sp>
        <p:nvSpPr>
          <p:cNvPr id="321" name="Google Shape;321;p47"/>
          <p:cNvSpPr txBox="1"/>
          <p:nvPr/>
        </p:nvSpPr>
        <p:spPr>
          <a:xfrm>
            <a:off x="917238" y="1388363"/>
            <a:ext cx="7691755" cy="4417060"/>
          </a:xfrm>
          <a:prstGeom prst="rect">
            <a:avLst/>
          </a:prstGeom>
          <a:noFill/>
          <a:ln>
            <a:noFill/>
          </a:ln>
        </p:spPr>
        <p:txBody>
          <a:bodyPr spcFirstLastPara="1" wrap="square" lIns="0" tIns="86350" rIns="0" bIns="0" anchor="t" anchorCtr="0">
            <a:spAutoFit/>
          </a:bodyPr>
          <a:lstStyle/>
          <a:p>
            <a:pPr marL="82550" marR="0" lvl="0" indent="0" algn="l" rtl="0">
              <a:lnSpc>
                <a:spcPct val="100000"/>
              </a:lnSpc>
              <a:spcBef>
                <a:spcPts val="0"/>
              </a:spcBef>
              <a:spcAft>
                <a:spcPts val="0"/>
              </a:spcAft>
              <a:buNone/>
            </a:pPr>
            <a:r>
              <a:rPr lang="en-US" sz="2200" b="1">
                <a:latin typeface="Times New Roman"/>
                <a:ea typeface="Times New Roman"/>
                <a:cs typeface="Times New Roman"/>
                <a:sym typeface="Times New Roman"/>
              </a:rPr>
              <a:t>CYCLIC REDUNDANCY CHECK</a:t>
            </a:r>
            <a:endParaRPr sz="2200">
              <a:latin typeface="Times New Roman"/>
              <a:ea typeface="Times New Roman"/>
              <a:cs typeface="Times New Roman"/>
              <a:sym typeface="Times New Roman"/>
            </a:endParaRPr>
          </a:p>
          <a:p>
            <a:pPr marL="356870" marR="1270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Unlike checksum scheme, which is based on addition, CRC is  based on binary division.</a:t>
            </a:r>
            <a:endParaRPr sz="2200">
              <a:latin typeface="Times New Roman"/>
              <a:ea typeface="Times New Roman"/>
              <a:cs typeface="Times New Roman"/>
              <a:sym typeface="Times New Roman"/>
            </a:endParaRPr>
          </a:p>
          <a:p>
            <a:pPr marL="356870" marR="508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In CRC, a sequence of redundant bits, called cyclic redundancy  check bits, are appended to the end of data unit so that the  resulting data unit becomes exactly divisible by a second,  predetermined binary number.</a:t>
            </a:r>
            <a:endParaRPr sz="2200">
              <a:latin typeface="Times New Roman"/>
              <a:ea typeface="Times New Roman"/>
              <a:cs typeface="Times New Roman"/>
              <a:sym typeface="Times New Roman"/>
            </a:endParaRPr>
          </a:p>
          <a:p>
            <a:pPr marL="356870" marR="7620"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At the destination, the incoming data unit is divided by the same  number. If at this step there is no remainder, the data unit is  assumed to be correct and is therefore accepted.</a:t>
            </a:r>
            <a:endParaRPr sz="2200">
              <a:latin typeface="Times New Roman"/>
              <a:ea typeface="Times New Roman"/>
              <a:cs typeface="Times New Roman"/>
              <a:sym typeface="Times New Roman"/>
            </a:endParaRPr>
          </a:p>
          <a:p>
            <a:pPr marL="356870" marR="9525" lvl="0" indent="-344805" algn="just"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A remainder indicates that the data unit has been damaged in  transit and therefore must be rejected.</a:t>
            </a:r>
            <a:endParaRPr sz="22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8"/>
          <p:cNvPicPr preferRelativeResize="0"/>
          <p:nvPr/>
        </p:nvPicPr>
        <p:blipFill rotWithShape="1">
          <a:blip r:embed="rId3">
            <a:alphaModFix/>
          </a:blip>
          <a:srcRect/>
          <a:stretch/>
        </p:blipFill>
        <p:spPr>
          <a:xfrm>
            <a:off x="919761" y="423277"/>
            <a:ext cx="7583085" cy="600546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2282994" y="689293"/>
            <a:ext cx="503047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ERROR DETECTION</a:t>
            </a:r>
            <a:endParaRPr sz="4000"/>
          </a:p>
        </p:txBody>
      </p:sp>
      <p:sp>
        <p:nvSpPr>
          <p:cNvPr id="332" name="Google Shape;332;p49"/>
          <p:cNvSpPr txBox="1"/>
          <p:nvPr/>
        </p:nvSpPr>
        <p:spPr>
          <a:xfrm>
            <a:off x="930000" y="1464055"/>
            <a:ext cx="7675245" cy="4791710"/>
          </a:xfrm>
          <a:prstGeom prst="rect">
            <a:avLst/>
          </a:prstGeom>
          <a:noFill/>
          <a:ln>
            <a:noFill/>
          </a:ln>
        </p:spPr>
        <p:txBody>
          <a:bodyPr spcFirstLastPara="1" wrap="square" lIns="0" tIns="12700" rIns="0" bIns="0" anchor="t" anchorCtr="0">
            <a:spAutoFit/>
          </a:bodyPr>
          <a:lstStyle/>
          <a:p>
            <a:pPr marL="69850" marR="0" lvl="0" indent="0" algn="l" rtl="0">
              <a:lnSpc>
                <a:spcPct val="100000"/>
              </a:lnSpc>
              <a:spcBef>
                <a:spcPts val="0"/>
              </a:spcBef>
              <a:spcAft>
                <a:spcPts val="0"/>
              </a:spcAft>
              <a:buNone/>
            </a:pPr>
            <a:r>
              <a:rPr lang="en-US" sz="1800" b="1">
                <a:latin typeface="Times New Roman"/>
                <a:ea typeface="Times New Roman"/>
                <a:cs typeface="Times New Roman"/>
                <a:sym typeface="Times New Roman"/>
              </a:rPr>
              <a:t>HAMMING CODE</a:t>
            </a:r>
            <a:endParaRPr sz="1800">
              <a:latin typeface="Times New Roman"/>
              <a:ea typeface="Times New Roman"/>
              <a:cs typeface="Times New Roman"/>
              <a:sym typeface="Times New Roman"/>
            </a:endParaRPr>
          </a:p>
          <a:p>
            <a:pPr marL="344170" marR="8255"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Hamming	code	is	a	block	code	that	is	capable	of	detecting	up	to	two  simultaneous bit errors and correcting single-bit errors. It was developed by</a:t>
            </a:r>
            <a:endParaRPr sz="1800">
              <a:latin typeface="Times New Roman"/>
              <a:ea typeface="Times New Roman"/>
              <a:cs typeface="Times New Roman"/>
              <a:sym typeface="Times New Roman"/>
            </a:endParaRPr>
          </a:p>
          <a:p>
            <a:pPr marL="344170" marR="0" lvl="0" indent="0" algn="l" rtl="0">
              <a:lnSpc>
                <a:spcPct val="100000"/>
              </a:lnSpc>
              <a:spcBef>
                <a:spcPts val="1510"/>
              </a:spcBef>
              <a:spcAft>
                <a:spcPts val="0"/>
              </a:spcAft>
              <a:buNone/>
            </a:pPr>
            <a:r>
              <a:rPr lang="en-US" sz="1800">
                <a:latin typeface="Times New Roman"/>
                <a:ea typeface="Times New Roman"/>
                <a:cs typeface="Times New Roman"/>
                <a:sym typeface="Times New Roman"/>
              </a:rPr>
              <a:t>R.W. Hamming for error correction.</a:t>
            </a:r>
            <a:endParaRPr sz="1800">
              <a:latin typeface="Times New Roman"/>
              <a:ea typeface="Times New Roman"/>
              <a:cs typeface="Times New Roman"/>
              <a:sym typeface="Times New Roman"/>
            </a:endParaRPr>
          </a:p>
          <a:p>
            <a:pPr marL="344170" marR="1397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In this coding method, the source encodes the message by inserting redundant  bits within the message.</a:t>
            </a:r>
            <a:endParaRPr sz="1800">
              <a:latin typeface="Times New Roman"/>
              <a:ea typeface="Times New Roman"/>
              <a:cs typeface="Times New Roman"/>
              <a:sym typeface="Times New Roman"/>
            </a:endParaRPr>
          </a:p>
          <a:p>
            <a:pPr marL="344170" marR="10795"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These redundant bits are extra bits that are generated and inserted at specific  positions in the message itself to enable error detection and correction.</a:t>
            </a:r>
            <a:endParaRPr sz="1800">
              <a:latin typeface="Times New Roman"/>
              <a:ea typeface="Times New Roman"/>
              <a:cs typeface="Times New Roman"/>
              <a:sym typeface="Times New Roman"/>
            </a:endParaRPr>
          </a:p>
          <a:p>
            <a:pPr marL="344170" marR="5080" lvl="0" indent="-332105" algn="l" rtl="0">
              <a:lnSpc>
                <a:spcPct val="17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When the destination receives this message, it performs recalculations to detect  errors and find the bit position that has error.</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1838166" y="689293"/>
            <a:ext cx="591502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TWISTED PAIR CABLES</a:t>
            </a:r>
            <a:endParaRPr sz="4000"/>
          </a:p>
        </p:txBody>
      </p:sp>
      <p:pic>
        <p:nvPicPr>
          <p:cNvPr id="73" name="Google Shape;73;p5"/>
          <p:cNvPicPr preferRelativeResize="0"/>
          <p:nvPr/>
        </p:nvPicPr>
        <p:blipFill rotWithShape="1">
          <a:blip r:embed="rId3">
            <a:alphaModFix/>
          </a:blip>
          <a:srcRect/>
          <a:stretch/>
        </p:blipFill>
        <p:spPr>
          <a:xfrm>
            <a:off x="2209800" y="1900402"/>
            <a:ext cx="4800599" cy="404319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0"/>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449580" lvl="0" indent="0" algn="ctr" rtl="0">
              <a:lnSpc>
                <a:spcPct val="100000"/>
              </a:lnSpc>
              <a:spcBef>
                <a:spcPts val="0"/>
              </a:spcBef>
              <a:spcAft>
                <a:spcPts val="0"/>
              </a:spcAft>
              <a:buNone/>
            </a:pPr>
            <a:r>
              <a:rPr lang="en-US"/>
              <a:t>ERROR DETECTION-Hamming</a:t>
            </a:r>
            <a:endParaRPr/>
          </a:p>
          <a:p>
            <a:pPr marL="455930" lvl="0" indent="0" algn="ctr" rtl="0">
              <a:lnSpc>
                <a:spcPct val="100000"/>
              </a:lnSpc>
              <a:spcBef>
                <a:spcPts val="0"/>
              </a:spcBef>
              <a:spcAft>
                <a:spcPts val="0"/>
              </a:spcAft>
              <a:buNone/>
            </a:pPr>
            <a:r>
              <a:rPr lang="en-US"/>
              <a:t>Code</a:t>
            </a:r>
            <a:endParaRPr/>
          </a:p>
        </p:txBody>
      </p:sp>
      <p:sp>
        <p:nvSpPr>
          <p:cNvPr id="338" name="Google Shape;338;p50"/>
          <p:cNvSpPr txBox="1"/>
          <p:nvPr/>
        </p:nvSpPr>
        <p:spPr>
          <a:xfrm>
            <a:off x="917238" y="1388363"/>
            <a:ext cx="7684770" cy="3149600"/>
          </a:xfrm>
          <a:prstGeom prst="rect">
            <a:avLst/>
          </a:prstGeom>
          <a:noFill/>
          <a:ln>
            <a:noFill/>
          </a:ln>
        </p:spPr>
        <p:txBody>
          <a:bodyPr spcFirstLastPara="1" wrap="square" lIns="0" tIns="86350" rIns="0" bIns="0" anchor="t" anchorCtr="0">
            <a:spAutoFit/>
          </a:bodyPr>
          <a:lstStyle/>
          <a:p>
            <a:pPr marL="356870" marR="0" lvl="0" indent="-344805" algn="l" rtl="0">
              <a:lnSpc>
                <a:spcPct val="100000"/>
              </a:lnSpc>
              <a:spcBef>
                <a:spcPts val="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Encoding a message by Hamming Code</a:t>
            </a:r>
            <a:endParaRPr sz="2200">
              <a:latin typeface="Times New Roman"/>
              <a:ea typeface="Times New Roman"/>
              <a:cs typeface="Times New Roman"/>
              <a:sym typeface="Times New Roman"/>
            </a:endParaRPr>
          </a:p>
          <a:p>
            <a:pPr marL="356870" marR="508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The	procedure	used	by	the	sender	to	encode	the	message  encompasses the following steps −</a:t>
            </a:r>
            <a:endParaRPr sz="2200">
              <a:latin typeface="Times New Roman"/>
              <a:ea typeface="Times New Roman"/>
              <a:cs typeface="Times New Roman"/>
              <a:sym typeface="Times New Roman"/>
            </a:endParaRPr>
          </a:p>
          <a:p>
            <a:pPr marL="82550" marR="0" lvl="0" indent="0" algn="l" rtl="0">
              <a:lnSpc>
                <a:spcPct val="100000"/>
              </a:lnSpc>
              <a:spcBef>
                <a:spcPts val="580"/>
              </a:spcBef>
              <a:spcAft>
                <a:spcPts val="0"/>
              </a:spcAft>
              <a:buNone/>
            </a:pPr>
            <a:r>
              <a:rPr lang="en-US" sz="2200" b="1">
                <a:latin typeface="Times New Roman"/>
                <a:ea typeface="Times New Roman"/>
                <a:cs typeface="Times New Roman"/>
                <a:sym typeface="Times New Roman"/>
              </a:rPr>
              <a:t>Step 1 </a:t>
            </a:r>
            <a:r>
              <a:rPr lang="en-US" sz="2200">
                <a:latin typeface="Times New Roman"/>
                <a:ea typeface="Times New Roman"/>
                <a:cs typeface="Times New Roman"/>
                <a:sym typeface="Times New Roman"/>
              </a:rPr>
              <a:t>− Calculation of the number of redundant bits.</a:t>
            </a:r>
            <a:endParaRPr sz="2200">
              <a:latin typeface="Times New Roman"/>
              <a:ea typeface="Times New Roman"/>
              <a:cs typeface="Times New Roman"/>
              <a:sym typeface="Times New Roman"/>
            </a:endParaRPr>
          </a:p>
          <a:p>
            <a:pPr marL="82550" marR="0" lvl="0" indent="0" algn="l" rtl="0">
              <a:lnSpc>
                <a:spcPct val="100000"/>
              </a:lnSpc>
              <a:spcBef>
                <a:spcPts val="580"/>
              </a:spcBef>
              <a:spcAft>
                <a:spcPts val="0"/>
              </a:spcAft>
              <a:buNone/>
            </a:pPr>
            <a:r>
              <a:rPr lang="en-US" sz="2200" b="1">
                <a:latin typeface="Times New Roman"/>
                <a:ea typeface="Times New Roman"/>
                <a:cs typeface="Times New Roman"/>
                <a:sym typeface="Times New Roman"/>
              </a:rPr>
              <a:t>Step 2 </a:t>
            </a:r>
            <a:r>
              <a:rPr lang="en-US" sz="2200">
                <a:latin typeface="Times New Roman"/>
                <a:ea typeface="Times New Roman"/>
                <a:cs typeface="Times New Roman"/>
                <a:sym typeface="Times New Roman"/>
              </a:rPr>
              <a:t>− Positioning the redundant bits.</a:t>
            </a:r>
            <a:endParaRPr sz="2200">
              <a:latin typeface="Times New Roman"/>
              <a:ea typeface="Times New Roman"/>
              <a:cs typeface="Times New Roman"/>
              <a:sym typeface="Times New Roman"/>
            </a:endParaRPr>
          </a:p>
          <a:p>
            <a:pPr marL="82550" marR="0" lvl="0" indent="0" algn="l" rtl="0">
              <a:lnSpc>
                <a:spcPct val="100000"/>
              </a:lnSpc>
              <a:spcBef>
                <a:spcPts val="580"/>
              </a:spcBef>
              <a:spcAft>
                <a:spcPts val="0"/>
              </a:spcAft>
              <a:buNone/>
            </a:pPr>
            <a:r>
              <a:rPr lang="en-US" sz="2200" b="1">
                <a:latin typeface="Times New Roman"/>
                <a:ea typeface="Times New Roman"/>
                <a:cs typeface="Times New Roman"/>
                <a:sym typeface="Times New Roman"/>
              </a:rPr>
              <a:t>Step 3 </a:t>
            </a:r>
            <a:r>
              <a:rPr lang="en-US" sz="2200">
                <a:latin typeface="Times New Roman"/>
                <a:ea typeface="Times New Roman"/>
                <a:cs typeface="Times New Roman"/>
                <a:sym typeface="Times New Roman"/>
              </a:rPr>
              <a:t>− Calculating the values of each redundant bit.</a:t>
            </a:r>
            <a:endParaRPr sz="2200">
              <a:latin typeface="Times New Roman"/>
              <a:ea typeface="Times New Roman"/>
              <a:cs typeface="Times New Roman"/>
              <a:sym typeface="Times New Roman"/>
            </a:endParaRPr>
          </a:p>
          <a:p>
            <a:pPr marL="356870" marR="889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Once the redundant bits are embedded within the message, this is  sent to the user.</a:t>
            </a:r>
            <a:endParaRPr sz="22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1"/>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449580" lvl="0" indent="0" algn="ctr" rtl="0">
              <a:lnSpc>
                <a:spcPct val="100000"/>
              </a:lnSpc>
              <a:spcBef>
                <a:spcPts val="0"/>
              </a:spcBef>
              <a:spcAft>
                <a:spcPts val="0"/>
              </a:spcAft>
              <a:buNone/>
            </a:pPr>
            <a:r>
              <a:rPr lang="en-US"/>
              <a:t>ERROR DETECTION-Hamming</a:t>
            </a:r>
            <a:endParaRPr/>
          </a:p>
          <a:p>
            <a:pPr marL="455930" lvl="0" indent="0" algn="ctr" rtl="0">
              <a:lnSpc>
                <a:spcPct val="100000"/>
              </a:lnSpc>
              <a:spcBef>
                <a:spcPts val="0"/>
              </a:spcBef>
              <a:spcAft>
                <a:spcPts val="0"/>
              </a:spcAft>
              <a:buNone/>
            </a:pPr>
            <a:r>
              <a:rPr lang="en-US"/>
              <a:t>Code</a:t>
            </a:r>
            <a:endParaRPr/>
          </a:p>
        </p:txBody>
      </p:sp>
      <p:sp>
        <p:nvSpPr>
          <p:cNvPr id="344" name="Google Shape;344;p51"/>
          <p:cNvSpPr txBox="1"/>
          <p:nvPr/>
        </p:nvSpPr>
        <p:spPr>
          <a:xfrm>
            <a:off x="897954" y="1387322"/>
            <a:ext cx="7723505" cy="3618865"/>
          </a:xfrm>
          <a:prstGeom prst="rect">
            <a:avLst/>
          </a:prstGeom>
          <a:noFill/>
          <a:ln>
            <a:noFill/>
          </a:ln>
        </p:spPr>
        <p:txBody>
          <a:bodyPr spcFirstLastPara="1" wrap="square" lIns="0" tIns="86975" rIns="0" bIns="0" anchor="t" anchorCtr="0">
            <a:spAutoFit/>
          </a:bodyPr>
          <a:lstStyle/>
          <a:p>
            <a:pPr marL="101600" marR="0" lvl="0" indent="0" algn="just" rtl="0">
              <a:lnSpc>
                <a:spcPct val="100000"/>
              </a:lnSpc>
              <a:spcBef>
                <a:spcPts val="0"/>
              </a:spcBef>
              <a:spcAft>
                <a:spcPts val="0"/>
              </a:spcAft>
              <a:buNone/>
            </a:pPr>
            <a:r>
              <a:rPr lang="en-US" sz="2400" b="1">
                <a:latin typeface="Times New Roman"/>
                <a:ea typeface="Times New Roman"/>
                <a:cs typeface="Times New Roman"/>
                <a:sym typeface="Times New Roman"/>
              </a:rPr>
              <a:t>Step 1 − Calculation of the number of redundant bits.</a:t>
            </a:r>
            <a:endParaRPr sz="2400">
              <a:latin typeface="Times New Roman"/>
              <a:ea typeface="Times New Roman"/>
              <a:cs typeface="Times New Roman"/>
              <a:sym typeface="Times New Roman"/>
            </a:endParaRPr>
          </a:p>
          <a:p>
            <a:pPr marL="375920" marR="32384" lvl="0" indent="-351155" algn="just" rtl="0">
              <a:lnSpc>
                <a:spcPct val="100000"/>
              </a:lnSpc>
              <a:spcBef>
                <a:spcPts val="585"/>
              </a:spcBef>
              <a:spcAft>
                <a:spcPts val="0"/>
              </a:spcAft>
              <a:buClr>
                <a:srgbClr val="D34817"/>
              </a:buClr>
              <a:buSzPts val="2050"/>
              <a:buFont typeface="Quattrocento Sans"/>
              <a:buChar char="⚫"/>
            </a:pPr>
            <a:r>
              <a:rPr lang="en-US" sz="2400">
                <a:latin typeface="Times New Roman"/>
                <a:ea typeface="Times New Roman"/>
                <a:cs typeface="Times New Roman"/>
                <a:sym typeface="Times New Roman"/>
              </a:rPr>
              <a:t>If the message contains </a:t>
            </a:r>
            <a:r>
              <a:rPr lang="en-US" sz="2400" i="1">
                <a:latin typeface="Times New Roman"/>
                <a:ea typeface="Times New Roman"/>
                <a:cs typeface="Times New Roman"/>
                <a:sym typeface="Times New Roman"/>
              </a:rPr>
              <a:t>m</a:t>
            </a:r>
            <a:r>
              <a:rPr lang="en-US" sz="2400">
                <a:latin typeface="Lucida Sans"/>
                <a:ea typeface="Lucida Sans"/>
                <a:cs typeface="Lucida Sans"/>
                <a:sym typeface="Lucida Sans"/>
              </a:rPr>
              <a:t>𝑚</a:t>
            </a:r>
            <a:r>
              <a:rPr lang="en-US" sz="2400">
                <a:latin typeface="Times New Roman"/>
                <a:ea typeface="Times New Roman"/>
                <a:cs typeface="Times New Roman"/>
                <a:sym typeface="Times New Roman"/>
              </a:rPr>
              <a:t>number of data bits, </a:t>
            </a:r>
            <a:r>
              <a:rPr lang="en-US" sz="2400" i="1">
                <a:latin typeface="Times New Roman"/>
                <a:ea typeface="Times New Roman"/>
                <a:cs typeface="Times New Roman"/>
                <a:sym typeface="Times New Roman"/>
              </a:rPr>
              <a:t>r</a:t>
            </a:r>
            <a:r>
              <a:rPr lang="en-US" sz="2400">
                <a:latin typeface="Lucida Sans"/>
                <a:ea typeface="Lucida Sans"/>
                <a:cs typeface="Lucida Sans"/>
                <a:sym typeface="Lucida Sans"/>
              </a:rPr>
              <a:t>𝑟</a:t>
            </a:r>
            <a:r>
              <a:rPr lang="en-US" sz="2400">
                <a:latin typeface="Times New Roman"/>
                <a:ea typeface="Times New Roman"/>
                <a:cs typeface="Times New Roman"/>
                <a:sym typeface="Times New Roman"/>
              </a:rPr>
              <a:t>number  of redundant bits are added to it so that </a:t>
            </a:r>
            <a:r>
              <a:rPr lang="en-US" sz="2400" i="1">
                <a:latin typeface="Times New Roman"/>
                <a:ea typeface="Times New Roman"/>
                <a:cs typeface="Times New Roman"/>
                <a:sym typeface="Times New Roman"/>
              </a:rPr>
              <a:t>m</a:t>
            </a:r>
            <a:r>
              <a:rPr lang="en-US" sz="2400">
                <a:latin typeface="Lucida Sans"/>
                <a:ea typeface="Lucida Sans"/>
                <a:cs typeface="Lucida Sans"/>
                <a:sym typeface="Lucida Sans"/>
              </a:rPr>
              <a:t>𝑟 </a:t>
            </a:r>
            <a:r>
              <a:rPr lang="en-US" sz="2400">
                <a:latin typeface="Times New Roman"/>
                <a:ea typeface="Times New Roman"/>
                <a:cs typeface="Times New Roman"/>
                <a:sym typeface="Times New Roman"/>
              </a:rPr>
              <a:t>is able to  indicate at least (</a:t>
            </a:r>
            <a:r>
              <a:rPr lang="en-US" sz="2400" i="1">
                <a:latin typeface="Times New Roman"/>
                <a:ea typeface="Times New Roman"/>
                <a:cs typeface="Times New Roman"/>
                <a:sym typeface="Times New Roman"/>
              </a:rPr>
              <a:t>m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r</a:t>
            </a:r>
            <a:r>
              <a:rPr lang="en-US" sz="2400">
                <a:latin typeface="Times New Roman"/>
                <a:ea typeface="Times New Roman"/>
                <a:cs typeface="Times New Roman"/>
                <a:sym typeface="Times New Roman"/>
              </a:rPr>
              <a:t>+ 1) different states.</a:t>
            </a:r>
            <a:endParaRPr sz="2400">
              <a:latin typeface="Times New Roman"/>
              <a:ea typeface="Times New Roman"/>
              <a:cs typeface="Times New Roman"/>
              <a:sym typeface="Times New Roman"/>
            </a:endParaRPr>
          </a:p>
          <a:p>
            <a:pPr marL="457200" marR="0" lvl="0" indent="-432433" algn="just" rtl="0">
              <a:lnSpc>
                <a:spcPct val="100000"/>
              </a:lnSpc>
              <a:spcBef>
                <a:spcPts val="595"/>
              </a:spcBef>
              <a:spcAft>
                <a:spcPts val="0"/>
              </a:spcAft>
              <a:buClr>
                <a:srgbClr val="D34817"/>
              </a:buClr>
              <a:buSzPts val="2050"/>
              <a:buFont typeface="Quattrocento Sans"/>
              <a:buChar char="⚫"/>
            </a:pPr>
            <a:r>
              <a:rPr lang="en-US" sz="2400">
                <a:latin typeface="Times New Roman"/>
                <a:ea typeface="Times New Roman"/>
                <a:cs typeface="Times New Roman"/>
                <a:sym typeface="Times New Roman"/>
              </a:rPr>
              <a:t>Here, (</a:t>
            </a:r>
            <a:r>
              <a:rPr lang="en-US" sz="2400" i="1">
                <a:latin typeface="Times New Roman"/>
                <a:ea typeface="Times New Roman"/>
                <a:cs typeface="Times New Roman"/>
                <a:sym typeface="Times New Roman"/>
              </a:rPr>
              <a:t>m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r</a:t>
            </a:r>
            <a:r>
              <a:rPr lang="en-US" sz="2400">
                <a:latin typeface="Times New Roman"/>
                <a:ea typeface="Times New Roman"/>
                <a:cs typeface="Times New Roman"/>
                <a:sym typeface="Times New Roman"/>
              </a:rPr>
              <a:t>) indicates location of an error in each of (</a:t>
            </a:r>
            <a:r>
              <a:rPr lang="en-US" sz="2400">
                <a:latin typeface="Lucida Sans"/>
                <a:ea typeface="Lucida Sans"/>
                <a:cs typeface="Lucida Sans"/>
                <a:sym typeface="Lucida Sans"/>
              </a:rPr>
              <a:t>𝑚 </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375920" marR="0" lvl="0" indent="0" algn="just" rtl="0">
              <a:lnSpc>
                <a:spcPct val="100000"/>
              </a:lnSpc>
              <a:spcBef>
                <a:spcPts val="10"/>
              </a:spcBef>
              <a:spcAft>
                <a:spcPts val="0"/>
              </a:spcAft>
              <a:buNone/>
            </a:pPr>
            <a:r>
              <a:rPr lang="en-US" sz="2400">
                <a:latin typeface="Lucida Sans"/>
                <a:ea typeface="Lucida Sans"/>
                <a:cs typeface="Lucida Sans"/>
                <a:sym typeface="Lucida Sans"/>
              </a:rPr>
              <a:t>𝑟</a:t>
            </a:r>
            <a:r>
              <a:rPr lang="en-US" sz="2400">
                <a:latin typeface="Times New Roman"/>
                <a:ea typeface="Times New Roman"/>
                <a:cs typeface="Times New Roman"/>
                <a:sym typeface="Times New Roman"/>
              </a:rPr>
              <a:t>) bit positions and one additional state indicates no error.</a:t>
            </a:r>
            <a:endParaRPr sz="2400">
              <a:latin typeface="Times New Roman"/>
              <a:ea typeface="Times New Roman"/>
              <a:cs typeface="Times New Roman"/>
              <a:sym typeface="Times New Roman"/>
            </a:endParaRPr>
          </a:p>
          <a:p>
            <a:pPr marL="375920" marR="45720" lvl="0" indent="-351155" algn="just" rtl="0">
              <a:lnSpc>
                <a:spcPct val="100000"/>
              </a:lnSpc>
              <a:spcBef>
                <a:spcPts val="585"/>
              </a:spcBef>
              <a:spcAft>
                <a:spcPts val="0"/>
              </a:spcAft>
              <a:buClr>
                <a:srgbClr val="D34817"/>
              </a:buClr>
              <a:buSzPts val="2050"/>
              <a:buFont typeface="Quattrocento Sans"/>
              <a:buChar char="⚫"/>
            </a:pPr>
            <a:r>
              <a:rPr lang="en-US" sz="2400">
                <a:latin typeface="Times New Roman"/>
                <a:ea typeface="Times New Roman"/>
                <a:cs typeface="Times New Roman"/>
                <a:sym typeface="Times New Roman"/>
              </a:rPr>
              <a:t>Since, </a:t>
            </a:r>
            <a:r>
              <a:rPr lang="en-US" sz="2400" i="1">
                <a:latin typeface="Times New Roman"/>
                <a:ea typeface="Times New Roman"/>
                <a:cs typeface="Times New Roman"/>
                <a:sym typeface="Times New Roman"/>
              </a:rPr>
              <a:t>r</a:t>
            </a:r>
            <a:r>
              <a:rPr lang="en-US" sz="2400">
                <a:latin typeface="Lucida Sans"/>
                <a:ea typeface="Lucida Sans"/>
                <a:cs typeface="Lucida Sans"/>
                <a:sym typeface="Lucida Sans"/>
              </a:rPr>
              <a:t>𝑟 </a:t>
            </a:r>
            <a:r>
              <a:rPr lang="en-US" sz="2400">
                <a:latin typeface="Times New Roman"/>
                <a:ea typeface="Times New Roman"/>
                <a:cs typeface="Times New Roman"/>
                <a:sym typeface="Times New Roman"/>
              </a:rPr>
              <a:t>bits can indicate 2</a:t>
            </a:r>
            <a:r>
              <a:rPr lang="en-US" sz="2400" baseline="30000">
                <a:latin typeface="Times New Roman"/>
                <a:ea typeface="Times New Roman"/>
                <a:cs typeface="Times New Roman"/>
                <a:sym typeface="Times New Roman"/>
              </a:rPr>
              <a:t>r</a:t>
            </a:r>
            <a:r>
              <a:rPr lang="en-US" sz="2400">
                <a:latin typeface="Lucida Sans"/>
                <a:ea typeface="Lucida Sans"/>
                <a:cs typeface="Lucida Sans"/>
                <a:sym typeface="Lucida Sans"/>
              </a:rPr>
              <a:t>𝑟 </a:t>
            </a:r>
            <a:r>
              <a:rPr lang="en-US" sz="2400">
                <a:latin typeface="Times New Roman"/>
                <a:ea typeface="Times New Roman"/>
                <a:cs typeface="Times New Roman"/>
                <a:sym typeface="Times New Roman"/>
              </a:rPr>
              <a:t>states, 2</a:t>
            </a:r>
            <a:r>
              <a:rPr lang="en-US" sz="2400" baseline="30000">
                <a:latin typeface="Times New Roman"/>
                <a:ea typeface="Times New Roman"/>
                <a:cs typeface="Times New Roman"/>
                <a:sym typeface="Times New Roman"/>
              </a:rPr>
              <a:t>r</a:t>
            </a:r>
            <a:r>
              <a:rPr lang="en-US" sz="2400">
                <a:latin typeface="Lucida Sans"/>
                <a:ea typeface="Lucida Sans"/>
                <a:cs typeface="Lucida Sans"/>
                <a:sym typeface="Lucida Sans"/>
              </a:rPr>
              <a:t>𝑟 </a:t>
            </a:r>
            <a:r>
              <a:rPr lang="en-US" sz="2400">
                <a:latin typeface="Times New Roman"/>
                <a:ea typeface="Times New Roman"/>
                <a:cs typeface="Times New Roman"/>
                <a:sym typeface="Times New Roman"/>
              </a:rPr>
              <a:t>must be at least  equal to (</a:t>
            </a:r>
            <a:r>
              <a:rPr lang="en-US" sz="2400" i="1">
                <a:latin typeface="Times New Roman"/>
                <a:ea typeface="Times New Roman"/>
                <a:cs typeface="Times New Roman"/>
                <a:sym typeface="Times New Roman"/>
              </a:rPr>
              <a:t>m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r </a:t>
            </a:r>
            <a:r>
              <a:rPr lang="en-US" sz="2400">
                <a:latin typeface="Times New Roman"/>
                <a:ea typeface="Times New Roman"/>
                <a:cs typeface="Times New Roman"/>
                <a:sym typeface="Times New Roman"/>
              </a:rPr>
              <a:t>+ 1). Thus the following equation should  hold 2</a:t>
            </a:r>
            <a:r>
              <a:rPr lang="en-US" sz="2400" baseline="30000">
                <a:latin typeface="Times New Roman"/>
                <a:ea typeface="Times New Roman"/>
                <a:cs typeface="Times New Roman"/>
                <a:sym typeface="Times New Roman"/>
              </a:rPr>
              <a:t>r </a:t>
            </a:r>
            <a:r>
              <a:rPr lang="en-US" sz="2400">
                <a:latin typeface="Times New Roman"/>
                <a:ea typeface="Times New Roman"/>
                <a:cs typeface="Times New Roman"/>
                <a:sym typeface="Times New Roman"/>
              </a:rPr>
              <a:t>≥ m+r+1</a:t>
            </a:r>
            <a:endParaRPr sz="2400">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2"/>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449580" lvl="0" indent="0" algn="ctr" rtl="0">
              <a:lnSpc>
                <a:spcPct val="100000"/>
              </a:lnSpc>
              <a:spcBef>
                <a:spcPts val="0"/>
              </a:spcBef>
              <a:spcAft>
                <a:spcPts val="0"/>
              </a:spcAft>
              <a:buNone/>
            </a:pPr>
            <a:r>
              <a:rPr lang="en-US"/>
              <a:t>ERROR DETECTION-Hamming</a:t>
            </a:r>
            <a:endParaRPr/>
          </a:p>
          <a:p>
            <a:pPr marL="455930" lvl="0" indent="0" algn="ctr" rtl="0">
              <a:lnSpc>
                <a:spcPct val="100000"/>
              </a:lnSpc>
              <a:spcBef>
                <a:spcPts val="0"/>
              </a:spcBef>
              <a:spcAft>
                <a:spcPts val="0"/>
              </a:spcAft>
              <a:buNone/>
            </a:pPr>
            <a:r>
              <a:rPr lang="en-US"/>
              <a:t>Code</a:t>
            </a:r>
            <a:endParaRPr/>
          </a:p>
        </p:txBody>
      </p:sp>
      <p:sp>
        <p:nvSpPr>
          <p:cNvPr id="350" name="Google Shape;350;p52"/>
          <p:cNvSpPr txBox="1"/>
          <p:nvPr/>
        </p:nvSpPr>
        <p:spPr>
          <a:xfrm>
            <a:off x="907669" y="1388872"/>
            <a:ext cx="7718425" cy="4234180"/>
          </a:xfrm>
          <a:prstGeom prst="rect">
            <a:avLst/>
          </a:prstGeom>
          <a:noFill/>
          <a:ln>
            <a:noFill/>
          </a:ln>
        </p:spPr>
        <p:txBody>
          <a:bodyPr spcFirstLastPara="1" wrap="square" lIns="0" tIns="86350" rIns="0" bIns="0" anchor="t" anchorCtr="0">
            <a:spAutoFit/>
          </a:bodyPr>
          <a:lstStyle/>
          <a:p>
            <a:pPr marL="92075" marR="0" lvl="0" indent="0" algn="just" rtl="0">
              <a:lnSpc>
                <a:spcPct val="100000"/>
              </a:lnSpc>
              <a:spcBef>
                <a:spcPts val="0"/>
              </a:spcBef>
              <a:spcAft>
                <a:spcPts val="0"/>
              </a:spcAft>
              <a:buNone/>
            </a:pPr>
            <a:r>
              <a:rPr lang="en-US" sz="2100" b="1">
                <a:latin typeface="Times New Roman"/>
                <a:ea typeface="Times New Roman"/>
                <a:cs typeface="Times New Roman"/>
                <a:sym typeface="Times New Roman"/>
              </a:rPr>
              <a:t>Step 2 − Positioning the redundant bits.</a:t>
            </a:r>
            <a:endParaRPr sz="2100">
              <a:latin typeface="Times New Roman"/>
              <a:ea typeface="Times New Roman"/>
              <a:cs typeface="Times New Roman"/>
              <a:sym typeface="Times New Roman"/>
            </a:endParaRPr>
          </a:p>
          <a:p>
            <a:pPr marL="366395" marR="1778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a:t>
            </a:r>
            <a:r>
              <a:rPr lang="en-US" sz="2100" i="1">
                <a:latin typeface="Times New Roman"/>
                <a:ea typeface="Times New Roman"/>
                <a:cs typeface="Times New Roman"/>
                <a:sym typeface="Times New Roman"/>
              </a:rPr>
              <a:t>r </a:t>
            </a:r>
            <a:r>
              <a:rPr lang="en-US" sz="2100">
                <a:latin typeface="Times New Roman"/>
                <a:ea typeface="Times New Roman"/>
                <a:cs typeface="Times New Roman"/>
                <a:sym typeface="Times New Roman"/>
              </a:rPr>
              <a:t>redundant bits placed at bit positions of powers of 2, i.e. 1, 2,  4, 8, 16 etc. They are referred in the rest of this text as </a:t>
            </a:r>
            <a:r>
              <a:rPr lang="en-US" sz="2100" i="1">
                <a:latin typeface="Times New Roman"/>
                <a:ea typeface="Times New Roman"/>
                <a:cs typeface="Times New Roman"/>
                <a:sym typeface="Times New Roman"/>
              </a:rPr>
              <a:t>r</a:t>
            </a:r>
            <a:r>
              <a:rPr lang="en-US" sz="2100" i="1" baseline="-25000">
                <a:latin typeface="Times New Roman"/>
                <a:ea typeface="Times New Roman"/>
                <a:cs typeface="Times New Roman"/>
                <a:sym typeface="Times New Roman"/>
              </a:rPr>
              <a:t>1 </a:t>
            </a:r>
            <a:r>
              <a:rPr lang="en-US" sz="2100">
                <a:latin typeface="Times New Roman"/>
                <a:ea typeface="Times New Roman"/>
                <a:cs typeface="Times New Roman"/>
                <a:sym typeface="Times New Roman"/>
              </a:rPr>
              <a:t>(at position  1), </a:t>
            </a:r>
            <a:r>
              <a:rPr lang="en-US" sz="2100" i="1">
                <a:latin typeface="Times New Roman"/>
                <a:ea typeface="Times New Roman"/>
                <a:cs typeface="Times New Roman"/>
                <a:sym typeface="Times New Roman"/>
              </a:rPr>
              <a:t>r</a:t>
            </a:r>
            <a:r>
              <a:rPr lang="en-US" sz="2100" i="1" baseline="-25000">
                <a:latin typeface="Times New Roman"/>
                <a:ea typeface="Times New Roman"/>
                <a:cs typeface="Times New Roman"/>
                <a:sym typeface="Times New Roman"/>
              </a:rPr>
              <a:t>2 </a:t>
            </a:r>
            <a:r>
              <a:rPr lang="en-US" sz="2100">
                <a:latin typeface="Times New Roman"/>
                <a:ea typeface="Times New Roman"/>
                <a:cs typeface="Times New Roman"/>
                <a:sym typeface="Times New Roman"/>
              </a:rPr>
              <a:t>(at position 2), </a:t>
            </a:r>
            <a:r>
              <a:rPr lang="en-US" sz="2100" i="1">
                <a:latin typeface="Times New Roman"/>
                <a:ea typeface="Times New Roman"/>
                <a:cs typeface="Times New Roman"/>
                <a:sym typeface="Times New Roman"/>
              </a:rPr>
              <a:t>r</a:t>
            </a:r>
            <a:r>
              <a:rPr lang="en-US" sz="2100" i="1" baseline="-25000">
                <a:latin typeface="Times New Roman"/>
                <a:ea typeface="Times New Roman"/>
                <a:cs typeface="Times New Roman"/>
                <a:sym typeface="Times New Roman"/>
              </a:rPr>
              <a:t>3 </a:t>
            </a:r>
            <a:r>
              <a:rPr lang="en-US" sz="2100">
                <a:latin typeface="Times New Roman"/>
                <a:ea typeface="Times New Roman"/>
                <a:cs typeface="Times New Roman"/>
                <a:sym typeface="Times New Roman"/>
              </a:rPr>
              <a:t>(at position 4), </a:t>
            </a:r>
            <a:r>
              <a:rPr lang="en-US" sz="2100" i="1">
                <a:latin typeface="Times New Roman"/>
                <a:ea typeface="Times New Roman"/>
                <a:cs typeface="Times New Roman"/>
                <a:sym typeface="Times New Roman"/>
              </a:rPr>
              <a:t>r</a:t>
            </a:r>
            <a:r>
              <a:rPr lang="en-US" sz="2100" i="1" baseline="-25000">
                <a:latin typeface="Times New Roman"/>
                <a:ea typeface="Times New Roman"/>
                <a:cs typeface="Times New Roman"/>
                <a:sym typeface="Times New Roman"/>
              </a:rPr>
              <a:t>4 </a:t>
            </a:r>
            <a:r>
              <a:rPr lang="en-US" sz="2100">
                <a:latin typeface="Times New Roman"/>
                <a:ea typeface="Times New Roman"/>
                <a:cs typeface="Times New Roman"/>
                <a:sym typeface="Times New Roman"/>
              </a:rPr>
              <a:t>(at position 8) and so on.</a:t>
            </a:r>
            <a:endParaRPr sz="2100">
              <a:latin typeface="Times New Roman"/>
              <a:ea typeface="Times New Roman"/>
              <a:cs typeface="Times New Roman"/>
              <a:sym typeface="Times New Roman"/>
            </a:endParaRPr>
          </a:p>
          <a:p>
            <a:pPr marL="92075" marR="0" lvl="0" indent="0" algn="just" rtl="0">
              <a:lnSpc>
                <a:spcPct val="100000"/>
              </a:lnSpc>
              <a:spcBef>
                <a:spcPts val="580"/>
              </a:spcBef>
              <a:spcAft>
                <a:spcPts val="0"/>
              </a:spcAft>
              <a:buNone/>
            </a:pPr>
            <a:r>
              <a:rPr lang="en-US" sz="2100" b="1">
                <a:latin typeface="Times New Roman"/>
                <a:ea typeface="Times New Roman"/>
                <a:cs typeface="Times New Roman"/>
                <a:sym typeface="Times New Roman"/>
              </a:rPr>
              <a:t>Step 3 − Calculating the values of each redundant bit.</a:t>
            </a:r>
            <a:endParaRPr sz="2100">
              <a:latin typeface="Times New Roman"/>
              <a:ea typeface="Times New Roman"/>
              <a:cs typeface="Times New Roman"/>
              <a:sym typeface="Times New Roman"/>
            </a:endParaRPr>
          </a:p>
          <a:p>
            <a:pPr marL="366395" marR="2794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redundant bits are parity bits. A parity bit is an extra bit that  makes the number of 1s either even or odd. The two types of parity  are −</a:t>
            </a:r>
            <a:r>
              <a:rPr lang="en-US" sz="2100" b="1">
                <a:latin typeface="Times New Roman"/>
                <a:ea typeface="Times New Roman"/>
                <a:cs typeface="Times New Roman"/>
                <a:sym typeface="Times New Roman"/>
              </a:rPr>
              <a:t>Even Parity</a:t>
            </a:r>
            <a:r>
              <a:rPr lang="en-US" sz="2100">
                <a:latin typeface="Times New Roman"/>
                <a:ea typeface="Times New Roman"/>
                <a:cs typeface="Times New Roman"/>
                <a:sym typeface="Times New Roman"/>
              </a:rPr>
              <a:t>,</a:t>
            </a:r>
            <a:r>
              <a:rPr lang="en-US" sz="2100" b="1">
                <a:latin typeface="Times New Roman"/>
                <a:ea typeface="Times New Roman"/>
                <a:cs typeface="Times New Roman"/>
                <a:sym typeface="Times New Roman"/>
              </a:rPr>
              <a:t>Odd Parity.</a:t>
            </a:r>
            <a:endParaRPr sz="2100">
              <a:latin typeface="Times New Roman"/>
              <a:ea typeface="Times New Roman"/>
              <a:cs typeface="Times New Roman"/>
              <a:sym typeface="Times New Roman"/>
            </a:endParaRPr>
          </a:p>
          <a:p>
            <a:pPr marL="366395" marR="2286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Each redundant bit, r</a:t>
            </a:r>
            <a:r>
              <a:rPr lang="en-US" sz="2100" baseline="-25000">
                <a:latin typeface="Times New Roman"/>
                <a:ea typeface="Times New Roman"/>
                <a:cs typeface="Times New Roman"/>
                <a:sym typeface="Times New Roman"/>
              </a:rPr>
              <a:t>i</a:t>
            </a:r>
            <a:r>
              <a:rPr lang="en-US" sz="2100">
                <a:latin typeface="Times New Roman"/>
                <a:ea typeface="Times New Roman"/>
                <a:cs typeface="Times New Roman"/>
                <a:sym typeface="Times New Roman"/>
              </a:rPr>
              <a:t>, is calculated as the parity, generally even  parity, based upon its bit position. It covers all bit positions whose  binary representation includes a 1 in the i</a:t>
            </a:r>
            <a:r>
              <a:rPr lang="en-US" sz="2100" baseline="30000">
                <a:latin typeface="Times New Roman"/>
                <a:ea typeface="Times New Roman"/>
                <a:cs typeface="Times New Roman"/>
                <a:sym typeface="Times New Roman"/>
              </a:rPr>
              <a:t>th </a:t>
            </a:r>
            <a:r>
              <a:rPr lang="en-US" sz="2100">
                <a:latin typeface="Times New Roman"/>
                <a:ea typeface="Times New Roman"/>
                <a:cs typeface="Times New Roman"/>
                <a:sym typeface="Times New Roman"/>
              </a:rPr>
              <a:t>position except the  position of r</a:t>
            </a:r>
            <a:r>
              <a:rPr lang="en-US" sz="2100" baseline="-25000">
                <a:latin typeface="Times New Roman"/>
                <a:ea typeface="Times New Roman"/>
                <a:cs typeface="Times New Roman"/>
                <a:sym typeface="Times New Roman"/>
              </a:rPr>
              <a:t>i</a:t>
            </a:r>
            <a:endParaRPr sz="2100" baseline="-250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3"/>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449580" lvl="0" indent="0" algn="ctr" rtl="0">
              <a:lnSpc>
                <a:spcPct val="100000"/>
              </a:lnSpc>
              <a:spcBef>
                <a:spcPts val="0"/>
              </a:spcBef>
              <a:spcAft>
                <a:spcPts val="0"/>
              </a:spcAft>
              <a:buNone/>
            </a:pPr>
            <a:r>
              <a:rPr lang="en-US"/>
              <a:t>ERROR DETECTION-Hamming</a:t>
            </a:r>
            <a:endParaRPr/>
          </a:p>
          <a:p>
            <a:pPr marL="455930" lvl="0" indent="0" algn="ctr" rtl="0">
              <a:lnSpc>
                <a:spcPct val="100000"/>
              </a:lnSpc>
              <a:spcBef>
                <a:spcPts val="0"/>
              </a:spcBef>
              <a:spcAft>
                <a:spcPts val="0"/>
              </a:spcAft>
              <a:buNone/>
            </a:pPr>
            <a:r>
              <a:rPr lang="en-US"/>
              <a:t>Code</a:t>
            </a:r>
            <a:endParaRPr/>
          </a:p>
        </p:txBody>
      </p:sp>
      <p:sp>
        <p:nvSpPr>
          <p:cNvPr id="356" name="Google Shape;356;p53"/>
          <p:cNvSpPr txBox="1"/>
          <p:nvPr/>
        </p:nvSpPr>
        <p:spPr>
          <a:xfrm>
            <a:off x="904477" y="1386331"/>
            <a:ext cx="7700009" cy="3637279"/>
          </a:xfrm>
          <a:prstGeom prst="rect">
            <a:avLst/>
          </a:prstGeom>
          <a:noFill/>
          <a:ln>
            <a:noFill/>
          </a:ln>
        </p:spPr>
        <p:txBody>
          <a:bodyPr spcFirstLastPara="1" wrap="square" lIns="0" tIns="86350" rIns="0" bIns="0" anchor="t" anchorCtr="0">
            <a:spAutoFit/>
          </a:bodyPr>
          <a:lstStyle/>
          <a:p>
            <a:pPr marL="95250" marR="0" lvl="0" indent="0" algn="just" rtl="0">
              <a:lnSpc>
                <a:spcPct val="100000"/>
              </a:lnSpc>
              <a:spcBef>
                <a:spcPts val="0"/>
              </a:spcBef>
              <a:spcAft>
                <a:spcPts val="0"/>
              </a:spcAft>
              <a:buNone/>
            </a:pPr>
            <a:r>
              <a:rPr lang="en-US" sz="2600" b="1">
                <a:latin typeface="Times New Roman"/>
                <a:ea typeface="Times New Roman"/>
                <a:cs typeface="Times New Roman"/>
                <a:sym typeface="Times New Roman"/>
              </a:rPr>
              <a:t>Decoding a message in Hamming Code</a:t>
            </a:r>
            <a:endParaRPr sz="2600">
              <a:latin typeface="Times New Roman"/>
              <a:ea typeface="Times New Roman"/>
              <a:cs typeface="Times New Roman"/>
              <a:sym typeface="Times New Roman"/>
            </a:endParaRPr>
          </a:p>
          <a:p>
            <a:pPr marL="369570" marR="5080"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Once the receiver gets an incoming message, it  performs recalculations to detect errors and correct  them. The steps for recalculation are −</a:t>
            </a:r>
            <a:endParaRPr sz="2600">
              <a:latin typeface="Times New Roman"/>
              <a:ea typeface="Times New Roman"/>
              <a:cs typeface="Times New Roman"/>
              <a:sym typeface="Times New Roman"/>
            </a:endParaRPr>
          </a:p>
          <a:p>
            <a:pPr marL="369570" marR="0" lvl="0" indent="-357505" algn="just" rtl="0">
              <a:lnSpc>
                <a:spcPct val="100000"/>
              </a:lnSpc>
              <a:spcBef>
                <a:spcPts val="580"/>
              </a:spcBef>
              <a:spcAft>
                <a:spcPts val="0"/>
              </a:spcAft>
              <a:buClr>
                <a:srgbClr val="D34817"/>
              </a:buClr>
              <a:buSzPts val="2200"/>
              <a:buFont typeface="Quattrocento Sans"/>
              <a:buChar char="⚫"/>
            </a:pPr>
            <a:r>
              <a:rPr lang="en-US" sz="2600" b="1">
                <a:latin typeface="Times New Roman"/>
                <a:ea typeface="Times New Roman"/>
                <a:cs typeface="Times New Roman"/>
                <a:sym typeface="Times New Roman"/>
              </a:rPr>
              <a:t>Step 1 </a:t>
            </a:r>
            <a:r>
              <a:rPr lang="en-US" sz="2600">
                <a:latin typeface="Times New Roman"/>
                <a:ea typeface="Times New Roman"/>
                <a:cs typeface="Times New Roman"/>
                <a:sym typeface="Times New Roman"/>
              </a:rPr>
              <a:t>− Calculation of the number of redundant bits.</a:t>
            </a:r>
            <a:endParaRPr sz="2600">
              <a:latin typeface="Times New Roman"/>
              <a:ea typeface="Times New Roman"/>
              <a:cs typeface="Times New Roman"/>
              <a:sym typeface="Times New Roman"/>
            </a:endParaRPr>
          </a:p>
          <a:p>
            <a:pPr marL="369570" marR="0" lvl="0" indent="-357505" algn="just" rtl="0">
              <a:lnSpc>
                <a:spcPct val="100000"/>
              </a:lnSpc>
              <a:spcBef>
                <a:spcPts val="580"/>
              </a:spcBef>
              <a:spcAft>
                <a:spcPts val="0"/>
              </a:spcAft>
              <a:buClr>
                <a:srgbClr val="D34817"/>
              </a:buClr>
              <a:buSzPts val="2200"/>
              <a:buFont typeface="Quattrocento Sans"/>
              <a:buChar char="⚫"/>
            </a:pPr>
            <a:r>
              <a:rPr lang="en-US" sz="2600" b="1">
                <a:latin typeface="Times New Roman"/>
                <a:ea typeface="Times New Roman"/>
                <a:cs typeface="Times New Roman"/>
                <a:sym typeface="Times New Roman"/>
              </a:rPr>
              <a:t>Step 2 </a:t>
            </a:r>
            <a:r>
              <a:rPr lang="en-US" sz="2600">
                <a:latin typeface="Times New Roman"/>
                <a:ea typeface="Times New Roman"/>
                <a:cs typeface="Times New Roman"/>
                <a:sym typeface="Times New Roman"/>
              </a:rPr>
              <a:t>− Positioning the redundant bits.</a:t>
            </a:r>
            <a:endParaRPr sz="2600">
              <a:latin typeface="Times New Roman"/>
              <a:ea typeface="Times New Roman"/>
              <a:cs typeface="Times New Roman"/>
              <a:sym typeface="Times New Roman"/>
            </a:endParaRPr>
          </a:p>
          <a:p>
            <a:pPr marL="369570" marR="0" lvl="0" indent="-357505" algn="just" rtl="0">
              <a:lnSpc>
                <a:spcPct val="100000"/>
              </a:lnSpc>
              <a:spcBef>
                <a:spcPts val="580"/>
              </a:spcBef>
              <a:spcAft>
                <a:spcPts val="0"/>
              </a:spcAft>
              <a:buClr>
                <a:srgbClr val="D34817"/>
              </a:buClr>
              <a:buSzPts val="2200"/>
              <a:buFont typeface="Quattrocento Sans"/>
              <a:buChar char="⚫"/>
            </a:pPr>
            <a:r>
              <a:rPr lang="en-US" sz="2600" b="1">
                <a:latin typeface="Times New Roman"/>
                <a:ea typeface="Times New Roman"/>
                <a:cs typeface="Times New Roman"/>
                <a:sym typeface="Times New Roman"/>
              </a:rPr>
              <a:t>Step 3 </a:t>
            </a:r>
            <a:r>
              <a:rPr lang="en-US" sz="2600">
                <a:latin typeface="Times New Roman"/>
                <a:ea typeface="Times New Roman"/>
                <a:cs typeface="Times New Roman"/>
                <a:sym typeface="Times New Roman"/>
              </a:rPr>
              <a:t>− Parity checking.</a:t>
            </a:r>
            <a:endParaRPr sz="2600">
              <a:latin typeface="Times New Roman"/>
              <a:ea typeface="Times New Roman"/>
              <a:cs typeface="Times New Roman"/>
              <a:sym typeface="Times New Roman"/>
            </a:endParaRPr>
          </a:p>
          <a:p>
            <a:pPr marL="369570" marR="0" lvl="0" indent="-357505" algn="just" rtl="0">
              <a:lnSpc>
                <a:spcPct val="100000"/>
              </a:lnSpc>
              <a:spcBef>
                <a:spcPts val="580"/>
              </a:spcBef>
              <a:spcAft>
                <a:spcPts val="0"/>
              </a:spcAft>
              <a:buClr>
                <a:srgbClr val="D34817"/>
              </a:buClr>
              <a:buSzPts val="2200"/>
              <a:buFont typeface="Quattrocento Sans"/>
              <a:buChar char="⚫"/>
            </a:pPr>
            <a:r>
              <a:rPr lang="en-US" sz="2600" b="1">
                <a:latin typeface="Times New Roman"/>
                <a:ea typeface="Times New Roman"/>
                <a:cs typeface="Times New Roman"/>
                <a:sym typeface="Times New Roman"/>
              </a:rPr>
              <a:t>Step 4 </a:t>
            </a:r>
            <a:r>
              <a:rPr lang="en-US" sz="2600">
                <a:latin typeface="Times New Roman"/>
                <a:ea typeface="Times New Roman"/>
                <a:cs typeface="Times New Roman"/>
                <a:sym typeface="Times New Roman"/>
              </a:rPr>
              <a:t>− Error detection and correction</a:t>
            </a:r>
            <a:endParaRPr sz="26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4"/>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3016250" marR="5080" lvl="0" indent="-2153285" algn="l" rtl="0">
              <a:lnSpc>
                <a:spcPct val="100000"/>
              </a:lnSpc>
              <a:spcBef>
                <a:spcPts val="0"/>
              </a:spcBef>
              <a:spcAft>
                <a:spcPts val="0"/>
              </a:spcAft>
              <a:buNone/>
            </a:pPr>
            <a:r>
              <a:rPr lang="en-US"/>
              <a:t>High-Level Data Link Control  (HDLC)</a:t>
            </a:r>
            <a:endParaRPr/>
          </a:p>
        </p:txBody>
      </p:sp>
      <p:sp>
        <p:nvSpPr>
          <p:cNvPr id="362" name="Google Shape;362;p54"/>
          <p:cNvSpPr txBox="1"/>
          <p:nvPr/>
        </p:nvSpPr>
        <p:spPr>
          <a:xfrm>
            <a:off x="904477" y="1459991"/>
            <a:ext cx="7710170" cy="4208780"/>
          </a:xfrm>
          <a:prstGeom prst="rect">
            <a:avLst/>
          </a:prstGeom>
          <a:noFill/>
          <a:ln>
            <a:noFill/>
          </a:ln>
        </p:spPr>
        <p:txBody>
          <a:bodyPr spcFirstLastPara="1" wrap="square" lIns="0" tIns="12700" rIns="0" bIns="0" anchor="t" anchorCtr="0">
            <a:spAutoFit/>
          </a:bodyPr>
          <a:lstStyle/>
          <a:p>
            <a:pPr marL="369570" marR="5080" lvl="0" indent="-357505" algn="just" rtl="0">
              <a:lnSpc>
                <a:spcPct val="100000"/>
              </a:lnSpc>
              <a:spcBef>
                <a:spcPts val="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High-Level Data Link Control (HDLC) basically  provides reliable delivery of data frames over a  network or communication link.</a:t>
            </a:r>
            <a:endParaRPr sz="2600">
              <a:latin typeface="Times New Roman"/>
              <a:ea typeface="Times New Roman"/>
              <a:cs typeface="Times New Roman"/>
              <a:sym typeface="Times New Roman"/>
            </a:endParaRPr>
          </a:p>
          <a:p>
            <a:pPr marL="369570" marR="7620"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HDLC provides various operations such as framing,  data transparency, error detection, and correction, and  even flow control.</a:t>
            </a:r>
            <a:endParaRPr sz="2600">
              <a:latin typeface="Times New Roman"/>
              <a:ea typeface="Times New Roman"/>
              <a:cs typeface="Times New Roman"/>
              <a:sym typeface="Times New Roman"/>
            </a:endParaRPr>
          </a:p>
          <a:p>
            <a:pPr marL="369570" marR="18415"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Primary stations simply transmit commands that  contain address of secondary stations.</a:t>
            </a:r>
            <a:endParaRPr sz="2600">
              <a:latin typeface="Times New Roman"/>
              <a:ea typeface="Times New Roman"/>
              <a:cs typeface="Times New Roman"/>
              <a:sym typeface="Times New Roman"/>
            </a:endParaRPr>
          </a:p>
          <a:p>
            <a:pPr marL="369570" marR="15240" lvl="0" indent="-357505" algn="just"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The secondary station then simply transmits responses  that contain its own address.</a:t>
            </a:r>
            <a:endParaRPr sz="2600">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3016250" marR="5080" lvl="0" indent="-2153285" algn="l" rtl="0">
              <a:lnSpc>
                <a:spcPct val="100000"/>
              </a:lnSpc>
              <a:spcBef>
                <a:spcPts val="0"/>
              </a:spcBef>
              <a:spcAft>
                <a:spcPts val="0"/>
              </a:spcAft>
              <a:buNone/>
            </a:pPr>
            <a:r>
              <a:rPr lang="en-US"/>
              <a:t>High-Level Data Link Control  (HDLC)</a:t>
            </a:r>
            <a:endParaRPr/>
          </a:p>
        </p:txBody>
      </p:sp>
      <p:sp>
        <p:nvSpPr>
          <p:cNvPr id="368" name="Google Shape;368;p55"/>
          <p:cNvSpPr txBox="1"/>
          <p:nvPr/>
        </p:nvSpPr>
        <p:spPr>
          <a:xfrm>
            <a:off x="920369" y="1462532"/>
            <a:ext cx="7682230" cy="4886960"/>
          </a:xfrm>
          <a:prstGeom prst="rect">
            <a:avLst/>
          </a:prstGeom>
          <a:noFill/>
          <a:ln>
            <a:noFill/>
          </a:ln>
        </p:spPr>
        <p:txBody>
          <a:bodyPr spcFirstLastPara="1" wrap="square" lIns="0" tIns="12700" rIns="0" bIns="0" anchor="t" anchorCtr="0">
            <a:spAutoFit/>
          </a:bodyPr>
          <a:lstStyle/>
          <a:p>
            <a:pPr marL="79375" marR="0" lvl="0" indent="0" algn="l" rtl="0">
              <a:lnSpc>
                <a:spcPct val="100000"/>
              </a:lnSpc>
              <a:spcBef>
                <a:spcPts val="0"/>
              </a:spcBef>
              <a:spcAft>
                <a:spcPts val="0"/>
              </a:spcAft>
              <a:buNone/>
            </a:pPr>
            <a:r>
              <a:rPr lang="en-US" sz="2100" b="1">
                <a:latin typeface="Times New Roman"/>
                <a:ea typeface="Times New Roman"/>
                <a:cs typeface="Times New Roman"/>
                <a:sym typeface="Times New Roman"/>
              </a:rPr>
              <a:t>TRANSFER MODES</a:t>
            </a:r>
            <a:endParaRPr sz="2100">
              <a:latin typeface="Times New Roman"/>
              <a:ea typeface="Times New Roman"/>
              <a:cs typeface="Times New Roman"/>
              <a:sym typeface="Times New Roman"/>
            </a:endParaRPr>
          </a:p>
          <a:p>
            <a:pPr marL="353695" marR="6350" lvl="0" indent="-341630" algn="just" rtl="0">
              <a:lnSpc>
                <a:spcPct val="15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HDLC supports two types of transfer modes, normal response mode  and asynchronous balanced mode.</a:t>
            </a:r>
            <a:endParaRPr sz="2100">
              <a:latin typeface="Times New Roman"/>
              <a:ea typeface="Times New Roman"/>
              <a:cs typeface="Times New Roman"/>
              <a:sym typeface="Times New Roman"/>
            </a:endParaRPr>
          </a:p>
          <a:p>
            <a:pPr marL="353695" marR="5080" lvl="0" indent="-341630" algn="just" rtl="0">
              <a:lnSpc>
                <a:spcPct val="150000"/>
              </a:lnSpc>
              <a:spcBef>
                <a:spcPts val="58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Normal Response Mode (NRM) </a:t>
            </a:r>
            <a:r>
              <a:rPr lang="en-US" sz="2100">
                <a:latin typeface="Times New Roman"/>
                <a:ea typeface="Times New Roman"/>
                <a:cs typeface="Times New Roman"/>
                <a:sym typeface="Times New Roman"/>
              </a:rPr>
              <a:t>− Here, two types of stations are  there, a primary station that send commands and secondary station  that can respond to received commands. It is used for both point - to</a:t>
            </a:r>
            <a:endParaRPr sz="2100">
              <a:latin typeface="Times New Roman"/>
              <a:ea typeface="Times New Roman"/>
              <a:cs typeface="Times New Roman"/>
              <a:sym typeface="Times New Roman"/>
            </a:endParaRPr>
          </a:p>
          <a:p>
            <a:pPr marL="353695" marR="0" lvl="0" indent="0" algn="just" rtl="0">
              <a:lnSpc>
                <a:spcPct val="100000"/>
              </a:lnSpc>
              <a:spcBef>
                <a:spcPts val="1260"/>
              </a:spcBef>
              <a:spcAft>
                <a:spcPts val="0"/>
              </a:spcAft>
              <a:buNone/>
            </a:pPr>
            <a:r>
              <a:rPr lang="en-US" sz="2100">
                <a:latin typeface="Times New Roman"/>
                <a:ea typeface="Times New Roman"/>
                <a:cs typeface="Times New Roman"/>
                <a:sym typeface="Times New Roman"/>
              </a:rPr>
              <a:t>- point and multipoint communications.</a:t>
            </a:r>
            <a:endParaRPr sz="2100">
              <a:latin typeface="Times New Roman"/>
              <a:ea typeface="Times New Roman"/>
              <a:cs typeface="Times New Roman"/>
              <a:sym typeface="Times New Roman"/>
            </a:endParaRPr>
          </a:p>
          <a:p>
            <a:pPr marL="353695" marR="5080" lvl="0" indent="-341630" algn="just" rtl="0">
              <a:lnSpc>
                <a:spcPct val="150000"/>
              </a:lnSpc>
              <a:spcBef>
                <a:spcPts val="58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Asynchronous Balanced Mode (ABM) </a:t>
            </a:r>
            <a:r>
              <a:rPr lang="en-US" sz="2100">
                <a:latin typeface="Times New Roman"/>
                <a:ea typeface="Times New Roman"/>
                <a:cs typeface="Times New Roman"/>
                <a:sym typeface="Times New Roman"/>
              </a:rPr>
              <a:t>− Here, the configuration  is balanced, i.e. each station can both send commands and respond  to commands. It is used for only point - to - point communications.</a:t>
            </a:r>
            <a:endParaRPr sz="21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56"/>
          <p:cNvPicPr preferRelativeResize="0"/>
          <p:nvPr/>
        </p:nvPicPr>
        <p:blipFill rotWithShape="1">
          <a:blip r:embed="rId3">
            <a:alphaModFix/>
          </a:blip>
          <a:srcRect/>
          <a:stretch/>
        </p:blipFill>
        <p:spPr>
          <a:xfrm>
            <a:off x="990600" y="381000"/>
            <a:ext cx="7086599" cy="3733799"/>
          </a:xfrm>
          <a:prstGeom prst="rect">
            <a:avLst/>
          </a:prstGeom>
          <a:noFill/>
          <a:ln>
            <a:noFill/>
          </a:ln>
        </p:spPr>
      </p:pic>
      <p:pic>
        <p:nvPicPr>
          <p:cNvPr id="374" name="Google Shape;374;p56"/>
          <p:cNvPicPr preferRelativeResize="0"/>
          <p:nvPr/>
        </p:nvPicPr>
        <p:blipFill rotWithShape="1">
          <a:blip r:embed="rId4">
            <a:alphaModFix/>
          </a:blip>
          <a:srcRect/>
          <a:stretch/>
        </p:blipFill>
        <p:spPr>
          <a:xfrm>
            <a:off x="990600" y="4267200"/>
            <a:ext cx="7010399" cy="2181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3059553" y="689293"/>
            <a:ext cx="347726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HDLC FRAME</a:t>
            </a:r>
            <a:endParaRPr sz="4000"/>
          </a:p>
        </p:txBody>
      </p:sp>
      <p:sp>
        <p:nvSpPr>
          <p:cNvPr id="380" name="Google Shape;380;p57"/>
          <p:cNvSpPr txBox="1"/>
          <p:nvPr/>
        </p:nvSpPr>
        <p:spPr>
          <a:xfrm>
            <a:off x="925185" y="1389633"/>
            <a:ext cx="7679690" cy="5362575"/>
          </a:xfrm>
          <a:prstGeom prst="rect">
            <a:avLst/>
          </a:prstGeom>
          <a:noFill/>
          <a:ln>
            <a:noFill/>
          </a:ln>
        </p:spPr>
        <p:txBody>
          <a:bodyPr spcFirstLastPara="1" wrap="square" lIns="0" tIns="86350" rIns="0" bIns="0" anchor="t" anchorCtr="0">
            <a:spAutoFit/>
          </a:bodyPr>
          <a:lstStyle/>
          <a:p>
            <a:pPr marL="349250" marR="0" lvl="0" indent="-337185" algn="just" rtl="0">
              <a:lnSpc>
                <a:spcPct val="100000"/>
              </a:lnSpc>
              <a:spcBef>
                <a:spcPts val="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HDLC Frame</a:t>
            </a:r>
            <a:endParaRPr sz="1950">
              <a:latin typeface="Times New Roman"/>
              <a:ea typeface="Times New Roman"/>
              <a:cs typeface="Times New Roman"/>
              <a:sym typeface="Times New Roman"/>
            </a:endParaRPr>
          </a:p>
          <a:p>
            <a:pPr marL="349250" marR="5715"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HDLC is a bit - oriented protocol where each frame contains up to six  fields. The structure varies according to the type of frame. The fields of a  HDLC frame are −</a:t>
            </a:r>
            <a:endParaRPr sz="1950">
              <a:latin typeface="Times New Roman"/>
              <a:ea typeface="Times New Roman"/>
              <a:cs typeface="Times New Roman"/>
              <a:sym typeface="Times New Roman"/>
            </a:endParaRPr>
          </a:p>
          <a:p>
            <a:pPr marL="349250" marR="11430"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Flag − It is an 8-bit sequence that marks the beginning and the end of the  frame. The bit pattern of the flag is 01111110.</a:t>
            </a:r>
            <a:endParaRPr sz="1950">
              <a:latin typeface="Times New Roman"/>
              <a:ea typeface="Times New Roman"/>
              <a:cs typeface="Times New Roman"/>
              <a:sym typeface="Times New Roman"/>
            </a:endParaRPr>
          </a:p>
          <a:p>
            <a:pPr marL="349250" marR="8890"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Address − It contains the address of the receiver. If the frame is sent by  the primary station, it contains the address(es) of the secondary station(s).  If it is sent by the secondary station, it contains the address of the primary  station. The address field may be from 1 byte to several bytes.</a:t>
            </a:r>
            <a:endParaRPr sz="1950">
              <a:latin typeface="Times New Roman"/>
              <a:ea typeface="Times New Roman"/>
              <a:cs typeface="Times New Roman"/>
              <a:sym typeface="Times New Roman"/>
            </a:endParaRPr>
          </a:p>
          <a:p>
            <a:pPr marL="349250" marR="0"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Control − It is 1 or 2 bytes containing flow and error control information.</a:t>
            </a:r>
            <a:endParaRPr sz="1950">
              <a:latin typeface="Times New Roman"/>
              <a:ea typeface="Times New Roman"/>
              <a:cs typeface="Times New Roman"/>
              <a:sym typeface="Times New Roman"/>
            </a:endParaRPr>
          </a:p>
          <a:p>
            <a:pPr marL="349250" marR="11430"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Payload − This carries the data from the network layer. Its length may  vary from one network to another.</a:t>
            </a:r>
            <a:endParaRPr sz="1950">
              <a:latin typeface="Times New Roman"/>
              <a:ea typeface="Times New Roman"/>
              <a:cs typeface="Times New Roman"/>
              <a:sym typeface="Times New Roman"/>
            </a:endParaRPr>
          </a:p>
          <a:p>
            <a:pPr marL="349250" marR="5080" lvl="0" indent="-337185" algn="just" rtl="0">
              <a:lnSpc>
                <a:spcPct val="100000"/>
              </a:lnSpc>
              <a:spcBef>
                <a:spcPts val="580"/>
              </a:spcBef>
              <a:spcAft>
                <a:spcPts val="0"/>
              </a:spcAft>
              <a:buClr>
                <a:srgbClr val="D34817"/>
              </a:buClr>
              <a:buSzPts val="1650"/>
              <a:buFont typeface="Quattrocento Sans"/>
              <a:buChar char="⚫"/>
            </a:pPr>
            <a:r>
              <a:rPr lang="en-US" sz="1950">
                <a:latin typeface="Times New Roman"/>
                <a:ea typeface="Times New Roman"/>
                <a:cs typeface="Times New Roman"/>
                <a:sym typeface="Times New Roman"/>
              </a:rPr>
              <a:t>FCS − It is a 2 byte or 4 bytes frame check sequence for error detection.  The standard code used is CRC (cyclic redundancy code)</a:t>
            </a:r>
            <a:endParaRPr sz="1950">
              <a:latin typeface="Times New Roman"/>
              <a:ea typeface="Times New Roman"/>
              <a:cs typeface="Times New Roman"/>
              <a:sym typeface="Times New Roman"/>
            </a:endParaRPr>
          </a:p>
          <a:p>
            <a:pPr marL="12700" marR="0" lvl="0" indent="0" algn="l" rtl="0">
              <a:lnSpc>
                <a:spcPct val="100000"/>
              </a:lnSpc>
              <a:spcBef>
                <a:spcPts val="880"/>
              </a:spcBef>
              <a:spcAft>
                <a:spcPts val="0"/>
              </a:spcAft>
              <a:buNone/>
            </a:pPr>
            <a:r>
              <a:rPr lang="en-US" sz="1650">
                <a:solidFill>
                  <a:srgbClr val="D34817"/>
                </a:solidFill>
                <a:latin typeface="Quattrocento Sans"/>
                <a:ea typeface="Quattrocento Sans"/>
                <a:cs typeface="Quattrocento Sans"/>
                <a:sym typeface="Quattrocento Sans"/>
              </a:rPr>
              <a:t>⚫</a:t>
            </a:r>
            <a:endParaRPr sz="1650">
              <a:latin typeface="Quattrocento Sans"/>
              <a:ea typeface="Quattrocento Sans"/>
              <a:cs typeface="Quattrocento Sans"/>
              <a:sym typeface="Quattrocento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3059553" y="689293"/>
            <a:ext cx="347726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HDLC FRAME</a:t>
            </a:r>
            <a:endParaRPr sz="4000"/>
          </a:p>
        </p:txBody>
      </p:sp>
      <p:sp>
        <p:nvSpPr>
          <p:cNvPr id="386" name="Google Shape;386;p58"/>
          <p:cNvSpPr txBox="1"/>
          <p:nvPr/>
        </p:nvSpPr>
        <p:spPr>
          <a:xfrm>
            <a:off x="920369" y="1388872"/>
            <a:ext cx="7684134" cy="5580380"/>
          </a:xfrm>
          <a:prstGeom prst="rect">
            <a:avLst/>
          </a:prstGeom>
          <a:noFill/>
          <a:ln>
            <a:noFill/>
          </a:ln>
        </p:spPr>
        <p:txBody>
          <a:bodyPr spcFirstLastPara="1" wrap="square" lIns="0" tIns="86350" rIns="0" bIns="0" anchor="t" anchorCtr="0">
            <a:spAutoFit/>
          </a:bodyPr>
          <a:lstStyle/>
          <a:p>
            <a:pPr marL="353695" marR="0" lvl="0" indent="-341630" algn="l" rtl="0">
              <a:lnSpc>
                <a:spcPct val="100000"/>
              </a:lnSpc>
              <a:spcBef>
                <a:spcPts val="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Types of HDLC Frames</a:t>
            </a:r>
            <a:endParaRPr sz="2100">
              <a:latin typeface="Times New Roman"/>
              <a:ea typeface="Times New Roman"/>
              <a:cs typeface="Times New Roman"/>
              <a:sym typeface="Times New Roman"/>
            </a:endParaRPr>
          </a:p>
          <a:p>
            <a:pPr marL="353695" marR="889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There are three types of HDLC frames. The type of frame is  determined by the control field of the frame −</a:t>
            </a:r>
            <a:endParaRPr sz="2100">
              <a:latin typeface="Times New Roman"/>
              <a:ea typeface="Times New Roman"/>
              <a:cs typeface="Times New Roman"/>
              <a:sym typeface="Times New Roman"/>
            </a:endParaRPr>
          </a:p>
          <a:p>
            <a:pPr marL="353695" marR="5080" lvl="0" indent="-341630" algn="just" rtl="0">
              <a:lnSpc>
                <a:spcPct val="100000"/>
              </a:lnSpc>
              <a:spcBef>
                <a:spcPts val="58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I-frame </a:t>
            </a:r>
            <a:r>
              <a:rPr lang="en-US" sz="2100">
                <a:latin typeface="Times New Roman"/>
                <a:ea typeface="Times New Roman"/>
                <a:cs typeface="Times New Roman"/>
                <a:sym typeface="Times New Roman"/>
              </a:rPr>
              <a:t>− I-frames or Information frames carry user data from the  network layer. They also include flow and error control information  that is piggybacked on user data. The first bit of control field of  I-frame is 0.</a:t>
            </a:r>
            <a:endParaRPr sz="2100">
              <a:latin typeface="Times New Roman"/>
              <a:ea typeface="Times New Roman"/>
              <a:cs typeface="Times New Roman"/>
              <a:sym typeface="Times New Roman"/>
            </a:endParaRPr>
          </a:p>
          <a:p>
            <a:pPr marL="353695" marR="1905" lvl="0" indent="-341630" algn="just" rtl="0">
              <a:lnSpc>
                <a:spcPct val="100000"/>
              </a:lnSpc>
              <a:spcBef>
                <a:spcPts val="58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S-frame </a:t>
            </a:r>
            <a:r>
              <a:rPr lang="en-US" sz="2100">
                <a:latin typeface="Times New Roman"/>
                <a:ea typeface="Times New Roman"/>
                <a:cs typeface="Times New Roman"/>
                <a:sym typeface="Times New Roman"/>
              </a:rPr>
              <a:t>− S-frames or Supervisory frames do not contain  information field. They are used for flow and error control when  piggybacking is not required. The first two bits of control field of  S-frame is 10.</a:t>
            </a:r>
            <a:endParaRPr sz="2100">
              <a:latin typeface="Times New Roman"/>
              <a:ea typeface="Times New Roman"/>
              <a:cs typeface="Times New Roman"/>
              <a:sym typeface="Times New Roman"/>
            </a:endParaRPr>
          </a:p>
          <a:p>
            <a:pPr marL="353695" marR="8890" lvl="0" indent="-341630" algn="just" rtl="0">
              <a:lnSpc>
                <a:spcPct val="100000"/>
              </a:lnSpc>
              <a:spcBef>
                <a:spcPts val="580"/>
              </a:spcBef>
              <a:spcAft>
                <a:spcPts val="0"/>
              </a:spcAft>
              <a:buClr>
                <a:srgbClr val="D34817"/>
              </a:buClr>
              <a:buSzPts val="1750"/>
              <a:buFont typeface="Quattrocento Sans"/>
              <a:buChar char="⚫"/>
            </a:pPr>
            <a:r>
              <a:rPr lang="en-US" sz="2100" b="1">
                <a:latin typeface="Times New Roman"/>
                <a:ea typeface="Times New Roman"/>
                <a:cs typeface="Times New Roman"/>
                <a:sym typeface="Times New Roman"/>
              </a:rPr>
              <a:t>U-frame </a:t>
            </a:r>
            <a:r>
              <a:rPr lang="en-US" sz="2100">
                <a:latin typeface="Times New Roman"/>
                <a:ea typeface="Times New Roman"/>
                <a:cs typeface="Times New Roman"/>
                <a:sym typeface="Times New Roman"/>
              </a:rPr>
              <a:t>− U-frames or Un-numbered frames are used for myriad  miscellaneous functions, like link management. It may contain an  information field, if required. The first two bits of control field of  U-frame is 11.</a:t>
            </a:r>
            <a:endParaRPr sz="2100">
              <a:latin typeface="Times New Roman"/>
              <a:ea typeface="Times New Roman"/>
              <a:cs typeface="Times New Roman"/>
              <a:sym typeface="Times New Roman"/>
            </a:endParaRPr>
          </a:p>
          <a:p>
            <a:pPr marL="12700" marR="0" lvl="0" indent="0" algn="l" rtl="0">
              <a:lnSpc>
                <a:spcPct val="100000"/>
              </a:lnSpc>
              <a:spcBef>
                <a:spcPts val="930"/>
              </a:spcBef>
              <a:spcAft>
                <a:spcPts val="0"/>
              </a:spcAft>
              <a:buNone/>
            </a:pPr>
            <a:r>
              <a:rPr lang="en-US" sz="1750">
                <a:solidFill>
                  <a:srgbClr val="D34817"/>
                </a:solidFill>
                <a:latin typeface="Quattrocento Sans"/>
                <a:ea typeface="Quattrocento Sans"/>
                <a:cs typeface="Quattrocento Sans"/>
                <a:sym typeface="Quattrocento Sans"/>
              </a:rPr>
              <a:t>⚫</a:t>
            </a:r>
            <a:endParaRPr sz="1750">
              <a:latin typeface="Quattrocento Sans"/>
              <a:ea typeface="Quattrocento Sans"/>
              <a:cs typeface="Quattrocento Sans"/>
              <a:sym typeface="Quattrocento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grpSp>
        <p:nvGrpSpPr>
          <p:cNvPr id="391" name="Google Shape;391;p59"/>
          <p:cNvGrpSpPr/>
          <p:nvPr/>
        </p:nvGrpSpPr>
        <p:grpSpPr>
          <a:xfrm>
            <a:off x="457200" y="304800"/>
            <a:ext cx="7924799" cy="6372224"/>
            <a:chOff x="457200" y="304800"/>
            <a:chExt cx="7924799" cy="6372224"/>
          </a:xfrm>
        </p:grpSpPr>
        <p:pic>
          <p:nvPicPr>
            <p:cNvPr id="392" name="Google Shape;392;p59"/>
            <p:cNvPicPr preferRelativeResize="0"/>
            <p:nvPr/>
          </p:nvPicPr>
          <p:blipFill rotWithShape="1">
            <a:blip r:embed="rId3">
              <a:alphaModFix/>
            </a:blip>
            <a:srcRect/>
            <a:stretch/>
          </p:blipFill>
          <p:spPr>
            <a:xfrm>
              <a:off x="457200" y="304800"/>
              <a:ext cx="7924799" cy="1647824"/>
            </a:xfrm>
            <a:prstGeom prst="rect">
              <a:avLst/>
            </a:prstGeom>
            <a:noFill/>
            <a:ln>
              <a:noFill/>
            </a:ln>
          </p:spPr>
        </p:pic>
        <p:pic>
          <p:nvPicPr>
            <p:cNvPr id="393" name="Google Shape;393;p59"/>
            <p:cNvPicPr preferRelativeResize="0"/>
            <p:nvPr/>
          </p:nvPicPr>
          <p:blipFill rotWithShape="1">
            <a:blip r:embed="rId4">
              <a:alphaModFix/>
            </a:blip>
            <a:srcRect/>
            <a:stretch/>
          </p:blipFill>
          <p:spPr>
            <a:xfrm>
              <a:off x="457200" y="1905000"/>
              <a:ext cx="7924799" cy="4772024"/>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1838166" y="689293"/>
            <a:ext cx="591502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TWISTED PAIR CABLES</a:t>
            </a:r>
            <a:endParaRPr sz="4000"/>
          </a:p>
        </p:txBody>
      </p:sp>
      <p:sp>
        <p:nvSpPr>
          <p:cNvPr id="79" name="Google Shape;79;p6"/>
          <p:cNvSpPr txBox="1"/>
          <p:nvPr/>
        </p:nvSpPr>
        <p:spPr>
          <a:xfrm>
            <a:off x="930000" y="1464055"/>
            <a:ext cx="7678420" cy="5130800"/>
          </a:xfrm>
          <a:prstGeom prst="rect">
            <a:avLst/>
          </a:prstGeom>
          <a:noFill/>
          <a:ln>
            <a:noFill/>
          </a:ln>
        </p:spPr>
        <p:txBody>
          <a:bodyPr spcFirstLastPara="1" wrap="square" lIns="0" tIns="12700" rIns="0" bIns="0" anchor="t" anchorCtr="0">
            <a:spAutoFit/>
          </a:bodyPr>
          <a:lstStyle/>
          <a:p>
            <a:pPr marL="344170" marR="0" lvl="0" indent="0" algn="l" rtl="0">
              <a:lnSpc>
                <a:spcPct val="100000"/>
              </a:lnSpc>
              <a:spcBef>
                <a:spcPts val="0"/>
              </a:spcBef>
              <a:spcAft>
                <a:spcPts val="0"/>
              </a:spcAft>
              <a:buNone/>
            </a:pPr>
            <a:r>
              <a:rPr lang="en-US" sz="1800">
                <a:latin typeface="Times New Roman"/>
                <a:ea typeface="Times New Roman"/>
                <a:cs typeface="Times New Roman"/>
                <a:sym typeface="Times New Roman"/>
              </a:rPr>
              <a:t>To counter the tendency of twisted pair cables to pick up noise signals, wires</a:t>
            </a:r>
            <a:endParaRPr sz="1800">
              <a:latin typeface="Times New Roman"/>
              <a:ea typeface="Times New Roman"/>
              <a:cs typeface="Times New Roman"/>
              <a:sym typeface="Times New Roman"/>
            </a:endParaRPr>
          </a:p>
          <a:p>
            <a:pPr marL="344170" marR="0" lvl="0" indent="0" algn="l" rtl="0">
              <a:lnSpc>
                <a:spcPct val="100000"/>
              </a:lnSpc>
              <a:spcBef>
                <a:spcPts val="1295"/>
              </a:spcBef>
              <a:spcAft>
                <a:spcPts val="0"/>
              </a:spcAft>
              <a:buNone/>
            </a:pPr>
            <a:r>
              <a:rPr lang="en-US" sz="1800">
                <a:latin typeface="Times New Roman"/>
                <a:ea typeface="Times New Roman"/>
                <a:cs typeface="Times New Roman"/>
                <a:sym typeface="Times New Roman"/>
              </a:rPr>
              <a:t>are shielded in the following three ways −</a:t>
            </a:r>
            <a:endParaRPr sz="180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1600">
              <a:latin typeface="Times New Roman"/>
              <a:ea typeface="Times New Roman"/>
              <a:cs typeface="Times New Roman"/>
              <a:sym typeface="Times New Roman"/>
            </a:endParaRPr>
          </a:p>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Each twisted pair is shielded.</a:t>
            </a:r>
            <a:endParaRPr sz="1800">
              <a:latin typeface="Times New Roman"/>
              <a:ea typeface="Times New Roman"/>
              <a:cs typeface="Times New Roman"/>
              <a:sym typeface="Times New Roman"/>
            </a:endParaRPr>
          </a:p>
          <a:p>
            <a:pPr marL="344170" marR="0" lvl="0" indent="-332105" algn="l" rtl="0">
              <a:lnSpc>
                <a:spcPct val="100000"/>
              </a:lnSpc>
              <a:spcBef>
                <a:spcPts val="187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Set of multiple twisted pairs in the cable is shielded.</a:t>
            </a:r>
            <a:endParaRPr sz="1800">
              <a:latin typeface="Times New Roman"/>
              <a:ea typeface="Times New Roman"/>
              <a:cs typeface="Times New Roman"/>
              <a:sym typeface="Times New Roman"/>
            </a:endParaRPr>
          </a:p>
          <a:p>
            <a:pPr marL="344170" marR="0" lvl="0" indent="-332105" algn="l" rtl="0">
              <a:lnSpc>
                <a:spcPct val="100000"/>
              </a:lnSpc>
              <a:spcBef>
                <a:spcPts val="18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Each twisted pair and then all the pairs are shielded.</a:t>
            </a:r>
            <a:endParaRPr sz="1800">
              <a:latin typeface="Times New Roman"/>
              <a:ea typeface="Times New Roman"/>
              <a:cs typeface="Times New Roman"/>
              <a:sym typeface="Times New Roman"/>
            </a:endParaRPr>
          </a:p>
          <a:p>
            <a:pPr marL="344170" marR="0" lvl="0" indent="-332105" algn="just" rtl="0">
              <a:lnSpc>
                <a:spcPct val="100000"/>
              </a:lnSpc>
              <a:spcBef>
                <a:spcPts val="187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Such twisted pairs are called </a:t>
            </a:r>
            <a:r>
              <a:rPr lang="en-US" sz="1800" b="1">
                <a:latin typeface="Times New Roman"/>
                <a:ea typeface="Times New Roman"/>
                <a:cs typeface="Times New Roman"/>
                <a:sym typeface="Times New Roman"/>
              </a:rPr>
              <a:t>shielded twisted pair (STP) cables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344170" marR="5080" lvl="0" indent="-332105" algn="just" rtl="0">
              <a:lnSpc>
                <a:spcPct val="16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The wires that are not shielded but simply bundled together in a protective  sheath are called </a:t>
            </a:r>
            <a:r>
              <a:rPr lang="en-US" sz="1800" b="1">
                <a:latin typeface="Times New Roman"/>
                <a:ea typeface="Times New Roman"/>
                <a:cs typeface="Times New Roman"/>
                <a:sym typeface="Times New Roman"/>
              </a:rPr>
              <a:t>unshielded twisted pair (UTP) cables</a:t>
            </a:r>
            <a:r>
              <a:rPr lang="en-US" sz="1800">
                <a:latin typeface="Times New Roman"/>
                <a:ea typeface="Times New Roman"/>
                <a:cs typeface="Times New Roman"/>
                <a:sym typeface="Times New Roman"/>
              </a:rPr>
              <a:t>. These cables can have  maximum length of 100 metres.</a:t>
            </a:r>
            <a:endParaRPr sz="1800">
              <a:latin typeface="Times New Roman"/>
              <a:ea typeface="Times New Roman"/>
              <a:cs typeface="Times New Roman"/>
              <a:sym typeface="Times New Roman"/>
            </a:endParaRPr>
          </a:p>
          <a:p>
            <a:pPr marL="344170" marR="12065" lvl="0" indent="-332105" algn="just" rtl="0">
              <a:lnSpc>
                <a:spcPct val="16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Shielding makes the cable bulky, so UTP are more popular than STP. UTP  cables are used as the last mile network connection in homes and offices.</a:t>
            </a:r>
            <a:endParaRPr sz="18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0"/>
          <p:cNvSpPr txBox="1">
            <a:spLocks noGrp="1"/>
          </p:cNvSpPr>
          <p:nvPr>
            <p:ph type="title"/>
          </p:nvPr>
        </p:nvSpPr>
        <p:spPr>
          <a:xfrm>
            <a:off x="1260149" y="689293"/>
            <a:ext cx="707517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MEDIUM ACCESS CONTROL</a:t>
            </a:r>
            <a:endParaRPr sz="4000"/>
          </a:p>
        </p:txBody>
      </p:sp>
      <p:sp>
        <p:nvSpPr>
          <p:cNvPr id="399" name="Google Shape;399;p60"/>
          <p:cNvSpPr txBox="1"/>
          <p:nvPr/>
        </p:nvSpPr>
        <p:spPr>
          <a:xfrm>
            <a:off x="923619" y="1463040"/>
            <a:ext cx="7687309" cy="5270500"/>
          </a:xfrm>
          <a:prstGeom prst="rect">
            <a:avLst/>
          </a:prstGeom>
          <a:noFill/>
          <a:ln>
            <a:noFill/>
          </a:ln>
        </p:spPr>
        <p:txBody>
          <a:bodyPr spcFirstLastPara="1" wrap="square" lIns="0" tIns="12700" rIns="0" bIns="0" anchor="t" anchorCtr="0">
            <a:spAutoFit/>
          </a:bodyPr>
          <a:lstStyle/>
          <a:p>
            <a:pPr marL="350520" marR="5715" lvl="0" indent="-338455" algn="just" rtl="0">
              <a:lnSpc>
                <a:spcPct val="100000"/>
              </a:lnSpc>
              <a:spcBef>
                <a:spcPts val="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Multiple	Access	Control	–  </a:t>
            </a:r>
            <a:r>
              <a:rPr lang="en-US" sz="2000">
                <a:latin typeface="Times New Roman"/>
                <a:ea typeface="Times New Roman"/>
                <a:cs typeface="Times New Roman"/>
                <a:sym typeface="Times New Roman"/>
              </a:rPr>
              <a:t>If there is a dedicated link between the sender and the receiver then data  link control layer is sufficient, however if there is no dedicated link  present then multiple stations can access the channel simultaneously.</a:t>
            </a:r>
            <a:endParaRPr sz="2000">
              <a:latin typeface="Times New Roman"/>
              <a:ea typeface="Times New Roman"/>
              <a:cs typeface="Times New Roman"/>
              <a:sym typeface="Times New Roman"/>
            </a:endParaRPr>
          </a:p>
          <a:p>
            <a:pPr marL="350520" marR="12065"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Hence multiple access protocols are required to decrease collision and  avoid crosstalk. For example, in a classroom full of students, when a  teacher asks a question and all the students (or stations) start answering  simultaneously (send data at same time) then a lot of chaos is created(  data overlap or data lost) then it is the job of the teacher (multiple  access protocols) to manage the students and make them answer one at  a time.</a:t>
            </a:r>
            <a:endParaRPr sz="2000">
              <a:latin typeface="Times New Roman"/>
              <a:ea typeface="Times New Roman"/>
              <a:cs typeface="Times New Roman"/>
              <a:sym typeface="Times New Roman"/>
            </a:endParaRPr>
          </a:p>
          <a:p>
            <a:pPr marL="350520" marR="5080" lvl="0" indent="-33845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Thus, protocols are required for sharing data on non dedicated  channels. Multiple access protocols can be subdivided further as –</a:t>
            </a:r>
            <a:endParaRPr sz="2000">
              <a:latin typeface="Times New Roman"/>
              <a:ea typeface="Times New Roman"/>
              <a:cs typeface="Times New Roman"/>
              <a:sym typeface="Times New Roman"/>
            </a:endParaRPr>
          </a:p>
          <a:p>
            <a:pPr marL="350520" marR="0" lvl="0" indent="-29654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Random Access Protocols</a:t>
            </a:r>
            <a:endParaRPr sz="2000">
              <a:latin typeface="Times New Roman"/>
              <a:ea typeface="Times New Roman"/>
              <a:cs typeface="Times New Roman"/>
              <a:sym typeface="Times New Roman"/>
            </a:endParaRPr>
          </a:p>
          <a:p>
            <a:pPr marL="350520" marR="0" lvl="0" indent="-29654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Controlled Access Protocols</a:t>
            </a:r>
            <a:endParaRPr sz="2000">
              <a:latin typeface="Times New Roman"/>
              <a:ea typeface="Times New Roman"/>
              <a:cs typeface="Times New Roman"/>
              <a:sym typeface="Times New Roman"/>
            </a:endParaRPr>
          </a:p>
          <a:p>
            <a:pPr marL="350520" marR="0" lvl="0" indent="-296545" algn="just"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Channelization Access Protocols</a:t>
            </a:r>
            <a:endParaRPr sz="2000">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1"/>
          <p:cNvSpPr txBox="1">
            <a:spLocks noGrp="1"/>
          </p:cNvSpPr>
          <p:nvPr>
            <p:ph type="title"/>
          </p:nvPr>
        </p:nvSpPr>
        <p:spPr>
          <a:xfrm>
            <a:off x="1260149" y="689293"/>
            <a:ext cx="707517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MEDIUM ACCESS CONTROL</a:t>
            </a:r>
            <a:endParaRPr sz="4000"/>
          </a:p>
        </p:txBody>
      </p:sp>
      <p:sp>
        <p:nvSpPr>
          <p:cNvPr id="405" name="Google Shape;405;p61"/>
          <p:cNvSpPr txBox="1"/>
          <p:nvPr/>
        </p:nvSpPr>
        <p:spPr>
          <a:xfrm>
            <a:off x="904477" y="1428292"/>
            <a:ext cx="7641600" cy="4121400"/>
          </a:xfrm>
          <a:prstGeom prst="rect">
            <a:avLst/>
          </a:prstGeom>
          <a:noFill/>
          <a:ln>
            <a:noFill/>
          </a:ln>
        </p:spPr>
        <p:txBody>
          <a:bodyPr spcFirstLastPara="1" wrap="square" lIns="0" tIns="57150" rIns="0" bIns="0" anchor="t" anchorCtr="0">
            <a:spAutoFit/>
          </a:bodyPr>
          <a:lstStyle/>
          <a:p>
            <a:pPr marL="369570" marR="64135" lvl="0" indent="-274320" algn="just" rtl="0">
              <a:lnSpc>
                <a:spcPct val="108076"/>
              </a:lnSpc>
              <a:spcBef>
                <a:spcPts val="0"/>
              </a:spcBef>
              <a:spcAft>
                <a:spcPts val="0"/>
              </a:spcAft>
              <a:buNone/>
            </a:pPr>
            <a:r>
              <a:rPr lang="en-US" sz="2600" b="1">
                <a:latin typeface="Times New Roman"/>
                <a:ea typeface="Times New Roman"/>
                <a:cs typeface="Times New Roman"/>
                <a:sym typeface="Times New Roman"/>
              </a:rPr>
              <a:t>1.</a:t>
            </a:r>
            <a:r>
              <a:rPr lang="en-US" sz="2100">
                <a:latin typeface="Times New Roman"/>
                <a:ea typeface="Times New Roman"/>
                <a:cs typeface="Times New Roman"/>
                <a:sym typeface="Times New Roman"/>
              </a:rPr>
              <a:t> Random Access Protocol: In this, all stations have  same superiority that is no station has more priority  than another station. Any station can send data  depending on medium’s state( idle or busy). It has two  features:</a:t>
            </a:r>
            <a:endParaRPr sz="2100">
              <a:latin typeface="Times New Roman"/>
              <a:ea typeface="Times New Roman"/>
              <a:cs typeface="Times New Roman"/>
              <a:sym typeface="Times New Roman"/>
            </a:endParaRPr>
          </a:p>
          <a:p>
            <a:pPr marL="369570" marR="0" lvl="0" indent="-351155" algn="just" rtl="0">
              <a:lnSpc>
                <a:spcPct val="100000"/>
              </a:lnSpc>
              <a:spcBef>
                <a:spcPts val="220"/>
              </a:spcBef>
              <a:spcAft>
                <a:spcPts val="0"/>
              </a:spcAft>
              <a:buClr>
                <a:srgbClr val="D34817"/>
              </a:buClr>
              <a:buSzPts val="2100"/>
              <a:buFont typeface="Quattrocento Sans"/>
              <a:buChar char="⚫"/>
            </a:pPr>
            <a:r>
              <a:rPr lang="en-US" sz="2100">
                <a:latin typeface="Times New Roman"/>
                <a:ea typeface="Times New Roman"/>
                <a:cs typeface="Times New Roman"/>
                <a:sym typeface="Times New Roman"/>
              </a:rPr>
              <a:t>There is no fixed time for sending data</a:t>
            </a:r>
            <a:endParaRPr sz="2100">
              <a:latin typeface="Times New Roman"/>
              <a:ea typeface="Times New Roman"/>
              <a:cs typeface="Times New Roman"/>
              <a:sym typeface="Times New Roman"/>
            </a:endParaRPr>
          </a:p>
          <a:p>
            <a:pPr marL="369570" marR="0" lvl="0" indent="-351155" algn="just" rtl="0">
              <a:lnSpc>
                <a:spcPct val="100000"/>
              </a:lnSpc>
              <a:spcBef>
                <a:spcPts val="265"/>
              </a:spcBef>
              <a:spcAft>
                <a:spcPts val="0"/>
              </a:spcAft>
              <a:buClr>
                <a:srgbClr val="D34817"/>
              </a:buClr>
              <a:buSzPts val="2100"/>
              <a:buFont typeface="Quattrocento Sans"/>
              <a:buChar char="⚫"/>
            </a:pPr>
            <a:r>
              <a:rPr lang="en-US" sz="2100">
                <a:latin typeface="Times New Roman"/>
                <a:ea typeface="Times New Roman"/>
                <a:cs typeface="Times New Roman"/>
                <a:sym typeface="Times New Roman"/>
              </a:rPr>
              <a:t>There is no fixed sequence of stations sending data</a:t>
            </a:r>
            <a:endParaRPr sz="2100">
              <a:latin typeface="Times New Roman"/>
              <a:ea typeface="Times New Roman"/>
              <a:cs typeface="Times New Roman"/>
              <a:sym typeface="Times New Roman"/>
            </a:endParaRPr>
          </a:p>
          <a:p>
            <a:pPr marL="369570" marR="325120" lvl="0" indent="-351155" algn="just" rtl="0">
              <a:lnSpc>
                <a:spcPct val="108076"/>
              </a:lnSpc>
              <a:spcBef>
                <a:spcPts val="620"/>
              </a:spcBef>
              <a:spcAft>
                <a:spcPts val="0"/>
              </a:spcAft>
              <a:buClr>
                <a:srgbClr val="D34817"/>
              </a:buClr>
              <a:buSzPts val="2100"/>
              <a:buFont typeface="Quattrocento Sans"/>
              <a:buChar char="⚫"/>
            </a:pPr>
            <a:r>
              <a:rPr lang="en-US" sz="2100">
                <a:latin typeface="Times New Roman"/>
                <a:ea typeface="Times New Roman"/>
                <a:cs typeface="Times New Roman"/>
                <a:sym typeface="Times New Roman"/>
              </a:rPr>
              <a:t>The Random access protocols are further subdivided  as:</a:t>
            </a:r>
            <a:endParaRPr sz="2100">
              <a:latin typeface="Times New Roman"/>
              <a:ea typeface="Times New Roman"/>
              <a:cs typeface="Times New Roman"/>
              <a:sym typeface="Times New Roman"/>
            </a:endParaRPr>
          </a:p>
          <a:p>
            <a:pPr marL="369570" marR="5080" lvl="0" indent="-351155" algn="just" rtl="0">
              <a:lnSpc>
                <a:spcPct val="108076"/>
              </a:lnSpc>
              <a:spcBef>
                <a:spcPts val="580"/>
              </a:spcBef>
              <a:spcAft>
                <a:spcPts val="0"/>
              </a:spcAft>
              <a:buClr>
                <a:srgbClr val="D34817"/>
              </a:buClr>
              <a:buSzPts val="2100"/>
              <a:buFont typeface="Quattrocento Sans"/>
              <a:buChar char="⚫"/>
            </a:pPr>
            <a:r>
              <a:rPr lang="en-US" sz="2100">
                <a:latin typeface="Times New Roman"/>
                <a:ea typeface="Times New Roman"/>
                <a:cs typeface="Times New Roman"/>
                <a:sym typeface="Times New Roman"/>
              </a:rPr>
              <a:t>(a) ALOHA – It was designed for wireless LAN but is  also applicable for shared medium. In this, multiple  stations can transmit data at the same time and can  hence lead to collision and data being garbled.</a:t>
            </a:r>
            <a:endParaRPr sz="21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2"/>
          <p:cNvSpPr txBox="1">
            <a:spLocks noGrp="1"/>
          </p:cNvSpPr>
          <p:nvPr>
            <p:ph type="title"/>
          </p:nvPr>
        </p:nvSpPr>
        <p:spPr>
          <a:xfrm>
            <a:off x="3856575" y="689293"/>
            <a:ext cx="188785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ALOHA</a:t>
            </a:r>
            <a:endParaRPr sz="4000"/>
          </a:p>
        </p:txBody>
      </p:sp>
      <p:sp>
        <p:nvSpPr>
          <p:cNvPr id="411" name="Google Shape;411;p62"/>
          <p:cNvSpPr txBox="1"/>
          <p:nvPr/>
        </p:nvSpPr>
        <p:spPr>
          <a:xfrm>
            <a:off x="904477" y="1459991"/>
            <a:ext cx="7683500" cy="2872740"/>
          </a:xfrm>
          <a:prstGeom prst="rect">
            <a:avLst/>
          </a:prstGeom>
          <a:noFill/>
          <a:ln>
            <a:noFill/>
          </a:ln>
        </p:spPr>
        <p:txBody>
          <a:bodyPr spcFirstLastPara="1" wrap="square" lIns="0" tIns="12700" rIns="0" bIns="0" anchor="t" anchorCtr="0">
            <a:spAutoFit/>
          </a:bodyPr>
          <a:lstStyle/>
          <a:p>
            <a:pPr marL="369570" marR="5080" lvl="0" indent="-357505" algn="l" rtl="0">
              <a:lnSpc>
                <a:spcPct val="100000"/>
              </a:lnSpc>
              <a:spcBef>
                <a:spcPts val="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Pure ALOHA and Slotted ALOHA both are the  Random Access Protocols, that are implemented on the  Medium Access Control (MAC) layer, a sublayer of  Data Link Layer.</a:t>
            </a:r>
            <a:endParaRPr sz="2600">
              <a:latin typeface="Times New Roman"/>
              <a:ea typeface="Times New Roman"/>
              <a:cs typeface="Times New Roman"/>
              <a:sym typeface="Times New Roman"/>
            </a:endParaRPr>
          </a:p>
          <a:p>
            <a:pPr marL="369570" marR="150495"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The purpose of the ALOHA protocol is to determine  that which competing station must get the next chance  of accessing the multi-access channel at MAC layer.</a:t>
            </a:r>
            <a:endParaRPr sz="26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3"/>
          <p:cNvSpPr txBox="1">
            <a:spLocks noGrp="1"/>
          </p:cNvSpPr>
          <p:nvPr>
            <p:ph type="title"/>
          </p:nvPr>
        </p:nvSpPr>
        <p:spPr>
          <a:xfrm>
            <a:off x="3116692" y="255043"/>
            <a:ext cx="33948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PURE ALOHA</a:t>
            </a:r>
            <a:endParaRPr sz="4000"/>
          </a:p>
        </p:txBody>
      </p:sp>
      <p:sp>
        <p:nvSpPr>
          <p:cNvPr id="417" name="Google Shape;417;p63"/>
          <p:cNvSpPr txBox="1"/>
          <p:nvPr/>
        </p:nvSpPr>
        <p:spPr>
          <a:xfrm>
            <a:off x="930000" y="1018225"/>
            <a:ext cx="7517700" cy="5694300"/>
          </a:xfrm>
          <a:prstGeom prst="rect">
            <a:avLst/>
          </a:prstGeom>
          <a:noFill/>
          <a:ln>
            <a:noFill/>
          </a:ln>
        </p:spPr>
        <p:txBody>
          <a:bodyPr spcFirstLastPara="1" wrap="square" lIns="0" tIns="86350" rIns="0" bIns="0" anchor="t" anchorCtr="0">
            <a:spAutoFit/>
          </a:bodyPr>
          <a:lstStyle/>
          <a:p>
            <a:pPr marL="344170" marR="0" lvl="0" indent="-332105" algn="l" rtl="0">
              <a:lnSpc>
                <a:spcPct val="100000"/>
              </a:lnSpc>
              <a:spcBef>
                <a:spcPts val="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It allows the stations to transmit data at any time whenever they want.</a:t>
            </a:r>
            <a:endParaRPr sz="1800">
              <a:latin typeface="Times New Roman"/>
              <a:ea typeface="Times New Roman"/>
              <a:cs typeface="Times New Roman"/>
              <a:sym typeface="Times New Roman"/>
            </a:endParaRPr>
          </a:p>
          <a:p>
            <a:pPr marL="69850" marR="1453515" lvl="0" indent="-95249" algn="l" rtl="0">
              <a:lnSpc>
                <a:spcPct val="152222"/>
              </a:lnSpc>
              <a:spcBef>
                <a:spcPts val="18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After transmitting the data packet, station waits for some time.  then, following 2 cases are possible-</a:t>
            </a:r>
            <a:endParaRPr sz="1800">
              <a:latin typeface="Times New Roman"/>
              <a:ea typeface="Times New Roman"/>
              <a:cs typeface="Times New Roman"/>
              <a:sym typeface="Times New Roman"/>
            </a:endParaRPr>
          </a:p>
          <a:p>
            <a:pPr marL="69850" marR="0" lvl="0" indent="0" algn="l" rtl="0">
              <a:lnSpc>
                <a:spcPct val="100000"/>
              </a:lnSpc>
              <a:spcBef>
                <a:spcPts val="395"/>
              </a:spcBef>
              <a:spcAft>
                <a:spcPts val="0"/>
              </a:spcAft>
              <a:buNone/>
            </a:pPr>
            <a:r>
              <a:rPr lang="en-US" sz="1800" b="1" u="sng">
                <a:latin typeface="Times New Roman"/>
                <a:ea typeface="Times New Roman"/>
                <a:cs typeface="Times New Roman"/>
                <a:sym typeface="Times New Roman"/>
              </a:rPr>
              <a:t>Case-01:</a:t>
            </a:r>
            <a:endParaRPr sz="1800">
              <a:latin typeface="Times New Roman"/>
              <a:ea typeface="Times New Roman"/>
              <a:cs typeface="Times New Roman"/>
              <a:sym typeface="Times New Roman"/>
            </a:endParaRPr>
          </a:p>
          <a:p>
            <a:pPr marL="401320" marR="0" lvl="0" indent="-389255" algn="l" rtl="0">
              <a:lnSpc>
                <a:spcPct val="10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Transmitting station receives an acknowledgement from the receiving station.</a:t>
            </a:r>
            <a:endParaRPr sz="1800">
              <a:latin typeface="Times New Roman"/>
              <a:ea typeface="Times New Roman"/>
              <a:cs typeface="Times New Roman"/>
              <a:sym typeface="Times New Roman"/>
            </a:endParaRPr>
          </a:p>
          <a:p>
            <a:pPr marL="344170" marR="0" lvl="0" indent="-332105" algn="l" rtl="0">
              <a:lnSpc>
                <a:spcPct val="10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In this case, transmitting station assumes that the transmission is successful.</a:t>
            </a:r>
            <a:endParaRPr sz="1800">
              <a:latin typeface="Times New Roman"/>
              <a:ea typeface="Times New Roman"/>
              <a:cs typeface="Times New Roman"/>
              <a:sym typeface="Times New Roman"/>
            </a:endParaRPr>
          </a:p>
          <a:p>
            <a:pPr marL="69850" marR="0" lvl="0" indent="0" algn="l" rtl="0">
              <a:lnSpc>
                <a:spcPct val="100000"/>
              </a:lnSpc>
              <a:spcBef>
                <a:spcPts val="580"/>
              </a:spcBef>
              <a:spcAft>
                <a:spcPts val="0"/>
              </a:spcAft>
              <a:buNone/>
            </a:pPr>
            <a:r>
              <a:rPr lang="en-US" sz="1800" b="1" u="sng">
                <a:latin typeface="Times New Roman"/>
                <a:ea typeface="Times New Roman"/>
                <a:cs typeface="Times New Roman"/>
                <a:sym typeface="Times New Roman"/>
              </a:rPr>
              <a:t>Case-02:</a:t>
            </a:r>
            <a:endParaRPr sz="1800">
              <a:latin typeface="Times New Roman"/>
              <a:ea typeface="Times New Roman"/>
              <a:cs typeface="Times New Roman"/>
              <a:sym typeface="Times New Roman"/>
            </a:endParaRPr>
          </a:p>
          <a:p>
            <a:pPr marL="344170" marR="156845" lvl="0" indent="-332105" algn="l" rtl="0">
              <a:lnSpc>
                <a:spcPct val="10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Transmitting station does not receive any acknowledgement within specified  time from the receiving station.</a:t>
            </a:r>
            <a:endParaRPr sz="1800">
              <a:latin typeface="Times New Roman"/>
              <a:ea typeface="Times New Roman"/>
              <a:cs typeface="Times New Roman"/>
              <a:sym typeface="Times New Roman"/>
            </a:endParaRPr>
          </a:p>
          <a:p>
            <a:pPr marL="69850" marR="9525" lvl="0" indent="-95249" algn="l" rtl="0">
              <a:lnSpc>
                <a:spcPct val="152222"/>
              </a:lnSpc>
              <a:spcBef>
                <a:spcPts val="18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In this case, transmitting station assumes that the transmission is unsuccessful.  Then,</a:t>
            </a:r>
            <a:endParaRPr sz="1800">
              <a:latin typeface="Times New Roman"/>
              <a:ea typeface="Times New Roman"/>
              <a:cs typeface="Times New Roman"/>
              <a:sym typeface="Times New Roman"/>
            </a:endParaRPr>
          </a:p>
          <a:p>
            <a:pPr marL="344170" marR="451484" lvl="0" indent="-332105" algn="l" rtl="0">
              <a:lnSpc>
                <a:spcPct val="100000"/>
              </a:lnSpc>
              <a:spcBef>
                <a:spcPts val="395"/>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Transmitting station uses a Back Off Strategy and waits for some random  amount of time.</a:t>
            </a:r>
            <a:endParaRPr sz="1800">
              <a:latin typeface="Times New Roman"/>
              <a:ea typeface="Times New Roman"/>
              <a:cs typeface="Times New Roman"/>
              <a:sym typeface="Times New Roman"/>
            </a:endParaRPr>
          </a:p>
          <a:p>
            <a:pPr marL="344170" marR="0" lvl="0" indent="-332105" algn="l" rtl="0">
              <a:lnSpc>
                <a:spcPct val="10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After back off time, it transmits the data packet again.</a:t>
            </a:r>
            <a:endParaRPr sz="1800">
              <a:latin typeface="Times New Roman"/>
              <a:ea typeface="Times New Roman"/>
              <a:cs typeface="Times New Roman"/>
              <a:sym typeface="Times New Roman"/>
            </a:endParaRPr>
          </a:p>
          <a:p>
            <a:pPr marL="344170" marR="537210" lvl="0" indent="-332105" algn="l" rtl="0">
              <a:lnSpc>
                <a:spcPct val="100000"/>
              </a:lnSpc>
              <a:spcBef>
                <a:spcPts val="580"/>
              </a:spcBef>
              <a:spcAft>
                <a:spcPts val="0"/>
              </a:spcAft>
              <a:buClr>
                <a:srgbClr val="D34817"/>
              </a:buClr>
              <a:buSzPts val="1500"/>
              <a:buFont typeface="Quattrocento Sans"/>
              <a:buChar char="⚫"/>
            </a:pPr>
            <a:r>
              <a:rPr lang="en-US" sz="1800">
                <a:latin typeface="Times New Roman"/>
                <a:ea typeface="Times New Roman"/>
                <a:cs typeface="Times New Roman"/>
                <a:sym typeface="Times New Roman"/>
              </a:rPr>
              <a:t>It keeps trying until the back off limit is reached after which it aborts the  transmission.</a:t>
            </a:r>
            <a:endParaRPr sz="1800">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xfrm>
            <a:off x="3101717" y="689293"/>
            <a:ext cx="33947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PURE ALOHA</a:t>
            </a:r>
            <a:endParaRPr sz="4000"/>
          </a:p>
        </p:txBody>
      </p:sp>
      <p:sp>
        <p:nvSpPr>
          <p:cNvPr id="423" name="Google Shape;423;p64"/>
          <p:cNvSpPr txBox="1"/>
          <p:nvPr/>
        </p:nvSpPr>
        <p:spPr>
          <a:xfrm>
            <a:off x="904538" y="1388363"/>
            <a:ext cx="6330315" cy="4114800"/>
          </a:xfrm>
          <a:prstGeom prst="rect">
            <a:avLst/>
          </a:prstGeom>
          <a:noFill/>
          <a:ln>
            <a:noFill/>
          </a:ln>
        </p:spPr>
        <p:txBody>
          <a:bodyPr spcFirstLastPara="1" wrap="square" lIns="0" tIns="86350" rIns="0" bIns="0" anchor="t" anchorCtr="0">
            <a:spAutoFit/>
          </a:bodyPr>
          <a:lstStyle/>
          <a:p>
            <a:pPr marL="369570" marR="0" lvl="0" indent="-344805" algn="l"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Efficiency of Pure Aloha (η) = G x e</a:t>
            </a:r>
            <a:r>
              <a:rPr lang="en-US" sz="2175" baseline="30000">
                <a:latin typeface="Times New Roman"/>
                <a:ea typeface="Times New Roman"/>
                <a:cs typeface="Times New Roman"/>
                <a:sym typeface="Times New Roman"/>
              </a:rPr>
              <a:t>-2G</a:t>
            </a:r>
            <a:endParaRPr sz="2175" baseline="30000">
              <a:latin typeface="Times New Roman"/>
              <a:ea typeface="Times New Roman"/>
              <a:cs typeface="Times New Roman"/>
              <a:sym typeface="Times New Roman"/>
            </a:endParaRPr>
          </a:p>
          <a:p>
            <a:pPr marL="95250" marR="171450" lvl="0" indent="0" algn="l" rtl="0">
              <a:lnSpc>
                <a:spcPct val="122000"/>
              </a:lnSpc>
              <a:spcBef>
                <a:spcPts val="0"/>
              </a:spcBef>
              <a:spcAft>
                <a:spcPts val="0"/>
              </a:spcAft>
              <a:buNone/>
            </a:pPr>
            <a:r>
              <a:rPr lang="en-US" sz="2200">
                <a:latin typeface="Times New Roman"/>
                <a:ea typeface="Times New Roman"/>
                <a:cs typeface="Times New Roman"/>
                <a:sym typeface="Times New Roman"/>
              </a:rPr>
              <a:t>where G = Number of stations willing to transmit data  For maximum efficiency,</a:t>
            </a:r>
            <a:endParaRPr sz="2200">
              <a:latin typeface="Times New Roman"/>
              <a:ea typeface="Times New Roman"/>
              <a:cs typeface="Times New Roman"/>
              <a:sym typeface="Times New Roman"/>
            </a:endParaRPr>
          </a:p>
          <a:p>
            <a:pPr marL="369570" marR="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We put dη / dG = 0</a:t>
            </a:r>
            <a:endParaRPr sz="2200">
              <a:latin typeface="Times New Roman"/>
              <a:ea typeface="Times New Roman"/>
              <a:cs typeface="Times New Roman"/>
              <a:sym typeface="Times New Roman"/>
            </a:endParaRPr>
          </a:p>
          <a:p>
            <a:pPr marL="369570" marR="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Maximum value of η occurs at G = 1/2</a:t>
            </a:r>
            <a:endParaRPr sz="2200">
              <a:latin typeface="Times New Roman"/>
              <a:ea typeface="Times New Roman"/>
              <a:cs typeface="Times New Roman"/>
              <a:sym typeface="Times New Roman"/>
            </a:endParaRPr>
          </a:p>
          <a:p>
            <a:pPr marL="369570" marR="0" lvl="0" indent="-344805"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Substituting G = 1/2 in the above expression, we get-</a:t>
            </a:r>
            <a:endParaRPr sz="2200">
              <a:latin typeface="Times New Roman"/>
              <a:ea typeface="Times New Roman"/>
              <a:cs typeface="Times New Roman"/>
              <a:sym typeface="Times New Roman"/>
            </a:endParaRPr>
          </a:p>
          <a:p>
            <a:pPr marL="439419" marR="0" lvl="0" indent="-414654" algn="l" rtl="0">
              <a:lnSpc>
                <a:spcPct val="100000"/>
              </a:lnSpc>
              <a:spcBef>
                <a:spcPts val="58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Maximum efficiency of Pure Aloha== 1/2 x e</a:t>
            </a:r>
            <a:r>
              <a:rPr lang="en-US" sz="2175" baseline="30000">
                <a:latin typeface="Times New Roman"/>
                <a:ea typeface="Times New Roman"/>
                <a:cs typeface="Times New Roman"/>
                <a:sym typeface="Times New Roman"/>
              </a:rPr>
              <a:t>-2 x 1/2</a:t>
            </a:r>
            <a:endParaRPr sz="2175" baseline="30000">
              <a:latin typeface="Times New Roman"/>
              <a:ea typeface="Times New Roman"/>
              <a:cs typeface="Times New Roman"/>
              <a:sym typeface="Times New Roman"/>
            </a:endParaRPr>
          </a:p>
          <a:p>
            <a:pPr marL="25400" marR="0" lvl="0" indent="0" algn="l" rtl="0">
              <a:lnSpc>
                <a:spcPct val="100000"/>
              </a:lnSpc>
              <a:spcBef>
                <a:spcPts val="580"/>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1 / 2e</a:t>
            </a:r>
            <a:endParaRPr sz="2200">
              <a:latin typeface="Times New Roman"/>
              <a:ea typeface="Times New Roman"/>
              <a:cs typeface="Times New Roman"/>
              <a:sym typeface="Times New Roman"/>
            </a:endParaRPr>
          </a:p>
          <a:p>
            <a:pPr marL="25400" marR="0" lvl="0" indent="0" algn="l" rtl="0">
              <a:lnSpc>
                <a:spcPct val="100000"/>
              </a:lnSpc>
              <a:spcBef>
                <a:spcPts val="580"/>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0.184</a:t>
            </a:r>
            <a:endParaRPr sz="2200">
              <a:latin typeface="Times New Roman"/>
              <a:ea typeface="Times New Roman"/>
              <a:cs typeface="Times New Roman"/>
              <a:sym typeface="Times New Roman"/>
            </a:endParaRPr>
          </a:p>
          <a:p>
            <a:pPr marL="25400" marR="0" lvl="0" indent="0" algn="l" rtl="0">
              <a:lnSpc>
                <a:spcPct val="100000"/>
              </a:lnSpc>
              <a:spcBef>
                <a:spcPts val="580"/>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18.4%</a:t>
            </a:r>
            <a:endParaRPr sz="2200">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5"/>
          <p:cNvSpPr txBox="1">
            <a:spLocks noGrp="1"/>
          </p:cNvSpPr>
          <p:nvPr>
            <p:ph type="title"/>
          </p:nvPr>
        </p:nvSpPr>
        <p:spPr>
          <a:xfrm>
            <a:off x="2593271" y="689293"/>
            <a:ext cx="441388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SLOTTED ALOHA</a:t>
            </a:r>
            <a:endParaRPr sz="4000"/>
          </a:p>
        </p:txBody>
      </p:sp>
      <p:sp>
        <p:nvSpPr>
          <p:cNvPr id="429" name="Google Shape;429;p65"/>
          <p:cNvSpPr txBox="1"/>
          <p:nvPr/>
        </p:nvSpPr>
        <p:spPr>
          <a:xfrm>
            <a:off x="904477" y="1428292"/>
            <a:ext cx="7405370" cy="3569335"/>
          </a:xfrm>
          <a:prstGeom prst="rect">
            <a:avLst/>
          </a:prstGeom>
          <a:noFill/>
          <a:ln>
            <a:noFill/>
          </a:ln>
        </p:spPr>
        <p:txBody>
          <a:bodyPr spcFirstLastPara="1" wrap="square" lIns="0" tIns="57150" rIns="0" bIns="0" anchor="t" anchorCtr="0">
            <a:spAutoFit/>
          </a:bodyPr>
          <a:lstStyle/>
          <a:p>
            <a:pPr marL="369570" marR="14604" lvl="0" indent="-357505" algn="l" rtl="0">
              <a:lnSpc>
                <a:spcPct val="108076"/>
              </a:lnSpc>
              <a:spcBef>
                <a:spcPts val="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Slotted Aloha divides the time of shared channel into  discrete intervals called as </a:t>
            </a:r>
            <a:r>
              <a:rPr lang="en-US" sz="2600" b="1">
                <a:latin typeface="Times New Roman"/>
                <a:ea typeface="Times New Roman"/>
                <a:cs typeface="Times New Roman"/>
                <a:sym typeface="Times New Roman"/>
              </a:rPr>
              <a:t>time slots</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marL="369570" marR="0" lvl="0" indent="-357505" algn="l" rtl="0">
              <a:lnSpc>
                <a:spcPct val="100000"/>
              </a:lnSpc>
              <a:spcBef>
                <a:spcPts val="225"/>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Any station can transmit its data in any time slot.</a:t>
            </a:r>
            <a:endParaRPr sz="2600">
              <a:latin typeface="Times New Roman"/>
              <a:ea typeface="Times New Roman"/>
              <a:cs typeface="Times New Roman"/>
              <a:sym typeface="Times New Roman"/>
            </a:endParaRPr>
          </a:p>
          <a:p>
            <a:pPr marL="369570" marR="601345" lvl="0" indent="-357505" algn="l" rtl="0">
              <a:lnSpc>
                <a:spcPct val="108076"/>
              </a:lnSpc>
              <a:spcBef>
                <a:spcPts val="62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The only condition is that station must start its  transmission from the beginning of the time slot.</a:t>
            </a:r>
            <a:endParaRPr sz="2600">
              <a:latin typeface="Times New Roman"/>
              <a:ea typeface="Times New Roman"/>
              <a:cs typeface="Times New Roman"/>
              <a:sym typeface="Times New Roman"/>
            </a:endParaRPr>
          </a:p>
          <a:p>
            <a:pPr marL="369570" marR="5080" lvl="0" indent="-357505" algn="l" rtl="0">
              <a:lnSpc>
                <a:spcPct val="108076"/>
              </a:lnSpc>
              <a:spcBef>
                <a:spcPts val="575"/>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If the beginning of the slot is missed, then station has  to wait until the beginning of the next time slot.</a:t>
            </a:r>
            <a:endParaRPr sz="2600">
              <a:latin typeface="Times New Roman"/>
              <a:ea typeface="Times New Roman"/>
              <a:cs typeface="Times New Roman"/>
              <a:sym typeface="Times New Roman"/>
            </a:endParaRPr>
          </a:p>
          <a:p>
            <a:pPr marL="369570" marR="198120" lvl="0" indent="-357505" algn="l" rtl="0">
              <a:lnSpc>
                <a:spcPct val="108076"/>
              </a:lnSpc>
              <a:spcBef>
                <a:spcPts val="575"/>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A collision may occur if two or more stations try to  transmit data at the beginning of the same time slot.</a:t>
            </a:r>
            <a:endParaRPr sz="26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6"/>
          <p:cNvSpPr txBox="1">
            <a:spLocks noGrp="1"/>
          </p:cNvSpPr>
          <p:nvPr>
            <p:ph type="title"/>
          </p:nvPr>
        </p:nvSpPr>
        <p:spPr>
          <a:xfrm>
            <a:off x="2593271" y="689293"/>
            <a:ext cx="441388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SLOTTED ALOHA</a:t>
            </a:r>
            <a:endParaRPr sz="4000"/>
          </a:p>
        </p:txBody>
      </p:sp>
      <p:sp>
        <p:nvSpPr>
          <p:cNvPr id="435" name="Google Shape;435;p66"/>
          <p:cNvSpPr txBox="1"/>
          <p:nvPr/>
        </p:nvSpPr>
        <p:spPr>
          <a:xfrm>
            <a:off x="891549" y="1408084"/>
            <a:ext cx="6912609" cy="4406265"/>
          </a:xfrm>
          <a:prstGeom prst="rect">
            <a:avLst/>
          </a:prstGeom>
          <a:noFill/>
          <a:ln>
            <a:noFill/>
          </a:ln>
        </p:spPr>
        <p:txBody>
          <a:bodyPr spcFirstLastPara="1" wrap="square" lIns="0" tIns="13950" rIns="0" bIns="0" anchor="t" anchorCtr="0">
            <a:spAutoFit/>
          </a:bodyPr>
          <a:lstStyle/>
          <a:p>
            <a:pPr marL="382270" marR="0" lvl="0" indent="-344805" algn="l"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Efficiency of Slotted Aloha (η) = G x e</a:t>
            </a:r>
            <a:r>
              <a:rPr lang="en-US" sz="2175" baseline="30000">
                <a:latin typeface="Times New Roman"/>
                <a:ea typeface="Times New Roman"/>
                <a:cs typeface="Times New Roman"/>
                <a:sym typeface="Times New Roman"/>
              </a:rPr>
              <a:t>-G</a:t>
            </a:r>
            <a:endParaRPr sz="2175" baseline="30000">
              <a:latin typeface="Times New Roman"/>
              <a:ea typeface="Times New Roman"/>
              <a:cs typeface="Times New Roman"/>
              <a:sym typeface="Times New Roman"/>
            </a:endParaRPr>
          </a:p>
          <a:p>
            <a:pPr marL="382270" marR="30480" lvl="0" indent="-274320" algn="l" rtl="0">
              <a:lnSpc>
                <a:spcPct val="96363"/>
              </a:lnSpc>
              <a:spcBef>
                <a:spcPts val="565"/>
              </a:spcBef>
              <a:spcAft>
                <a:spcPts val="0"/>
              </a:spcAft>
              <a:buNone/>
            </a:pPr>
            <a:r>
              <a:rPr lang="en-US" sz="2200">
                <a:latin typeface="Times New Roman"/>
                <a:ea typeface="Times New Roman"/>
                <a:cs typeface="Times New Roman"/>
                <a:sym typeface="Times New Roman"/>
              </a:rPr>
              <a:t>where G = Number of stations willing to transmit data at the  beginning of the same time slot</a:t>
            </a:r>
            <a:endParaRPr sz="2200">
              <a:latin typeface="Times New Roman"/>
              <a:ea typeface="Times New Roman"/>
              <a:cs typeface="Times New Roman"/>
              <a:sym typeface="Times New Roman"/>
            </a:endParaRPr>
          </a:p>
          <a:p>
            <a:pPr marL="107950" marR="0" lvl="0" indent="0" algn="l" rtl="0">
              <a:lnSpc>
                <a:spcPct val="100000"/>
              </a:lnSpc>
              <a:spcBef>
                <a:spcPts val="80"/>
              </a:spcBef>
              <a:spcAft>
                <a:spcPts val="0"/>
              </a:spcAft>
              <a:buNone/>
            </a:pPr>
            <a:r>
              <a:rPr lang="en-US" sz="2200">
                <a:latin typeface="Times New Roman"/>
                <a:ea typeface="Times New Roman"/>
                <a:cs typeface="Times New Roman"/>
                <a:sym typeface="Times New Roman"/>
              </a:rPr>
              <a:t>Maximum Efficiency-</a:t>
            </a:r>
            <a:endParaRPr sz="2200">
              <a:latin typeface="Times New Roman"/>
              <a:ea typeface="Times New Roman"/>
              <a:cs typeface="Times New Roman"/>
              <a:sym typeface="Times New Roman"/>
            </a:endParaRPr>
          </a:p>
          <a:p>
            <a:pPr marL="452755" marR="0" lvl="0" indent="-415290" algn="l" rtl="0">
              <a:lnSpc>
                <a:spcPct val="100000"/>
              </a:lnSpc>
              <a:spcBef>
                <a:spcPts val="6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For maximum efficiency,</a:t>
            </a:r>
            <a:endParaRPr sz="2200">
              <a:latin typeface="Times New Roman"/>
              <a:ea typeface="Times New Roman"/>
              <a:cs typeface="Times New Roman"/>
              <a:sym typeface="Times New Roman"/>
            </a:endParaRPr>
          </a:p>
          <a:p>
            <a:pPr marL="382270" marR="0" lvl="0" indent="-344805" algn="l" rtl="0">
              <a:lnSpc>
                <a:spcPct val="100000"/>
              </a:lnSpc>
              <a:spcBef>
                <a:spcPts val="6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We put dη / dG = 0</a:t>
            </a:r>
            <a:endParaRPr sz="2200">
              <a:latin typeface="Times New Roman"/>
              <a:ea typeface="Times New Roman"/>
              <a:cs typeface="Times New Roman"/>
              <a:sym typeface="Times New Roman"/>
            </a:endParaRPr>
          </a:p>
          <a:p>
            <a:pPr marL="382270" marR="0" lvl="0" indent="-344805" algn="l" rtl="0">
              <a:lnSpc>
                <a:spcPct val="100000"/>
              </a:lnSpc>
              <a:spcBef>
                <a:spcPts val="65"/>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Maximum value of η occurs at G = 1</a:t>
            </a:r>
            <a:endParaRPr sz="2200">
              <a:latin typeface="Times New Roman"/>
              <a:ea typeface="Times New Roman"/>
              <a:cs typeface="Times New Roman"/>
              <a:sym typeface="Times New Roman"/>
            </a:endParaRPr>
          </a:p>
          <a:p>
            <a:pPr marL="382270" marR="0" lvl="0" indent="-344805" algn="l" rtl="0">
              <a:lnSpc>
                <a:spcPct val="100000"/>
              </a:lnSpc>
              <a:spcBef>
                <a:spcPts val="6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Substituting G = 1 in the above expression, we get-</a:t>
            </a:r>
            <a:endParaRPr sz="2200">
              <a:latin typeface="Times New Roman"/>
              <a:ea typeface="Times New Roman"/>
              <a:cs typeface="Times New Roman"/>
              <a:sym typeface="Times New Roman"/>
            </a:endParaRPr>
          </a:p>
          <a:p>
            <a:pPr marL="452755" marR="0" lvl="0" indent="-415290" algn="l" rtl="0">
              <a:lnSpc>
                <a:spcPct val="100000"/>
              </a:lnSpc>
              <a:spcBef>
                <a:spcPts val="6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Maximum efficiency of Slotted Aloha</a:t>
            </a:r>
            <a:endParaRPr sz="2200">
              <a:latin typeface="Times New Roman"/>
              <a:ea typeface="Times New Roman"/>
              <a:cs typeface="Times New Roman"/>
              <a:sym typeface="Times New Roman"/>
            </a:endParaRPr>
          </a:p>
          <a:p>
            <a:pPr marL="38100" marR="0" lvl="0" indent="0" algn="l" rtl="0">
              <a:lnSpc>
                <a:spcPct val="100000"/>
              </a:lnSpc>
              <a:spcBef>
                <a:spcPts val="65"/>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1 x e</a:t>
            </a:r>
            <a:r>
              <a:rPr lang="en-US" sz="2175" baseline="30000">
                <a:latin typeface="Times New Roman"/>
                <a:ea typeface="Times New Roman"/>
                <a:cs typeface="Times New Roman"/>
                <a:sym typeface="Times New Roman"/>
              </a:rPr>
              <a:t>-1</a:t>
            </a:r>
            <a:endParaRPr sz="2175" baseline="30000">
              <a:latin typeface="Times New Roman"/>
              <a:ea typeface="Times New Roman"/>
              <a:cs typeface="Times New Roman"/>
              <a:sym typeface="Times New Roman"/>
            </a:endParaRPr>
          </a:p>
          <a:p>
            <a:pPr marL="38100" marR="0" lvl="0" indent="0" algn="l" rtl="0">
              <a:lnSpc>
                <a:spcPct val="100000"/>
              </a:lnSpc>
              <a:spcBef>
                <a:spcPts val="60"/>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1 / e</a:t>
            </a:r>
            <a:endParaRPr sz="2200">
              <a:latin typeface="Times New Roman"/>
              <a:ea typeface="Times New Roman"/>
              <a:cs typeface="Times New Roman"/>
              <a:sym typeface="Times New Roman"/>
            </a:endParaRPr>
          </a:p>
          <a:p>
            <a:pPr marL="38100" marR="0" lvl="0" indent="0" algn="l" rtl="0">
              <a:lnSpc>
                <a:spcPct val="100000"/>
              </a:lnSpc>
              <a:spcBef>
                <a:spcPts val="60"/>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0.368</a:t>
            </a:r>
            <a:endParaRPr sz="2200">
              <a:latin typeface="Times New Roman"/>
              <a:ea typeface="Times New Roman"/>
              <a:cs typeface="Times New Roman"/>
              <a:sym typeface="Times New Roman"/>
            </a:endParaRPr>
          </a:p>
          <a:p>
            <a:pPr marL="38100" marR="0" lvl="0" indent="0" algn="l" rtl="0">
              <a:lnSpc>
                <a:spcPct val="100000"/>
              </a:lnSpc>
              <a:spcBef>
                <a:spcPts val="65"/>
              </a:spcBef>
              <a:spcAft>
                <a:spcPts val="0"/>
              </a:spcAft>
              <a:buNone/>
            </a:pPr>
            <a:r>
              <a:rPr lang="en-US" sz="1850">
                <a:solidFill>
                  <a:srgbClr val="D34817"/>
                </a:solidFill>
                <a:latin typeface="Quattrocento Sans"/>
                <a:ea typeface="Quattrocento Sans"/>
                <a:cs typeface="Quattrocento Sans"/>
                <a:sym typeface="Quattrocento Sans"/>
              </a:rPr>
              <a:t>⚫	</a:t>
            </a:r>
            <a:r>
              <a:rPr lang="en-US" sz="2200">
                <a:latin typeface="Times New Roman"/>
                <a:ea typeface="Times New Roman"/>
                <a:cs typeface="Times New Roman"/>
                <a:sym typeface="Times New Roman"/>
              </a:rPr>
              <a:t>= 36.8%</a:t>
            </a:r>
            <a:endParaRPr sz="2200">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67"/>
          <p:cNvPicPr preferRelativeResize="0"/>
          <p:nvPr/>
        </p:nvPicPr>
        <p:blipFill rotWithShape="1">
          <a:blip r:embed="rId3">
            <a:alphaModFix/>
          </a:blip>
          <a:srcRect/>
          <a:stretch/>
        </p:blipFill>
        <p:spPr>
          <a:xfrm>
            <a:off x="1000001" y="609600"/>
            <a:ext cx="7190509" cy="582088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8"/>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3105150" marR="5080" lvl="0" indent="-2330450" algn="l" rtl="0">
              <a:lnSpc>
                <a:spcPct val="100000"/>
              </a:lnSpc>
              <a:spcBef>
                <a:spcPts val="0"/>
              </a:spcBef>
              <a:spcAft>
                <a:spcPts val="0"/>
              </a:spcAft>
              <a:buNone/>
            </a:pPr>
            <a:r>
              <a:rPr lang="en-US"/>
              <a:t>CSMA (Carrier Sense Multiple  Access)</a:t>
            </a:r>
            <a:endParaRPr/>
          </a:p>
        </p:txBody>
      </p:sp>
      <p:sp>
        <p:nvSpPr>
          <p:cNvPr id="446" name="Google Shape;446;p68"/>
          <p:cNvSpPr txBox="1"/>
          <p:nvPr/>
        </p:nvSpPr>
        <p:spPr>
          <a:xfrm>
            <a:off x="917238" y="1462023"/>
            <a:ext cx="7643495" cy="4196080"/>
          </a:xfrm>
          <a:prstGeom prst="rect">
            <a:avLst/>
          </a:prstGeom>
          <a:noFill/>
          <a:ln>
            <a:noFill/>
          </a:ln>
        </p:spPr>
        <p:txBody>
          <a:bodyPr spcFirstLastPara="1" wrap="square" lIns="0" tIns="12700" rIns="0" bIns="0" anchor="t" anchorCtr="0">
            <a:spAutoFit/>
          </a:bodyPr>
          <a:lstStyle/>
          <a:p>
            <a:pPr marL="356870" marR="5080" lvl="0" indent="-344805" algn="l" rtl="0">
              <a:lnSpc>
                <a:spcPct val="100000"/>
              </a:lnSpc>
              <a:spcBef>
                <a:spcPts val="0"/>
              </a:spcBef>
              <a:spcAft>
                <a:spcPts val="0"/>
              </a:spcAft>
              <a:buClr>
                <a:srgbClr val="D34817"/>
              </a:buClr>
              <a:buSzPts val="1850"/>
              <a:buFont typeface="Quattrocento Sans"/>
              <a:buChar char="⚫"/>
            </a:pPr>
            <a:r>
              <a:rPr lang="en-US" sz="2200">
                <a:latin typeface="Times New Roman"/>
                <a:ea typeface="Times New Roman"/>
                <a:cs typeface="Times New Roman"/>
                <a:sym typeface="Times New Roman"/>
              </a:rPr>
              <a:t>It is a </a:t>
            </a:r>
            <a:r>
              <a:rPr lang="en-US" sz="2200" b="1">
                <a:latin typeface="Times New Roman"/>
                <a:ea typeface="Times New Roman"/>
                <a:cs typeface="Times New Roman"/>
                <a:sym typeface="Times New Roman"/>
              </a:rPr>
              <a:t>carrier sense multiple access </a:t>
            </a:r>
            <a:r>
              <a:rPr lang="en-US" sz="2200">
                <a:latin typeface="Times New Roman"/>
                <a:ea typeface="Times New Roman"/>
                <a:cs typeface="Times New Roman"/>
                <a:sym typeface="Times New Roman"/>
              </a:rPr>
              <a:t>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endParaRPr sz="2200">
              <a:latin typeface="Times New Roman"/>
              <a:ea typeface="Times New Roman"/>
              <a:cs typeface="Times New Roman"/>
              <a:sym typeface="Times New Roman"/>
            </a:endParaRPr>
          </a:p>
          <a:p>
            <a:pPr marL="356870" marR="0" lvl="0" indent="-344805" algn="l" rtl="0">
              <a:lnSpc>
                <a:spcPct val="100000"/>
              </a:lnSpc>
              <a:spcBef>
                <a:spcPts val="58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CSMA Access Modes</a:t>
            </a:r>
            <a:endParaRPr sz="2200">
              <a:latin typeface="Times New Roman"/>
              <a:ea typeface="Times New Roman"/>
              <a:cs typeface="Times New Roman"/>
              <a:sym typeface="Times New Roman"/>
            </a:endParaRPr>
          </a:p>
          <a:p>
            <a:pPr marL="356870" marR="396875" lvl="0" indent="-344805" algn="l" rtl="0">
              <a:lnSpc>
                <a:spcPct val="100000"/>
              </a:lnSpc>
              <a:spcBef>
                <a:spcPts val="58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1-Persistent: </a:t>
            </a:r>
            <a:r>
              <a:rPr lang="en-US" sz="2200">
                <a:latin typeface="Times New Roman"/>
                <a:ea typeface="Times New Roman"/>
                <a:cs typeface="Times New Roman"/>
                <a:sym typeface="Times New Roman"/>
              </a:rPr>
              <a:t>In the 1-Persistent mode of CSMA that defines  each node, first sense the shared channel and if the channel is  idle, it immediately sends the data. Else it must wait and keep  track of the status of the channel to be idle and broadcast the  frame unconditionally as soon as the channel is idle.</a:t>
            </a:r>
            <a:endParaRPr sz="2200">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9"/>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3105150" marR="5080" lvl="0" indent="-2330450" algn="l" rtl="0">
              <a:lnSpc>
                <a:spcPct val="100000"/>
              </a:lnSpc>
              <a:spcBef>
                <a:spcPts val="0"/>
              </a:spcBef>
              <a:spcAft>
                <a:spcPts val="0"/>
              </a:spcAft>
              <a:buNone/>
            </a:pPr>
            <a:r>
              <a:rPr lang="en-US"/>
              <a:t>CSMA (Carrier Sense Multiple  Access)</a:t>
            </a:r>
            <a:endParaRPr/>
          </a:p>
        </p:txBody>
      </p:sp>
      <p:sp>
        <p:nvSpPr>
          <p:cNvPr id="452" name="Google Shape;452;p69"/>
          <p:cNvSpPr txBox="1"/>
          <p:nvPr/>
        </p:nvSpPr>
        <p:spPr>
          <a:xfrm>
            <a:off x="917238" y="1462023"/>
            <a:ext cx="7550784" cy="4122420"/>
          </a:xfrm>
          <a:prstGeom prst="rect">
            <a:avLst/>
          </a:prstGeom>
          <a:noFill/>
          <a:ln>
            <a:noFill/>
          </a:ln>
        </p:spPr>
        <p:txBody>
          <a:bodyPr spcFirstLastPara="1" wrap="square" lIns="0" tIns="12700" rIns="0" bIns="0" anchor="t" anchorCtr="0">
            <a:spAutoFit/>
          </a:bodyPr>
          <a:lstStyle/>
          <a:p>
            <a:pPr marL="356870" marR="149225" lvl="0" indent="-344805" algn="l" rtl="0">
              <a:lnSpc>
                <a:spcPct val="100000"/>
              </a:lnSpc>
              <a:spcBef>
                <a:spcPts val="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Non-Persistent: </a:t>
            </a:r>
            <a:r>
              <a:rPr lang="en-US" sz="2200">
                <a:latin typeface="Times New Roman"/>
                <a:ea typeface="Times New Roman"/>
                <a:cs typeface="Times New Roman"/>
                <a:sym typeface="Times New Roman"/>
              </a:rPr>
              <a:t>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frames.</a:t>
            </a:r>
            <a:endParaRPr sz="2200">
              <a:latin typeface="Times New Roman"/>
              <a:ea typeface="Times New Roman"/>
              <a:cs typeface="Times New Roman"/>
              <a:sym typeface="Times New Roman"/>
            </a:endParaRPr>
          </a:p>
          <a:p>
            <a:pPr marL="356870" marR="0" lvl="0" indent="-344805" algn="l" rtl="0">
              <a:lnSpc>
                <a:spcPct val="100000"/>
              </a:lnSpc>
              <a:spcBef>
                <a:spcPts val="580"/>
              </a:spcBef>
              <a:spcAft>
                <a:spcPts val="0"/>
              </a:spcAft>
              <a:buClr>
                <a:srgbClr val="D34817"/>
              </a:buClr>
              <a:buSzPts val="1850"/>
              <a:buFont typeface="Quattrocento Sans"/>
              <a:buChar char="⚫"/>
            </a:pPr>
            <a:r>
              <a:rPr lang="en-US" sz="2200" b="1">
                <a:latin typeface="Times New Roman"/>
                <a:ea typeface="Times New Roman"/>
                <a:cs typeface="Times New Roman"/>
                <a:sym typeface="Times New Roman"/>
              </a:rPr>
              <a:t>P-Persistent: </a:t>
            </a:r>
            <a:r>
              <a:rPr lang="en-US" sz="2200">
                <a:latin typeface="Times New Roman"/>
                <a:ea typeface="Times New Roman"/>
                <a:cs typeface="Times New Roman"/>
                <a:sym typeface="Times New Roman"/>
              </a:rPr>
              <a:t>It is the combination of 1-Persistent and</a:t>
            </a:r>
            <a:endParaRPr sz="2200">
              <a:latin typeface="Times New Roman"/>
              <a:ea typeface="Times New Roman"/>
              <a:cs typeface="Times New Roman"/>
              <a:sym typeface="Times New Roman"/>
            </a:endParaRPr>
          </a:p>
          <a:p>
            <a:pPr marL="356870" marR="5080" lvl="0" indent="0" algn="l" rtl="0">
              <a:lnSpc>
                <a:spcPct val="100000"/>
              </a:lnSpc>
              <a:spcBef>
                <a:spcPts val="0"/>
              </a:spcBef>
              <a:spcAft>
                <a:spcPts val="0"/>
              </a:spcAft>
              <a:buNone/>
            </a:pPr>
            <a:r>
              <a:rPr lang="en-US" sz="2200">
                <a:latin typeface="Times New Roman"/>
                <a:ea typeface="Times New Roman"/>
                <a:cs typeface="Times New Roman"/>
                <a:sym typeface="Times New Roman"/>
              </a:rPr>
              <a:t>Non-persistent modes. The P-Persistent mode defines that each  node senses the channel, and if the channel is inactive, it sends a  frame with a </a:t>
            </a:r>
            <a:r>
              <a:rPr lang="en-US" sz="2200" b="1">
                <a:latin typeface="Times New Roman"/>
                <a:ea typeface="Times New Roman"/>
                <a:cs typeface="Times New Roman"/>
                <a:sym typeface="Times New Roman"/>
              </a:rPr>
              <a:t>P </a:t>
            </a:r>
            <a:r>
              <a:rPr lang="en-US" sz="2200">
                <a:latin typeface="Times New Roman"/>
                <a:ea typeface="Times New Roman"/>
                <a:cs typeface="Times New Roman"/>
                <a:sym typeface="Times New Roman"/>
              </a:rPr>
              <a:t>probability. If the data is not transmitted, it waits  for a (</a:t>
            </a:r>
            <a:r>
              <a:rPr lang="en-US" sz="2200" b="1">
                <a:latin typeface="Times New Roman"/>
                <a:ea typeface="Times New Roman"/>
                <a:cs typeface="Times New Roman"/>
                <a:sym typeface="Times New Roman"/>
              </a:rPr>
              <a:t>q = 1-p probability</a:t>
            </a:r>
            <a:r>
              <a:rPr lang="en-US" sz="2200">
                <a:latin typeface="Times New Roman"/>
                <a:ea typeface="Times New Roman"/>
                <a:cs typeface="Times New Roman"/>
                <a:sym typeface="Times New Roman"/>
              </a:rPr>
              <a:t>) random time and resumes the frame  with the next time slot.</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2508695" y="689293"/>
            <a:ext cx="458279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COAXIAL CABLES</a:t>
            </a:r>
            <a:endParaRPr sz="4000"/>
          </a:p>
        </p:txBody>
      </p:sp>
      <p:sp>
        <p:nvSpPr>
          <p:cNvPr id="85" name="Google Shape;85;p7"/>
          <p:cNvSpPr txBox="1"/>
          <p:nvPr/>
        </p:nvSpPr>
        <p:spPr>
          <a:xfrm>
            <a:off x="922428" y="1369822"/>
            <a:ext cx="7679055" cy="4425950"/>
          </a:xfrm>
          <a:prstGeom prst="rect">
            <a:avLst/>
          </a:prstGeom>
          <a:noFill/>
          <a:ln>
            <a:noFill/>
          </a:ln>
        </p:spPr>
        <p:txBody>
          <a:bodyPr spcFirstLastPara="1" wrap="square" lIns="0" tIns="11425" rIns="0" bIns="0" anchor="t" anchorCtr="0">
            <a:spAutoFit/>
          </a:bodyPr>
          <a:lstStyle/>
          <a:p>
            <a:pPr marL="351790" marR="5715" lvl="0" indent="-339725" algn="just" rtl="0">
              <a:lnSpc>
                <a:spcPct val="1323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Coaxial cables are copper cables with  better shielding than  twisted  pair cables, so that transmitted signals may travel longer distances at  higher speeds. A coaxial cable consists of these layers, starting from  the innermost −</a:t>
            </a:r>
            <a:endParaRPr sz="2000">
              <a:latin typeface="Times New Roman"/>
              <a:ea typeface="Times New Roman"/>
              <a:cs typeface="Times New Roman"/>
              <a:sym typeface="Times New Roman"/>
            </a:endParaRPr>
          </a:p>
          <a:p>
            <a:pPr marL="351790" marR="0" lvl="0" indent="-339725" algn="just" rtl="0">
              <a:lnSpc>
                <a:spcPct val="100000"/>
              </a:lnSpc>
              <a:spcBef>
                <a:spcPts val="135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Stiff copper wire as core</a:t>
            </a:r>
            <a:endParaRPr sz="2000">
              <a:latin typeface="Times New Roman"/>
              <a:ea typeface="Times New Roman"/>
              <a:cs typeface="Times New Roman"/>
              <a:sym typeface="Times New Roman"/>
            </a:endParaRPr>
          </a:p>
          <a:p>
            <a:pPr marL="351790" marR="0" lvl="0" indent="-339725" algn="l" rtl="0">
              <a:lnSpc>
                <a:spcPct val="100000"/>
              </a:lnSpc>
              <a:spcBef>
                <a:spcPts val="135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Insulating material surrounding the core</a:t>
            </a:r>
            <a:endParaRPr sz="2000">
              <a:latin typeface="Times New Roman"/>
              <a:ea typeface="Times New Roman"/>
              <a:cs typeface="Times New Roman"/>
              <a:sym typeface="Times New Roman"/>
            </a:endParaRPr>
          </a:p>
          <a:p>
            <a:pPr marL="351790" marR="5080" lvl="0" indent="-339725" algn="l" rtl="0">
              <a:lnSpc>
                <a:spcPct val="1323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Closely	woven	braided	mesh	of conducting	material surrounding  the insulator</a:t>
            </a:r>
            <a:endParaRPr sz="2000">
              <a:latin typeface="Times New Roman"/>
              <a:ea typeface="Times New Roman"/>
              <a:cs typeface="Times New Roman"/>
              <a:sym typeface="Times New Roman"/>
            </a:endParaRPr>
          </a:p>
          <a:p>
            <a:pPr marL="351790" marR="0" lvl="0" indent="-339725" algn="l" rtl="0">
              <a:lnSpc>
                <a:spcPct val="100000"/>
              </a:lnSpc>
              <a:spcBef>
                <a:spcPts val="135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Protective plastic sheath encasing the wire</a:t>
            </a:r>
            <a:endParaRPr sz="2000">
              <a:latin typeface="Times New Roman"/>
              <a:ea typeface="Times New Roman"/>
              <a:cs typeface="Times New Roman"/>
              <a:sym typeface="Times New Roman"/>
            </a:endParaRPr>
          </a:p>
          <a:p>
            <a:pPr marL="351790" marR="0" lvl="0" indent="-339725" algn="l" rtl="0">
              <a:lnSpc>
                <a:spcPct val="100000"/>
              </a:lnSpc>
              <a:spcBef>
                <a:spcPts val="1355"/>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Coaxial cables are widely used for cable TV connections and LANs.</a:t>
            </a:r>
            <a:endParaRPr sz="20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970915" y="203644"/>
            <a:ext cx="7202169" cy="1122680"/>
          </a:xfrm>
          <a:prstGeom prst="rect">
            <a:avLst/>
          </a:prstGeom>
          <a:noFill/>
          <a:ln>
            <a:noFill/>
          </a:ln>
        </p:spPr>
        <p:txBody>
          <a:bodyPr spcFirstLastPara="1" wrap="square" lIns="0" tIns="12700" rIns="0" bIns="0" anchor="t" anchorCtr="0">
            <a:spAutoFit/>
          </a:bodyPr>
          <a:lstStyle/>
          <a:p>
            <a:pPr marL="3105150" marR="5080" lvl="0" indent="-2330450" algn="l" rtl="0">
              <a:lnSpc>
                <a:spcPct val="100000"/>
              </a:lnSpc>
              <a:spcBef>
                <a:spcPts val="0"/>
              </a:spcBef>
              <a:spcAft>
                <a:spcPts val="0"/>
              </a:spcAft>
              <a:buNone/>
            </a:pPr>
            <a:r>
              <a:rPr lang="en-US"/>
              <a:t>CSMA (Carrier Sense Multiple  Access)</a:t>
            </a:r>
            <a:endParaRPr/>
          </a:p>
        </p:txBody>
      </p:sp>
      <p:sp>
        <p:nvSpPr>
          <p:cNvPr id="458" name="Google Shape;458;p70"/>
          <p:cNvSpPr txBox="1"/>
          <p:nvPr/>
        </p:nvSpPr>
        <p:spPr>
          <a:xfrm>
            <a:off x="929302" y="1401389"/>
            <a:ext cx="7680959" cy="4536440"/>
          </a:xfrm>
          <a:prstGeom prst="rect">
            <a:avLst/>
          </a:prstGeom>
          <a:noFill/>
          <a:ln>
            <a:noFill/>
          </a:ln>
        </p:spPr>
        <p:txBody>
          <a:bodyPr spcFirstLastPara="1" wrap="square" lIns="0" tIns="33000" rIns="0" bIns="0" anchor="t" anchorCtr="0">
            <a:spAutoFit/>
          </a:bodyPr>
          <a:lstStyle/>
          <a:p>
            <a:pPr marL="70485" marR="0" lvl="0" indent="0" algn="l" rtl="0">
              <a:lnSpc>
                <a:spcPct val="100000"/>
              </a:lnSpc>
              <a:spcBef>
                <a:spcPts val="0"/>
              </a:spcBef>
              <a:spcAft>
                <a:spcPts val="0"/>
              </a:spcAft>
              <a:buNone/>
            </a:pPr>
            <a:r>
              <a:rPr lang="en-US" sz="1800" b="1">
                <a:latin typeface="Times New Roman"/>
                <a:ea typeface="Times New Roman"/>
                <a:cs typeface="Times New Roman"/>
                <a:sym typeface="Times New Roman"/>
              </a:rPr>
              <a:t>CSMA/ CD</a:t>
            </a:r>
            <a:endParaRPr sz="1800">
              <a:latin typeface="Times New Roman"/>
              <a:ea typeface="Times New Roman"/>
              <a:cs typeface="Times New Roman"/>
              <a:sym typeface="Times New Roman"/>
            </a:endParaRPr>
          </a:p>
          <a:p>
            <a:pPr marL="344805" marR="10795" lvl="0" indent="-332740" algn="just" rtl="0">
              <a:lnSpc>
                <a:spcPct val="97222"/>
              </a:lnSpc>
              <a:spcBef>
                <a:spcPts val="570"/>
              </a:spcBef>
              <a:spcAft>
                <a:spcPts val="0"/>
              </a:spcAft>
              <a:buClr>
                <a:srgbClr val="D34817"/>
              </a:buClr>
              <a:buSzPts val="1550"/>
              <a:buFont typeface="Quattrocento Sans"/>
              <a:buChar char="⚫"/>
            </a:pPr>
            <a:r>
              <a:rPr lang="en-US" sz="1800">
                <a:latin typeface="Times New Roman"/>
                <a:ea typeface="Times New Roman"/>
                <a:cs typeface="Times New Roman"/>
                <a:sym typeface="Times New Roman"/>
              </a:rPr>
              <a:t>It is a </a:t>
            </a:r>
            <a:r>
              <a:rPr lang="en-US" sz="1800" b="1">
                <a:latin typeface="Times New Roman"/>
                <a:ea typeface="Times New Roman"/>
                <a:cs typeface="Times New Roman"/>
                <a:sym typeface="Times New Roman"/>
              </a:rPr>
              <a:t>carrier sense multiple access/ collision detection </a:t>
            </a:r>
            <a:r>
              <a:rPr lang="en-US" sz="1800">
                <a:latin typeface="Times New Roman"/>
                <a:ea typeface="Times New Roman"/>
                <a:cs typeface="Times New Roman"/>
                <a:sym typeface="Times New Roman"/>
              </a:rPr>
              <a:t>network protocol to  transmit data frames. The CSMA/CD protocol works with a medium access  control layer. Therefore, it first senses the shared channel before broadcasting  the frames, and if the channel is idle, it transmits a frame to check whether the  transmission was successful. If the frame is successfully received, the station  sends another frame. If any collision is detected in the CSMA/CD, the station  sends a jam/ stop signal to the shared channel to terminate data transmission.  After that, it waits for a random time before sending a frame to a channel.</a:t>
            </a:r>
            <a:endParaRPr sz="1800">
              <a:latin typeface="Times New Roman"/>
              <a:ea typeface="Times New Roman"/>
              <a:cs typeface="Times New Roman"/>
              <a:sym typeface="Times New Roman"/>
            </a:endParaRPr>
          </a:p>
          <a:p>
            <a:pPr marL="70485" marR="0" lvl="0" indent="0" algn="l" rtl="0">
              <a:lnSpc>
                <a:spcPct val="100000"/>
              </a:lnSpc>
              <a:spcBef>
                <a:spcPts val="155"/>
              </a:spcBef>
              <a:spcAft>
                <a:spcPts val="0"/>
              </a:spcAft>
              <a:buNone/>
            </a:pPr>
            <a:r>
              <a:rPr lang="en-US" sz="1800" b="1">
                <a:latin typeface="Times New Roman"/>
                <a:ea typeface="Times New Roman"/>
                <a:cs typeface="Times New Roman"/>
                <a:sym typeface="Times New Roman"/>
              </a:rPr>
              <a:t>CSMA/ CA</a:t>
            </a:r>
            <a:endParaRPr sz="1800">
              <a:latin typeface="Times New Roman"/>
              <a:ea typeface="Times New Roman"/>
              <a:cs typeface="Times New Roman"/>
              <a:sym typeface="Times New Roman"/>
            </a:endParaRPr>
          </a:p>
          <a:p>
            <a:pPr marL="344805" marR="5080" lvl="0" indent="-332740" algn="just" rtl="0">
              <a:lnSpc>
                <a:spcPct val="97222"/>
              </a:lnSpc>
              <a:spcBef>
                <a:spcPts val="570"/>
              </a:spcBef>
              <a:spcAft>
                <a:spcPts val="0"/>
              </a:spcAft>
              <a:buClr>
                <a:srgbClr val="D34817"/>
              </a:buClr>
              <a:buSzPts val="1550"/>
              <a:buFont typeface="Quattrocento Sans"/>
              <a:buChar char="⚫"/>
            </a:pPr>
            <a:r>
              <a:rPr lang="en-US" sz="1800">
                <a:latin typeface="Times New Roman"/>
                <a:ea typeface="Times New Roman"/>
                <a:cs typeface="Times New Roman"/>
                <a:sym typeface="Times New Roman"/>
              </a:rPr>
              <a:t>It is a </a:t>
            </a:r>
            <a:r>
              <a:rPr lang="en-US" sz="1800" b="1">
                <a:latin typeface="Times New Roman"/>
                <a:ea typeface="Times New Roman"/>
                <a:cs typeface="Times New Roman"/>
                <a:sym typeface="Times New Roman"/>
              </a:rPr>
              <a:t>carrier sense multiple access/collision avoidance </a:t>
            </a:r>
            <a:r>
              <a:rPr lang="en-US" sz="1800">
                <a:latin typeface="Times New Roman"/>
                <a:ea typeface="Times New Roman"/>
                <a:cs typeface="Times New Roman"/>
                <a:sym typeface="Times New Roman"/>
              </a:rPr>
              <a:t>network protocol for  carrier transmission of data frames. It is a protocol that works with a medium  access control layer. When a data frame is sent to a channel, it receives an  acknowledgment to check whether the channel is clear. If the station receives  only a single (own) acknowledgments, that means the data frame has been  successfully transmitted to the receiver. But if it gets two signals (its own and  one more in which the collision of frames), a collision of the frame occurs in  the shared channel. Detects the collision of the frame when a sender receives  an acknowledgment signal.</a:t>
            </a:r>
            <a:endParaRPr sz="1800">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1"/>
          <p:cNvSpPr txBox="1">
            <a:spLocks noGrp="1"/>
          </p:cNvSpPr>
          <p:nvPr>
            <p:ph type="title"/>
          </p:nvPr>
        </p:nvSpPr>
        <p:spPr>
          <a:xfrm>
            <a:off x="1915921" y="689293"/>
            <a:ext cx="57677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CONTROLLED ACCESS</a:t>
            </a:r>
            <a:endParaRPr sz="4000"/>
          </a:p>
        </p:txBody>
      </p:sp>
      <p:sp>
        <p:nvSpPr>
          <p:cNvPr id="464" name="Google Shape;464;p71"/>
          <p:cNvSpPr txBox="1"/>
          <p:nvPr/>
        </p:nvSpPr>
        <p:spPr>
          <a:xfrm>
            <a:off x="904477" y="1394256"/>
            <a:ext cx="7635875" cy="3456304"/>
          </a:xfrm>
          <a:prstGeom prst="rect">
            <a:avLst/>
          </a:prstGeom>
          <a:noFill/>
          <a:ln>
            <a:noFill/>
          </a:ln>
        </p:spPr>
        <p:txBody>
          <a:bodyPr spcFirstLastPara="1" wrap="square" lIns="0" tIns="46350" rIns="0" bIns="0" anchor="t" anchorCtr="0">
            <a:spAutoFit/>
          </a:bodyPr>
          <a:lstStyle/>
          <a:p>
            <a:pPr marL="95250" marR="0" lvl="0" indent="0" algn="l" rtl="0">
              <a:lnSpc>
                <a:spcPct val="100000"/>
              </a:lnSpc>
              <a:spcBef>
                <a:spcPts val="0"/>
              </a:spcBef>
              <a:spcAft>
                <a:spcPts val="0"/>
              </a:spcAft>
              <a:buNone/>
            </a:pPr>
            <a:r>
              <a:rPr lang="en-US" sz="2600" b="1">
                <a:latin typeface="Times New Roman"/>
                <a:ea typeface="Times New Roman"/>
                <a:cs typeface="Times New Roman"/>
                <a:sym typeface="Times New Roman"/>
              </a:rPr>
              <a:t>Controlled Access Protocol</a:t>
            </a:r>
            <a:endParaRPr sz="2600">
              <a:latin typeface="Times New Roman"/>
              <a:ea typeface="Times New Roman"/>
              <a:cs typeface="Times New Roman"/>
              <a:sym typeface="Times New Roman"/>
            </a:endParaRPr>
          </a:p>
          <a:p>
            <a:pPr marL="369570" marR="170815" lvl="0" indent="-357505" algn="l" rtl="0">
              <a:lnSpc>
                <a:spcPct val="108076"/>
              </a:lnSpc>
              <a:spcBef>
                <a:spcPts val="62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It is a method of reducing data frame collision on a  shared channel. In the controlled access method, each  station interacts and decides to send a data frame by a  particular station approved by all other stations.</a:t>
            </a:r>
            <a:endParaRPr sz="2600">
              <a:latin typeface="Times New Roman"/>
              <a:ea typeface="Times New Roman"/>
              <a:cs typeface="Times New Roman"/>
              <a:sym typeface="Times New Roman"/>
            </a:endParaRPr>
          </a:p>
          <a:p>
            <a:pPr marL="369570" marR="5080" lvl="0" indent="-357505" algn="l" rtl="0">
              <a:lnSpc>
                <a:spcPct val="108076"/>
              </a:lnSpc>
              <a:spcBef>
                <a:spcPts val="575"/>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It means that a single station cannot send the data  frames unless all other stations are not approved. It has  three types of controlled access: </a:t>
            </a:r>
            <a:r>
              <a:rPr lang="en-US" sz="2600" b="1">
                <a:latin typeface="Times New Roman"/>
                <a:ea typeface="Times New Roman"/>
                <a:cs typeface="Times New Roman"/>
                <a:sym typeface="Times New Roman"/>
              </a:rPr>
              <a:t>Reservation, Polling</a:t>
            </a:r>
            <a:r>
              <a:rPr lang="en-US" sz="2600">
                <a:latin typeface="Times New Roman"/>
                <a:ea typeface="Times New Roman"/>
                <a:cs typeface="Times New Roman"/>
                <a:sym typeface="Times New Roman"/>
              </a:rPr>
              <a:t>,  and </a:t>
            </a:r>
            <a:r>
              <a:rPr lang="en-US" sz="2600" b="1">
                <a:latin typeface="Times New Roman"/>
                <a:ea typeface="Times New Roman"/>
                <a:cs typeface="Times New Roman"/>
                <a:sym typeface="Times New Roman"/>
              </a:rPr>
              <a:t>Token Passing</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title"/>
          </p:nvPr>
        </p:nvSpPr>
        <p:spPr>
          <a:xfrm>
            <a:off x="1161442" y="752285"/>
            <a:ext cx="72732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CHANNELIZATION PROTOCOLS</a:t>
            </a:r>
            <a:endParaRPr/>
          </a:p>
        </p:txBody>
      </p:sp>
      <p:sp>
        <p:nvSpPr>
          <p:cNvPr id="470" name="Google Shape;470;p72"/>
          <p:cNvSpPr txBox="1"/>
          <p:nvPr/>
        </p:nvSpPr>
        <p:spPr>
          <a:xfrm>
            <a:off x="904477" y="1459991"/>
            <a:ext cx="7319645" cy="4282440"/>
          </a:xfrm>
          <a:prstGeom prst="rect">
            <a:avLst/>
          </a:prstGeom>
          <a:noFill/>
          <a:ln>
            <a:noFill/>
          </a:ln>
        </p:spPr>
        <p:txBody>
          <a:bodyPr spcFirstLastPara="1" wrap="square" lIns="0" tIns="12700" rIns="0" bIns="0" anchor="t" anchorCtr="0">
            <a:spAutoFit/>
          </a:bodyPr>
          <a:lstStyle/>
          <a:p>
            <a:pPr marL="369570" marR="5080" lvl="0" indent="-357505" algn="l" rtl="0">
              <a:lnSpc>
                <a:spcPct val="100000"/>
              </a:lnSpc>
              <a:spcBef>
                <a:spcPts val="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It is a channelization protocol that allows the total  usable bandwidth in a shared channel to be shared  across multiple stations based on their time, distance  and codes. It can access all the stations at the same  time to send the data frames to the channel.</a:t>
            </a:r>
            <a:endParaRPr sz="2600">
              <a:latin typeface="Times New Roman"/>
              <a:ea typeface="Times New Roman"/>
              <a:cs typeface="Times New Roman"/>
              <a:sym typeface="Times New Roman"/>
            </a:endParaRPr>
          </a:p>
          <a:p>
            <a:pPr marL="369570" marR="591185"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Following are the various methods to access the  channel based on their time, distance and codes:</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FDMA (Frequency Division Multiple Access)</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TDMA (Time Division Multiple Access)</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CDMA (Code Division Multiple Access)</a:t>
            </a:r>
            <a:endParaRPr sz="2600">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3"/>
          <p:cNvSpPr txBox="1">
            <a:spLocks noGrp="1"/>
          </p:cNvSpPr>
          <p:nvPr>
            <p:ph type="title"/>
          </p:nvPr>
        </p:nvSpPr>
        <p:spPr>
          <a:xfrm>
            <a:off x="3376526" y="689293"/>
            <a:ext cx="28448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ETHERNET</a:t>
            </a:r>
            <a:endParaRPr sz="4000"/>
          </a:p>
        </p:txBody>
      </p:sp>
      <p:sp>
        <p:nvSpPr>
          <p:cNvPr id="476" name="Google Shape;476;p73"/>
          <p:cNvSpPr txBox="1"/>
          <p:nvPr/>
        </p:nvSpPr>
        <p:spPr>
          <a:xfrm>
            <a:off x="913989" y="1461516"/>
            <a:ext cx="7696200" cy="5300980"/>
          </a:xfrm>
          <a:prstGeom prst="rect">
            <a:avLst/>
          </a:prstGeom>
          <a:noFill/>
          <a:ln>
            <a:noFill/>
          </a:ln>
        </p:spPr>
        <p:txBody>
          <a:bodyPr spcFirstLastPara="1" wrap="square" lIns="0" tIns="12700" rIns="0" bIns="0" anchor="t" anchorCtr="0">
            <a:spAutoFit/>
          </a:bodyPr>
          <a:lstStyle/>
          <a:p>
            <a:pPr marL="360045" marR="12700" lvl="0" indent="-347980" algn="just" rtl="0">
              <a:lnSpc>
                <a:spcPct val="100000"/>
              </a:lnSpc>
              <a:spcBef>
                <a:spcPts val="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Ethernet is primarily a standard communication protocol used  to create local area networks.</a:t>
            </a:r>
            <a:endParaRPr sz="2300">
              <a:latin typeface="Times New Roman"/>
              <a:ea typeface="Times New Roman"/>
              <a:cs typeface="Times New Roman"/>
              <a:sym typeface="Times New Roman"/>
            </a:endParaRPr>
          </a:p>
          <a:p>
            <a:pPr marL="433069" marR="0" lvl="0" indent="-421004" algn="just"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It transmits and receives data through cables.</a:t>
            </a:r>
            <a:endParaRPr sz="2300">
              <a:latin typeface="Times New Roman"/>
              <a:ea typeface="Times New Roman"/>
              <a:cs typeface="Times New Roman"/>
              <a:sym typeface="Times New Roman"/>
            </a:endParaRPr>
          </a:p>
          <a:p>
            <a:pPr marL="360045" marR="10160" lvl="0" indent="-347980" algn="just"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This facilitates network communication between two or more  different types of network cables such as from copper to fiber  optic and vice versa.</a:t>
            </a:r>
            <a:endParaRPr sz="2300">
              <a:latin typeface="Times New Roman"/>
              <a:ea typeface="Times New Roman"/>
              <a:cs typeface="Times New Roman"/>
              <a:sym typeface="Times New Roman"/>
            </a:endParaRPr>
          </a:p>
          <a:p>
            <a:pPr marL="360045" marR="12700" lvl="0" indent="-347980" algn="just"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Ethernet network is used to create local area network and  connect multiple computers or other devices such as printers,  scanners, and so on.</a:t>
            </a:r>
            <a:endParaRPr sz="2300">
              <a:latin typeface="Times New Roman"/>
              <a:ea typeface="Times New Roman"/>
              <a:cs typeface="Times New Roman"/>
              <a:sym typeface="Times New Roman"/>
            </a:endParaRPr>
          </a:p>
          <a:p>
            <a:pPr marL="360045" marR="5080" lvl="0" indent="-347980" algn="just"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In a wired network, this is done with the help of fiber optic  cables, while in a wireless network, it is done through wireless  network technology.</a:t>
            </a:r>
            <a:endParaRPr sz="2300">
              <a:latin typeface="Times New Roman"/>
              <a:ea typeface="Times New Roman"/>
              <a:cs typeface="Times New Roman"/>
              <a:sym typeface="Times New Roman"/>
            </a:endParaRPr>
          </a:p>
          <a:p>
            <a:pPr marL="360045" marR="11430" lvl="0" indent="-347980" algn="just"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An Ethernet network uses various topologies such as star, bus,  ring, and more.</a:t>
            </a:r>
            <a:endParaRPr sz="2300">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4"/>
          <p:cNvSpPr txBox="1">
            <a:spLocks noGrp="1"/>
          </p:cNvSpPr>
          <p:nvPr>
            <p:ph type="title"/>
          </p:nvPr>
        </p:nvSpPr>
        <p:spPr>
          <a:xfrm>
            <a:off x="3376526" y="689293"/>
            <a:ext cx="28448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ETHERNET</a:t>
            </a:r>
            <a:endParaRPr sz="4000"/>
          </a:p>
        </p:txBody>
      </p:sp>
      <p:sp>
        <p:nvSpPr>
          <p:cNvPr id="482" name="Google Shape;482;p74"/>
          <p:cNvSpPr txBox="1"/>
          <p:nvPr/>
        </p:nvSpPr>
        <p:spPr>
          <a:xfrm>
            <a:off x="922053" y="1462785"/>
            <a:ext cx="7684134" cy="5227320"/>
          </a:xfrm>
          <a:prstGeom prst="rect">
            <a:avLst/>
          </a:prstGeom>
          <a:noFill/>
          <a:ln>
            <a:noFill/>
          </a:ln>
        </p:spPr>
        <p:txBody>
          <a:bodyPr spcFirstLastPara="1" wrap="square" lIns="0" tIns="12700" rIns="0" bIns="0" anchor="t" anchorCtr="0">
            <a:spAutoFit/>
          </a:bodyPr>
          <a:lstStyle/>
          <a:p>
            <a:pPr marL="351790" marR="6985" lvl="0" indent="0" algn="just" rtl="0">
              <a:lnSpc>
                <a:spcPct val="100000"/>
              </a:lnSpc>
              <a:spcBef>
                <a:spcPts val="0"/>
              </a:spcBef>
              <a:spcAft>
                <a:spcPts val="0"/>
              </a:spcAft>
              <a:buNone/>
            </a:pPr>
            <a:r>
              <a:rPr lang="en-US" sz="2050">
                <a:latin typeface="Times New Roman"/>
                <a:ea typeface="Times New Roman"/>
                <a:cs typeface="Times New Roman"/>
                <a:sym typeface="Times New Roman"/>
              </a:rPr>
              <a:t>Ethernet may be either a wired or wireless network. In a wired  network, various types of cables are used. Here are some widely used  Ethernet cables:</a:t>
            </a:r>
            <a:endParaRPr sz="2050">
              <a:latin typeface="Times New Roman"/>
              <a:ea typeface="Times New Roman"/>
              <a:cs typeface="Times New Roman"/>
              <a:sym typeface="Times New Roman"/>
            </a:endParaRPr>
          </a:p>
          <a:p>
            <a:pPr marL="351790" marR="0" lvl="0" indent="-339725" algn="just"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10Base2</a:t>
            </a:r>
            <a:r>
              <a:rPr lang="en-US" sz="2050">
                <a:latin typeface="Times New Roman"/>
                <a:ea typeface="Times New Roman"/>
                <a:cs typeface="Times New Roman"/>
                <a:sym typeface="Times New Roman"/>
              </a:rPr>
              <a:t>: This is a thin twisted pair coaxial cable.</a:t>
            </a:r>
            <a:endParaRPr sz="2050">
              <a:latin typeface="Times New Roman"/>
              <a:ea typeface="Times New Roman"/>
              <a:cs typeface="Times New Roman"/>
              <a:sym typeface="Times New Roman"/>
            </a:endParaRPr>
          </a:p>
          <a:p>
            <a:pPr marL="351790" marR="0" lvl="0" indent="-339725" algn="just"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10Base5</a:t>
            </a:r>
            <a:r>
              <a:rPr lang="en-US" sz="2050">
                <a:latin typeface="Times New Roman"/>
                <a:ea typeface="Times New Roman"/>
                <a:cs typeface="Times New Roman"/>
                <a:sym typeface="Times New Roman"/>
              </a:rPr>
              <a:t>: This is thick twisted pair coaxial cables.</a:t>
            </a:r>
            <a:endParaRPr sz="2050">
              <a:latin typeface="Times New Roman"/>
              <a:ea typeface="Times New Roman"/>
              <a:cs typeface="Times New Roman"/>
              <a:sym typeface="Times New Roman"/>
            </a:endParaRPr>
          </a:p>
          <a:p>
            <a:pPr marL="351790" marR="15240" lvl="0" indent="-339725" algn="l"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10Base T</a:t>
            </a:r>
            <a:r>
              <a:rPr lang="en-US" sz="2050">
                <a:latin typeface="Times New Roman"/>
                <a:ea typeface="Times New Roman"/>
                <a:cs typeface="Times New Roman"/>
                <a:sym typeface="Times New Roman"/>
              </a:rPr>
              <a:t>: This is a twisted pair cable which offers a speed of around  10 Mbps.</a:t>
            </a:r>
            <a:endParaRPr sz="2050">
              <a:latin typeface="Times New Roman"/>
              <a:ea typeface="Times New Roman"/>
              <a:cs typeface="Times New Roman"/>
              <a:sym typeface="Times New Roman"/>
            </a:endParaRPr>
          </a:p>
          <a:p>
            <a:pPr marL="351790" marR="31115" lvl="0" indent="-339725" algn="l"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100BaseTX</a:t>
            </a:r>
            <a:r>
              <a:rPr lang="en-US" sz="2050">
                <a:latin typeface="Times New Roman"/>
                <a:ea typeface="Times New Roman"/>
                <a:cs typeface="Times New Roman"/>
                <a:sym typeface="Times New Roman"/>
              </a:rPr>
              <a:t>: This is a twisted pair cable and offer a speed of 100  Mbps.</a:t>
            </a:r>
            <a:endParaRPr sz="2050">
              <a:latin typeface="Times New Roman"/>
              <a:ea typeface="Times New Roman"/>
              <a:cs typeface="Times New Roman"/>
              <a:sym typeface="Times New Roman"/>
            </a:endParaRPr>
          </a:p>
          <a:p>
            <a:pPr marL="351790" marR="0" lvl="0" indent="-339725" algn="l"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100Base FX</a:t>
            </a:r>
            <a:r>
              <a:rPr lang="en-US" sz="2050">
                <a:latin typeface="Times New Roman"/>
                <a:ea typeface="Times New Roman"/>
                <a:cs typeface="Times New Roman"/>
                <a:sym typeface="Times New Roman"/>
              </a:rPr>
              <a:t>: Fiber optic protocol which offers a speed of 100 Mbps.</a:t>
            </a:r>
            <a:endParaRPr sz="2050">
              <a:latin typeface="Times New Roman"/>
              <a:ea typeface="Times New Roman"/>
              <a:cs typeface="Times New Roman"/>
              <a:sym typeface="Times New Roman"/>
            </a:endParaRPr>
          </a:p>
          <a:p>
            <a:pPr marL="351790" marR="23495" lvl="0" indent="-339725" algn="just"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1000Base SX</a:t>
            </a:r>
            <a:r>
              <a:rPr lang="en-US" sz="2050">
                <a:latin typeface="Times New Roman"/>
                <a:ea typeface="Times New Roman"/>
                <a:cs typeface="Times New Roman"/>
                <a:sym typeface="Times New Roman"/>
              </a:rPr>
              <a:t>: Fiber optic protocol which utilizes a wavelength of  850nm for multimode networks.</a:t>
            </a:r>
            <a:endParaRPr sz="2050">
              <a:latin typeface="Times New Roman"/>
              <a:ea typeface="Times New Roman"/>
              <a:cs typeface="Times New Roman"/>
              <a:sym typeface="Times New Roman"/>
            </a:endParaRPr>
          </a:p>
          <a:p>
            <a:pPr marL="351790" marR="5080" lvl="0" indent="-339725" algn="just" rtl="0">
              <a:lnSpc>
                <a:spcPct val="100000"/>
              </a:lnSpc>
              <a:spcBef>
                <a:spcPts val="580"/>
              </a:spcBef>
              <a:spcAft>
                <a:spcPts val="0"/>
              </a:spcAft>
              <a:buClr>
                <a:srgbClr val="D34817"/>
              </a:buClr>
              <a:buSzPts val="1750"/>
              <a:buFont typeface="Quattrocento Sans"/>
              <a:buChar char="⚫"/>
            </a:pPr>
            <a:r>
              <a:rPr lang="en-US" sz="2050" b="1">
                <a:latin typeface="Times New Roman"/>
                <a:ea typeface="Times New Roman"/>
                <a:cs typeface="Times New Roman"/>
                <a:sym typeface="Times New Roman"/>
              </a:rPr>
              <a:t>1000Base LX</a:t>
            </a:r>
            <a:r>
              <a:rPr lang="en-US" sz="2050">
                <a:latin typeface="Times New Roman"/>
                <a:ea typeface="Times New Roman"/>
                <a:cs typeface="Times New Roman"/>
                <a:sym typeface="Times New Roman"/>
              </a:rPr>
              <a:t>: Fiber optic protocol which utilizes a wavelength of  1310 nm, for multimode networks and up to 1550nm for singlemode  networks.</a:t>
            </a:r>
            <a:endParaRPr sz="2050">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5"/>
          <p:cNvSpPr txBox="1">
            <a:spLocks noGrp="1"/>
          </p:cNvSpPr>
          <p:nvPr>
            <p:ph type="title"/>
          </p:nvPr>
        </p:nvSpPr>
        <p:spPr>
          <a:xfrm>
            <a:off x="3376526" y="689293"/>
            <a:ext cx="284480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ETHERNET</a:t>
            </a:r>
            <a:endParaRPr sz="4000"/>
          </a:p>
        </p:txBody>
      </p:sp>
      <p:sp>
        <p:nvSpPr>
          <p:cNvPr id="488" name="Google Shape;488;p75"/>
          <p:cNvSpPr txBox="1"/>
          <p:nvPr/>
        </p:nvSpPr>
        <p:spPr>
          <a:xfrm>
            <a:off x="923619" y="1389380"/>
            <a:ext cx="7646670" cy="5250180"/>
          </a:xfrm>
          <a:prstGeom prst="rect">
            <a:avLst/>
          </a:prstGeom>
          <a:noFill/>
          <a:ln>
            <a:noFill/>
          </a:ln>
        </p:spPr>
        <p:txBody>
          <a:bodyPr spcFirstLastPara="1" wrap="square" lIns="0" tIns="86350" rIns="0" bIns="0" anchor="t" anchorCtr="0">
            <a:spAutoFit/>
          </a:bodyPr>
          <a:lstStyle/>
          <a:p>
            <a:pPr marL="76200" marR="0" lvl="0" indent="0" algn="l" rtl="0">
              <a:lnSpc>
                <a:spcPct val="100000"/>
              </a:lnSpc>
              <a:spcBef>
                <a:spcPts val="0"/>
              </a:spcBef>
              <a:spcAft>
                <a:spcPts val="0"/>
              </a:spcAft>
              <a:buNone/>
            </a:pPr>
            <a:r>
              <a:rPr lang="en-US" sz="2000" b="1">
                <a:latin typeface="Times New Roman"/>
                <a:ea typeface="Times New Roman"/>
                <a:cs typeface="Times New Roman"/>
                <a:sym typeface="Times New Roman"/>
              </a:rPr>
              <a:t>Advantages</a:t>
            </a:r>
            <a:r>
              <a:rPr lang="en-US" sz="2000">
                <a:latin typeface="Times New Roman"/>
                <a:ea typeface="Times New Roman"/>
                <a:cs typeface="Times New Roman"/>
                <a:sym typeface="Times New Roman"/>
              </a:rPr>
              <a:t>- relatively low cost;</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backward compatibility;</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generally resistant to noise;</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good data transfer quality;</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reliability; and data security</a:t>
            </a:r>
            <a:endParaRPr sz="2000">
              <a:latin typeface="Times New Roman"/>
              <a:ea typeface="Times New Roman"/>
              <a:cs typeface="Times New Roman"/>
              <a:sym typeface="Times New Roman"/>
            </a:endParaRPr>
          </a:p>
          <a:p>
            <a:pPr marL="76200" marR="0" lvl="0" indent="0" algn="l" rtl="0">
              <a:lnSpc>
                <a:spcPct val="100000"/>
              </a:lnSpc>
              <a:spcBef>
                <a:spcPts val="580"/>
              </a:spcBef>
              <a:spcAft>
                <a:spcPts val="0"/>
              </a:spcAft>
              <a:buNone/>
            </a:pPr>
            <a:r>
              <a:rPr lang="en-US" sz="2000" b="1">
                <a:latin typeface="Times New Roman"/>
                <a:ea typeface="Times New Roman"/>
                <a:cs typeface="Times New Roman"/>
                <a:sym typeface="Times New Roman"/>
              </a:rPr>
              <a:t>Disadvantages</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is intended for smaller, shorter distance networks.</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Mobility is limited.</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Use of longer cables can create crosstalk.</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It does not work well with real-time or interactive applications.</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Increased traffic makes the Ethernet speed go down.</a:t>
            </a:r>
            <a:endParaRPr sz="2000">
              <a:latin typeface="Times New Roman"/>
              <a:ea typeface="Times New Roman"/>
              <a:cs typeface="Times New Roman"/>
              <a:sym typeface="Times New Roman"/>
            </a:endParaRPr>
          </a:p>
          <a:p>
            <a:pPr marL="350520" marR="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Receivers do not acknowledge the reception of data packets.</a:t>
            </a:r>
            <a:endParaRPr sz="2000">
              <a:latin typeface="Times New Roman"/>
              <a:ea typeface="Times New Roman"/>
              <a:cs typeface="Times New Roman"/>
              <a:sym typeface="Times New Roman"/>
            </a:endParaRPr>
          </a:p>
          <a:p>
            <a:pPr marL="350520" marR="5080" lvl="0" indent="-338455" algn="l" rtl="0">
              <a:lnSpc>
                <a:spcPct val="10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When troubleshooting, it is hard to trace which specific cable or node is  causing the issue</a:t>
            </a:r>
            <a:endParaRPr sz="2000">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6"/>
          <p:cNvSpPr txBox="1">
            <a:spLocks noGrp="1"/>
          </p:cNvSpPr>
          <p:nvPr>
            <p:ph type="title"/>
          </p:nvPr>
        </p:nvSpPr>
        <p:spPr>
          <a:xfrm>
            <a:off x="2078251" y="689293"/>
            <a:ext cx="543496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TYPES OF ETHERNET</a:t>
            </a:r>
            <a:endParaRPr sz="4000"/>
          </a:p>
        </p:txBody>
      </p:sp>
      <p:sp>
        <p:nvSpPr>
          <p:cNvPr id="494" name="Google Shape;494;p76"/>
          <p:cNvSpPr txBox="1"/>
          <p:nvPr/>
        </p:nvSpPr>
        <p:spPr>
          <a:xfrm>
            <a:off x="929302" y="1419575"/>
            <a:ext cx="7677784" cy="4074160"/>
          </a:xfrm>
          <a:prstGeom prst="rect">
            <a:avLst/>
          </a:prstGeom>
          <a:noFill/>
          <a:ln>
            <a:noFill/>
          </a:ln>
        </p:spPr>
        <p:txBody>
          <a:bodyPr spcFirstLastPara="1" wrap="square" lIns="0" tIns="66025" rIns="0" bIns="0" anchor="t" anchorCtr="0">
            <a:spAutoFit/>
          </a:bodyPr>
          <a:lstStyle/>
          <a:p>
            <a:pPr marL="344805" marR="5080" lvl="0" indent="-332740" algn="just" rtl="0">
              <a:lnSpc>
                <a:spcPct val="97222"/>
              </a:lnSpc>
              <a:spcBef>
                <a:spcPts val="0"/>
              </a:spcBef>
              <a:spcAft>
                <a:spcPts val="0"/>
              </a:spcAft>
              <a:buClr>
                <a:srgbClr val="D34817"/>
              </a:buClr>
              <a:buSzPts val="1550"/>
              <a:buFont typeface="Quattrocento Sans"/>
              <a:buChar char="⚫"/>
            </a:pPr>
            <a:r>
              <a:rPr lang="en-US" sz="1800" b="1">
                <a:latin typeface="Times New Roman"/>
                <a:ea typeface="Times New Roman"/>
                <a:cs typeface="Times New Roman"/>
                <a:sym typeface="Times New Roman"/>
              </a:rPr>
              <a:t>STANDARD ETHERENT: </a:t>
            </a:r>
            <a:r>
              <a:rPr lang="en-US" sz="1800">
                <a:latin typeface="Times New Roman"/>
                <a:ea typeface="Times New Roman"/>
                <a:cs typeface="Times New Roman"/>
                <a:sym typeface="Times New Roman"/>
              </a:rPr>
              <a:t>A standard Ethernet network can transmit data at  a rate up to 10 Megabits per second (10 Mbps). Other LAN types include  Token Ring, Fast Ethernet, Gigabit Ethernet, 10 Gigabit Ethernet, Fiber  Distributed Data Interface (FDDI), Asynchronous Transfer Mode (ATM) and  LocalTalk. A typical Ethernet Frame consist of:</a:t>
            </a:r>
            <a:endParaRPr sz="1800">
              <a:latin typeface="Times New Roman"/>
              <a:ea typeface="Times New Roman"/>
              <a:cs typeface="Times New Roman"/>
              <a:sym typeface="Times New Roman"/>
            </a:endParaRPr>
          </a:p>
          <a:p>
            <a:pPr marL="344805" marR="5080" lvl="0" indent="-332740" algn="just" rtl="0">
              <a:lnSpc>
                <a:spcPct val="97222"/>
              </a:lnSpc>
              <a:spcBef>
                <a:spcPts val="565"/>
              </a:spcBef>
              <a:spcAft>
                <a:spcPts val="0"/>
              </a:spcAft>
              <a:buClr>
                <a:srgbClr val="D34817"/>
              </a:buClr>
              <a:buSzPts val="1550"/>
              <a:buFont typeface="Quattrocento Sans"/>
              <a:buChar char="⚫"/>
            </a:pPr>
            <a:r>
              <a:rPr lang="en-US" sz="1800" b="1">
                <a:latin typeface="Times New Roman"/>
                <a:ea typeface="Times New Roman"/>
                <a:cs typeface="Times New Roman"/>
                <a:sym typeface="Times New Roman"/>
              </a:rPr>
              <a:t>PREAMBLE – </a:t>
            </a:r>
            <a:r>
              <a:rPr lang="en-US" sz="1800">
                <a:latin typeface="Times New Roman"/>
                <a:ea typeface="Times New Roman"/>
                <a:cs typeface="Times New Roman"/>
                <a:sym typeface="Times New Roman"/>
              </a:rPr>
              <a:t>Ethernet frame starts with 7-Bytes Preamble. This is a pattern  of alternative 0’s and 1’s which indicates starting of the frame and allow  sender and receiver to establish bit synchronization. Initially, PRE (Preamble)  was introduced to allow for the loss of a few bits due to signal delays.</a:t>
            </a:r>
            <a:endParaRPr sz="1800">
              <a:latin typeface="Times New Roman"/>
              <a:ea typeface="Times New Roman"/>
              <a:cs typeface="Times New Roman"/>
              <a:sym typeface="Times New Roman"/>
            </a:endParaRPr>
          </a:p>
          <a:p>
            <a:pPr marL="344805" marR="7620" lvl="0" indent="-332740" algn="just" rtl="0">
              <a:lnSpc>
                <a:spcPct val="97222"/>
              </a:lnSpc>
              <a:spcBef>
                <a:spcPts val="570"/>
              </a:spcBef>
              <a:spcAft>
                <a:spcPts val="0"/>
              </a:spcAft>
              <a:buClr>
                <a:srgbClr val="D34817"/>
              </a:buClr>
              <a:buSzPts val="1550"/>
              <a:buFont typeface="Quattrocento Sans"/>
              <a:buChar char="⚫"/>
            </a:pPr>
            <a:r>
              <a:rPr lang="en-US" sz="1800" b="1">
                <a:latin typeface="Times New Roman"/>
                <a:ea typeface="Times New Roman"/>
                <a:cs typeface="Times New Roman"/>
                <a:sym typeface="Times New Roman"/>
              </a:rPr>
              <a:t>Start of frame delimiter (SFD) – </a:t>
            </a:r>
            <a:r>
              <a:rPr lang="en-US" sz="1800">
                <a:latin typeface="Times New Roman"/>
                <a:ea typeface="Times New Roman"/>
                <a:cs typeface="Times New Roman"/>
                <a:sym typeface="Times New Roman"/>
              </a:rPr>
              <a:t>This is a 1-Byte field which is always set to  10101011. SFD indicates that upcoming bits are starting of the frame, which is  the destination address. Sometimes SFD is considered the part of PRE, this is  the reason Preamble is described as 8 Bytes in many places. The SFD warns  station or stations that this is the last chance for synchronization.</a:t>
            </a:r>
            <a:endParaRPr sz="1800">
              <a:latin typeface="Times New Roman"/>
              <a:ea typeface="Times New Roman"/>
              <a:cs typeface="Times New Roman"/>
              <a:sym typeface="Times New Roman"/>
            </a:endParaRPr>
          </a:p>
          <a:p>
            <a:pPr marL="344805" marR="7620" lvl="0" indent="-332740" algn="just" rtl="0">
              <a:lnSpc>
                <a:spcPct val="97222"/>
              </a:lnSpc>
              <a:spcBef>
                <a:spcPts val="565"/>
              </a:spcBef>
              <a:spcAft>
                <a:spcPts val="0"/>
              </a:spcAft>
              <a:buClr>
                <a:srgbClr val="D34817"/>
              </a:buClr>
              <a:buSzPts val="1550"/>
              <a:buFont typeface="Quattrocento Sans"/>
              <a:buChar char="⚫"/>
            </a:pPr>
            <a:r>
              <a:rPr lang="en-US" sz="1800">
                <a:latin typeface="Times New Roman"/>
                <a:ea typeface="Times New Roman"/>
                <a:cs typeface="Times New Roman"/>
                <a:sym typeface="Times New Roman"/>
              </a:rPr>
              <a:t>generated over the Destination Address, Source Address, Length, and Data  field. If the checksum computed by destination is not the same as sent  checksum value, data received is corrupted.</a:t>
            </a:r>
            <a:endParaRPr sz="1800">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7"/>
          <p:cNvSpPr txBox="1">
            <a:spLocks noGrp="1"/>
          </p:cNvSpPr>
          <p:nvPr>
            <p:ph type="title"/>
          </p:nvPr>
        </p:nvSpPr>
        <p:spPr>
          <a:xfrm>
            <a:off x="1901907" y="689293"/>
            <a:ext cx="57931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STANDARD ETHERNET</a:t>
            </a:r>
            <a:endParaRPr sz="4000"/>
          </a:p>
        </p:txBody>
      </p:sp>
      <p:sp>
        <p:nvSpPr>
          <p:cNvPr id="500" name="Google Shape;500;p77"/>
          <p:cNvSpPr txBox="1"/>
          <p:nvPr/>
        </p:nvSpPr>
        <p:spPr>
          <a:xfrm>
            <a:off x="923126" y="1413829"/>
            <a:ext cx="7680959" cy="4558030"/>
          </a:xfrm>
          <a:prstGeom prst="rect">
            <a:avLst/>
          </a:prstGeom>
          <a:noFill/>
          <a:ln>
            <a:noFill/>
          </a:ln>
        </p:spPr>
        <p:txBody>
          <a:bodyPr spcFirstLastPara="1" wrap="square" lIns="0" tIns="72375" rIns="0" bIns="0" anchor="t" anchorCtr="0">
            <a:spAutoFit/>
          </a:bodyPr>
          <a:lstStyle/>
          <a:p>
            <a:pPr marL="351155" marR="15240" lvl="0" indent="-339090" algn="just" rtl="0">
              <a:lnSpc>
                <a:spcPct val="96500"/>
              </a:lnSpc>
              <a:spcBef>
                <a:spcPts val="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Destination Address – </a:t>
            </a:r>
            <a:r>
              <a:rPr lang="en-US" sz="2000">
                <a:latin typeface="Times New Roman"/>
                <a:ea typeface="Times New Roman"/>
                <a:cs typeface="Times New Roman"/>
                <a:sym typeface="Times New Roman"/>
              </a:rPr>
              <a:t>This is 6-Byte field which contains the MAC  address of machine for which data is destined.</a:t>
            </a:r>
            <a:endParaRPr sz="2000">
              <a:latin typeface="Times New Roman"/>
              <a:ea typeface="Times New Roman"/>
              <a:cs typeface="Times New Roman"/>
              <a:sym typeface="Times New Roman"/>
            </a:endParaRPr>
          </a:p>
          <a:p>
            <a:pPr marL="351155" marR="9525" lvl="0" indent="-339090" algn="just" rtl="0">
              <a:lnSpc>
                <a:spcPct val="96500"/>
              </a:lnSpc>
              <a:spcBef>
                <a:spcPts val="59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Source Address – </a:t>
            </a:r>
            <a:r>
              <a:rPr lang="en-US" sz="2000">
                <a:latin typeface="Times New Roman"/>
                <a:ea typeface="Times New Roman"/>
                <a:cs typeface="Times New Roman"/>
                <a:sym typeface="Times New Roman"/>
              </a:rPr>
              <a:t>This is a 6-Byte field which contains the MAC  address of source machine. As Source Address is always an individual  address (Unicast), the least significant bit of first byte is always 0.</a:t>
            </a:r>
            <a:endParaRPr sz="2000">
              <a:latin typeface="Times New Roman"/>
              <a:ea typeface="Times New Roman"/>
              <a:cs typeface="Times New Roman"/>
              <a:sym typeface="Times New Roman"/>
            </a:endParaRPr>
          </a:p>
          <a:p>
            <a:pPr marL="351155" marR="5080" lvl="0" indent="-339090" algn="just" rtl="0">
              <a:lnSpc>
                <a:spcPct val="96500"/>
              </a:lnSpc>
              <a:spcBef>
                <a:spcPts val="59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Length – </a:t>
            </a:r>
            <a:r>
              <a:rPr lang="en-US" sz="2000">
                <a:latin typeface="Times New Roman"/>
                <a:ea typeface="Times New Roman"/>
                <a:cs typeface="Times New Roman"/>
                <a:sym typeface="Times New Roman"/>
              </a:rPr>
              <a:t>Length is a 2-Byte field, which indicates the length of entire  Ethernet frame. This 16-bit field can hold the length value between 0 to  65534, but length cannot be larger than 1500 because of some own  limitations of Ethernet.</a:t>
            </a:r>
            <a:endParaRPr sz="2000">
              <a:latin typeface="Times New Roman"/>
              <a:ea typeface="Times New Roman"/>
              <a:cs typeface="Times New Roman"/>
              <a:sym typeface="Times New Roman"/>
            </a:endParaRPr>
          </a:p>
          <a:p>
            <a:pPr marL="351155" marR="6350" lvl="0" indent="-339090" algn="just" rtl="0">
              <a:lnSpc>
                <a:spcPct val="96500"/>
              </a:lnSpc>
              <a:spcBef>
                <a:spcPts val="600"/>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Data – </a:t>
            </a:r>
            <a:r>
              <a:rPr lang="en-US" sz="2000">
                <a:latin typeface="Times New Roman"/>
                <a:ea typeface="Times New Roman"/>
                <a:cs typeface="Times New Roman"/>
                <a:sym typeface="Times New Roman"/>
              </a:rPr>
              <a:t>This is the place where actual data is inserted, also known  as </a:t>
            </a:r>
            <a:r>
              <a:rPr lang="en-US" sz="2000" b="1">
                <a:latin typeface="Times New Roman"/>
                <a:ea typeface="Times New Roman"/>
                <a:cs typeface="Times New Roman"/>
                <a:sym typeface="Times New Roman"/>
              </a:rPr>
              <a:t>Payload</a:t>
            </a:r>
            <a:r>
              <a:rPr lang="en-US" sz="2000">
                <a:latin typeface="Times New Roman"/>
                <a:ea typeface="Times New Roman"/>
                <a:cs typeface="Times New Roman"/>
                <a:sym typeface="Times New Roman"/>
              </a:rPr>
              <a:t>. Both IP header and data will be inserted here if Internet  Protocol is used over Ethernet. The maximum data present may be as  long as 1500 Bytes. In case data length is less than minimum length i.e.  46 bytes, then padding 0’s is added to meet the minimum possible  length.</a:t>
            </a:r>
            <a:endParaRPr sz="2000">
              <a:latin typeface="Times New Roman"/>
              <a:ea typeface="Times New Roman"/>
              <a:cs typeface="Times New Roman"/>
              <a:sym typeface="Times New Roman"/>
            </a:endParaRPr>
          </a:p>
          <a:p>
            <a:pPr marL="351155" marR="13970" lvl="0" indent="-339090" algn="just" rtl="0">
              <a:lnSpc>
                <a:spcPct val="96500"/>
              </a:lnSpc>
              <a:spcBef>
                <a:spcPts val="605"/>
              </a:spcBef>
              <a:spcAft>
                <a:spcPts val="0"/>
              </a:spcAft>
              <a:buClr>
                <a:srgbClr val="D34817"/>
              </a:buClr>
              <a:buSzPts val="1700"/>
              <a:buFont typeface="Quattrocento Sans"/>
              <a:buChar char="⚫"/>
            </a:pPr>
            <a:r>
              <a:rPr lang="en-US" sz="2000" b="1">
                <a:latin typeface="Times New Roman"/>
                <a:ea typeface="Times New Roman"/>
                <a:cs typeface="Times New Roman"/>
                <a:sym typeface="Times New Roman"/>
              </a:rPr>
              <a:t>Cyclic Redundancy Check (CRC) – </a:t>
            </a:r>
            <a:r>
              <a:rPr lang="en-US" sz="2000">
                <a:latin typeface="Times New Roman"/>
                <a:ea typeface="Times New Roman"/>
                <a:cs typeface="Times New Roman"/>
                <a:sym typeface="Times New Roman"/>
              </a:rPr>
              <a:t>CRC is 4 Byte field. This field  contains a 32-bits hash code of data, which is</a:t>
            </a:r>
            <a:endParaRPr sz="20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78"/>
          <p:cNvPicPr preferRelativeResize="0"/>
          <p:nvPr/>
        </p:nvPicPr>
        <p:blipFill rotWithShape="1">
          <a:blip r:embed="rId3">
            <a:alphaModFix/>
          </a:blip>
          <a:srcRect/>
          <a:stretch/>
        </p:blipFill>
        <p:spPr>
          <a:xfrm>
            <a:off x="688114" y="1676400"/>
            <a:ext cx="7929984" cy="290512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9"/>
          <p:cNvSpPr txBox="1">
            <a:spLocks noGrp="1"/>
          </p:cNvSpPr>
          <p:nvPr>
            <p:ph type="title"/>
          </p:nvPr>
        </p:nvSpPr>
        <p:spPr>
          <a:xfrm>
            <a:off x="2663833" y="689293"/>
            <a:ext cx="426656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FAST ETHERNET</a:t>
            </a:r>
            <a:endParaRPr sz="4000"/>
          </a:p>
        </p:txBody>
      </p:sp>
      <p:sp>
        <p:nvSpPr>
          <p:cNvPr id="511" name="Google Shape;511;p79"/>
          <p:cNvSpPr txBox="1"/>
          <p:nvPr/>
        </p:nvSpPr>
        <p:spPr>
          <a:xfrm>
            <a:off x="923619" y="1310640"/>
            <a:ext cx="7492365" cy="4287520"/>
          </a:xfrm>
          <a:prstGeom prst="rect">
            <a:avLst/>
          </a:prstGeom>
          <a:noFill/>
          <a:ln>
            <a:noFill/>
          </a:ln>
        </p:spPr>
        <p:txBody>
          <a:bodyPr spcFirstLastPara="1" wrap="square" lIns="0" tIns="12700" rIns="0" bIns="0" anchor="t" anchorCtr="0">
            <a:spAutoFit/>
          </a:bodyPr>
          <a:lstStyle/>
          <a:p>
            <a:pPr marL="350520" marR="5080" lvl="0" indent="-338455" algn="l" rtl="0">
              <a:lnSpc>
                <a:spcPct val="150000"/>
              </a:lnSpc>
              <a:spcBef>
                <a:spcPts val="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Fast Ethernet is a variation of Ethernet standards that carry data traffic  at 100 Mbps (Mega bits per second) in local area networks (LAN). It  was launched as the IEEE 802.3u standard in 1995, and stayed the  fastest network till the introduction of Gigabit Ethernet.</a:t>
            </a:r>
            <a:endParaRPr sz="2000">
              <a:latin typeface="Times New Roman"/>
              <a:ea typeface="Times New Roman"/>
              <a:cs typeface="Times New Roman"/>
              <a:sym typeface="Times New Roman"/>
            </a:endParaRPr>
          </a:p>
          <a:p>
            <a:pPr marL="350520" marR="83185" lvl="0" indent="-338455" algn="l" rtl="0">
              <a:lnSpc>
                <a:spcPct val="15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Fast Ethernet is popularly named as 100-BASE-X. Here, 100 is the  maximum throughput, i.e. 100 Mbps, BASE denoted use of baseband  transmission, and X is the type of medium used, which is TX or FX.</a:t>
            </a:r>
            <a:endParaRPr sz="2000">
              <a:latin typeface="Times New Roman"/>
              <a:ea typeface="Times New Roman"/>
              <a:cs typeface="Times New Roman"/>
              <a:sym typeface="Times New Roman"/>
            </a:endParaRPr>
          </a:p>
          <a:p>
            <a:pPr marL="350520" marR="1358265" lvl="0" indent="-338455" algn="l" rtl="0">
              <a:lnSpc>
                <a:spcPct val="15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 common varieties of fast Ethernet are 100-Base-TX,  100-BASE-FX and 100-Base-T4.</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2508695" y="689293"/>
            <a:ext cx="458279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COAXIAL CABLES</a:t>
            </a:r>
            <a:endParaRPr sz="4000"/>
          </a:p>
        </p:txBody>
      </p:sp>
      <p:pic>
        <p:nvPicPr>
          <p:cNvPr id="91" name="Google Shape;91;p8"/>
          <p:cNvPicPr preferRelativeResize="0"/>
          <p:nvPr/>
        </p:nvPicPr>
        <p:blipFill rotWithShape="1">
          <a:blip r:embed="rId3">
            <a:alphaModFix/>
          </a:blip>
          <a:srcRect/>
          <a:stretch/>
        </p:blipFill>
        <p:spPr>
          <a:xfrm>
            <a:off x="1928813" y="1695450"/>
            <a:ext cx="5229225" cy="447674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0"/>
          <p:cNvSpPr txBox="1">
            <a:spLocks noGrp="1"/>
          </p:cNvSpPr>
          <p:nvPr>
            <p:ph type="title"/>
          </p:nvPr>
        </p:nvSpPr>
        <p:spPr>
          <a:xfrm>
            <a:off x="2663833" y="689293"/>
            <a:ext cx="426656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FAST ETHERNET</a:t>
            </a:r>
            <a:endParaRPr sz="4000"/>
          </a:p>
        </p:txBody>
      </p:sp>
      <p:sp>
        <p:nvSpPr>
          <p:cNvPr id="517" name="Google Shape;517;p80"/>
          <p:cNvSpPr txBox="1"/>
          <p:nvPr/>
        </p:nvSpPr>
        <p:spPr>
          <a:xfrm>
            <a:off x="987425" y="1408084"/>
            <a:ext cx="7398384" cy="4812030"/>
          </a:xfrm>
          <a:prstGeom prst="rect">
            <a:avLst/>
          </a:prstGeom>
          <a:noFill/>
          <a:ln>
            <a:noFill/>
          </a:ln>
        </p:spPr>
        <p:txBody>
          <a:bodyPr spcFirstLastPara="1" wrap="square" lIns="0" tIns="13950" rIns="0" bIns="0" anchor="t" anchorCtr="0">
            <a:spAutoFit/>
          </a:bodyPr>
          <a:lstStyle/>
          <a:p>
            <a:pPr marL="12700" marR="0" lvl="0" indent="0" algn="l" rtl="0">
              <a:lnSpc>
                <a:spcPct val="117045"/>
              </a:lnSpc>
              <a:spcBef>
                <a:spcPts val="0"/>
              </a:spcBef>
              <a:spcAft>
                <a:spcPts val="0"/>
              </a:spcAft>
              <a:buNone/>
            </a:pPr>
            <a:r>
              <a:rPr lang="en-US" sz="2200" b="1">
                <a:latin typeface="Times New Roman"/>
                <a:ea typeface="Times New Roman"/>
                <a:cs typeface="Times New Roman"/>
                <a:sym typeface="Times New Roman"/>
              </a:rPr>
              <a:t>100-Base-T4</a:t>
            </a:r>
            <a:endParaRPr sz="2200">
              <a:latin typeface="Times New Roman"/>
              <a:ea typeface="Times New Roman"/>
              <a:cs typeface="Times New Roman"/>
              <a:sym typeface="Times New Roman"/>
            </a:endParaRPr>
          </a:p>
          <a:p>
            <a:pPr marL="561340" marR="701040" lvl="0" indent="-294005" algn="l" rtl="0">
              <a:lnSpc>
                <a:spcPct val="79600"/>
              </a:lnSpc>
              <a:spcBef>
                <a:spcPts val="434"/>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This has four pairs of UTP of Category 3, two of which are  bi-directional and the other two are unidirectional.</a:t>
            </a:r>
            <a:endParaRPr sz="2050">
              <a:latin typeface="Times New Roman"/>
              <a:ea typeface="Times New Roman"/>
              <a:cs typeface="Times New Roman"/>
              <a:sym typeface="Times New Roman"/>
            </a:endParaRPr>
          </a:p>
          <a:p>
            <a:pPr marL="561340" marR="109220" lvl="0" indent="-294005" algn="l" rtl="0">
              <a:lnSpc>
                <a:spcPct val="79600"/>
              </a:lnSpc>
              <a:spcBef>
                <a:spcPts val="37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In each direction, three pairs can be used simultaneously for data  transmission.</a:t>
            </a:r>
            <a:endParaRPr sz="2050">
              <a:latin typeface="Times New Roman"/>
              <a:ea typeface="Times New Roman"/>
              <a:cs typeface="Times New Roman"/>
              <a:sym typeface="Times New Roman"/>
            </a:endParaRPr>
          </a:p>
          <a:p>
            <a:pPr marL="561340" marR="414019" lvl="0" indent="-294005" algn="l" rtl="0">
              <a:lnSpc>
                <a:spcPct val="79600"/>
              </a:lnSpc>
              <a:spcBef>
                <a:spcPts val="37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Each twisted pair is capable of transmitting a maximum of  25Mbaud data. Thus the three pairs can handle a maximum of  75Mbaud data.</a:t>
            </a:r>
            <a:endParaRPr sz="2050">
              <a:latin typeface="Times New Roman"/>
              <a:ea typeface="Times New Roman"/>
              <a:cs typeface="Times New Roman"/>
              <a:sym typeface="Times New Roman"/>
            </a:endParaRPr>
          </a:p>
          <a:p>
            <a:pPr marL="561340" marR="0" lvl="0" indent="-294005" algn="l" rtl="0">
              <a:lnSpc>
                <a:spcPct val="113658"/>
              </a:lnSpc>
              <a:spcBef>
                <a:spcPts val="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It uses the encoding scheme 8B/6T (eight binary/six ternary).</a:t>
            </a:r>
            <a:endParaRPr sz="2050">
              <a:latin typeface="Times New Roman"/>
              <a:ea typeface="Times New Roman"/>
              <a:cs typeface="Times New Roman"/>
              <a:sym typeface="Times New Roman"/>
            </a:endParaRPr>
          </a:p>
          <a:p>
            <a:pPr marL="12700" marR="0" lvl="0" indent="0" algn="l" rtl="0">
              <a:lnSpc>
                <a:spcPct val="117045"/>
              </a:lnSpc>
              <a:spcBef>
                <a:spcPts val="60"/>
              </a:spcBef>
              <a:spcAft>
                <a:spcPts val="0"/>
              </a:spcAft>
              <a:buNone/>
            </a:pPr>
            <a:r>
              <a:rPr lang="en-US" sz="2200" b="1">
                <a:latin typeface="Times New Roman"/>
                <a:ea typeface="Times New Roman"/>
                <a:cs typeface="Times New Roman"/>
                <a:sym typeface="Times New Roman"/>
              </a:rPr>
              <a:t>100-Base-TX</a:t>
            </a:r>
            <a:endParaRPr sz="2200">
              <a:latin typeface="Times New Roman"/>
              <a:ea typeface="Times New Roman"/>
              <a:cs typeface="Times New Roman"/>
              <a:sym typeface="Times New Roman"/>
            </a:endParaRPr>
          </a:p>
          <a:p>
            <a:pPr marL="561340" marR="5080" lvl="0" indent="-294005" algn="l" rtl="0">
              <a:lnSpc>
                <a:spcPct val="79600"/>
              </a:lnSpc>
              <a:spcBef>
                <a:spcPts val="439"/>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This has either two pairs of unshielded twisted pairs (UTP)  category 5 wires or two shielded twisted pairs (STP) type 1 wires.  One pair transmits frames from hub to the device and the other  from device to hub.</a:t>
            </a:r>
            <a:endParaRPr sz="2050">
              <a:latin typeface="Times New Roman"/>
              <a:ea typeface="Times New Roman"/>
              <a:cs typeface="Times New Roman"/>
              <a:sym typeface="Times New Roman"/>
            </a:endParaRPr>
          </a:p>
          <a:p>
            <a:pPr marL="561340" marR="0" lvl="0" indent="-294005" algn="l" rtl="0">
              <a:lnSpc>
                <a:spcPct val="110487"/>
              </a:lnSpc>
              <a:spcBef>
                <a:spcPts val="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Maximum distance between hub and station is 100m.</a:t>
            </a:r>
            <a:endParaRPr sz="2050">
              <a:latin typeface="Times New Roman"/>
              <a:ea typeface="Times New Roman"/>
              <a:cs typeface="Times New Roman"/>
              <a:sym typeface="Times New Roman"/>
            </a:endParaRPr>
          </a:p>
          <a:p>
            <a:pPr marL="561340" marR="0" lvl="0" indent="-294005" algn="l" rtl="0">
              <a:lnSpc>
                <a:spcPct val="113658"/>
              </a:lnSpc>
              <a:spcBef>
                <a:spcPts val="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It has a data rate of 125 Mbps.</a:t>
            </a:r>
            <a:endParaRPr sz="2050">
              <a:latin typeface="Times New Roman"/>
              <a:ea typeface="Times New Roman"/>
              <a:cs typeface="Times New Roman"/>
              <a:sym typeface="Times New Roman"/>
            </a:endParaRPr>
          </a:p>
          <a:p>
            <a:pPr marL="561340" marR="0" lvl="0" indent="-294005" algn="l" rtl="0">
              <a:lnSpc>
                <a:spcPct val="116829"/>
              </a:lnSpc>
              <a:spcBef>
                <a:spcPts val="0"/>
              </a:spcBef>
              <a:spcAft>
                <a:spcPts val="0"/>
              </a:spcAft>
              <a:buClr>
                <a:srgbClr val="9B2D1F"/>
              </a:buClr>
              <a:buSzPts val="1700"/>
              <a:buFont typeface="Quattrocento Sans"/>
              <a:buChar char="⚫"/>
            </a:pPr>
            <a:r>
              <a:rPr lang="en-US" sz="2050">
                <a:latin typeface="Times New Roman"/>
                <a:ea typeface="Times New Roman"/>
                <a:cs typeface="Times New Roman"/>
                <a:sym typeface="Times New Roman"/>
              </a:rPr>
              <a:t>It uses MLT-3 encoding scheme along with 4B/5B block coding.</a:t>
            </a:r>
            <a:endParaRPr sz="2050">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1"/>
          <p:cNvSpPr txBox="1">
            <a:spLocks noGrp="1"/>
          </p:cNvSpPr>
          <p:nvPr>
            <p:ph type="title"/>
          </p:nvPr>
        </p:nvSpPr>
        <p:spPr>
          <a:xfrm>
            <a:off x="2663833" y="689293"/>
            <a:ext cx="426656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FAST ETHERNET</a:t>
            </a:r>
            <a:endParaRPr sz="4000"/>
          </a:p>
        </p:txBody>
      </p:sp>
      <p:sp>
        <p:nvSpPr>
          <p:cNvPr id="523" name="Google Shape;523;p81"/>
          <p:cNvSpPr txBox="1"/>
          <p:nvPr/>
        </p:nvSpPr>
        <p:spPr>
          <a:xfrm>
            <a:off x="987425" y="1407985"/>
            <a:ext cx="7440930" cy="3223260"/>
          </a:xfrm>
          <a:prstGeom prst="rect">
            <a:avLst/>
          </a:prstGeom>
          <a:noFill/>
          <a:ln>
            <a:noFill/>
          </a:ln>
        </p:spPr>
        <p:txBody>
          <a:bodyPr spcFirstLastPara="1" wrap="square" lIns="0" tIns="64750" rIns="0" bIns="0" anchor="t" anchorCtr="0">
            <a:spAutoFit/>
          </a:bodyPr>
          <a:lstStyle/>
          <a:p>
            <a:pPr marL="12700" marR="0" lvl="0" indent="0" algn="l" rtl="0">
              <a:lnSpc>
                <a:spcPct val="100000"/>
              </a:lnSpc>
              <a:spcBef>
                <a:spcPts val="0"/>
              </a:spcBef>
              <a:spcAft>
                <a:spcPts val="0"/>
              </a:spcAft>
              <a:buNone/>
            </a:pPr>
            <a:r>
              <a:rPr lang="en-US" sz="2600" b="1">
                <a:latin typeface="Times New Roman"/>
                <a:ea typeface="Times New Roman"/>
                <a:cs typeface="Times New Roman"/>
                <a:sym typeface="Times New Roman"/>
              </a:rPr>
              <a:t>100-BASE-FX</a:t>
            </a:r>
            <a:endParaRPr sz="2600">
              <a:latin typeface="Times New Roman"/>
              <a:ea typeface="Times New Roman"/>
              <a:cs typeface="Times New Roman"/>
              <a:sym typeface="Times New Roman"/>
            </a:endParaRPr>
          </a:p>
          <a:p>
            <a:pPr marL="561340" marR="5080" lvl="0" indent="-305435" algn="l" rtl="0">
              <a:lnSpc>
                <a:spcPct val="100000"/>
              </a:lnSpc>
              <a:spcBef>
                <a:spcPts val="375"/>
              </a:spcBef>
              <a:spcAft>
                <a:spcPts val="0"/>
              </a:spcAft>
              <a:buClr>
                <a:srgbClr val="9B2D1F"/>
              </a:buClr>
              <a:buSzPts val="2000"/>
              <a:buFont typeface="Quattrocento Sans"/>
              <a:buChar char="⚫"/>
            </a:pPr>
            <a:r>
              <a:rPr lang="en-US" sz="2400">
                <a:latin typeface="Times New Roman"/>
                <a:ea typeface="Times New Roman"/>
                <a:cs typeface="Times New Roman"/>
                <a:sym typeface="Times New Roman"/>
              </a:rPr>
              <a:t>This has two pairs of optical fibers. One pair transmits  frames from hub to the device and the other from device  to hub.</a:t>
            </a:r>
            <a:endParaRPr sz="2400">
              <a:latin typeface="Times New Roman"/>
              <a:ea typeface="Times New Roman"/>
              <a:cs typeface="Times New Roman"/>
              <a:sym typeface="Times New Roman"/>
            </a:endParaRPr>
          </a:p>
          <a:p>
            <a:pPr marL="561340" marR="0" lvl="0" indent="-305435" algn="l" rtl="0">
              <a:lnSpc>
                <a:spcPct val="100000"/>
              </a:lnSpc>
              <a:spcBef>
                <a:spcPts val="370"/>
              </a:spcBef>
              <a:spcAft>
                <a:spcPts val="0"/>
              </a:spcAft>
              <a:buClr>
                <a:srgbClr val="9B2D1F"/>
              </a:buClr>
              <a:buSzPts val="2000"/>
              <a:buFont typeface="Quattrocento Sans"/>
              <a:buChar char="⚫"/>
            </a:pPr>
            <a:r>
              <a:rPr lang="en-US" sz="2400">
                <a:latin typeface="Times New Roman"/>
                <a:ea typeface="Times New Roman"/>
                <a:cs typeface="Times New Roman"/>
                <a:sym typeface="Times New Roman"/>
              </a:rPr>
              <a:t>Maximum distance between hub and station is 2000m.</a:t>
            </a:r>
            <a:endParaRPr sz="2400">
              <a:latin typeface="Times New Roman"/>
              <a:ea typeface="Times New Roman"/>
              <a:cs typeface="Times New Roman"/>
              <a:sym typeface="Times New Roman"/>
            </a:endParaRPr>
          </a:p>
          <a:p>
            <a:pPr marL="561340" marR="0" lvl="0" indent="-305435" algn="l" rtl="0">
              <a:lnSpc>
                <a:spcPct val="100000"/>
              </a:lnSpc>
              <a:spcBef>
                <a:spcPts val="370"/>
              </a:spcBef>
              <a:spcAft>
                <a:spcPts val="0"/>
              </a:spcAft>
              <a:buClr>
                <a:srgbClr val="9B2D1F"/>
              </a:buClr>
              <a:buSzPts val="2000"/>
              <a:buFont typeface="Quattrocento Sans"/>
              <a:buChar char="⚫"/>
            </a:pPr>
            <a:r>
              <a:rPr lang="en-US" sz="2400">
                <a:latin typeface="Times New Roman"/>
                <a:ea typeface="Times New Roman"/>
                <a:cs typeface="Times New Roman"/>
                <a:sym typeface="Times New Roman"/>
              </a:rPr>
              <a:t>It has a data rate of 125 Mbps.</a:t>
            </a:r>
            <a:endParaRPr sz="2400">
              <a:latin typeface="Times New Roman"/>
              <a:ea typeface="Times New Roman"/>
              <a:cs typeface="Times New Roman"/>
              <a:sym typeface="Times New Roman"/>
            </a:endParaRPr>
          </a:p>
          <a:p>
            <a:pPr marL="561340" marR="22860" lvl="0" indent="-305435" algn="l" rtl="0">
              <a:lnSpc>
                <a:spcPct val="100000"/>
              </a:lnSpc>
              <a:spcBef>
                <a:spcPts val="370"/>
              </a:spcBef>
              <a:spcAft>
                <a:spcPts val="0"/>
              </a:spcAft>
              <a:buClr>
                <a:srgbClr val="9B2D1F"/>
              </a:buClr>
              <a:buSzPts val="2000"/>
              <a:buFont typeface="Quattrocento Sans"/>
              <a:buChar char="⚫"/>
            </a:pPr>
            <a:r>
              <a:rPr lang="en-US" sz="2400">
                <a:latin typeface="Times New Roman"/>
                <a:ea typeface="Times New Roman"/>
                <a:cs typeface="Times New Roman"/>
                <a:sym typeface="Times New Roman"/>
              </a:rPr>
              <a:t>It uses NRZ-I encoding scheme along with 4B/5B block  coding.</a:t>
            </a:r>
            <a:endParaRPr sz="2400">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2"/>
          <p:cNvSpPr txBox="1">
            <a:spLocks noGrp="1"/>
          </p:cNvSpPr>
          <p:nvPr>
            <p:ph type="title"/>
          </p:nvPr>
        </p:nvSpPr>
        <p:spPr>
          <a:xfrm>
            <a:off x="2198046" y="689293"/>
            <a:ext cx="5196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GIGABIT ETHERNET</a:t>
            </a:r>
            <a:endParaRPr sz="4000"/>
          </a:p>
        </p:txBody>
      </p:sp>
      <p:sp>
        <p:nvSpPr>
          <p:cNvPr id="529" name="Google Shape;529;p82"/>
          <p:cNvSpPr txBox="1"/>
          <p:nvPr/>
        </p:nvSpPr>
        <p:spPr>
          <a:xfrm>
            <a:off x="920369" y="1462532"/>
            <a:ext cx="7393305" cy="4381500"/>
          </a:xfrm>
          <a:prstGeom prst="rect">
            <a:avLst/>
          </a:prstGeom>
          <a:noFill/>
          <a:ln>
            <a:noFill/>
          </a:ln>
        </p:spPr>
        <p:txBody>
          <a:bodyPr spcFirstLastPara="1" wrap="square" lIns="0" tIns="12700" rIns="0" bIns="0" anchor="t" anchorCtr="0">
            <a:spAutoFit/>
          </a:bodyPr>
          <a:lstStyle/>
          <a:p>
            <a:pPr marL="353695" marR="5080" lvl="0" indent="-341630" algn="l" rtl="0">
              <a:lnSpc>
                <a:spcPct val="100000"/>
              </a:lnSpc>
              <a:spcBef>
                <a:spcPts val="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Gigabit Ethernet (GbE) is the family of Ethernet technologies that  achieve theoretical data rates of 1 gigabit per second (1 Gbps). It  was introduced in 1999 and was defined by the IEEE 802.3ab  standard.</a:t>
            </a:r>
            <a:endParaRPr sz="2100">
              <a:latin typeface="Times New Roman"/>
              <a:ea typeface="Times New Roman"/>
              <a:cs typeface="Times New Roman"/>
              <a:sym typeface="Times New Roman"/>
            </a:endParaRPr>
          </a:p>
          <a:p>
            <a:pPr marL="353695" marR="1053465"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popular varieties of fast Ethernet are 1000Base-SX,  1000Base-LX, 1000BASE-T and 1000Base-CX.</a:t>
            </a:r>
            <a:endParaRPr sz="2100">
              <a:latin typeface="Times New Roman"/>
              <a:ea typeface="Times New Roman"/>
              <a:cs typeface="Times New Roman"/>
              <a:sym typeface="Times New Roman"/>
            </a:endParaRPr>
          </a:p>
          <a:p>
            <a:pPr marL="79375" marR="0" lvl="0" indent="0" algn="l" rtl="0">
              <a:lnSpc>
                <a:spcPct val="100000"/>
              </a:lnSpc>
              <a:spcBef>
                <a:spcPts val="580"/>
              </a:spcBef>
              <a:spcAft>
                <a:spcPts val="0"/>
              </a:spcAft>
              <a:buNone/>
            </a:pPr>
            <a:r>
              <a:rPr lang="en-US" sz="2100" b="1">
                <a:latin typeface="Times New Roman"/>
                <a:ea typeface="Times New Roman"/>
                <a:cs typeface="Times New Roman"/>
                <a:sym typeface="Times New Roman"/>
              </a:rPr>
              <a:t>1000BASE-CX</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Defined by IEEE 802.3z standard</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initial standard for Gigabit Ethernet</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shielded twisted pair cables with DE-9 or 8P8C connector</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Maximum segment length is 25 metres</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NRZ line encoding and 8B/6B block encoding</a:t>
            </a:r>
            <a:endParaRPr sz="2100">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3"/>
          <p:cNvSpPr txBox="1">
            <a:spLocks noGrp="1"/>
          </p:cNvSpPr>
          <p:nvPr>
            <p:ph type="title"/>
          </p:nvPr>
        </p:nvSpPr>
        <p:spPr>
          <a:xfrm>
            <a:off x="2198046" y="689293"/>
            <a:ext cx="5196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GIGABIT ETHERNET</a:t>
            </a:r>
            <a:endParaRPr sz="4000"/>
          </a:p>
        </p:txBody>
      </p:sp>
      <p:sp>
        <p:nvSpPr>
          <p:cNvPr id="535" name="Google Shape;535;p83"/>
          <p:cNvSpPr txBox="1"/>
          <p:nvPr/>
        </p:nvSpPr>
        <p:spPr>
          <a:xfrm>
            <a:off x="920369" y="1388872"/>
            <a:ext cx="7646670" cy="5316220"/>
          </a:xfrm>
          <a:prstGeom prst="rect">
            <a:avLst/>
          </a:prstGeom>
          <a:noFill/>
          <a:ln>
            <a:noFill/>
          </a:ln>
        </p:spPr>
        <p:txBody>
          <a:bodyPr spcFirstLastPara="1" wrap="square" lIns="0" tIns="86350" rIns="0" bIns="0" anchor="t" anchorCtr="0">
            <a:spAutoFit/>
          </a:bodyPr>
          <a:lstStyle/>
          <a:p>
            <a:pPr marL="79375" marR="0" lvl="0" indent="0" algn="l" rtl="0">
              <a:lnSpc>
                <a:spcPct val="100000"/>
              </a:lnSpc>
              <a:spcBef>
                <a:spcPts val="0"/>
              </a:spcBef>
              <a:spcAft>
                <a:spcPts val="0"/>
              </a:spcAft>
              <a:buNone/>
            </a:pPr>
            <a:r>
              <a:rPr lang="en-US" sz="2100" b="1">
                <a:latin typeface="Times New Roman"/>
                <a:ea typeface="Times New Roman"/>
                <a:cs typeface="Times New Roman"/>
                <a:sym typeface="Times New Roman"/>
              </a:rPr>
              <a:t>1000BASE-SX</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Defined by IEEE 802.3z standard</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a pair of fibre optic cables of a shorter wavelength having 770</a:t>
            </a:r>
            <a:endParaRPr sz="2100">
              <a:latin typeface="Times New Roman"/>
              <a:ea typeface="Times New Roman"/>
              <a:cs typeface="Times New Roman"/>
              <a:sym typeface="Times New Roman"/>
            </a:endParaRPr>
          </a:p>
          <a:p>
            <a:pPr marL="553720" marR="0" lvl="1" indent="-200659" algn="l" rtl="0">
              <a:lnSpc>
                <a:spcPct val="100000"/>
              </a:lnSpc>
              <a:spcBef>
                <a:spcPts val="0"/>
              </a:spcBef>
              <a:spcAft>
                <a:spcPts val="0"/>
              </a:spcAft>
              <a:buSzPts val="2100"/>
              <a:buFont typeface="Times New Roman"/>
              <a:buChar char="–"/>
            </a:pPr>
            <a:r>
              <a:rPr lang="en-US" sz="2100" b="0" i="0" u="none" strike="noStrike" cap="none">
                <a:latin typeface="Times New Roman"/>
                <a:ea typeface="Times New Roman"/>
                <a:cs typeface="Times New Roman"/>
                <a:sym typeface="Times New Roman"/>
              </a:rPr>
              <a:t>860 nm diameter</a:t>
            </a:r>
            <a:endParaRPr sz="2100" b="0" i="0" u="none" strike="noStrike" cap="none">
              <a:latin typeface="Times New Roman"/>
              <a:ea typeface="Times New Roman"/>
              <a:cs typeface="Times New Roman"/>
              <a:sym typeface="Times New Roman"/>
            </a:endParaRPr>
          </a:p>
          <a:p>
            <a:pPr marL="353695" marR="843914"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maximum segment length varies from 220 – 550 metres  depending upon the fiber properties.</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NRZ line encoding and 8B/10B block encoding</a:t>
            </a:r>
            <a:endParaRPr sz="2100">
              <a:latin typeface="Times New Roman"/>
              <a:ea typeface="Times New Roman"/>
              <a:cs typeface="Times New Roman"/>
              <a:sym typeface="Times New Roman"/>
            </a:endParaRPr>
          </a:p>
          <a:p>
            <a:pPr marL="79375" marR="0" lvl="0" indent="0" algn="l" rtl="0">
              <a:lnSpc>
                <a:spcPct val="100000"/>
              </a:lnSpc>
              <a:spcBef>
                <a:spcPts val="580"/>
              </a:spcBef>
              <a:spcAft>
                <a:spcPts val="0"/>
              </a:spcAft>
              <a:buNone/>
            </a:pPr>
            <a:r>
              <a:rPr lang="en-US" sz="2100" b="1">
                <a:latin typeface="Times New Roman"/>
                <a:ea typeface="Times New Roman"/>
                <a:cs typeface="Times New Roman"/>
                <a:sym typeface="Times New Roman"/>
              </a:rPr>
              <a:t>1000BASE-LX</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Defined by IEEE 802.3z standard</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a pair of fibre optic cables of a longer wavelength having 1270</a:t>
            </a:r>
            <a:endParaRPr sz="2100">
              <a:latin typeface="Times New Roman"/>
              <a:ea typeface="Times New Roman"/>
              <a:cs typeface="Times New Roman"/>
              <a:sym typeface="Times New Roman"/>
            </a:endParaRPr>
          </a:p>
          <a:p>
            <a:pPr marL="553720" marR="0" lvl="1" indent="-200659" algn="l" rtl="0">
              <a:lnSpc>
                <a:spcPct val="100000"/>
              </a:lnSpc>
              <a:spcBef>
                <a:spcPts val="0"/>
              </a:spcBef>
              <a:spcAft>
                <a:spcPts val="0"/>
              </a:spcAft>
              <a:buSzPts val="2100"/>
              <a:buFont typeface="Times New Roman"/>
              <a:buChar char="–"/>
            </a:pPr>
            <a:r>
              <a:rPr lang="en-US" sz="2100" b="0" i="0" u="none" strike="noStrike" cap="none">
                <a:latin typeface="Times New Roman"/>
                <a:ea typeface="Times New Roman"/>
                <a:cs typeface="Times New Roman"/>
                <a:sym typeface="Times New Roman"/>
              </a:rPr>
              <a:t>1355 nm diameter</a:t>
            </a:r>
            <a:endParaRPr sz="2100" b="0" i="0" u="none" strike="noStrike" cap="none">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Maximum segment length is 500 metres</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Can cover distances up to 5 km</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NRZ line encoding and 8B/10B block encoding</a:t>
            </a:r>
            <a:endParaRPr sz="2100">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4"/>
          <p:cNvSpPr txBox="1">
            <a:spLocks noGrp="1"/>
          </p:cNvSpPr>
          <p:nvPr>
            <p:ph type="title"/>
          </p:nvPr>
        </p:nvSpPr>
        <p:spPr>
          <a:xfrm>
            <a:off x="2198046" y="689293"/>
            <a:ext cx="5196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GIGABIT ETHERNET</a:t>
            </a:r>
            <a:endParaRPr sz="4000"/>
          </a:p>
        </p:txBody>
      </p:sp>
      <p:sp>
        <p:nvSpPr>
          <p:cNvPr id="541" name="Google Shape;541;p84"/>
          <p:cNvSpPr txBox="1"/>
          <p:nvPr/>
        </p:nvSpPr>
        <p:spPr>
          <a:xfrm>
            <a:off x="904477" y="1386331"/>
            <a:ext cx="7163434" cy="2771140"/>
          </a:xfrm>
          <a:prstGeom prst="rect">
            <a:avLst/>
          </a:prstGeom>
          <a:noFill/>
          <a:ln>
            <a:noFill/>
          </a:ln>
        </p:spPr>
        <p:txBody>
          <a:bodyPr spcFirstLastPara="1" wrap="square" lIns="0" tIns="86350" rIns="0" bIns="0" anchor="t" anchorCtr="0">
            <a:spAutoFit/>
          </a:bodyPr>
          <a:lstStyle/>
          <a:p>
            <a:pPr marL="95250" marR="0" lvl="0" indent="0" algn="l" rtl="0">
              <a:lnSpc>
                <a:spcPct val="100000"/>
              </a:lnSpc>
              <a:spcBef>
                <a:spcPts val="0"/>
              </a:spcBef>
              <a:spcAft>
                <a:spcPts val="0"/>
              </a:spcAft>
              <a:buNone/>
            </a:pPr>
            <a:r>
              <a:rPr lang="en-US" sz="2600" b="1">
                <a:latin typeface="Times New Roman"/>
                <a:ea typeface="Times New Roman"/>
                <a:cs typeface="Times New Roman"/>
                <a:sym typeface="Times New Roman"/>
              </a:rPr>
              <a:t>1000BASE-T</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Defined by IEEE 802.3ab standard</a:t>
            </a:r>
            <a:endParaRPr sz="2600">
              <a:latin typeface="Times New Roman"/>
              <a:ea typeface="Times New Roman"/>
              <a:cs typeface="Times New Roman"/>
              <a:sym typeface="Times New Roman"/>
            </a:endParaRPr>
          </a:p>
          <a:p>
            <a:pPr marL="369570" marR="508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Uses a pair four lanes of twisted-pair cables (Cat-5,  Cat-5e, Cat-6, Cat</a:t>
            </a:r>
            <a:r>
              <a:rPr lang="en-US" sz="2600">
                <a:latin typeface="Arial"/>
                <a:ea typeface="Arial"/>
                <a:cs typeface="Arial"/>
                <a:sym typeface="Arial"/>
              </a:rPr>
              <a:t>‑</a:t>
            </a:r>
            <a:r>
              <a:rPr lang="en-US" sz="2600">
                <a:latin typeface="Times New Roman"/>
                <a:ea typeface="Times New Roman"/>
                <a:cs typeface="Times New Roman"/>
                <a:sym typeface="Times New Roman"/>
              </a:rPr>
              <a:t>7)</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Maximum segment length is 100 metres</a:t>
            </a:r>
            <a:endParaRPr sz="2600">
              <a:latin typeface="Times New Roman"/>
              <a:ea typeface="Times New Roman"/>
              <a:cs typeface="Times New Roman"/>
              <a:sym typeface="Times New Roman"/>
            </a:endParaRPr>
          </a:p>
          <a:p>
            <a:pPr marL="369570" marR="0" lvl="0" indent="-357505" algn="l" rtl="0">
              <a:lnSpc>
                <a:spcPct val="100000"/>
              </a:lnSpc>
              <a:spcBef>
                <a:spcPts val="580"/>
              </a:spcBef>
              <a:spcAft>
                <a:spcPts val="0"/>
              </a:spcAft>
              <a:buClr>
                <a:srgbClr val="D34817"/>
              </a:buClr>
              <a:buSzPts val="2200"/>
              <a:buFont typeface="Quattrocento Sans"/>
              <a:buChar char="⚫"/>
            </a:pPr>
            <a:r>
              <a:rPr lang="en-US" sz="2600">
                <a:latin typeface="Times New Roman"/>
                <a:ea typeface="Times New Roman"/>
                <a:cs typeface="Times New Roman"/>
                <a:sym typeface="Times New Roman"/>
              </a:rPr>
              <a:t>Uses trellis code modulation technique</a:t>
            </a:r>
            <a:endParaRPr sz="2600">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5"/>
          <p:cNvSpPr txBox="1">
            <a:spLocks noGrp="1"/>
          </p:cNvSpPr>
          <p:nvPr>
            <p:ph type="title"/>
          </p:nvPr>
        </p:nvSpPr>
        <p:spPr>
          <a:xfrm>
            <a:off x="1880577" y="689293"/>
            <a:ext cx="5831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10 GIGABIT ETHERNET</a:t>
            </a:r>
            <a:endParaRPr sz="4000"/>
          </a:p>
        </p:txBody>
      </p:sp>
      <p:sp>
        <p:nvSpPr>
          <p:cNvPr id="547" name="Google Shape;547;p85"/>
          <p:cNvSpPr txBox="1"/>
          <p:nvPr/>
        </p:nvSpPr>
        <p:spPr>
          <a:xfrm>
            <a:off x="920369" y="1462532"/>
            <a:ext cx="7686040" cy="5021580"/>
          </a:xfrm>
          <a:prstGeom prst="rect">
            <a:avLst/>
          </a:prstGeom>
          <a:noFill/>
          <a:ln>
            <a:noFill/>
          </a:ln>
        </p:spPr>
        <p:txBody>
          <a:bodyPr spcFirstLastPara="1" wrap="square" lIns="0" tIns="12700" rIns="0" bIns="0" anchor="t" anchorCtr="0">
            <a:spAutoFit/>
          </a:bodyPr>
          <a:lstStyle/>
          <a:p>
            <a:pPr marL="353695" marR="5715" lvl="0" indent="-341630" algn="just" rtl="0">
              <a:lnSpc>
                <a:spcPct val="100000"/>
              </a:lnSpc>
              <a:spcBef>
                <a:spcPts val="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In computer networks, 10-Gigabit Ethernet is the family of Ethernet  technologies that achieve maximum rates up to 10 gigabits per  second (10 Gbps). It is also known as 10GE, 10GbE or 10 GigE. It  is defined by the IEEE 802.3ae-2002 standard.</a:t>
            </a:r>
            <a:endParaRPr sz="2100">
              <a:latin typeface="Times New Roman"/>
              <a:ea typeface="Times New Roman"/>
              <a:cs typeface="Times New Roman"/>
              <a:sym typeface="Times New Roman"/>
            </a:endParaRPr>
          </a:p>
          <a:p>
            <a:pPr marL="353695" marR="508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10GE is a thousand times faster than standard Ethernet and supports  only full-duplex communication. Multimode fiber having 0.85μ  frequency is used for medium distances and single-mode fiber  having 1.5μ frequency is used for long distances.</a:t>
            </a:r>
            <a:endParaRPr sz="2100">
              <a:latin typeface="Times New Roman"/>
              <a:ea typeface="Times New Roman"/>
              <a:cs typeface="Times New Roman"/>
              <a:sym typeface="Times New Roman"/>
            </a:endParaRPr>
          </a:p>
          <a:p>
            <a:pPr marL="353695" marR="0" lvl="0" indent="-341630" algn="just"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The popular varieties of fast Ethernet are:</a:t>
            </a:r>
            <a:endParaRPr sz="2100">
              <a:latin typeface="Times New Roman"/>
              <a:ea typeface="Times New Roman"/>
              <a:cs typeface="Times New Roman"/>
              <a:sym typeface="Times New Roman"/>
            </a:endParaRPr>
          </a:p>
          <a:p>
            <a:pPr marL="79375" marR="0" lvl="0" indent="0" algn="l" rtl="0">
              <a:lnSpc>
                <a:spcPct val="100000"/>
              </a:lnSpc>
              <a:spcBef>
                <a:spcPts val="580"/>
              </a:spcBef>
              <a:spcAft>
                <a:spcPts val="0"/>
              </a:spcAft>
              <a:buNone/>
            </a:pPr>
            <a:r>
              <a:rPr lang="en-US" sz="2100" b="1">
                <a:latin typeface="Times New Roman"/>
                <a:ea typeface="Times New Roman"/>
                <a:cs typeface="Times New Roman"/>
                <a:sym typeface="Times New Roman"/>
              </a:rPr>
              <a:t>10GBase-SR</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Defined by IEEE 802.3ae standard</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Uses fiber optic cables</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Maximum segment length is 300 m</a:t>
            </a:r>
            <a:endParaRPr sz="2100">
              <a:latin typeface="Times New Roman"/>
              <a:ea typeface="Times New Roman"/>
              <a:cs typeface="Times New Roman"/>
              <a:sym typeface="Times New Roman"/>
            </a:endParaRPr>
          </a:p>
          <a:p>
            <a:pPr marL="353695" marR="0" lvl="0" indent="-341630" algn="l" rtl="0">
              <a:lnSpc>
                <a:spcPct val="100000"/>
              </a:lnSpc>
              <a:spcBef>
                <a:spcPts val="580"/>
              </a:spcBef>
              <a:spcAft>
                <a:spcPts val="0"/>
              </a:spcAft>
              <a:buClr>
                <a:srgbClr val="D34817"/>
              </a:buClr>
              <a:buSzPts val="1750"/>
              <a:buFont typeface="Quattrocento Sans"/>
              <a:buChar char="⚫"/>
            </a:pPr>
            <a:r>
              <a:rPr lang="en-US" sz="2100">
                <a:latin typeface="Times New Roman"/>
                <a:ea typeface="Times New Roman"/>
                <a:cs typeface="Times New Roman"/>
                <a:sym typeface="Times New Roman"/>
              </a:rPr>
              <a:t>Deployed using multimode fibers having 0.85μ frequency</a:t>
            </a:r>
            <a:endParaRPr sz="2100">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6"/>
          <p:cNvSpPr txBox="1">
            <a:spLocks noGrp="1"/>
          </p:cNvSpPr>
          <p:nvPr>
            <p:ph type="title"/>
          </p:nvPr>
        </p:nvSpPr>
        <p:spPr>
          <a:xfrm>
            <a:off x="1880577" y="689293"/>
            <a:ext cx="5831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10 GIGABIT ETHERNET</a:t>
            </a:r>
            <a:endParaRPr sz="4000"/>
          </a:p>
        </p:txBody>
      </p:sp>
      <p:sp>
        <p:nvSpPr>
          <p:cNvPr id="553" name="Google Shape;553;p86"/>
          <p:cNvSpPr txBox="1"/>
          <p:nvPr/>
        </p:nvSpPr>
        <p:spPr>
          <a:xfrm>
            <a:off x="913989" y="1387856"/>
            <a:ext cx="7171690" cy="4267200"/>
          </a:xfrm>
          <a:prstGeom prst="rect">
            <a:avLst/>
          </a:prstGeom>
          <a:noFill/>
          <a:ln>
            <a:noFill/>
          </a:ln>
        </p:spPr>
        <p:txBody>
          <a:bodyPr spcFirstLastPara="1" wrap="square" lIns="0" tIns="86350" rIns="0" bIns="0" anchor="t" anchorCtr="0">
            <a:spAutoFit/>
          </a:bodyPr>
          <a:lstStyle/>
          <a:p>
            <a:pPr marL="85725" marR="0" lvl="0" indent="0" algn="l" rtl="0">
              <a:lnSpc>
                <a:spcPct val="100000"/>
              </a:lnSpc>
              <a:spcBef>
                <a:spcPts val="0"/>
              </a:spcBef>
              <a:spcAft>
                <a:spcPts val="0"/>
              </a:spcAft>
              <a:buNone/>
            </a:pPr>
            <a:r>
              <a:rPr lang="en-US" sz="2300" b="1">
                <a:latin typeface="Times New Roman"/>
                <a:ea typeface="Times New Roman"/>
                <a:cs typeface="Times New Roman"/>
                <a:sym typeface="Times New Roman"/>
              </a:rPr>
              <a:t>10GBase-LR</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Defined by IEEE 802.3ae standard</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fiber optic cables</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Maximum segment length is 10 km</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Deployed using single-mode fibers having 1.3μ frequency</a:t>
            </a:r>
            <a:endParaRPr sz="2300">
              <a:latin typeface="Times New Roman"/>
              <a:ea typeface="Times New Roman"/>
              <a:cs typeface="Times New Roman"/>
              <a:sym typeface="Times New Roman"/>
            </a:endParaRPr>
          </a:p>
          <a:p>
            <a:pPr marL="85725" marR="0" lvl="0" indent="0" algn="l" rtl="0">
              <a:lnSpc>
                <a:spcPct val="100000"/>
              </a:lnSpc>
              <a:spcBef>
                <a:spcPts val="580"/>
              </a:spcBef>
              <a:spcAft>
                <a:spcPts val="0"/>
              </a:spcAft>
              <a:buNone/>
            </a:pPr>
            <a:r>
              <a:rPr lang="en-US" sz="2300" b="1">
                <a:latin typeface="Times New Roman"/>
                <a:ea typeface="Times New Roman"/>
                <a:cs typeface="Times New Roman"/>
                <a:sym typeface="Times New Roman"/>
              </a:rPr>
              <a:t>10GBase-ER</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Defined by IEEE 802.3ae standard</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fiber optic cables</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Maximum segment length is 40 km</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Deployed using single-mode fibers having 1.5μ frequency</a:t>
            </a:r>
            <a:endParaRPr sz="2300">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7"/>
          <p:cNvSpPr txBox="1">
            <a:spLocks noGrp="1"/>
          </p:cNvSpPr>
          <p:nvPr>
            <p:ph type="title"/>
          </p:nvPr>
        </p:nvSpPr>
        <p:spPr>
          <a:xfrm>
            <a:off x="1880577" y="689293"/>
            <a:ext cx="58312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10 GIGABIT ETHERNET</a:t>
            </a:r>
            <a:endParaRPr sz="4000"/>
          </a:p>
        </p:txBody>
      </p:sp>
      <p:sp>
        <p:nvSpPr>
          <p:cNvPr id="559" name="Google Shape;559;p87"/>
          <p:cNvSpPr txBox="1"/>
          <p:nvPr/>
        </p:nvSpPr>
        <p:spPr>
          <a:xfrm>
            <a:off x="913989" y="1387856"/>
            <a:ext cx="6180455" cy="4267200"/>
          </a:xfrm>
          <a:prstGeom prst="rect">
            <a:avLst/>
          </a:prstGeom>
          <a:noFill/>
          <a:ln>
            <a:noFill/>
          </a:ln>
        </p:spPr>
        <p:txBody>
          <a:bodyPr spcFirstLastPara="1" wrap="square" lIns="0" tIns="86350" rIns="0" bIns="0" anchor="t" anchorCtr="0">
            <a:spAutoFit/>
          </a:bodyPr>
          <a:lstStyle/>
          <a:p>
            <a:pPr marL="85725" marR="0" lvl="0" indent="0" algn="l" rtl="0">
              <a:lnSpc>
                <a:spcPct val="100000"/>
              </a:lnSpc>
              <a:spcBef>
                <a:spcPts val="0"/>
              </a:spcBef>
              <a:spcAft>
                <a:spcPts val="0"/>
              </a:spcAft>
              <a:buNone/>
            </a:pPr>
            <a:r>
              <a:rPr lang="en-US" sz="2300" b="1">
                <a:latin typeface="Times New Roman"/>
                <a:ea typeface="Times New Roman"/>
                <a:cs typeface="Times New Roman"/>
                <a:sym typeface="Times New Roman"/>
              </a:rPr>
              <a:t>10GBase-CX4</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Defined by IEEE 802.3ak standard</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4 pairs of twin-axial cables</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Maximum segment length is 15 m</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8B/10B coding</a:t>
            </a:r>
            <a:endParaRPr sz="2300">
              <a:latin typeface="Times New Roman"/>
              <a:ea typeface="Times New Roman"/>
              <a:cs typeface="Times New Roman"/>
              <a:sym typeface="Times New Roman"/>
            </a:endParaRPr>
          </a:p>
          <a:p>
            <a:pPr marL="85725" marR="0" lvl="0" indent="0" algn="l" rtl="0">
              <a:lnSpc>
                <a:spcPct val="100000"/>
              </a:lnSpc>
              <a:spcBef>
                <a:spcPts val="580"/>
              </a:spcBef>
              <a:spcAft>
                <a:spcPts val="0"/>
              </a:spcAft>
              <a:buNone/>
            </a:pPr>
            <a:r>
              <a:rPr lang="en-US" sz="2300" b="1">
                <a:latin typeface="Times New Roman"/>
                <a:ea typeface="Times New Roman"/>
                <a:cs typeface="Times New Roman"/>
                <a:sym typeface="Times New Roman"/>
              </a:rPr>
              <a:t>10GBase-T</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Defined by IEEE 802.3an standard</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4 pairs of unshielded twisted pair cables</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Maximum segment length is 100 m</a:t>
            </a:r>
            <a:endParaRPr sz="2300">
              <a:latin typeface="Times New Roman"/>
              <a:ea typeface="Times New Roman"/>
              <a:cs typeface="Times New Roman"/>
              <a:sym typeface="Times New Roman"/>
            </a:endParaRPr>
          </a:p>
          <a:p>
            <a:pPr marL="360045" marR="0" lvl="0" indent="-347980" algn="l" rtl="0">
              <a:lnSpc>
                <a:spcPct val="100000"/>
              </a:lnSpc>
              <a:spcBef>
                <a:spcPts val="580"/>
              </a:spcBef>
              <a:spcAft>
                <a:spcPts val="0"/>
              </a:spcAft>
              <a:buClr>
                <a:srgbClr val="D34817"/>
              </a:buClr>
              <a:buSzPts val="1950"/>
              <a:buFont typeface="Quattrocento Sans"/>
              <a:buChar char="⚫"/>
            </a:pPr>
            <a:r>
              <a:rPr lang="en-US" sz="2300">
                <a:latin typeface="Times New Roman"/>
                <a:ea typeface="Times New Roman"/>
                <a:cs typeface="Times New Roman"/>
                <a:sym typeface="Times New Roman"/>
              </a:rPr>
              <a:t>Uses low-density parity-check code (LPDC code)</a:t>
            </a:r>
            <a:endParaRPr sz="2300">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8"/>
          <p:cNvSpPr txBox="1">
            <a:spLocks noGrp="1"/>
          </p:cNvSpPr>
          <p:nvPr>
            <p:ph type="title"/>
          </p:nvPr>
        </p:nvSpPr>
        <p:spPr>
          <a:xfrm>
            <a:off x="3121025" y="2595879"/>
            <a:ext cx="31388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solidFill>
                  <a:srgbClr val="000000"/>
                </a:solidFill>
              </a:rPr>
              <a:t>THANK YOU</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2508695" y="689293"/>
            <a:ext cx="458279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a:t>COAXIAL CABLES</a:t>
            </a:r>
            <a:endParaRPr sz="4000"/>
          </a:p>
        </p:txBody>
      </p:sp>
      <p:sp>
        <p:nvSpPr>
          <p:cNvPr id="97" name="Google Shape;97;p9"/>
          <p:cNvSpPr txBox="1"/>
          <p:nvPr/>
        </p:nvSpPr>
        <p:spPr>
          <a:xfrm>
            <a:off x="923619" y="1328420"/>
            <a:ext cx="7660005" cy="5224780"/>
          </a:xfrm>
          <a:prstGeom prst="rect">
            <a:avLst/>
          </a:prstGeom>
          <a:noFill/>
          <a:ln>
            <a:noFill/>
          </a:ln>
        </p:spPr>
        <p:txBody>
          <a:bodyPr spcFirstLastPara="1" wrap="square" lIns="0" tIns="147300" rIns="0" bIns="0" anchor="t" anchorCtr="0">
            <a:spAutoFit/>
          </a:bodyPr>
          <a:lstStyle/>
          <a:p>
            <a:pPr marL="76200" marR="0" lvl="0" indent="0" algn="l" rtl="0">
              <a:lnSpc>
                <a:spcPct val="100000"/>
              </a:lnSpc>
              <a:spcBef>
                <a:spcPts val="0"/>
              </a:spcBef>
              <a:spcAft>
                <a:spcPts val="0"/>
              </a:spcAft>
              <a:buNone/>
            </a:pPr>
            <a:r>
              <a:rPr lang="en-US" sz="2000" b="1">
                <a:latin typeface="Times New Roman"/>
                <a:ea typeface="Times New Roman"/>
                <a:cs typeface="Times New Roman"/>
                <a:sym typeface="Times New Roman"/>
              </a:rPr>
              <a:t>Advantages of Coaxial Cables</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These are the advantages of coaxial cables −</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Excellent noise immunity</a:t>
            </a:r>
            <a:endParaRPr sz="2000">
              <a:latin typeface="Times New Roman"/>
              <a:ea typeface="Times New Roman"/>
              <a:cs typeface="Times New Roman"/>
              <a:sym typeface="Times New Roman"/>
            </a:endParaRPr>
          </a:p>
          <a:p>
            <a:pPr marL="350520" marR="5080" lvl="0" indent="-338455" algn="l" rtl="0">
              <a:lnSpc>
                <a:spcPct val="120000"/>
              </a:lnSpc>
              <a:spcBef>
                <a:spcPts val="58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Signals can travel longer distances at higher speeds, e.g. 1 to 2 Gbps for  1 Km cable</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Can be used for both analog and digital signals</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Inexpensive as compared to fibre optic cables</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Easy to install and maintain</a:t>
            </a:r>
            <a:endParaRPr sz="2000">
              <a:latin typeface="Times New Roman"/>
              <a:ea typeface="Times New Roman"/>
              <a:cs typeface="Times New Roman"/>
              <a:sym typeface="Times New Roman"/>
            </a:endParaRPr>
          </a:p>
          <a:p>
            <a:pPr marL="76200" marR="0" lvl="0" indent="0" algn="l" rtl="0">
              <a:lnSpc>
                <a:spcPct val="100000"/>
              </a:lnSpc>
              <a:spcBef>
                <a:spcPts val="1060"/>
              </a:spcBef>
              <a:spcAft>
                <a:spcPts val="0"/>
              </a:spcAft>
              <a:buNone/>
            </a:pPr>
            <a:r>
              <a:rPr lang="en-US" sz="2000" b="1">
                <a:latin typeface="Times New Roman"/>
                <a:ea typeface="Times New Roman"/>
                <a:cs typeface="Times New Roman"/>
                <a:sym typeface="Times New Roman"/>
              </a:rPr>
              <a:t>Disadvantages of Coaxial Cables</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These are some of the disadvantages of coaxial cables −</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Expensive as compared to twisted pair cables</a:t>
            </a:r>
            <a:endParaRPr sz="2000">
              <a:latin typeface="Times New Roman"/>
              <a:ea typeface="Times New Roman"/>
              <a:cs typeface="Times New Roman"/>
              <a:sym typeface="Times New Roman"/>
            </a:endParaRPr>
          </a:p>
          <a:p>
            <a:pPr marL="350520" marR="0" lvl="0" indent="-338455" algn="l" rtl="0">
              <a:lnSpc>
                <a:spcPct val="100000"/>
              </a:lnSpc>
              <a:spcBef>
                <a:spcPts val="1060"/>
              </a:spcBef>
              <a:spcAft>
                <a:spcPts val="0"/>
              </a:spcAft>
              <a:buClr>
                <a:srgbClr val="D34817"/>
              </a:buClr>
              <a:buSzPts val="1700"/>
              <a:buFont typeface="Quattrocento Sans"/>
              <a:buChar char="⚫"/>
            </a:pPr>
            <a:r>
              <a:rPr lang="en-US" sz="2000">
                <a:latin typeface="Times New Roman"/>
                <a:ea typeface="Times New Roman"/>
                <a:cs typeface="Times New Roman"/>
                <a:sym typeface="Times New Roman"/>
              </a:rPr>
              <a:t>Not compatible with twisted pair cables</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8208</Words>
  <Application>Microsoft Office PowerPoint</Application>
  <PresentationFormat>On-screen Show (4:3)</PresentationFormat>
  <Paragraphs>542</Paragraphs>
  <Slides>88</Slides>
  <Notes>88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Lucida Sans</vt:lpstr>
      <vt:lpstr>Times New Roman</vt:lpstr>
      <vt:lpstr>Arial</vt:lpstr>
      <vt:lpstr>Quattrocento Sans</vt:lpstr>
      <vt:lpstr>Office Theme</vt:lpstr>
      <vt:lpstr>Physical Layer &amp; Data Link Layer</vt:lpstr>
      <vt:lpstr>PHYSICAL LAYER</vt:lpstr>
      <vt:lpstr>GUIDED MEDIA</vt:lpstr>
      <vt:lpstr>TWISTED PAIR CABLES</vt:lpstr>
      <vt:lpstr>TWISTED PAIR CABLES</vt:lpstr>
      <vt:lpstr>TWISTED PAIR CABLES</vt:lpstr>
      <vt:lpstr>COAXIAL CABLES</vt:lpstr>
      <vt:lpstr>COAXIAL CABLES</vt:lpstr>
      <vt:lpstr>COAXIAL CABLES</vt:lpstr>
      <vt:lpstr>FIBER OPTIC CABLE</vt:lpstr>
      <vt:lpstr>PowerPoint Presentation</vt:lpstr>
      <vt:lpstr>FIBER OPTIC CABLE</vt:lpstr>
      <vt:lpstr>WIRELESS TRAMSIMISSION</vt:lpstr>
      <vt:lpstr>UNGUIDED MEDIA-RADIO  WAVES</vt:lpstr>
      <vt:lpstr>UNGUIDED MEDIA-RADIO  WAVES</vt:lpstr>
      <vt:lpstr>UNGUIDED MEDIA-MICROWAVES</vt:lpstr>
      <vt:lpstr>UNGUIDED  MEDIA-MICROWAVES</vt:lpstr>
      <vt:lpstr>UNGUIDED  MEDIA-MICROWAVES</vt:lpstr>
      <vt:lpstr>UNGUIDED MEDIA-INFRARED  WAVES</vt:lpstr>
      <vt:lpstr>SWITCHING</vt:lpstr>
      <vt:lpstr>CIRCUIT SWITCHING</vt:lpstr>
      <vt:lpstr>CIRCUIT SWITCHING</vt:lpstr>
      <vt:lpstr>PACKET SWITCHING</vt:lpstr>
      <vt:lpstr>PACKET SWITCHING</vt:lpstr>
      <vt:lpstr>PACKET SWITCHING</vt:lpstr>
      <vt:lpstr>DATA LINK LAYER</vt:lpstr>
      <vt:lpstr>DATA LINK LAYER  SERVICES-FRAMING</vt:lpstr>
      <vt:lpstr>TYPES OF FRAMING</vt:lpstr>
      <vt:lpstr>TYPES OF FRAMING</vt:lpstr>
      <vt:lpstr>TYPES OF FRAMING</vt:lpstr>
      <vt:lpstr>ERROR CONTROL</vt:lpstr>
      <vt:lpstr>FLOW CONTROL</vt:lpstr>
      <vt:lpstr>FLOW CONTROL</vt:lpstr>
      <vt:lpstr>DATA LINK LAYER PROTOCOLS</vt:lpstr>
      <vt:lpstr>PowerPoint Presentation</vt:lpstr>
      <vt:lpstr>SLIDING WINDOW-Go back-N ARQ</vt:lpstr>
      <vt:lpstr>PowerPoint Presentation</vt:lpstr>
      <vt:lpstr>SELCETIVE REPEAT</vt:lpstr>
      <vt:lpstr>PowerPoint Presentation</vt:lpstr>
      <vt:lpstr>ERROR CORRECTION &amp;  DETECTION</vt:lpstr>
      <vt:lpstr>ERROR CORRECTION &amp;  DETECTION</vt:lpstr>
      <vt:lpstr>PowerPoint Presentation</vt:lpstr>
      <vt:lpstr>ERROR DETECTION</vt:lpstr>
      <vt:lpstr>PowerPoint Presentation</vt:lpstr>
      <vt:lpstr>ERROR DETECTION</vt:lpstr>
      <vt:lpstr>PowerPoint Presentation</vt:lpstr>
      <vt:lpstr>ERROR DETECTION</vt:lpstr>
      <vt:lpstr>PowerPoint Presentation</vt:lpstr>
      <vt:lpstr>ERROR DETECTION</vt:lpstr>
      <vt:lpstr>ERROR DETECTION-Hamming Code</vt:lpstr>
      <vt:lpstr>ERROR DETECTION-Hamming Code</vt:lpstr>
      <vt:lpstr>ERROR DETECTION-Hamming Code</vt:lpstr>
      <vt:lpstr>ERROR DETECTION-Hamming Code</vt:lpstr>
      <vt:lpstr>High-Level Data Link Control  (HDLC)</vt:lpstr>
      <vt:lpstr>High-Level Data Link Control  (HDLC)</vt:lpstr>
      <vt:lpstr>PowerPoint Presentation</vt:lpstr>
      <vt:lpstr>HDLC FRAME</vt:lpstr>
      <vt:lpstr>HDLC FRAME</vt:lpstr>
      <vt:lpstr>PowerPoint Presentation</vt:lpstr>
      <vt:lpstr>MEDIUM ACCESS CONTROL</vt:lpstr>
      <vt:lpstr>MEDIUM ACCESS CONTROL</vt:lpstr>
      <vt:lpstr>ALOHA</vt:lpstr>
      <vt:lpstr>PURE ALOHA</vt:lpstr>
      <vt:lpstr>PURE ALOHA</vt:lpstr>
      <vt:lpstr>SLOTTED ALOHA</vt:lpstr>
      <vt:lpstr>SLOTTED ALOHA</vt:lpstr>
      <vt:lpstr>PowerPoint Presentation</vt:lpstr>
      <vt:lpstr>CSMA (Carrier Sense Multiple  Access)</vt:lpstr>
      <vt:lpstr>CSMA (Carrier Sense Multiple  Access)</vt:lpstr>
      <vt:lpstr>CSMA (Carrier Sense Multiple  Access)</vt:lpstr>
      <vt:lpstr>CONTROLLED ACCESS</vt:lpstr>
      <vt:lpstr>CHANNELIZATION PROTOCOLS</vt:lpstr>
      <vt:lpstr>ETHERNET</vt:lpstr>
      <vt:lpstr>ETHERNET</vt:lpstr>
      <vt:lpstr>ETHERNET</vt:lpstr>
      <vt:lpstr>TYPES OF ETHERNET</vt:lpstr>
      <vt:lpstr>STANDARD ETHERNET</vt:lpstr>
      <vt:lpstr>PowerPoint Presentation</vt:lpstr>
      <vt:lpstr>FAST ETHERNET</vt:lpstr>
      <vt:lpstr>FAST ETHERNET</vt:lpstr>
      <vt:lpstr>FAST ETHERNET</vt:lpstr>
      <vt:lpstr>GIGABIT ETHERNET</vt:lpstr>
      <vt:lpstr>GIGABIT ETHERNET</vt:lpstr>
      <vt:lpstr>GIGABIT ETHERNET</vt:lpstr>
      <vt:lpstr>10 GIGABIT ETHERNET</vt:lpstr>
      <vt:lpstr>10 GIGABIT ETHERNET</vt:lpstr>
      <vt:lpstr>10 GIGABIT ETHERNET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91885</dc:creator>
  <cp:lastModifiedBy>Mayank Mishra</cp:lastModifiedBy>
  <cp:revision>2</cp:revision>
  <dcterms:created xsi:type="dcterms:W3CDTF">2024-03-19T09:11:50Z</dcterms:created>
  <dcterms:modified xsi:type="dcterms:W3CDTF">2024-08-02T03:43:03Z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