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5143500" type="screen16x9"/>
  <p:notesSz cx="6858000" cy="9144000"/>
  <p:embeddedFontLst>
    <p:embeddedFont>
      <p:font typeface="Libre Baskerville" panose="02000000000000000000" pitchFamily="2" charset="0"/>
      <p:regular r:id="rId69"/>
      <p:bold r:id="rId70"/>
      <p:italic r:id="rId71"/>
    </p:embeddedFont>
    <p:embeddedFont>
      <p:font typeface="Nunito"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jeuNLibJiQFnP7/Xbl6Q4mKcYh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ecff83d3f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cff83d3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cff83d3f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cff83d3f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cff83d3f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cff83d3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ea76629e2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ea76629e28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a76629e2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ea76629e28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a76629e2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ea76629e2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a76629e2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ea76629e28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b12aa63d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b12aa63d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2086dbc8b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2086dbc8b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2086dbc8b_0_41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1.#</a:t>
            </a:r>
            <a:endParaRPr/>
          </a:p>
        </p:txBody>
      </p:sp>
      <p:sp>
        <p:nvSpPr>
          <p:cNvPr id="182" name="Google Shape;182;g2b2086dbc8b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g2b2086dbc8b_0_4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2372a005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b2372a005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2086dbc8b_0_51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1.#</a:t>
            </a:r>
            <a:endParaRPr/>
          </a:p>
        </p:txBody>
      </p:sp>
      <p:sp>
        <p:nvSpPr>
          <p:cNvPr id="196" name="Google Shape;196;g2b2086dbc8b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g2b2086dbc8b_0_5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2372a005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2372a005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b2086dbc8b_0_61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1.#</a:t>
            </a:r>
            <a:endParaRPr/>
          </a:p>
        </p:txBody>
      </p:sp>
      <p:sp>
        <p:nvSpPr>
          <p:cNvPr id="210" name="Google Shape;210;g2b2086dbc8b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g2b2086dbc8b_0_6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2372a005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b2372a005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ed783611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ed783611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b2086dbc8b_0_71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1.#</a:t>
            </a:r>
            <a:endParaRPr/>
          </a:p>
        </p:txBody>
      </p:sp>
      <p:sp>
        <p:nvSpPr>
          <p:cNvPr id="228" name="Google Shape;228;g2b2086dbc8b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2b2086dbc8b_0_7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a76629e2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2ea76629e2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2372a005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2372a005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b2086dbc8b_0_81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1.#</a:t>
            </a:r>
            <a:endParaRPr/>
          </a:p>
        </p:txBody>
      </p:sp>
      <p:sp>
        <p:nvSpPr>
          <p:cNvPr id="241" name="Google Shape;241;g2b2086dbc8b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g2b2086dbc8b_0_8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b2372a005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b2372a005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af334c2f89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2af334c2f89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af334c2f89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af334c2f89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f334c2f89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2af334c2f89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f334c2f89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2af334c2f8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fd25750f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2afd25750f5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af334c2f89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2af334c2f89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afd25750f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2afd25750f5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a76629e2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2ea76629e28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f334c2f89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2af334c2f89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b2086dbc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2b2086dbc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afd25750f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2afd25750f5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b2086dbc8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b2086dbc8b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b2086dbc8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2b2086dbc8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b2086dbc8b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b2086dbc8b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b2a74faed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b2a74faed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b2086dbc8b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2b2086dbc8b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afd25750f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afd25750f5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bb12aa63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bb12aa63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b2a74faed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b2a74fae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b2a74faed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b2a74faed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b2a74faed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b2a74fae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b2a74faed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b2a74faed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ea76629e2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ea76629e2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edf53c2c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edf53c2c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ea76629e2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ea76629e2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ea76629e2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ea76629e2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ee599a03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ee599a03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ee599a03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ee599a03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65c52a92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65c52a92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ee599a03b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ee599a03b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ea76629e2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ea76629e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ea76629e2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ea76629e2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ea76629e2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ea76629e2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ea76629e28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ea76629e2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b2a74faed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b2a74fae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b2a74faed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b2a74fae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ec21bbbc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ec21bbbc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cff83d3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cff83d3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g2b2086dbc8b_0_98"/>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g2b2086dbc8b_0_98"/>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g2b2086dbc8b_0_98"/>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g2b2086dbc8b_0_9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55" name="Google Shape;55;g2b2086dbc8b_0_98"/>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lvl="0" indent="-325755" algn="l" rtl="0">
              <a:spcBef>
                <a:spcPts val="580"/>
              </a:spcBef>
              <a:spcAft>
                <a:spcPts val="0"/>
              </a:spcAft>
              <a:buSzPts val="1530"/>
              <a:buChar char="●"/>
              <a:defRPr/>
            </a:lvl1pPr>
            <a:lvl2pPr marL="914400" lvl="1" indent="-325755" algn="l" rtl="0">
              <a:spcBef>
                <a:spcPts val="370"/>
              </a:spcBef>
              <a:spcAft>
                <a:spcPts val="0"/>
              </a:spcAft>
              <a:buSzPts val="1530"/>
              <a:buChar char="○"/>
              <a:defRPr/>
            </a:lvl2pPr>
            <a:lvl3pPr marL="1371600" lvl="2" indent="-325755" algn="l" rtl="0">
              <a:spcBef>
                <a:spcPts val="370"/>
              </a:spcBef>
              <a:spcAft>
                <a:spcPts val="0"/>
              </a:spcAft>
              <a:buSzPts val="1530"/>
              <a:buChar char="■"/>
              <a:defRPr/>
            </a:lvl3pPr>
            <a:lvl4pPr marL="1828800" lvl="3" indent="-320039" algn="l" rtl="0">
              <a:spcBef>
                <a:spcPts val="370"/>
              </a:spcBef>
              <a:spcAft>
                <a:spcPts val="0"/>
              </a:spcAft>
              <a:buSzPts val="1440"/>
              <a:buChar char="●"/>
              <a:defRPr/>
            </a:lvl4pPr>
            <a:lvl5pPr marL="2286000" lvl="4" indent="-342900" algn="l" rtl="0">
              <a:spcBef>
                <a:spcPts val="370"/>
              </a:spcBef>
              <a:spcAft>
                <a:spcPts val="0"/>
              </a:spcAft>
              <a:buSzPts val="1800"/>
              <a:buChar char="○"/>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hyperlink" Target="https://www.geeksforgeeks.org/difference-between-star-and-ring-topology/"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hyperlink" Target="https://www.geeksforgeeks.org/difference-between-star-topology-and-bus-topology/"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hyperlink" Target="https://www.geeksforgeeks.org/difference-between-ring-topology-and-tree-topolog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logical-link-control-llc-protocol-data-unit/"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www.geeksforgeeks.org/introduction-of-mac-address-in-computer-network/"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connection-oriented-servic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www.geeksforgeeks.org/connection-less-servic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rive.google.com/file/d/1-sX-ofXKVpE4ozeCl1YmyPE_g89twhGn/view?usp=drive_link"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latin typeface="Times New Roman"/>
                <a:ea typeface="Times New Roman"/>
                <a:cs typeface="Times New Roman"/>
                <a:sym typeface="Times New Roman"/>
              </a:rPr>
              <a:t>Computer Network and Network Design</a:t>
            </a:r>
            <a:endParaRPr>
              <a:latin typeface="Times New Roman"/>
              <a:ea typeface="Times New Roman"/>
              <a:cs typeface="Times New Roman"/>
              <a:sym typeface="Times New Roman"/>
            </a:endParaRPr>
          </a:p>
        </p:txBody>
      </p:sp>
      <p:sp>
        <p:nvSpPr>
          <p:cNvPr id="61" name="Google Shape;61;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2800"/>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0"/>
          <p:cNvPicPr preferRelativeResize="0"/>
          <p:nvPr/>
        </p:nvPicPr>
        <p:blipFill rotWithShape="1">
          <a:blip r:embed="rId3">
            <a:alphaModFix/>
          </a:blip>
          <a:srcRect/>
          <a:stretch/>
        </p:blipFill>
        <p:spPr>
          <a:xfrm>
            <a:off x="1871663" y="800100"/>
            <a:ext cx="5400675" cy="354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ecff83d3fa_0_6"/>
          <p:cNvSpPr txBox="1">
            <a:spLocks noGrp="1"/>
          </p:cNvSpPr>
          <p:nvPr>
            <p:ph type="body" idx="1"/>
          </p:nvPr>
        </p:nvSpPr>
        <p:spPr>
          <a:xfrm>
            <a:off x="311700" y="172225"/>
            <a:ext cx="8520600" cy="4821900"/>
          </a:xfrm>
          <a:prstGeom prst="rect">
            <a:avLst/>
          </a:prstGeom>
        </p:spPr>
        <p:txBody>
          <a:bodyPr spcFirstLastPara="1" wrap="square" lIns="91425" tIns="91425" rIns="91425" bIns="91425" anchor="t" anchorCtr="0">
            <a:normAutofit fontScale="62500" lnSpcReduction="10000"/>
          </a:bodyPr>
          <a:lstStyle/>
          <a:p>
            <a:pPr marL="0" marR="0" lvl="0" indent="0" algn="just" rtl="0">
              <a:lnSpc>
                <a:spcPct val="115000"/>
              </a:lnSpc>
              <a:spcBef>
                <a:spcPts val="1200"/>
              </a:spcBef>
              <a:spcAft>
                <a:spcPts val="0"/>
              </a:spcAft>
              <a:buNone/>
            </a:pPr>
            <a:r>
              <a:rPr lang="en" sz="2745" b="1">
                <a:solidFill>
                  <a:schemeClr val="dk1"/>
                </a:solidFill>
                <a:highlight>
                  <a:srgbClr val="FFFFFF"/>
                </a:highlight>
                <a:latin typeface="Times New Roman"/>
                <a:ea typeface="Times New Roman"/>
                <a:cs typeface="Times New Roman"/>
                <a:sym typeface="Times New Roman"/>
              </a:rPr>
              <a:t>LAN (Local Area Network) – </a:t>
            </a:r>
            <a:endParaRPr sz="2745" b="1">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2745">
                <a:solidFill>
                  <a:schemeClr val="dk1"/>
                </a:solidFill>
                <a:highlight>
                  <a:srgbClr val="FFFFFF"/>
                </a:highlight>
                <a:latin typeface="Times New Roman"/>
                <a:ea typeface="Times New Roman"/>
                <a:cs typeface="Times New Roman"/>
                <a:sym typeface="Times New Roman"/>
              </a:rPr>
              <a:t>Systems connected in a small network like in a building or a small office.</a:t>
            </a:r>
            <a:endParaRPr sz="2745">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2745">
                <a:solidFill>
                  <a:schemeClr val="dk1"/>
                </a:solidFill>
                <a:highlight>
                  <a:srgbClr val="FFFFFF"/>
                </a:highlight>
                <a:latin typeface="Times New Roman"/>
                <a:ea typeface="Times New Roman"/>
                <a:cs typeface="Times New Roman"/>
                <a:sym typeface="Times New Roman"/>
              </a:rPr>
              <a:t>It is inexpensive.</a:t>
            </a:r>
            <a:endParaRPr sz="2745">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2745">
                <a:solidFill>
                  <a:schemeClr val="dk1"/>
                </a:solidFill>
                <a:highlight>
                  <a:srgbClr val="FFFFFF"/>
                </a:highlight>
                <a:latin typeface="Times New Roman"/>
                <a:ea typeface="Times New Roman"/>
                <a:cs typeface="Times New Roman"/>
                <a:sym typeface="Times New Roman"/>
              </a:rPr>
              <a:t>It uses Ethernet or Token-ring technology.</a:t>
            </a:r>
            <a:endParaRPr sz="2745">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2745">
                <a:solidFill>
                  <a:schemeClr val="dk1"/>
                </a:solidFill>
                <a:highlight>
                  <a:srgbClr val="FFFFFF"/>
                </a:highlight>
                <a:latin typeface="Times New Roman"/>
                <a:ea typeface="Times New Roman"/>
                <a:cs typeface="Times New Roman"/>
                <a:sym typeface="Times New Roman"/>
              </a:rPr>
              <a:t>Two or more personal computers can be connected through wires or cables acting as nodes.</a:t>
            </a:r>
            <a:endParaRPr sz="2745">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2745">
                <a:solidFill>
                  <a:schemeClr val="dk1"/>
                </a:solidFill>
                <a:highlight>
                  <a:srgbClr val="FFFFFF"/>
                </a:highlight>
                <a:latin typeface="Times New Roman"/>
                <a:ea typeface="Times New Roman"/>
                <a:cs typeface="Times New Roman"/>
                <a:sym typeface="Times New Roman"/>
              </a:rPr>
              <a:t>Transfer of data is fast and is highly score.</a:t>
            </a:r>
            <a:endParaRPr sz="2745">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endParaRPr sz="2745">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2745" b="1">
                <a:solidFill>
                  <a:schemeClr val="dk1"/>
                </a:solidFill>
                <a:highlight>
                  <a:srgbClr val="FFFFFF"/>
                </a:highlight>
                <a:latin typeface="Times New Roman"/>
                <a:ea typeface="Times New Roman"/>
                <a:cs typeface="Times New Roman"/>
                <a:sym typeface="Times New Roman"/>
              </a:rPr>
              <a:t>Example - </a:t>
            </a:r>
            <a:endParaRPr sz="2745" b="1">
              <a:solidFill>
                <a:schemeClr val="dk1"/>
              </a:solidFill>
              <a:highlight>
                <a:srgbClr val="FFFFFF"/>
              </a:highlight>
              <a:latin typeface="Times New Roman"/>
              <a:ea typeface="Times New Roman"/>
              <a:cs typeface="Times New Roman"/>
              <a:sym typeface="Times New Roman"/>
            </a:endParaRPr>
          </a:p>
          <a:p>
            <a:pPr marL="457200" marR="0" lvl="0" indent="-337570" algn="just" rtl="0">
              <a:lnSpc>
                <a:spcPct val="115000"/>
              </a:lnSpc>
              <a:spcBef>
                <a:spcPts val="1200"/>
              </a:spcBef>
              <a:spcAft>
                <a:spcPts val="0"/>
              </a:spcAft>
              <a:buClr>
                <a:schemeClr val="dk1"/>
              </a:buClr>
              <a:buSzPct val="100000"/>
              <a:buFont typeface="Times New Roman"/>
              <a:buChar char="●"/>
            </a:pPr>
            <a:r>
              <a:rPr lang="en" sz="2745">
                <a:solidFill>
                  <a:schemeClr val="dk1"/>
                </a:solidFill>
                <a:highlight>
                  <a:srgbClr val="FFFFFF"/>
                </a:highlight>
                <a:latin typeface="Times New Roman"/>
                <a:ea typeface="Times New Roman"/>
                <a:cs typeface="Times New Roman"/>
                <a:sym typeface="Times New Roman"/>
              </a:rPr>
              <a:t>Networking in home, office.</a:t>
            </a:r>
            <a:endParaRPr sz="2745">
              <a:solidFill>
                <a:schemeClr val="dk1"/>
              </a:solidFill>
              <a:highlight>
                <a:srgbClr val="FFFFFF"/>
              </a:highlight>
              <a:latin typeface="Times New Roman"/>
              <a:ea typeface="Times New Roman"/>
              <a:cs typeface="Times New Roman"/>
              <a:sym typeface="Times New Roman"/>
            </a:endParaRPr>
          </a:p>
          <a:p>
            <a:pPr marL="457200" marR="0" lvl="0" indent="-337570" algn="just" rtl="0">
              <a:lnSpc>
                <a:spcPct val="115000"/>
              </a:lnSpc>
              <a:spcBef>
                <a:spcPts val="0"/>
              </a:spcBef>
              <a:spcAft>
                <a:spcPts val="0"/>
              </a:spcAft>
              <a:buClr>
                <a:schemeClr val="dk1"/>
              </a:buClr>
              <a:buSzPct val="100000"/>
              <a:buFont typeface="Times New Roman"/>
              <a:buChar char="●"/>
            </a:pPr>
            <a:r>
              <a:rPr lang="en" sz="2745">
                <a:solidFill>
                  <a:schemeClr val="dk1"/>
                </a:solidFill>
                <a:highlight>
                  <a:srgbClr val="FFFFFF"/>
                </a:highlight>
                <a:latin typeface="Times New Roman"/>
                <a:ea typeface="Times New Roman"/>
                <a:cs typeface="Times New Roman"/>
                <a:sym typeface="Times New Roman"/>
              </a:rPr>
              <a:t>Networking between two computers.</a:t>
            </a:r>
            <a:endParaRPr sz="2745">
              <a:solidFill>
                <a:schemeClr val="dk1"/>
              </a:solidFill>
              <a:highlight>
                <a:srgbClr val="FFFFFF"/>
              </a:highlight>
              <a:latin typeface="Times New Roman"/>
              <a:ea typeface="Times New Roman"/>
              <a:cs typeface="Times New Roman"/>
              <a:sym typeface="Times New Roman"/>
            </a:endParaRPr>
          </a:p>
          <a:p>
            <a:pPr marL="457200" marR="0" lvl="0" indent="-337570" algn="just" rtl="0">
              <a:lnSpc>
                <a:spcPct val="115000"/>
              </a:lnSpc>
              <a:spcBef>
                <a:spcPts val="0"/>
              </a:spcBef>
              <a:spcAft>
                <a:spcPts val="0"/>
              </a:spcAft>
              <a:buClr>
                <a:schemeClr val="dk1"/>
              </a:buClr>
              <a:buSzPct val="100000"/>
              <a:buFont typeface="Times New Roman"/>
              <a:buChar char="●"/>
            </a:pPr>
            <a:r>
              <a:rPr lang="en" sz="2745">
                <a:solidFill>
                  <a:schemeClr val="dk1"/>
                </a:solidFill>
                <a:highlight>
                  <a:srgbClr val="FFFFFF"/>
                </a:highlight>
                <a:latin typeface="Times New Roman"/>
                <a:ea typeface="Times New Roman"/>
                <a:cs typeface="Times New Roman"/>
                <a:sym typeface="Times New Roman"/>
              </a:rPr>
              <a:t>Wi-Fi (When we consider wireless LAN)</a:t>
            </a:r>
            <a:endParaRPr sz="2745">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ecff83d3fa_0_11"/>
          <p:cNvSpPr txBox="1">
            <a:spLocks noGrp="1"/>
          </p:cNvSpPr>
          <p:nvPr>
            <p:ph type="body" idx="1"/>
          </p:nvPr>
        </p:nvSpPr>
        <p:spPr>
          <a:xfrm>
            <a:off x="311700" y="172225"/>
            <a:ext cx="8520600" cy="4971300"/>
          </a:xfrm>
          <a:prstGeom prst="rect">
            <a:avLst/>
          </a:prstGeom>
        </p:spPr>
        <p:txBody>
          <a:bodyPr spcFirstLastPara="1" wrap="square" lIns="91425" tIns="91425" rIns="91425" bIns="91425" anchor="t" anchorCtr="0">
            <a:normAutofit fontScale="25000" lnSpcReduction="10000"/>
          </a:bodyPr>
          <a:lstStyle/>
          <a:p>
            <a:pPr marL="0" marR="0" lvl="0" indent="0" algn="just" rtl="0">
              <a:lnSpc>
                <a:spcPct val="115000"/>
              </a:lnSpc>
              <a:spcBef>
                <a:spcPts val="1200"/>
              </a:spcBef>
              <a:spcAft>
                <a:spcPts val="0"/>
              </a:spcAft>
              <a:buNone/>
            </a:pPr>
            <a:r>
              <a:rPr lang="en" sz="6700" b="1">
                <a:solidFill>
                  <a:schemeClr val="dk1"/>
                </a:solidFill>
                <a:highlight>
                  <a:srgbClr val="FFFFFF"/>
                </a:highlight>
                <a:latin typeface="Times New Roman"/>
                <a:ea typeface="Times New Roman"/>
                <a:cs typeface="Times New Roman"/>
                <a:sym typeface="Times New Roman"/>
              </a:rPr>
              <a:t>MAN (Metropolitan Area Network) – </a:t>
            </a:r>
            <a:endParaRPr sz="6700" b="1">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6700">
                <a:solidFill>
                  <a:schemeClr val="dk1"/>
                </a:solidFill>
                <a:highlight>
                  <a:srgbClr val="FFFFFF"/>
                </a:highlight>
                <a:latin typeface="Times New Roman"/>
                <a:ea typeface="Times New Roman"/>
                <a:cs typeface="Times New Roman"/>
                <a:sym typeface="Times New Roman"/>
              </a:rPr>
              <a:t>A network that can be connected within a city, for example, cable TV Connection.</a:t>
            </a:r>
            <a:endParaRPr sz="67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6700">
                <a:solidFill>
                  <a:schemeClr val="dk1"/>
                </a:solidFill>
                <a:highlight>
                  <a:srgbClr val="FFFFFF"/>
                </a:highlight>
                <a:latin typeface="Times New Roman"/>
                <a:ea typeface="Times New Roman"/>
                <a:cs typeface="Times New Roman"/>
                <a:sym typeface="Times New Roman"/>
              </a:rPr>
              <a:t>It can be in the form of Ethernet, ATM, Token-ring and FDDI.</a:t>
            </a:r>
            <a:endParaRPr sz="67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6700">
                <a:solidFill>
                  <a:schemeClr val="dk1"/>
                </a:solidFill>
                <a:highlight>
                  <a:srgbClr val="FFFFFF"/>
                </a:highlight>
                <a:latin typeface="Times New Roman"/>
                <a:ea typeface="Times New Roman"/>
                <a:cs typeface="Times New Roman"/>
                <a:sym typeface="Times New Roman"/>
              </a:rPr>
              <a:t>It has a higher range.</a:t>
            </a:r>
            <a:endParaRPr sz="67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6700">
                <a:solidFill>
                  <a:schemeClr val="dk1"/>
                </a:solidFill>
                <a:highlight>
                  <a:srgbClr val="FFFFFF"/>
                </a:highlight>
                <a:latin typeface="Times New Roman"/>
                <a:ea typeface="Times New Roman"/>
                <a:cs typeface="Times New Roman"/>
                <a:sym typeface="Times New Roman"/>
              </a:rPr>
              <a:t>This type of network can be used to connect citizens with the various Organisations.</a:t>
            </a:r>
            <a:endParaRPr sz="67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endParaRPr sz="67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6700" b="1">
                <a:solidFill>
                  <a:schemeClr val="dk1"/>
                </a:solidFill>
                <a:highlight>
                  <a:srgbClr val="FFFFFF"/>
                </a:highlight>
                <a:latin typeface="Times New Roman"/>
                <a:ea typeface="Times New Roman"/>
                <a:cs typeface="Times New Roman"/>
                <a:sym typeface="Times New Roman"/>
              </a:rPr>
              <a:t>Example - </a:t>
            </a:r>
            <a:endParaRPr sz="6700" b="1">
              <a:solidFill>
                <a:schemeClr val="dk1"/>
              </a:solidFill>
              <a:highlight>
                <a:srgbClr val="FFFFFF"/>
              </a:highlight>
              <a:latin typeface="Times New Roman"/>
              <a:ea typeface="Times New Roman"/>
              <a:cs typeface="Times New Roman"/>
              <a:sym typeface="Times New Roman"/>
            </a:endParaRPr>
          </a:p>
          <a:p>
            <a:pPr marL="457200" marR="0" lvl="0" indent="-341312" algn="just" rtl="0">
              <a:lnSpc>
                <a:spcPct val="115000"/>
              </a:lnSpc>
              <a:spcBef>
                <a:spcPts val="1200"/>
              </a:spcBef>
              <a:spcAft>
                <a:spcPts val="0"/>
              </a:spcAft>
              <a:buClr>
                <a:schemeClr val="dk1"/>
              </a:buClr>
              <a:buSzPct val="100000"/>
              <a:buFont typeface="Times New Roman"/>
              <a:buChar char="●"/>
            </a:pPr>
            <a:r>
              <a:rPr lang="en" sz="7100">
                <a:solidFill>
                  <a:schemeClr val="dk1"/>
                </a:solidFill>
                <a:highlight>
                  <a:srgbClr val="FFFFFF"/>
                </a:highlight>
                <a:latin typeface="Times New Roman"/>
                <a:ea typeface="Times New Roman"/>
                <a:cs typeface="Times New Roman"/>
                <a:sym typeface="Times New Roman"/>
              </a:rPr>
              <a:t>Campus Network is one of the perfect examples of MAN. Campuses usually have their buildings and branches distributed within a metropolitan area.Any campus will have a central administration building or headquarters. In this headquarters, servers host critical applications, databases, and collaborative platforms.</a:t>
            </a:r>
            <a:endParaRPr sz="7100">
              <a:solidFill>
                <a:schemeClr val="dk1"/>
              </a:solidFill>
              <a:highlight>
                <a:srgbClr val="FFFFFF"/>
              </a:highlight>
              <a:latin typeface="Times New Roman"/>
              <a:ea typeface="Times New Roman"/>
              <a:cs typeface="Times New Roman"/>
              <a:sym typeface="Times New Roman"/>
            </a:endParaRPr>
          </a:p>
          <a:p>
            <a:pPr marL="457200" marR="0" lvl="0" indent="-341312" algn="just" rtl="0">
              <a:lnSpc>
                <a:spcPct val="115000"/>
              </a:lnSpc>
              <a:spcBef>
                <a:spcPts val="0"/>
              </a:spcBef>
              <a:spcAft>
                <a:spcPts val="0"/>
              </a:spcAft>
              <a:buClr>
                <a:schemeClr val="dk1"/>
              </a:buClr>
              <a:buSzPct val="100000"/>
              <a:buFont typeface="Times New Roman"/>
              <a:buChar char="●"/>
            </a:pPr>
            <a:r>
              <a:rPr lang="en" sz="7100">
                <a:solidFill>
                  <a:schemeClr val="dk1"/>
                </a:solidFill>
                <a:highlight>
                  <a:srgbClr val="FFFFFF"/>
                </a:highlight>
                <a:latin typeface="Times New Roman"/>
                <a:ea typeface="Times New Roman"/>
                <a:cs typeface="Times New Roman"/>
                <a:sym typeface="Times New Roman"/>
              </a:rPr>
              <a:t>Cable TV Connection</a:t>
            </a:r>
            <a:endParaRPr sz="7100">
              <a:solidFill>
                <a:schemeClr val="dk1"/>
              </a:solidFill>
              <a:highlight>
                <a:srgbClr val="FFFFFF"/>
              </a:highlight>
              <a:latin typeface="Times New Roman"/>
              <a:ea typeface="Times New Roman"/>
              <a:cs typeface="Times New Roman"/>
              <a:sym typeface="Times New Roman"/>
            </a:endParaRPr>
          </a:p>
          <a:p>
            <a:pPr marL="457200" marR="0" lvl="0" indent="-341312" algn="just" rtl="0">
              <a:lnSpc>
                <a:spcPct val="115000"/>
              </a:lnSpc>
              <a:spcBef>
                <a:spcPts val="0"/>
              </a:spcBef>
              <a:spcAft>
                <a:spcPts val="0"/>
              </a:spcAft>
              <a:buClr>
                <a:schemeClr val="dk1"/>
              </a:buClr>
              <a:buSzPct val="100000"/>
              <a:buFont typeface="Times New Roman"/>
              <a:buChar char="●"/>
            </a:pPr>
            <a:r>
              <a:rPr lang="en" sz="7100">
                <a:solidFill>
                  <a:schemeClr val="dk1"/>
                </a:solidFill>
                <a:highlight>
                  <a:srgbClr val="FFFFFF"/>
                </a:highlight>
                <a:latin typeface="Times New Roman"/>
                <a:ea typeface="Times New Roman"/>
                <a:cs typeface="Times New Roman"/>
                <a:sym typeface="Times New Roman"/>
              </a:rPr>
              <a:t>Ethernet</a:t>
            </a:r>
            <a:endParaRPr sz="71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ecff83d3fa_0_15"/>
          <p:cNvSpPr txBox="1">
            <a:spLocks noGrp="1"/>
          </p:cNvSpPr>
          <p:nvPr>
            <p:ph type="body" idx="1"/>
          </p:nvPr>
        </p:nvSpPr>
        <p:spPr>
          <a:xfrm>
            <a:off x="311700" y="172225"/>
            <a:ext cx="8520600" cy="4821900"/>
          </a:xfrm>
          <a:prstGeom prst="rect">
            <a:avLst/>
          </a:prstGeom>
        </p:spPr>
        <p:txBody>
          <a:bodyPr spcFirstLastPara="1" wrap="square" lIns="91425" tIns="91425" rIns="91425" bIns="91425" anchor="t" anchorCtr="0">
            <a:normAutofit fontScale="25000" lnSpcReduction="20000"/>
          </a:bodyPr>
          <a:lstStyle/>
          <a:p>
            <a:pPr marL="0" marR="0" lvl="0" indent="0" algn="just" rtl="0">
              <a:lnSpc>
                <a:spcPct val="115000"/>
              </a:lnSpc>
              <a:spcBef>
                <a:spcPts val="1200"/>
              </a:spcBef>
              <a:spcAft>
                <a:spcPts val="0"/>
              </a:spcAft>
              <a:buNone/>
            </a:pPr>
            <a:r>
              <a:rPr lang="en" sz="7100" b="1">
                <a:solidFill>
                  <a:schemeClr val="dk1"/>
                </a:solidFill>
                <a:highlight>
                  <a:srgbClr val="FFFFFF"/>
                </a:highlight>
                <a:latin typeface="Times New Roman"/>
                <a:ea typeface="Times New Roman"/>
                <a:cs typeface="Times New Roman"/>
                <a:sym typeface="Times New Roman"/>
              </a:rPr>
              <a:t>WAN (Wide Area Network) – </a:t>
            </a:r>
            <a:endParaRPr sz="7100" b="1">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7100">
                <a:solidFill>
                  <a:schemeClr val="dk1"/>
                </a:solidFill>
                <a:highlight>
                  <a:srgbClr val="FFFFFF"/>
                </a:highlight>
                <a:latin typeface="Times New Roman"/>
                <a:ea typeface="Times New Roman"/>
                <a:cs typeface="Times New Roman"/>
                <a:sym typeface="Times New Roman"/>
              </a:rPr>
              <a:t>A network which covers over a country or a larger range of people</a:t>
            </a:r>
            <a:endParaRPr sz="71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7100">
                <a:solidFill>
                  <a:schemeClr val="dk1"/>
                </a:solidFill>
                <a:highlight>
                  <a:srgbClr val="FFFFFF"/>
                </a:highlight>
                <a:latin typeface="Times New Roman"/>
                <a:ea typeface="Times New Roman"/>
                <a:cs typeface="Times New Roman"/>
                <a:sym typeface="Times New Roman"/>
              </a:rPr>
              <a:t>Telephonic lines are also connected through WAN</a:t>
            </a:r>
            <a:endParaRPr sz="71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7100">
                <a:solidFill>
                  <a:schemeClr val="dk1"/>
                </a:solidFill>
                <a:highlight>
                  <a:srgbClr val="FFFFFF"/>
                </a:highlight>
                <a:latin typeface="Times New Roman"/>
                <a:ea typeface="Times New Roman"/>
                <a:cs typeface="Times New Roman"/>
                <a:sym typeface="Times New Roman"/>
              </a:rPr>
              <a:t>Internet is the biggest WAN in the world</a:t>
            </a:r>
            <a:endParaRPr sz="71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7100">
                <a:solidFill>
                  <a:schemeClr val="dk1"/>
                </a:solidFill>
                <a:highlight>
                  <a:srgbClr val="FFFFFF"/>
                </a:highlight>
                <a:latin typeface="Times New Roman"/>
                <a:ea typeface="Times New Roman"/>
                <a:cs typeface="Times New Roman"/>
                <a:sym typeface="Times New Roman"/>
              </a:rPr>
              <a:t>Mostly used by Government Organisations to manage data and information.</a:t>
            </a:r>
            <a:endParaRPr sz="71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endParaRPr sz="7100">
              <a:solidFill>
                <a:schemeClr val="dk1"/>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r>
              <a:rPr lang="en" sz="7100" b="1">
                <a:solidFill>
                  <a:schemeClr val="dk1"/>
                </a:solidFill>
                <a:highlight>
                  <a:srgbClr val="FFFFFF"/>
                </a:highlight>
                <a:latin typeface="Times New Roman"/>
                <a:ea typeface="Times New Roman"/>
                <a:cs typeface="Times New Roman"/>
                <a:sym typeface="Times New Roman"/>
              </a:rPr>
              <a:t>Example - </a:t>
            </a:r>
            <a:endParaRPr sz="7100" b="1">
              <a:solidFill>
                <a:schemeClr val="dk1"/>
              </a:solidFill>
              <a:highlight>
                <a:srgbClr val="FFFFFF"/>
              </a:highlight>
              <a:latin typeface="Times New Roman"/>
              <a:ea typeface="Times New Roman"/>
              <a:cs typeface="Times New Roman"/>
              <a:sym typeface="Times New Roman"/>
            </a:endParaRPr>
          </a:p>
          <a:p>
            <a:pPr marL="457200" marR="0" lvl="0" indent="-341312" algn="just" rtl="0">
              <a:lnSpc>
                <a:spcPct val="115000"/>
              </a:lnSpc>
              <a:spcBef>
                <a:spcPts val="1200"/>
              </a:spcBef>
              <a:spcAft>
                <a:spcPts val="0"/>
              </a:spcAft>
              <a:buClr>
                <a:schemeClr val="dk1"/>
              </a:buClr>
              <a:buSzPct val="100000"/>
              <a:buFont typeface="Times New Roman"/>
              <a:buChar char="●"/>
            </a:pPr>
            <a:r>
              <a:rPr lang="en" sz="7100">
                <a:solidFill>
                  <a:schemeClr val="dk1"/>
                </a:solidFill>
                <a:highlight>
                  <a:srgbClr val="FFFFFF"/>
                </a:highlight>
                <a:latin typeface="Times New Roman"/>
                <a:ea typeface="Times New Roman"/>
                <a:cs typeface="Times New Roman"/>
                <a:sym typeface="Times New Roman"/>
              </a:rPr>
              <a:t>A bank, including its branch offices and ATM machines, is another example of an organization using a WAN. The branches may be in multiple U.S. states, or even global locations, but they are all linked through various secure connections. Both bank employees and customers are users.</a:t>
            </a:r>
            <a:endParaRPr sz="7100">
              <a:solidFill>
                <a:schemeClr val="dk1"/>
              </a:solidFill>
              <a:highlight>
                <a:srgbClr val="FFFFFF"/>
              </a:highlight>
              <a:latin typeface="Times New Roman"/>
              <a:ea typeface="Times New Roman"/>
              <a:cs typeface="Times New Roman"/>
              <a:sym typeface="Times New Roman"/>
            </a:endParaRPr>
          </a:p>
          <a:p>
            <a:pPr marL="457200" marR="0" lvl="0" indent="-341312" algn="just" rtl="0">
              <a:lnSpc>
                <a:spcPct val="115000"/>
              </a:lnSpc>
              <a:spcBef>
                <a:spcPts val="0"/>
              </a:spcBef>
              <a:spcAft>
                <a:spcPts val="0"/>
              </a:spcAft>
              <a:buClr>
                <a:schemeClr val="dk1"/>
              </a:buClr>
              <a:buSzPct val="100000"/>
              <a:buFont typeface="Times New Roman"/>
              <a:buChar char="●"/>
            </a:pPr>
            <a:r>
              <a:rPr lang="en" sz="7100">
                <a:solidFill>
                  <a:schemeClr val="dk1"/>
                </a:solidFill>
                <a:highlight>
                  <a:srgbClr val="FFFFFF"/>
                </a:highlight>
                <a:latin typeface="Times New Roman"/>
                <a:ea typeface="Times New Roman"/>
                <a:cs typeface="Times New Roman"/>
                <a:sym typeface="Times New Roman"/>
              </a:rPr>
              <a:t>Businesses with many international branch offices use a WAN to connect office networks together.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281600"/>
            <a:ext cx="8520600" cy="736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111"/>
              <a:buNone/>
            </a:pPr>
            <a:r>
              <a:rPr lang="en" sz="3000" b="1">
                <a:solidFill>
                  <a:srgbClr val="080809"/>
                </a:solidFill>
                <a:highlight>
                  <a:srgbClr val="FFFFFF"/>
                </a:highlight>
                <a:latin typeface="Times New Roman"/>
                <a:ea typeface="Times New Roman"/>
                <a:cs typeface="Times New Roman"/>
                <a:sym typeface="Times New Roman"/>
              </a:rPr>
              <a:t>Direction of Data flow</a:t>
            </a:r>
            <a:endParaRPr>
              <a:latin typeface="Times New Roman"/>
              <a:ea typeface="Times New Roman"/>
              <a:cs typeface="Times New Roman"/>
              <a:sym typeface="Times New Roman"/>
            </a:endParaRPr>
          </a:p>
        </p:txBody>
      </p:sp>
      <p:sp>
        <p:nvSpPr>
          <p:cNvPr id="132" name="Google Shape;132;p12"/>
          <p:cNvSpPr txBox="1">
            <a:spLocks noGrp="1"/>
          </p:cNvSpPr>
          <p:nvPr>
            <p:ph type="body" idx="1"/>
          </p:nvPr>
        </p:nvSpPr>
        <p:spPr>
          <a:xfrm>
            <a:off x="311700" y="1277725"/>
            <a:ext cx="8520600" cy="3291300"/>
          </a:xfrm>
          <a:prstGeom prst="rect">
            <a:avLst/>
          </a:prstGeom>
          <a:noFill/>
          <a:ln>
            <a:noFill/>
          </a:ln>
        </p:spPr>
        <p:txBody>
          <a:bodyPr spcFirstLastPara="1" wrap="square" lIns="91425" tIns="91425" rIns="91425" bIns="91425" anchor="t" anchorCtr="0">
            <a:normAutofit/>
          </a:bodyPr>
          <a:lstStyle/>
          <a:p>
            <a:pPr marL="457200" lvl="0" indent="-336550" algn="just" rtl="0">
              <a:lnSpc>
                <a:spcPct val="115000"/>
              </a:lnSpc>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Transmission mode means transferring data between two devices. </a:t>
            </a:r>
            <a:endParaRPr sz="1700">
              <a:solidFill>
                <a:schemeClr val="dk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It is also known as a communication mode.</a:t>
            </a:r>
            <a:endParaRPr sz="1700">
              <a:solidFill>
                <a:schemeClr val="dk1"/>
              </a:solidFill>
              <a:highlight>
                <a:srgbClr val="FFFFFF"/>
              </a:highlight>
              <a:latin typeface="Times New Roman"/>
              <a:ea typeface="Times New Roman"/>
              <a:cs typeface="Times New Roman"/>
              <a:sym typeface="Times New Roman"/>
            </a:endParaRPr>
          </a:p>
        </p:txBody>
      </p:sp>
      <p:pic>
        <p:nvPicPr>
          <p:cNvPr id="133" name="Google Shape;133;p12"/>
          <p:cNvPicPr preferRelativeResize="0"/>
          <p:nvPr/>
        </p:nvPicPr>
        <p:blipFill>
          <a:blip r:embed="rId3">
            <a:alphaModFix/>
          </a:blip>
          <a:stretch>
            <a:fillRect/>
          </a:stretch>
        </p:blipFill>
        <p:spPr>
          <a:xfrm>
            <a:off x="1889025" y="2422502"/>
            <a:ext cx="5457825" cy="226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311700" y="215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25000"/>
              </a:lnSpc>
              <a:spcBef>
                <a:spcPts val="0"/>
              </a:spcBef>
              <a:spcAft>
                <a:spcPts val="0"/>
              </a:spcAft>
              <a:buClr>
                <a:schemeClr val="dk1"/>
              </a:buClr>
              <a:buSzPct val="45833"/>
              <a:buFont typeface="Arial"/>
              <a:buNone/>
            </a:pPr>
            <a:r>
              <a:rPr lang="en" sz="2400" b="1">
                <a:solidFill>
                  <a:srgbClr val="222222"/>
                </a:solidFill>
                <a:latin typeface="Times New Roman"/>
                <a:ea typeface="Times New Roman"/>
                <a:cs typeface="Times New Roman"/>
                <a:sym typeface="Times New Roman"/>
              </a:rPr>
              <a:t>Simplex Mode </a:t>
            </a:r>
            <a:endParaRPr sz="2400" b="1">
              <a:solidFill>
                <a:srgbClr val="222222"/>
              </a:solidFill>
              <a:latin typeface="Times New Roman"/>
              <a:ea typeface="Times New Roman"/>
              <a:cs typeface="Times New Roman"/>
              <a:sym typeface="Times New Roman"/>
            </a:endParaRPr>
          </a:p>
          <a:p>
            <a:pPr marL="0" lvl="0" indent="0" algn="ctr" rtl="0">
              <a:lnSpc>
                <a:spcPct val="100000"/>
              </a:lnSpc>
              <a:spcBef>
                <a:spcPts val="1200"/>
              </a:spcBef>
              <a:spcAft>
                <a:spcPts val="0"/>
              </a:spcAft>
              <a:buSzPct val="111111"/>
              <a:buNone/>
            </a:pPr>
            <a:endParaRPr>
              <a:latin typeface="Times New Roman"/>
              <a:ea typeface="Times New Roman"/>
              <a:cs typeface="Times New Roman"/>
              <a:sym typeface="Times New Roman"/>
            </a:endParaRPr>
          </a:p>
        </p:txBody>
      </p:sp>
      <p:sp>
        <p:nvSpPr>
          <p:cNvPr id="139" name="Google Shape;139;p11"/>
          <p:cNvSpPr txBox="1">
            <a:spLocks noGrp="1"/>
          </p:cNvSpPr>
          <p:nvPr>
            <p:ph type="body" idx="1"/>
          </p:nvPr>
        </p:nvSpPr>
        <p:spPr>
          <a:xfrm>
            <a:off x="311700" y="895525"/>
            <a:ext cx="8520600" cy="36735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Simplex mode, the communication is unidirectional, as on a one-way street. Only one of the two devices on a link can transmit, the other can only receive. </a:t>
            </a:r>
            <a:endParaRPr>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simplex mode can use the entire capacity of the channel to send data in one direction. </a:t>
            </a:r>
            <a:endParaRPr>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Example: </a:t>
            </a:r>
            <a:r>
              <a:rPr lang="en">
                <a:solidFill>
                  <a:schemeClr val="dk1"/>
                </a:solidFill>
                <a:latin typeface="Times New Roman"/>
                <a:ea typeface="Times New Roman"/>
                <a:cs typeface="Times New Roman"/>
                <a:sym typeface="Times New Roman"/>
              </a:rPr>
              <a:t>Keyboard and traditional monitors. The keyboard can only introduce input, the monitor can only give the output.</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SzPts val="1800"/>
              <a:buNone/>
            </a:pPr>
            <a:endParaRPr sz="1700">
              <a:solidFill>
                <a:schemeClr val="dk1"/>
              </a:solidFill>
              <a:latin typeface="Times New Roman"/>
              <a:ea typeface="Times New Roman"/>
              <a:cs typeface="Times New Roman"/>
              <a:sym typeface="Times New Roman"/>
            </a:endParaRPr>
          </a:p>
        </p:txBody>
      </p:sp>
      <p:pic>
        <p:nvPicPr>
          <p:cNvPr id="140" name="Google Shape;140;p11"/>
          <p:cNvPicPr preferRelativeResize="0"/>
          <p:nvPr/>
        </p:nvPicPr>
        <p:blipFill>
          <a:blip r:embed="rId3">
            <a:alphaModFix/>
          </a:blip>
          <a:stretch>
            <a:fillRect/>
          </a:stretch>
        </p:blipFill>
        <p:spPr>
          <a:xfrm>
            <a:off x="2618100" y="3833500"/>
            <a:ext cx="4607100" cy="107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ea76629e28_0_26"/>
          <p:cNvSpPr txBox="1">
            <a:spLocks noGrp="1"/>
          </p:cNvSpPr>
          <p:nvPr>
            <p:ph type="title"/>
          </p:nvPr>
        </p:nvSpPr>
        <p:spPr>
          <a:xfrm>
            <a:off x="311700" y="544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25000"/>
              </a:lnSpc>
              <a:spcBef>
                <a:spcPts val="0"/>
              </a:spcBef>
              <a:spcAft>
                <a:spcPts val="0"/>
              </a:spcAft>
              <a:buClr>
                <a:schemeClr val="dk1"/>
              </a:buClr>
              <a:buSzPct val="45832"/>
              <a:buFont typeface="Arial"/>
              <a:buNone/>
            </a:pPr>
            <a:r>
              <a:rPr lang="en" sz="2400" b="1">
                <a:solidFill>
                  <a:srgbClr val="222222"/>
                </a:solidFill>
                <a:latin typeface="Times New Roman"/>
                <a:ea typeface="Times New Roman"/>
                <a:cs typeface="Times New Roman"/>
                <a:sym typeface="Times New Roman"/>
              </a:rPr>
              <a:t>Half-Duplex Mode </a:t>
            </a:r>
            <a:endParaRPr sz="2400" b="1">
              <a:solidFill>
                <a:srgbClr val="222222"/>
              </a:solidFill>
              <a:latin typeface="Times New Roman"/>
              <a:ea typeface="Times New Roman"/>
              <a:cs typeface="Times New Roman"/>
              <a:sym typeface="Times New Roman"/>
            </a:endParaRPr>
          </a:p>
          <a:p>
            <a:pPr marL="0" lvl="0" indent="0" algn="ctr" rtl="0">
              <a:lnSpc>
                <a:spcPct val="100000"/>
              </a:lnSpc>
              <a:spcBef>
                <a:spcPts val="1200"/>
              </a:spcBef>
              <a:spcAft>
                <a:spcPts val="0"/>
              </a:spcAft>
              <a:buSzPct val="111111"/>
              <a:buNone/>
            </a:pPr>
            <a:endParaRPr>
              <a:latin typeface="Times New Roman"/>
              <a:ea typeface="Times New Roman"/>
              <a:cs typeface="Times New Roman"/>
              <a:sym typeface="Times New Roman"/>
            </a:endParaRPr>
          </a:p>
        </p:txBody>
      </p:sp>
      <p:sp>
        <p:nvSpPr>
          <p:cNvPr id="146" name="Google Shape;146;g2ea76629e28_0_26"/>
          <p:cNvSpPr txBox="1">
            <a:spLocks noGrp="1"/>
          </p:cNvSpPr>
          <p:nvPr>
            <p:ph type="body" idx="1"/>
          </p:nvPr>
        </p:nvSpPr>
        <p:spPr>
          <a:xfrm>
            <a:off x="311700" y="516650"/>
            <a:ext cx="8520600" cy="4052400"/>
          </a:xfrm>
          <a:prstGeom prst="rect">
            <a:avLst/>
          </a:prstGeom>
          <a:noFill/>
          <a:ln>
            <a:noFill/>
          </a:ln>
        </p:spPr>
        <p:txBody>
          <a:bodyPr spcFirstLastPara="1" wrap="square" lIns="91425" tIns="91425" rIns="91425" bIns="91425" anchor="t" anchorCtr="0">
            <a:normAutofit/>
          </a:bodyPr>
          <a:lstStyle/>
          <a:p>
            <a:pPr marL="45720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 half-duplex mode, each station can both transmit and receive, but not at the same time.</a:t>
            </a: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When one device is sending, the other can only receive, and vice versa. </a:t>
            </a: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half-duplex mode is used in cases where there is no need for communication in both directions at the same time.</a:t>
            </a: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 sz="1900" b="1">
                <a:solidFill>
                  <a:schemeClr val="dk1"/>
                </a:solidFill>
                <a:latin typeface="Times New Roman"/>
                <a:ea typeface="Times New Roman"/>
                <a:cs typeface="Times New Roman"/>
                <a:sym typeface="Times New Roman"/>
              </a:rPr>
              <a:t>Example: </a:t>
            </a:r>
            <a:r>
              <a:rPr lang="en" sz="1900">
                <a:solidFill>
                  <a:schemeClr val="dk1"/>
                </a:solidFill>
                <a:latin typeface="Times New Roman"/>
                <a:ea typeface="Times New Roman"/>
                <a:cs typeface="Times New Roman"/>
                <a:sym typeface="Times New Roman"/>
              </a:rPr>
              <a:t>Walkie-talkie in which message is sent one at a time and messages are sent in both directions.</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SzPts val="1800"/>
              <a:buNone/>
            </a:pPr>
            <a:endParaRPr sz="1700">
              <a:solidFill>
                <a:schemeClr val="dk1"/>
              </a:solidFill>
              <a:latin typeface="Times New Roman"/>
              <a:ea typeface="Times New Roman"/>
              <a:cs typeface="Times New Roman"/>
              <a:sym typeface="Times New Roman"/>
            </a:endParaRPr>
          </a:p>
        </p:txBody>
      </p:sp>
      <p:pic>
        <p:nvPicPr>
          <p:cNvPr id="147" name="Google Shape;147;g2ea76629e28_0_26"/>
          <p:cNvPicPr preferRelativeResize="0"/>
          <p:nvPr/>
        </p:nvPicPr>
        <p:blipFill>
          <a:blip r:embed="rId3">
            <a:alphaModFix/>
          </a:blip>
          <a:stretch>
            <a:fillRect/>
          </a:stretch>
        </p:blipFill>
        <p:spPr>
          <a:xfrm>
            <a:off x="2606875" y="2939150"/>
            <a:ext cx="4442475" cy="204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ea76629e28_0_32"/>
          <p:cNvSpPr txBox="1">
            <a:spLocks noGrp="1"/>
          </p:cNvSpPr>
          <p:nvPr>
            <p:ph type="title"/>
          </p:nvPr>
        </p:nvSpPr>
        <p:spPr>
          <a:xfrm>
            <a:off x="311700" y="215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25000"/>
              </a:lnSpc>
              <a:spcBef>
                <a:spcPts val="0"/>
              </a:spcBef>
              <a:spcAft>
                <a:spcPts val="0"/>
              </a:spcAft>
              <a:buClr>
                <a:schemeClr val="dk1"/>
              </a:buClr>
              <a:buSzPct val="45832"/>
              <a:buFont typeface="Arial"/>
              <a:buNone/>
            </a:pPr>
            <a:r>
              <a:rPr lang="en" sz="2400" b="1">
                <a:solidFill>
                  <a:srgbClr val="222222"/>
                </a:solidFill>
                <a:latin typeface="Times New Roman"/>
                <a:ea typeface="Times New Roman"/>
                <a:cs typeface="Times New Roman"/>
                <a:sym typeface="Times New Roman"/>
              </a:rPr>
              <a:t>Full-Duplex Mode</a:t>
            </a:r>
            <a:endParaRPr sz="2400" b="1">
              <a:solidFill>
                <a:srgbClr val="222222"/>
              </a:solidFill>
              <a:latin typeface="Times New Roman"/>
              <a:ea typeface="Times New Roman"/>
              <a:cs typeface="Times New Roman"/>
              <a:sym typeface="Times New Roman"/>
            </a:endParaRPr>
          </a:p>
          <a:p>
            <a:pPr marL="0" lvl="0" indent="0" algn="ctr" rtl="0">
              <a:lnSpc>
                <a:spcPct val="100000"/>
              </a:lnSpc>
              <a:spcBef>
                <a:spcPts val="1200"/>
              </a:spcBef>
              <a:spcAft>
                <a:spcPts val="0"/>
              </a:spcAft>
              <a:buSzPct val="111111"/>
              <a:buNone/>
            </a:pPr>
            <a:endParaRPr>
              <a:latin typeface="Times New Roman"/>
              <a:ea typeface="Times New Roman"/>
              <a:cs typeface="Times New Roman"/>
              <a:sym typeface="Times New Roman"/>
            </a:endParaRPr>
          </a:p>
        </p:txBody>
      </p:sp>
      <p:sp>
        <p:nvSpPr>
          <p:cNvPr id="153" name="Google Shape;153;g2ea76629e28_0_32"/>
          <p:cNvSpPr txBox="1">
            <a:spLocks noGrp="1"/>
          </p:cNvSpPr>
          <p:nvPr>
            <p:ph type="body" idx="1"/>
          </p:nvPr>
        </p:nvSpPr>
        <p:spPr>
          <a:xfrm>
            <a:off x="311700" y="711825"/>
            <a:ext cx="8520600" cy="3857100"/>
          </a:xfrm>
          <a:prstGeom prst="rect">
            <a:avLst/>
          </a:prstGeom>
          <a:noFill/>
          <a:ln>
            <a:noFill/>
          </a:ln>
        </p:spPr>
        <p:txBody>
          <a:bodyPr spcFirstLastPara="1" wrap="square" lIns="91425" tIns="91425" rIns="91425" bIns="91425" anchor="t" anchorCtr="0">
            <a:normAutofit/>
          </a:bodyPr>
          <a:lstStyle/>
          <a:p>
            <a:pPr marL="45720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 full-duplex mode, both stations can transmit and receive simultaneously. </a:t>
            </a: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 full_duplex mode, signals going in one direction share the capacity of the link with signals going in another direction.</a:t>
            </a: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Full-duplex mode is used when communication in both directions is required all the time. The capacity of the channel, however, must be divided between the two directions.</a:t>
            </a: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 sz="1900" b="1">
                <a:solidFill>
                  <a:schemeClr val="dk1"/>
                </a:solidFill>
                <a:latin typeface="Times New Roman"/>
                <a:ea typeface="Times New Roman"/>
                <a:cs typeface="Times New Roman"/>
                <a:sym typeface="Times New Roman"/>
              </a:rPr>
              <a:t>Example:</a:t>
            </a:r>
            <a:r>
              <a:rPr lang="en" sz="1900">
                <a:solidFill>
                  <a:schemeClr val="dk1"/>
                </a:solidFill>
                <a:latin typeface="Times New Roman"/>
                <a:ea typeface="Times New Roman"/>
                <a:cs typeface="Times New Roman"/>
                <a:sym typeface="Times New Roman"/>
              </a:rPr>
              <a:t> Telephone Network in which there is communication between two persons by a telephone line, through which both can talk and listen at the same time.</a:t>
            </a:r>
            <a:endParaRPr sz="19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SzPts val="1800"/>
              <a:buNone/>
            </a:pPr>
            <a:endParaRPr sz="1700">
              <a:solidFill>
                <a:schemeClr val="dk1"/>
              </a:solidFill>
              <a:latin typeface="Times New Roman"/>
              <a:ea typeface="Times New Roman"/>
              <a:cs typeface="Times New Roman"/>
              <a:sym typeface="Times New Roman"/>
            </a:endParaRPr>
          </a:p>
        </p:txBody>
      </p:sp>
      <p:pic>
        <p:nvPicPr>
          <p:cNvPr id="154" name="Google Shape;154;g2ea76629e28_0_32"/>
          <p:cNvPicPr preferRelativeResize="0"/>
          <p:nvPr/>
        </p:nvPicPr>
        <p:blipFill>
          <a:blip r:embed="rId3">
            <a:alphaModFix/>
          </a:blip>
          <a:stretch>
            <a:fillRect/>
          </a:stretch>
        </p:blipFill>
        <p:spPr>
          <a:xfrm>
            <a:off x="2847975" y="3926013"/>
            <a:ext cx="3448050" cy="1057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ea76629e28_0_40"/>
          <p:cNvSpPr txBox="1">
            <a:spLocks noGrp="1"/>
          </p:cNvSpPr>
          <p:nvPr>
            <p:ph type="title"/>
          </p:nvPr>
        </p:nvSpPr>
        <p:spPr>
          <a:xfrm>
            <a:off x="311700" y="215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25000"/>
              </a:lnSpc>
              <a:spcBef>
                <a:spcPts val="0"/>
              </a:spcBef>
              <a:spcAft>
                <a:spcPts val="0"/>
              </a:spcAft>
              <a:buClr>
                <a:schemeClr val="dk1"/>
              </a:buClr>
              <a:buSzPct val="45832"/>
              <a:buFont typeface="Arial"/>
              <a:buNone/>
            </a:pPr>
            <a:r>
              <a:rPr lang="en" sz="2400" b="1">
                <a:solidFill>
                  <a:srgbClr val="222222"/>
                </a:solidFill>
                <a:latin typeface="Times New Roman"/>
                <a:ea typeface="Times New Roman"/>
                <a:cs typeface="Times New Roman"/>
                <a:sym typeface="Times New Roman"/>
              </a:rPr>
              <a:t>Computer Network Components</a:t>
            </a:r>
            <a:endParaRPr sz="2400" b="1">
              <a:solidFill>
                <a:srgbClr val="222222"/>
              </a:solidFill>
              <a:latin typeface="Times New Roman"/>
              <a:ea typeface="Times New Roman"/>
              <a:cs typeface="Times New Roman"/>
              <a:sym typeface="Times New Roman"/>
            </a:endParaRPr>
          </a:p>
          <a:p>
            <a:pPr marL="0" lvl="0" indent="0" algn="ctr" rtl="0">
              <a:lnSpc>
                <a:spcPct val="100000"/>
              </a:lnSpc>
              <a:spcBef>
                <a:spcPts val="1200"/>
              </a:spcBef>
              <a:spcAft>
                <a:spcPts val="0"/>
              </a:spcAft>
              <a:buSzPct val="111111"/>
              <a:buNone/>
            </a:pPr>
            <a:endParaRPr>
              <a:latin typeface="Times New Roman"/>
              <a:ea typeface="Times New Roman"/>
              <a:cs typeface="Times New Roman"/>
              <a:sym typeface="Times New Roman"/>
            </a:endParaRPr>
          </a:p>
        </p:txBody>
      </p:sp>
      <p:sp>
        <p:nvSpPr>
          <p:cNvPr id="160" name="Google Shape;160;g2ea76629e28_0_40"/>
          <p:cNvSpPr txBox="1">
            <a:spLocks noGrp="1"/>
          </p:cNvSpPr>
          <p:nvPr>
            <p:ph type="body" idx="1"/>
          </p:nvPr>
        </p:nvSpPr>
        <p:spPr>
          <a:xfrm>
            <a:off x="311700" y="711825"/>
            <a:ext cx="8520600" cy="4328400"/>
          </a:xfrm>
          <a:prstGeom prst="rect">
            <a:avLst/>
          </a:prstGeom>
          <a:noFill/>
          <a:ln>
            <a:noFill/>
          </a:ln>
        </p:spPr>
        <p:txBody>
          <a:bodyPr spcFirstLastPara="1" wrap="square" lIns="91425" tIns="91425" rIns="91425" bIns="91425" anchor="t" anchorCtr="0">
            <a:normAutofit fontScale="85000" lnSpcReduction="20000"/>
          </a:bodyPr>
          <a:lstStyle/>
          <a:p>
            <a:pPr marL="457200" lvl="0" indent="-383689" algn="just" rtl="0">
              <a:lnSpc>
                <a:spcPct val="115000"/>
              </a:lnSpc>
              <a:spcBef>
                <a:spcPts val="0"/>
              </a:spcBef>
              <a:spcAft>
                <a:spcPts val="0"/>
              </a:spcAft>
              <a:buClr>
                <a:schemeClr val="dk1"/>
              </a:buClr>
              <a:buSzPct val="100000"/>
              <a:buFont typeface="Times New Roman"/>
              <a:buChar char="●"/>
            </a:pPr>
            <a:r>
              <a:rPr lang="en" sz="2873">
                <a:solidFill>
                  <a:schemeClr val="dk1"/>
                </a:solidFill>
                <a:latin typeface="Times New Roman"/>
                <a:ea typeface="Times New Roman"/>
                <a:cs typeface="Times New Roman"/>
                <a:sym typeface="Times New Roman"/>
              </a:rPr>
              <a:t>NIC</a:t>
            </a:r>
            <a:endParaRPr sz="2873">
              <a:solidFill>
                <a:schemeClr val="dk1"/>
              </a:solidFill>
              <a:latin typeface="Times New Roman"/>
              <a:ea typeface="Times New Roman"/>
              <a:cs typeface="Times New Roman"/>
              <a:sym typeface="Times New Roman"/>
            </a:endParaRPr>
          </a:p>
          <a:p>
            <a:pPr marL="457200" lvl="0" indent="-383689" algn="just" rtl="0">
              <a:lnSpc>
                <a:spcPct val="115000"/>
              </a:lnSpc>
              <a:spcBef>
                <a:spcPts val="0"/>
              </a:spcBef>
              <a:spcAft>
                <a:spcPts val="0"/>
              </a:spcAft>
              <a:buClr>
                <a:schemeClr val="dk1"/>
              </a:buClr>
              <a:buSzPct val="100000"/>
              <a:buFont typeface="Times New Roman"/>
              <a:buChar char="●"/>
            </a:pPr>
            <a:r>
              <a:rPr lang="en" sz="2873">
                <a:solidFill>
                  <a:schemeClr val="dk1"/>
                </a:solidFill>
                <a:latin typeface="Times New Roman"/>
                <a:ea typeface="Times New Roman"/>
                <a:cs typeface="Times New Roman"/>
                <a:sym typeface="Times New Roman"/>
              </a:rPr>
              <a:t>Switch</a:t>
            </a:r>
            <a:endParaRPr sz="2873">
              <a:solidFill>
                <a:schemeClr val="dk1"/>
              </a:solidFill>
              <a:latin typeface="Times New Roman"/>
              <a:ea typeface="Times New Roman"/>
              <a:cs typeface="Times New Roman"/>
              <a:sym typeface="Times New Roman"/>
            </a:endParaRPr>
          </a:p>
          <a:p>
            <a:pPr marL="457200" lvl="0" indent="-383689" algn="just" rtl="0">
              <a:lnSpc>
                <a:spcPct val="115000"/>
              </a:lnSpc>
              <a:spcBef>
                <a:spcPts val="0"/>
              </a:spcBef>
              <a:spcAft>
                <a:spcPts val="0"/>
              </a:spcAft>
              <a:buClr>
                <a:schemeClr val="dk1"/>
              </a:buClr>
              <a:buSzPct val="100000"/>
              <a:buFont typeface="Times New Roman"/>
              <a:buChar char="●"/>
            </a:pPr>
            <a:r>
              <a:rPr lang="en" sz="2873">
                <a:solidFill>
                  <a:schemeClr val="dk1"/>
                </a:solidFill>
                <a:latin typeface="Times New Roman"/>
                <a:ea typeface="Times New Roman"/>
                <a:cs typeface="Times New Roman"/>
                <a:sym typeface="Times New Roman"/>
              </a:rPr>
              <a:t>Hub </a:t>
            </a:r>
            <a:endParaRPr sz="2873">
              <a:solidFill>
                <a:schemeClr val="dk1"/>
              </a:solidFill>
              <a:latin typeface="Times New Roman"/>
              <a:ea typeface="Times New Roman"/>
              <a:cs typeface="Times New Roman"/>
              <a:sym typeface="Times New Roman"/>
            </a:endParaRPr>
          </a:p>
          <a:p>
            <a:pPr marL="457200" lvl="0" indent="-383689" algn="just" rtl="0">
              <a:lnSpc>
                <a:spcPct val="115000"/>
              </a:lnSpc>
              <a:spcBef>
                <a:spcPts val="0"/>
              </a:spcBef>
              <a:spcAft>
                <a:spcPts val="0"/>
              </a:spcAft>
              <a:buClr>
                <a:schemeClr val="dk1"/>
              </a:buClr>
              <a:buSzPct val="100000"/>
              <a:buFont typeface="Times New Roman"/>
              <a:buChar char="●"/>
            </a:pPr>
            <a:r>
              <a:rPr lang="en" sz="2873">
                <a:solidFill>
                  <a:schemeClr val="dk1"/>
                </a:solidFill>
                <a:latin typeface="Times New Roman"/>
                <a:ea typeface="Times New Roman"/>
                <a:cs typeface="Times New Roman"/>
                <a:sym typeface="Times New Roman"/>
              </a:rPr>
              <a:t>Router</a:t>
            </a:r>
            <a:endParaRPr sz="2873">
              <a:solidFill>
                <a:schemeClr val="dk1"/>
              </a:solidFill>
              <a:latin typeface="Times New Roman"/>
              <a:ea typeface="Times New Roman"/>
              <a:cs typeface="Times New Roman"/>
              <a:sym typeface="Times New Roman"/>
            </a:endParaRPr>
          </a:p>
          <a:p>
            <a:pPr marL="457200" lvl="0" indent="-383689" algn="just" rtl="0">
              <a:lnSpc>
                <a:spcPct val="115000"/>
              </a:lnSpc>
              <a:spcBef>
                <a:spcPts val="0"/>
              </a:spcBef>
              <a:spcAft>
                <a:spcPts val="0"/>
              </a:spcAft>
              <a:buClr>
                <a:schemeClr val="dk1"/>
              </a:buClr>
              <a:buSzPct val="100000"/>
              <a:buFont typeface="Times New Roman"/>
              <a:buChar char="●"/>
            </a:pPr>
            <a:r>
              <a:rPr lang="en" sz="2873">
                <a:solidFill>
                  <a:schemeClr val="dk1"/>
                </a:solidFill>
                <a:latin typeface="Times New Roman"/>
                <a:ea typeface="Times New Roman"/>
                <a:cs typeface="Times New Roman"/>
                <a:sym typeface="Times New Roman"/>
              </a:rPr>
              <a:t>Modem</a:t>
            </a:r>
            <a:endParaRPr sz="2873">
              <a:solidFill>
                <a:schemeClr val="dk1"/>
              </a:solidFill>
              <a:latin typeface="Times New Roman"/>
              <a:ea typeface="Times New Roman"/>
              <a:cs typeface="Times New Roman"/>
              <a:sym typeface="Times New Roman"/>
            </a:endParaRPr>
          </a:p>
          <a:p>
            <a:pPr marL="457200" lvl="0" indent="-383689" algn="just" rtl="0">
              <a:lnSpc>
                <a:spcPct val="130000"/>
              </a:lnSpc>
              <a:spcBef>
                <a:spcPts val="0"/>
              </a:spcBef>
              <a:spcAft>
                <a:spcPts val="0"/>
              </a:spcAft>
              <a:buClr>
                <a:schemeClr val="dk1"/>
              </a:buClr>
              <a:buSzPct val="100000"/>
              <a:buFont typeface="Times New Roman"/>
              <a:buChar char="●"/>
            </a:pPr>
            <a:r>
              <a:rPr lang="en" sz="2873">
                <a:solidFill>
                  <a:schemeClr val="dk1"/>
                </a:solidFill>
                <a:highlight>
                  <a:srgbClr val="FFFFFF"/>
                </a:highlight>
                <a:latin typeface="Times New Roman"/>
                <a:ea typeface="Times New Roman"/>
                <a:cs typeface="Times New Roman"/>
                <a:sym typeface="Times New Roman"/>
              </a:rPr>
              <a:t>Cables </a:t>
            </a:r>
            <a:endParaRPr sz="2873">
              <a:solidFill>
                <a:schemeClr val="dk1"/>
              </a:solidFill>
              <a:highlight>
                <a:srgbClr val="FFFFFF"/>
              </a:highlight>
              <a:latin typeface="Times New Roman"/>
              <a:ea typeface="Times New Roman"/>
              <a:cs typeface="Times New Roman"/>
              <a:sym typeface="Times New Roman"/>
            </a:endParaRPr>
          </a:p>
          <a:p>
            <a:pPr marL="914400" lvl="1" indent="-383689" algn="just" rtl="0">
              <a:lnSpc>
                <a:spcPct val="130000"/>
              </a:lnSpc>
              <a:spcBef>
                <a:spcPts val="0"/>
              </a:spcBef>
              <a:spcAft>
                <a:spcPts val="0"/>
              </a:spcAft>
              <a:buClr>
                <a:schemeClr val="dk1"/>
              </a:buClr>
              <a:buSzPct val="100000"/>
              <a:buFont typeface="Times New Roman"/>
              <a:buChar char="○"/>
            </a:pPr>
            <a:r>
              <a:rPr lang="en" sz="2873">
                <a:solidFill>
                  <a:schemeClr val="dk1"/>
                </a:solidFill>
                <a:highlight>
                  <a:srgbClr val="FFFFFF"/>
                </a:highlight>
                <a:latin typeface="Times New Roman"/>
                <a:ea typeface="Times New Roman"/>
                <a:cs typeface="Times New Roman"/>
                <a:sym typeface="Times New Roman"/>
              </a:rPr>
              <a:t>Twisted pair cable</a:t>
            </a:r>
            <a:endParaRPr sz="2873">
              <a:solidFill>
                <a:schemeClr val="dk1"/>
              </a:solidFill>
              <a:highlight>
                <a:srgbClr val="FFFFFF"/>
              </a:highlight>
              <a:latin typeface="Times New Roman"/>
              <a:ea typeface="Times New Roman"/>
              <a:cs typeface="Times New Roman"/>
              <a:sym typeface="Times New Roman"/>
            </a:endParaRPr>
          </a:p>
          <a:p>
            <a:pPr marL="914400" lvl="1" indent="-383689" algn="just" rtl="0">
              <a:lnSpc>
                <a:spcPct val="130000"/>
              </a:lnSpc>
              <a:spcBef>
                <a:spcPts val="0"/>
              </a:spcBef>
              <a:spcAft>
                <a:spcPts val="0"/>
              </a:spcAft>
              <a:buClr>
                <a:schemeClr val="dk1"/>
              </a:buClr>
              <a:buSzPct val="100000"/>
              <a:buFont typeface="Times New Roman"/>
              <a:buChar char="○"/>
            </a:pPr>
            <a:r>
              <a:rPr lang="en" sz="2873">
                <a:solidFill>
                  <a:schemeClr val="dk1"/>
                </a:solidFill>
                <a:highlight>
                  <a:srgbClr val="FFFFFF"/>
                </a:highlight>
                <a:latin typeface="Times New Roman"/>
                <a:ea typeface="Times New Roman"/>
                <a:cs typeface="Times New Roman"/>
                <a:sym typeface="Times New Roman"/>
              </a:rPr>
              <a:t>Coaxial cable</a:t>
            </a:r>
            <a:endParaRPr sz="2873">
              <a:solidFill>
                <a:schemeClr val="dk1"/>
              </a:solidFill>
              <a:highlight>
                <a:srgbClr val="FFFFFF"/>
              </a:highlight>
              <a:latin typeface="Times New Roman"/>
              <a:ea typeface="Times New Roman"/>
              <a:cs typeface="Times New Roman"/>
              <a:sym typeface="Times New Roman"/>
            </a:endParaRPr>
          </a:p>
          <a:p>
            <a:pPr marL="914400" lvl="1" indent="-383689" algn="just" rtl="0">
              <a:lnSpc>
                <a:spcPct val="130000"/>
              </a:lnSpc>
              <a:spcBef>
                <a:spcPts val="0"/>
              </a:spcBef>
              <a:spcAft>
                <a:spcPts val="0"/>
              </a:spcAft>
              <a:buClr>
                <a:schemeClr val="dk1"/>
              </a:buClr>
              <a:buSzPct val="100000"/>
              <a:buFont typeface="Times New Roman"/>
              <a:buChar char="○"/>
            </a:pPr>
            <a:r>
              <a:rPr lang="en" sz="2873">
                <a:solidFill>
                  <a:schemeClr val="dk1"/>
                </a:solidFill>
                <a:highlight>
                  <a:srgbClr val="FFFFFF"/>
                </a:highlight>
                <a:latin typeface="Times New Roman"/>
                <a:ea typeface="Times New Roman"/>
                <a:cs typeface="Times New Roman"/>
                <a:sym typeface="Times New Roman"/>
              </a:rPr>
              <a:t>Fibre-optic cable</a:t>
            </a:r>
            <a:endParaRPr sz="2873">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400"/>
              </a:spcBef>
              <a:spcAft>
                <a:spcPts val="0"/>
              </a:spcAft>
              <a:buNone/>
            </a:pPr>
            <a:endParaRPr sz="19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SzPct val="105882"/>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ea76629e28_0_46"/>
          <p:cNvSpPr txBox="1">
            <a:spLocks noGrp="1"/>
          </p:cNvSpPr>
          <p:nvPr>
            <p:ph type="title"/>
          </p:nvPr>
        </p:nvSpPr>
        <p:spPr>
          <a:xfrm>
            <a:off x="311700" y="215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25000"/>
              </a:lnSpc>
              <a:spcBef>
                <a:spcPts val="0"/>
              </a:spcBef>
              <a:spcAft>
                <a:spcPts val="0"/>
              </a:spcAft>
              <a:buClr>
                <a:schemeClr val="dk1"/>
              </a:buClr>
              <a:buSzPct val="45832"/>
              <a:buFont typeface="Arial"/>
              <a:buNone/>
            </a:pPr>
            <a:r>
              <a:rPr lang="en" sz="2400" b="1">
                <a:solidFill>
                  <a:srgbClr val="222222"/>
                </a:solidFill>
                <a:latin typeface="Times New Roman"/>
                <a:ea typeface="Times New Roman"/>
                <a:cs typeface="Times New Roman"/>
                <a:sym typeface="Times New Roman"/>
              </a:rPr>
              <a:t>Types of Connections</a:t>
            </a:r>
            <a:endParaRPr sz="2400" b="1">
              <a:solidFill>
                <a:srgbClr val="222222"/>
              </a:solidFill>
              <a:latin typeface="Times New Roman"/>
              <a:ea typeface="Times New Roman"/>
              <a:cs typeface="Times New Roman"/>
              <a:sym typeface="Times New Roman"/>
            </a:endParaRPr>
          </a:p>
          <a:p>
            <a:pPr marL="0" lvl="0" indent="0" algn="ctr" rtl="0">
              <a:lnSpc>
                <a:spcPct val="100000"/>
              </a:lnSpc>
              <a:spcBef>
                <a:spcPts val="1200"/>
              </a:spcBef>
              <a:spcAft>
                <a:spcPts val="0"/>
              </a:spcAft>
              <a:buSzPct val="111111"/>
              <a:buNone/>
            </a:pPr>
            <a:endParaRPr>
              <a:latin typeface="Times New Roman"/>
              <a:ea typeface="Times New Roman"/>
              <a:cs typeface="Times New Roman"/>
              <a:sym typeface="Times New Roman"/>
            </a:endParaRPr>
          </a:p>
        </p:txBody>
      </p:sp>
      <p:sp>
        <p:nvSpPr>
          <p:cNvPr id="166" name="Google Shape;166;g2ea76629e28_0_46"/>
          <p:cNvSpPr txBox="1">
            <a:spLocks noGrp="1"/>
          </p:cNvSpPr>
          <p:nvPr>
            <p:ph type="body" idx="1"/>
          </p:nvPr>
        </p:nvSpPr>
        <p:spPr>
          <a:xfrm>
            <a:off x="311700" y="1040600"/>
            <a:ext cx="8520600" cy="3604500"/>
          </a:xfrm>
          <a:prstGeom prst="rect">
            <a:avLst/>
          </a:prstGeom>
          <a:noFill/>
          <a:ln>
            <a:noFill/>
          </a:ln>
        </p:spPr>
        <p:txBody>
          <a:bodyPr spcFirstLastPara="1" wrap="square" lIns="91425" tIns="91425" rIns="91425" bIns="91425" anchor="t" anchorCtr="0">
            <a:normAutofit/>
          </a:bodyPr>
          <a:lstStyle/>
          <a:p>
            <a:pPr marL="457200" lvl="0" indent="-355600" algn="just"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 network is two or more devices connected through a link. </a:t>
            </a: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 link is a communication pathway that transfers data from one device to another.</a:t>
            </a:r>
            <a:endParaRPr sz="2000">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There are two possible types of connections: </a:t>
            </a:r>
            <a:endParaRPr sz="2000">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914400" lvl="1" indent="-355600" algn="just"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Point-to-Point Connection</a:t>
            </a:r>
            <a:endParaRPr sz="2000">
              <a:solidFill>
                <a:schemeClr val="dk1"/>
              </a:solidFill>
              <a:latin typeface="Times New Roman"/>
              <a:ea typeface="Times New Roman"/>
              <a:cs typeface="Times New Roman"/>
              <a:sym typeface="Times New Roman"/>
            </a:endParaRPr>
          </a:p>
          <a:p>
            <a:pPr marL="914400" lvl="1" indent="-355600" algn="just"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Multipoint Connection</a:t>
            </a: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SzPts val="1800"/>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1081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300" b="1">
                <a:solidFill>
                  <a:srgbClr val="273239"/>
                </a:solidFill>
                <a:highlight>
                  <a:srgbClr val="FFFFFF"/>
                </a:highlight>
                <a:latin typeface="Times New Roman"/>
                <a:ea typeface="Times New Roman"/>
                <a:cs typeface="Times New Roman"/>
                <a:sym typeface="Times New Roman"/>
              </a:rPr>
              <a:t>Uses of Computer Networks</a:t>
            </a:r>
            <a:endParaRPr sz="3800" b="1">
              <a:latin typeface="Times New Roman"/>
              <a:ea typeface="Times New Roman"/>
              <a:cs typeface="Times New Roman"/>
              <a:sym typeface="Times New Roman"/>
            </a:endParaRPr>
          </a:p>
        </p:txBody>
      </p:sp>
      <p:sp>
        <p:nvSpPr>
          <p:cNvPr id="67" name="Google Shape;67;p2"/>
          <p:cNvSpPr txBox="1">
            <a:spLocks noGrp="1"/>
          </p:cNvSpPr>
          <p:nvPr>
            <p:ph type="body" idx="1"/>
          </p:nvPr>
        </p:nvSpPr>
        <p:spPr>
          <a:xfrm>
            <a:off x="311700" y="870125"/>
            <a:ext cx="8520600" cy="4138800"/>
          </a:xfrm>
          <a:prstGeom prst="rect">
            <a:avLst/>
          </a:prstGeom>
          <a:noFill/>
          <a:ln>
            <a:noFill/>
          </a:ln>
        </p:spPr>
        <p:txBody>
          <a:bodyPr spcFirstLastPara="1" wrap="square" lIns="91425" tIns="91425" rIns="91425" bIns="91425" anchor="t" anchorCtr="0">
            <a:normAutofit/>
          </a:bodyPr>
          <a:lstStyle/>
          <a:p>
            <a:pPr marL="457200" lvl="0" indent="-368300" algn="just" rtl="0">
              <a:lnSpc>
                <a:spcPct val="115000"/>
              </a:lnSpc>
              <a:spcBef>
                <a:spcPts val="0"/>
              </a:spcBef>
              <a:spcAft>
                <a:spcPts val="0"/>
              </a:spcAft>
              <a:buClr>
                <a:schemeClr val="dk1"/>
              </a:buClr>
              <a:buSzPts val="2200"/>
              <a:buFont typeface="Times New Roman"/>
              <a:buChar char="●"/>
            </a:pPr>
            <a:r>
              <a:rPr lang="en" sz="2200" b="1">
                <a:solidFill>
                  <a:schemeClr val="dk1"/>
                </a:solidFill>
                <a:latin typeface="Times New Roman"/>
                <a:ea typeface="Times New Roman"/>
                <a:cs typeface="Times New Roman"/>
                <a:sym typeface="Times New Roman"/>
              </a:rPr>
              <a:t>Network</a:t>
            </a:r>
            <a:endParaRPr sz="2200" b="1">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Clr>
                <a:schemeClr val="dk1"/>
              </a:buClr>
              <a:buSzPts val="2200"/>
              <a:buFont typeface="Times New Roman"/>
              <a:buChar char="○"/>
            </a:pPr>
            <a:r>
              <a:rPr lang="en" sz="1800">
                <a:solidFill>
                  <a:schemeClr val="dk1"/>
                </a:solidFill>
                <a:latin typeface="Times New Roman"/>
                <a:ea typeface="Times New Roman"/>
                <a:cs typeface="Times New Roman"/>
                <a:sym typeface="Times New Roman"/>
              </a:rPr>
              <a:t>A connected system of objects or people</a:t>
            </a:r>
            <a:endParaRPr sz="1800">
              <a:solidFill>
                <a:schemeClr val="dk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 sz="2200" b="1">
                <a:solidFill>
                  <a:schemeClr val="dk1"/>
                </a:solidFill>
                <a:latin typeface="Times New Roman"/>
                <a:ea typeface="Times New Roman"/>
                <a:cs typeface="Times New Roman"/>
                <a:sym typeface="Times New Roman"/>
              </a:rPr>
              <a:t>Computer network</a:t>
            </a:r>
            <a:endParaRPr sz="2200" b="1">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Clr>
                <a:schemeClr val="dk1"/>
              </a:buClr>
              <a:buSzPts val="2200"/>
              <a:buFont typeface="Times New Roman"/>
              <a:buChar char="○"/>
            </a:pPr>
            <a:r>
              <a:rPr lang="en" sz="1800">
                <a:solidFill>
                  <a:schemeClr val="dk1"/>
                </a:solidFill>
                <a:latin typeface="Times New Roman"/>
                <a:ea typeface="Times New Roman"/>
                <a:cs typeface="Times New Roman"/>
                <a:sym typeface="Times New Roman"/>
              </a:rPr>
              <a:t>A collection of computers and other hardware devices  connected together so users can share hardware,  software, and data, and electronically communicate</a:t>
            </a:r>
            <a:endParaRPr sz="180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Clr>
                <a:schemeClr val="dk1"/>
              </a:buClr>
              <a:buSzPts val="2200"/>
              <a:buFont typeface="Times New Roman"/>
              <a:buChar char="○"/>
            </a:pPr>
            <a:r>
              <a:rPr lang="en" sz="1800">
                <a:solidFill>
                  <a:schemeClr val="dk1"/>
                </a:solidFill>
                <a:latin typeface="Times New Roman"/>
                <a:ea typeface="Times New Roman"/>
                <a:cs typeface="Times New Roman"/>
                <a:sym typeface="Times New Roman"/>
              </a:rPr>
              <a:t>Computer networks are converging with telephone and other  communications networks</a:t>
            </a:r>
            <a:endParaRPr sz="180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Clr>
                <a:schemeClr val="dk1"/>
              </a:buClr>
              <a:buSzPts val="2200"/>
              <a:buFont typeface="Times New Roman"/>
              <a:buChar char="○"/>
            </a:pPr>
            <a:r>
              <a:rPr lang="en" sz="1800">
                <a:solidFill>
                  <a:schemeClr val="dk1"/>
                </a:solidFill>
                <a:latin typeface="Times New Roman"/>
                <a:ea typeface="Times New Roman"/>
                <a:cs typeface="Times New Roman"/>
                <a:sym typeface="Times New Roman"/>
              </a:rPr>
              <a:t>Networks range from small private networks to the Internet</a:t>
            </a:r>
            <a:endParaRPr sz="180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Clr>
                <a:schemeClr val="dk1"/>
              </a:buClr>
              <a:buSzPts val="2200"/>
              <a:buFont typeface="Times New Roman"/>
              <a:buChar char="○"/>
            </a:pPr>
            <a:r>
              <a:rPr lang="en" sz="1800">
                <a:solidFill>
                  <a:schemeClr val="dk1"/>
                </a:solidFill>
                <a:latin typeface="Times New Roman"/>
                <a:ea typeface="Times New Roman"/>
                <a:cs typeface="Times New Roman"/>
                <a:sym typeface="Times New Roman"/>
              </a:rPr>
              <a:t>In most businesses, computer networks are essential.</a:t>
            </a:r>
            <a:endParaRPr sz="18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bb12aa63d7_0_11"/>
          <p:cNvSpPr txBox="1">
            <a:spLocks noGrp="1"/>
          </p:cNvSpPr>
          <p:nvPr>
            <p:ph type="body" idx="1"/>
          </p:nvPr>
        </p:nvSpPr>
        <p:spPr>
          <a:xfrm>
            <a:off x="311700" y="658350"/>
            <a:ext cx="8520600" cy="43503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rgbClr val="273239"/>
              </a:solidFill>
              <a:highlight>
                <a:srgbClr val="FFFFFF"/>
              </a:highlight>
              <a:latin typeface="Nunito"/>
              <a:ea typeface="Nunito"/>
              <a:cs typeface="Nunito"/>
              <a:sym typeface="Nunito"/>
            </a:endParaRPr>
          </a:p>
        </p:txBody>
      </p:sp>
      <p:pic>
        <p:nvPicPr>
          <p:cNvPr id="172" name="Google Shape;172;g2bb12aa63d7_0_11"/>
          <p:cNvPicPr preferRelativeResize="0"/>
          <p:nvPr/>
        </p:nvPicPr>
        <p:blipFill>
          <a:blip r:embed="rId3">
            <a:alphaModFix/>
          </a:blip>
          <a:stretch>
            <a:fillRect/>
          </a:stretch>
        </p:blipFill>
        <p:spPr>
          <a:xfrm>
            <a:off x="130796" y="658350"/>
            <a:ext cx="4349625" cy="2839800"/>
          </a:xfrm>
          <a:prstGeom prst="rect">
            <a:avLst/>
          </a:prstGeom>
          <a:noFill/>
          <a:ln>
            <a:noFill/>
          </a:ln>
        </p:spPr>
      </p:pic>
      <p:pic>
        <p:nvPicPr>
          <p:cNvPr id="173" name="Google Shape;173;g2bb12aa63d7_0_11"/>
          <p:cNvPicPr preferRelativeResize="0"/>
          <p:nvPr/>
        </p:nvPicPr>
        <p:blipFill>
          <a:blip r:embed="rId4">
            <a:alphaModFix/>
          </a:blip>
          <a:stretch>
            <a:fillRect/>
          </a:stretch>
        </p:blipFill>
        <p:spPr>
          <a:xfrm>
            <a:off x="4902395" y="446150"/>
            <a:ext cx="4023824" cy="3257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b2086dbc8b_0_405"/>
          <p:cNvSpPr txBox="1">
            <a:spLocks noGrp="1"/>
          </p:cNvSpPr>
          <p:nvPr>
            <p:ph type="title"/>
          </p:nvPr>
        </p:nvSpPr>
        <p:spPr>
          <a:xfrm>
            <a:off x="311700" y="1481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Network Types/Topologies </a:t>
            </a:r>
            <a:endParaRPr b="1">
              <a:latin typeface="Times New Roman"/>
              <a:ea typeface="Times New Roman"/>
              <a:cs typeface="Times New Roman"/>
              <a:sym typeface="Times New Roman"/>
            </a:endParaRPr>
          </a:p>
        </p:txBody>
      </p:sp>
      <p:sp>
        <p:nvSpPr>
          <p:cNvPr id="179" name="Google Shape;179;g2b2086dbc8b_0_405"/>
          <p:cNvSpPr txBox="1">
            <a:spLocks noGrp="1"/>
          </p:cNvSpPr>
          <p:nvPr>
            <p:ph type="body" idx="1"/>
          </p:nvPr>
        </p:nvSpPr>
        <p:spPr>
          <a:xfrm>
            <a:off x="311700" y="837125"/>
            <a:ext cx="8520600" cy="3731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200" b="1">
                <a:solidFill>
                  <a:srgbClr val="273239"/>
                </a:solidFill>
                <a:highlight>
                  <a:srgbClr val="FFFFFF"/>
                </a:highlight>
                <a:latin typeface="Times New Roman"/>
                <a:ea typeface="Times New Roman"/>
                <a:cs typeface="Times New Roman"/>
                <a:sym typeface="Times New Roman"/>
              </a:rPr>
              <a:t>Types of Network Topology</a:t>
            </a:r>
            <a:endParaRPr sz="2200" b="1">
              <a:solidFill>
                <a:srgbClr val="273239"/>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700">
                <a:solidFill>
                  <a:srgbClr val="273239"/>
                </a:solidFill>
                <a:highlight>
                  <a:srgbClr val="FFFFFF"/>
                </a:highlight>
                <a:latin typeface="Times New Roman"/>
                <a:ea typeface="Times New Roman"/>
                <a:cs typeface="Times New Roman"/>
                <a:sym typeface="Times New Roman"/>
              </a:rPr>
              <a:t>The arrangement of a network that comprises nodes and connecting lines via sender and receiver is referred to as </a:t>
            </a:r>
            <a:r>
              <a:rPr lang="en" sz="1700" b="1">
                <a:solidFill>
                  <a:srgbClr val="273239"/>
                </a:solidFill>
                <a:highlight>
                  <a:srgbClr val="FFFFFF"/>
                </a:highlight>
                <a:latin typeface="Times New Roman"/>
                <a:ea typeface="Times New Roman"/>
                <a:cs typeface="Times New Roman"/>
                <a:sym typeface="Times New Roman"/>
              </a:rPr>
              <a:t>Network Topology</a:t>
            </a:r>
            <a:r>
              <a:rPr lang="en" sz="1700">
                <a:solidFill>
                  <a:srgbClr val="273239"/>
                </a:solidFill>
                <a:highlight>
                  <a:srgbClr val="FFFFFF"/>
                </a:highlight>
                <a:latin typeface="Times New Roman"/>
                <a:ea typeface="Times New Roman"/>
                <a:cs typeface="Times New Roman"/>
                <a:sym typeface="Times New Roman"/>
              </a:rPr>
              <a:t>. The various network topologies are:</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80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Mesh Topology</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Star Topology</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Bus Topology</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Ring Topology</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Hybrid Topology</a:t>
            </a:r>
            <a:endParaRPr sz="1700">
              <a:solidFill>
                <a:srgbClr val="273239"/>
              </a:solidFill>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sz="2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g2b2086dbc8b_0_417"/>
          <p:cNvPicPr preferRelativeResize="0"/>
          <p:nvPr/>
        </p:nvPicPr>
        <p:blipFill rotWithShape="1">
          <a:blip r:embed="rId3">
            <a:alphaModFix/>
          </a:blip>
          <a:srcRect/>
          <a:stretch/>
        </p:blipFill>
        <p:spPr>
          <a:xfrm>
            <a:off x="2362200" y="2057400"/>
            <a:ext cx="3640932" cy="2703909"/>
          </a:xfrm>
          <a:prstGeom prst="rect">
            <a:avLst/>
          </a:prstGeom>
          <a:noFill/>
          <a:ln>
            <a:noFill/>
          </a:ln>
        </p:spPr>
      </p:pic>
      <p:sp>
        <p:nvSpPr>
          <p:cNvPr id="186" name="Google Shape;186;g2b2086dbc8b_0_417"/>
          <p:cNvSpPr txBox="1">
            <a:spLocks noGrp="1"/>
          </p:cNvSpPr>
          <p:nvPr>
            <p:ph type="title" idx="4294967295"/>
          </p:nvPr>
        </p:nvSpPr>
        <p:spPr>
          <a:xfrm>
            <a:off x="1143000" y="0"/>
            <a:ext cx="6814500" cy="933600"/>
          </a:xfrm>
          <a:prstGeom prst="rect">
            <a:avLst/>
          </a:prstGeom>
          <a:noFill/>
          <a:ln>
            <a:noFill/>
          </a:ln>
        </p:spPr>
        <p:txBody>
          <a:bodyPr spcFirstLastPara="1" wrap="square" lIns="91425" tIns="45700" rIns="91425" bIns="91425" anchor="b" anchorCtr="0">
            <a:normAutofit/>
          </a:bodyPr>
          <a:lstStyle/>
          <a:p>
            <a:pPr marL="0" marR="0" lvl="0" indent="0" algn="ctr" rtl="0">
              <a:lnSpc>
                <a:spcPct val="100000"/>
              </a:lnSpc>
              <a:spcBef>
                <a:spcPts val="0"/>
              </a:spcBef>
              <a:spcAft>
                <a:spcPts val="0"/>
              </a:spcAft>
              <a:buClr>
                <a:srgbClr val="696363"/>
              </a:buClr>
              <a:buSzPts val="4000"/>
              <a:buFont typeface="Libre Franklin"/>
              <a:buNone/>
            </a:pPr>
            <a:r>
              <a:rPr lang="en" b="1">
                <a:latin typeface="Times New Roman"/>
                <a:ea typeface="Times New Roman"/>
                <a:cs typeface="Times New Roman"/>
                <a:sym typeface="Times New Roman"/>
              </a:rPr>
              <a:t>Mesh Topology</a:t>
            </a:r>
            <a:endParaRPr b="1">
              <a:latin typeface="Times New Roman"/>
              <a:ea typeface="Times New Roman"/>
              <a:cs typeface="Times New Roman"/>
              <a:sym typeface="Times New Roman"/>
            </a:endParaRPr>
          </a:p>
        </p:txBody>
      </p:sp>
      <p:sp>
        <p:nvSpPr>
          <p:cNvPr id="187" name="Google Shape;187;g2b2086dbc8b_0_417"/>
          <p:cNvSpPr txBox="1">
            <a:spLocks noGrp="1"/>
          </p:cNvSpPr>
          <p:nvPr>
            <p:ph type="body" idx="4294967295"/>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p>
            <a:pPr marL="274320" lvl="0" indent="-229234" algn="l" rtl="0">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In a mesh topology, every device is connected to another device via a particular channel.</a:t>
            </a:r>
            <a:endParaRPr sz="1500">
              <a:solidFill>
                <a:schemeClr val="dk1"/>
              </a:solidFill>
              <a:latin typeface="Times New Roman"/>
              <a:ea typeface="Times New Roman"/>
              <a:cs typeface="Times New Roman"/>
              <a:sym typeface="Times New Roman"/>
            </a:endParaRPr>
          </a:p>
          <a:p>
            <a:pPr marL="274320" lvl="0" indent="-229234" algn="l" rtl="0">
              <a:spcBef>
                <a:spcPts val="58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Connection of telephone regional offices.</a:t>
            </a:r>
            <a:endParaRPr sz="1500">
              <a:solidFill>
                <a:schemeClr val="dk1"/>
              </a:solidFill>
              <a:latin typeface="Times New Roman"/>
              <a:ea typeface="Times New Roman"/>
              <a:cs typeface="Times New Roman"/>
              <a:sym typeface="Times New Roman"/>
            </a:endParaRPr>
          </a:p>
        </p:txBody>
      </p:sp>
      <p:sp>
        <p:nvSpPr>
          <p:cNvPr id="188" name="Google Shape;188;g2b2086dbc8b_0_417"/>
          <p:cNvSpPr txBox="1"/>
          <p:nvPr/>
        </p:nvSpPr>
        <p:spPr>
          <a:xfrm>
            <a:off x="6144000" y="2865975"/>
            <a:ext cx="300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273239"/>
                </a:solidFill>
                <a:highlight>
                  <a:srgbClr val="FFFFFF"/>
                </a:highlight>
                <a:latin typeface="Times New Roman"/>
                <a:ea typeface="Times New Roman"/>
                <a:cs typeface="Times New Roman"/>
                <a:sym typeface="Times New Roman"/>
              </a:rPr>
              <a:t>links</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b2372a005f_0_7"/>
          <p:cNvSpPr txBox="1"/>
          <p:nvPr/>
        </p:nvSpPr>
        <p:spPr>
          <a:xfrm>
            <a:off x="595225" y="986250"/>
            <a:ext cx="8119500" cy="19395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rgbClr val="273239"/>
              </a:buClr>
              <a:buSzPts val="1900"/>
              <a:buFont typeface="Times New Roman"/>
              <a:buChar char="●"/>
            </a:pPr>
            <a:r>
              <a:rPr lang="en" sz="1900">
                <a:solidFill>
                  <a:srgbClr val="273239"/>
                </a:solidFill>
                <a:highlight>
                  <a:srgbClr val="FFFFFF"/>
                </a:highlight>
                <a:latin typeface="Times New Roman"/>
                <a:ea typeface="Times New Roman"/>
                <a:cs typeface="Times New Roman"/>
                <a:sym typeface="Times New Roman"/>
              </a:rPr>
              <a:t>A common example of mesh topology is the internet backbone, where various internet service providers are connected to each other via dedicated channels. </a:t>
            </a:r>
            <a:endParaRPr sz="1900">
              <a:solidFill>
                <a:srgbClr val="273239"/>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sz="1900">
              <a:solidFill>
                <a:srgbClr val="273239"/>
              </a:solidFill>
              <a:highlight>
                <a:srgbClr val="FFFFFF"/>
              </a:highlight>
              <a:latin typeface="Times New Roman"/>
              <a:ea typeface="Times New Roman"/>
              <a:cs typeface="Times New Roman"/>
              <a:sym typeface="Times New Roman"/>
            </a:endParaRPr>
          </a:p>
          <a:p>
            <a:pPr marL="457200" lvl="0" indent="-349250" algn="just" rtl="0">
              <a:spcBef>
                <a:spcPts val="0"/>
              </a:spcBef>
              <a:spcAft>
                <a:spcPts val="0"/>
              </a:spcAft>
              <a:buClr>
                <a:srgbClr val="273239"/>
              </a:buClr>
              <a:buSzPts val="1900"/>
              <a:buFont typeface="Times New Roman"/>
              <a:buChar char="●"/>
            </a:pPr>
            <a:r>
              <a:rPr lang="en" sz="1900">
                <a:solidFill>
                  <a:srgbClr val="273239"/>
                </a:solidFill>
                <a:highlight>
                  <a:srgbClr val="FFFFFF"/>
                </a:highlight>
                <a:latin typeface="Times New Roman"/>
                <a:ea typeface="Times New Roman"/>
                <a:cs typeface="Times New Roman"/>
                <a:sym typeface="Times New Roman"/>
              </a:rPr>
              <a:t>This topology is also used in military communication systems and aircraft navigation systems.</a:t>
            </a:r>
            <a:endParaRPr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g2b2086dbc8b_0_517"/>
          <p:cNvPicPr preferRelativeResize="0"/>
          <p:nvPr/>
        </p:nvPicPr>
        <p:blipFill rotWithShape="1">
          <a:blip r:embed="rId3">
            <a:alphaModFix/>
          </a:blip>
          <a:srcRect/>
          <a:stretch/>
        </p:blipFill>
        <p:spPr>
          <a:xfrm>
            <a:off x="1905000" y="2228850"/>
            <a:ext cx="4429126" cy="2361009"/>
          </a:xfrm>
          <a:prstGeom prst="rect">
            <a:avLst/>
          </a:prstGeom>
          <a:noFill/>
          <a:ln>
            <a:noFill/>
          </a:ln>
        </p:spPr>
      </p:pic>
      <p:sp>
        <p:nvSpPr>
          <p:cNvPr id="200" name="Google Shape;200;g2b2086dbc8b_0_517"/>
          <p:cNvSpPr txBox="1">
            <a:spLocks noGrp="1"/>
          </p:cNvSpPr>
          <p:nvPr>
            <p:ph type="title" idx="4294967295"/>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p>
            <a:pPr marL="0" marR="0" lvl="0" indent="0" algn="ctr" rtl="0">
              <a:lnSpc>
                <a:spcPct val="100000"/>
              </a:lnSpc>
              <a:spcBef>
                <a:spcPts val="0"/>
              </a:spcBef>
              <a:spcAft>
                <a:spcPts val="0"/>
              </a:spcAft>
              <a:buClr>
                <a:srgbClr val="696363"/>
              </a:buClr>
              <a:buSzPts val="4000"/>
              <a:buFont typeface="Libre Franklin"/>
              <a:buNone/>
            </a:pPr>
            <a:r>
              <a:rPr lang="en" b="1">
                <a:latin typeface="Times New Roman"/>
                <a:ea typeface="Times New Roman"/>
                <a:cs typeface="Times New Roman"/>
                <a:sym typeface="Times New Roman"/>
              </a:rPr>
              <a:t>Star Topology</a:t>
            </a:r>
            <a:endParaRPr b="1">
              <a:latin typeface="Times New Roman"/>
              <a:ea typeface="Times New Roman"/>
              <a:cs typeface="Times New Roman"/>
              <a:sym typeface="Times New Roman"/>
            </a:endParaRPr>
          </a:p>
        </p:txBody>
      </p:sp>
      <p:sp>
        <p:nvSpPr>
          <p:cNvPr id="201" name="Google Shape;201;g2b2086dbc8b_0_517"/>
          <p:cNvSpPr txBox="1">
            <a:spLocks noGrp="1"/>
          </p:cNvSpPr>
          <p:nvPr>
            <p:ph type="body" idx="4294967295"/>
          </p:nvPr>
        </p:nvSpPr>
        <p:spPr>
          <a:xfrm>
            <a:off x="370600" y="1085850"/>
            <a:ext cx="8316300" cy="3429000"/>
          </a:xfrm>
          <a:prstGeom prst="rect">
            <a:avLst/>
          </a:prstGeom>
          <a:noFill/>
          <a:ln>
            <a:noFill/>
          </a:ln>
        </p:spPr>
        <p:txBody>
          <a:bodyPr spcFirstLastPara="1" wrap="square" lIns="91425" tIns="45700" rIns="91425" bIns="45700" anchor="t" anchorCtr="0">
            <a:normAutofit/>
          </a:bodyPr>
          <a:lstStyle/>
          <a:p>
            <a:pPr marL="274320" lvl="0" indent="-254634" algn="l" rtl="0">
              <a:spcBef>
                <a:spcPts val="580"/>
              </a:spcBef>
              <a:spcAft>
                <a:spcPts val="0"/>
              </a:spcAft>
              <a:buSzPts val="1900"/>
              <a:buFont typeface="Times New Roman"/>
              <a:buChar char="●"/>
            </a:pPr>
            <a:r>
              <a:rPr lang="en" sz="1900">
                <a:solidFill>
                  <a:srgbClr val="273239"/>
                </a:solidFill>
                <a:highlight>
                  <a:srgbClr val="FFFFFF"/>
                </a:highlight>
                <a:latin typeface="Times New Roman"/>
                <a:ea typeface="Times New Roman"/>
                <a:cs typeface="Times New Roman"/>
                <a:sym typeface="Times New Roman"/>
              </a:rPr>
              <a:t>In </a:t>
            </a:r>
            <a:r>
              <a:rPr lang="en" sz="1900" u="sng">
                <a:solidFill>
                  <a:schemeClr val="hlink"/>
                </a:solidFill>
                <a:highlight>
                  <a:srgbClr val="FFFFFF"/>
                </a:highlight>
                <a:latin typeface="Times New Roman"/>
                <a:ea typeface="Times New Roman"/>
                <a:cs typeface="Times New Roman"/>
                <a:sym typeface="Times New Roman"/>
                <a:hlinkClick r:id="rId4"/>
              </a:rPr>
              <a:t>Star Topology</a:t>
            </a:r>
            <a:r>
              <a:rPr lang="en" sz="1900">
                <a:solidFill>
                  <a:srgbClr val="273239"/>
                </a:solidFill>
                <a:highlight>
                  <a:srgbClr val="FFFFFF"/>
                </a:highlight>
                <a:latin typeface="Times New Roman"/>
                <a:ea typeface="Times New Roman"/>
                <a:cs typeface="Times New Roman"/>
                <a:sym typeface="Times New Roman"/>
              </a:rPr>
              <a:t>, all the devices are connected to a single hub through a cable.</a:t>
            </a:r>
            <a:endParaRPr sz="1900">
              <a:latin typeface="Times New Roman"/>
              <a:ea typeface="Times New Roman"/>
              <a:cs typeface="Times New Roman"/>
              <a:sym typeface="Times New Roman"/>
            </a:endParaRPr>
          </a:p>
          <a:p>
            <a:pPr marL="274320" lvl="0" indent="-254634" algn="l" rtl="0">
              <a:spcBef>
                <a:spcPts val="580"/>
              </a:spcBef>
              <a:spcAft>
                <a:spcPts val="0"/>
              </a:spcAft>
              <a:buSzPts val="1900"/>
              <a:buFont typeface="Times New Roman"/>
              <a:buChar char="●"/>
            </a:pPr>
            <a:r>
              <a:rPr lang="en" sz="1900">
                <a:latin typeface="Times New Roman"/>
                <a:ea typeface="Times New Roman"/>
                <a:cs typeface="Times New Roman"/>
                <a:sym typeface="Times New Roman"/>
              </a:rPr>
              <a:t>High speed LAN</a:t>
            </a:r>
            <a:endParaRPr sz="1900">
              <a:latin typeface="Times New Roman"/>
              <a:ea typeface="Times New Roman"/>
              <a:cs typeface="Times New Roman"/>
              <a:sym typeface="Times New Roman"/>
            </a:endParaRPr>
          </a:p>
        </p:txBody>
      </p:sp>
      <p:sp>
        <p:nvSpPr>
          <p:cNvPr id="202" name="Google Shape;202;g2b2086dbc8b_0_517"/>
          <p:cNvSpPr txBox="1"/>
          <p:nvPr/>
        </p:nvSpPr>
        <p:spPr>
          <a:xfrm>
            <a:off x="5222125" y="2964825"/>
            <a:ext cx="300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273239"/>
                </a:solidFill>
                <a:highlight>
                  <a:srgbClr val="FFFFFF"/>
                </a:highlight>
                <a:latin typeface="Times New Roman"/>
                <a:ea typeface="Times New Roman"/>
                <a:cs typeface="Times New Roman"/>
                <a:sym typeface="Times New Roman"/>
              </a:rPr>
              <a:t>cable</a:t>
            </a:r>
            <a:endParaRPr b="1">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b2372a005f_0_17"/>
          <p:cNvSpPr txBox="1"/>
          <p:nvPr/>
        </p:nvSpPr>
        <p:spPr>
          <a:xfrm>
            <a:off x="247075" y="437975"/>
            <a:ext cx="8377800" cy="4215600"/>
          </a:xfrm>
          <a:prstGeom prst="rect">
            <a:avLst/>
          </a:prstGeom>
          <a:noFill/>
          <a:ln>
            <a:noFill/>
          </a:ln>
        </p:spPr>
        <p:txBody>
          <a:bodyPr spcFirstLastPara="1" wrap="square" lIns="91425" tIns="91425" rIns="91425" bIns="91425" anchor="t" anchorCtr="0">
            <a:spAutoFit/>
          </a:bodyPr>
          <a:lstStyle/>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If the concentrator (hub) on which the whole topology relies fails, the whole system will crash down.</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The cost of installation is high.</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Performance is based on the single concentrator i.e. hub.</a:t>
            </a:r>
            <a:endParaRPr sz="1700">
              <a:solidFill>
                <a:srgbClr val="273239"/>
              </a:solidFill>
              <a:highlight>
                <a:srgbClr val="FFFFFF"/>
              </a:highlight>
              <a:latin typeface="Times New Roman"/>
              <a:ea typeface="Times New Roman"/>
              <a:cs typeface="Times New Roman"/>
              <a:sym typeface="Times New Roman"/>
            </a:endParaRPr>
          </a:p>
          <a:p>
            <a:pPr marL="457200" lvl="0" indent="0" algn="just" rtl="0">
              <a:lnSpc>
                <a:spcPct val="158000"/>
              </a:lnSpc>
              <a:spcBef>
                <a:spcPts val="1800"/>
              </a:spcBef>
              <a:spcAft>
                <a:spcPts val="0"/>
              </a:spcAft>
              <a:buNone/>
            </a:pP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180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A common example of star topology is a local area network (LAN) in an office where all computers are connected to a central hub. </a:t>
            </a:r>
            <a:endParaRPr sz="1700">
              <a:solidFill>
                <a:srgbClr val="273239"/>
              </a:solidFill>
              <a:highlight>
                <a:srgbClr val="FFFFFF"/>
              </a:highlight>
              <a:latin typeface="Times New Roman"/>
              <a:ea typeface="Times New Roman"/>
              <a:cs typeface="Times New Roman"/>
              <a:sym typeface="Times New Roman"/>
            </a:endParaRPr>
          </a:p>
          <a:p>
            <a:pPr marL="685800" lvl="0" indent="-336550" algn="just" rtl="0">
              <a:lnSpc>
                <a:spcPct val="158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This topology is also used in wireless networks where all devices are connected to a wireless access point.</a:t>
            </a:r>
            <a:endParaRPr sz="17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2b2086dbc8b_0_617"/>
          <p:cNvPicPr preferRelativeResize="0"/>
          <p:nvPr/>
        </p:nvPicPr>
        <p:blipFill rotWithShape="1">
          <a:blip r:embed="rId3">
            <a:alphaModFix/>
          </a:blip>
          <a:srcRect/>
          <a:stretch/>
        </p:blipFill>
        <p:spPr>
          <a:xfrm>
            <a:off x="1066800" y="2800350"/>
            <a:ext cx="5916215" cy="1251348"/>
          </a:xfrm>
          <a:prstGeom prst="rect">
            <a:avLst/>
          </a:prstGeom>
          <a:noFill/>
          <a:ln>
            <a:noFill/>
          </a:ln>
        </p:spPr>
      </p:pic>
      <p:sp>
        <p:nvSpPr>
          <p:cNvPr id="214" name="Google Shape;214;g2b2086dbc8b_0_617"/>
          <p:cNvSpPr txBox="1">
            <a:spLocks noGrp="1"/>
          </p:cNvSpPr>
          <p:nvPr>
            <p:ph type="title" idx="4294967295"/>
          </p:nvPr>
        </p:nvSpPr>
        <p:spPr>
          <a:xfrm>
            <a:off x="914400" y="205977"/>
            <a:ext cx="7772400" cy="4791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142857"/>
              <a:buFont typeface="Libre Franklin"/>
              <a:buNone/>
            </a:pPr>
            <a:r>
              <a:rPr lang="en" b="1">
                <a:solidFill>
                  <a:schemeClr val="dk2"/>
                </a:solidFill>
                <a:latin typeface="Times New Roman"/>
                <a:ea typeface="Times New Roman"/>
                <a:cs typeface="Times New Roman"/>
                <a:sym typeface="Times New Roman"/>
              </a:rPr>
              <a:t>Bus Topology</a:t>
            </a:r>
            <a:endParaRPr b="1">
              <a:latin typeface="Times New Roman"/>
              <a:ea typeface="Times New Roman"/>
              <a:cs typeface="Times New Roman"/>
              <a:sym typeface="Times New Roman"/>
            </a:endParaRPr>
          </a:p>
        </p:txBody>
      </p:sp>
      <p:sp>
        <p:nvSpPr>
          <p:cNvPr id="215" name="Google Shape;215;g2b2086dbc8b_0_617"/>
          <p:cNvSpPr txBox="1">
            <a:spLocks noGrp="1"/>
          </p:cNvSpPr>
          <p:nvPr>
            <p:ph type="body" idx="4294967295"/>
          </p:nvPr>
        </p:nvSpPr>
        <p:spPr>
          <a:xfrm>
            <a:off x="606450" y="1085850"/>
            <a:ext cx="8080500" cy="3866700"/>
          </a:xfrm>
          <a:prstGeom prst="rect">
            <a:avLst/>
          </a:prstGeom>
          <a:noFill/>
          <a:ln>
            <a:noFill/>
          </a:ln>
        </p:spPr>
        <p:txBody>
          <a:bodyPr spcFirstLastPara="1" wrap="square" lIns="91425" tIns="45700" rIns="91425" bIns="45700" anchor="t" anchorCtr="0">
            <a:normAutofit/>
          </a:bodyPr>
          <a:lstStyle/>
          <a:p>
            <a:pPr marL="274320" lvl="0" indent="-235584" algn="just" rtl="0">
              <a:spcBef>
                <a:spcPts val="0"/>
              </a:spcBef>
              <a:spcAft>
                <a:spcPts val="0"/>
              </a:spcAft>
              <a:buSzPts val="1600"/>
              <a:buFont typeface="Times New Roman"/>
              <a:buChar char="●"/>
            </a:pPr>
            <a:r>
              <a:rPr lang="en" sz="1600" u="sng">
                <a:solidFill>
                  <a:schemeClr val="hlink"/>
                </a:solidFill>
                <a:highlight>
                  <a:srgbClr val="FFFFFF"/>
                </a:highlight>
                <a:latin typeface="Times New Roman"/>
                <a:ea typeface="Times New Roman"/>
                <a:cs typeface="Times New Roman"/>
                <a:sym typeface="Times New Roman"/>
                <a:hlinkClick r:id="rId4"/>
              </a:rPr>
              <a:t>Bus Topology</a:t>
            </a:r>
            <a:r>
              <a:rPr lang="en" sz="1600">
                <a:solidFill>
                  <a:srgbClr val="273239"/>
                </a:solidFill>
                <a:highlight>
                  <a:srgbClr val="FFFFFF"/>
                </a:highlight>
                <a:latin typeface="Times New Roman"/>
                <a:ea typeface="Times New Roman"/>
                <a:cs typeface="Times New Roman"/>
                <a:sym typeface="Times New Roman"/>
              </a:rPr>
              <a:t> is a network type in which every computer and network device is connected to a single cable. It is bi-directional.</a:t>
            </a:r>
            <a:endParaRPr sz="1600">
              <a:latin typeface="Times New Roman"/>
              <a:ea typeface="Times New Roman"/>
              <a:cs typeface="Times New Roman"/>
              <a:sym typeface="Times New Roman"/>
            </a:endParaRPr>
          </a:p>
          <a:p>
            <a:pPr marL="274320" lvl="0" indent="-235584" algn="just" rtl="0">
              <a:spcBef>
                <a:spcPts val="580"/>
              </a:spcBef>
              <a:spcAft>
                <a:spcPts val="0"/>
              </a:spcAft>
              <a:buSzPts val="1600"/>
              <a:buFont typeface="Times New Roman"/>
              <a:buChar char="●"/>
            </a:pPr>
            <a:r>
              <a:rPr lang="en" sz="1600">
                <a:latin typeface="Times New Roman"/>
                <a:ea typeface="Times New Roman"/>
                <a:cs typeface="Times New Roman"/>
                <a:sym typeface="Times New Roman"/>
              </a:rPr>
              <a:t>Early Ethernet</a:t>
            </a:r>
            <a:endParaRPr sz="1600">
              <a:latin typeface="Times New Roman"/>
              <a:ea typeface="Times New Roman"/>
              <a:cs typeface="Times New Roman"/>
              <a:sym typeface="Times New Roman"/>
            </a:endParaRPr>
          </a:p>
          <a:p>
            <a:pPr marL="274320" lvl="0" indent="-235584" algn="just" rtl="0">
              <a:spcBef>
                <a:spcPts val="580"/>
              </a:spcBef>
              <a:spcAft>
                <a:spcPts val="0"/>
              </a:spcAft>
              <a:buSzPts val="1600"/>
              <a:buFont typeface="Times New Roman"/>
              <a:buChar char="●"/>
            </a:pPr>
            <a:r>
              <a:rPr lang="en" sz="1600">
                <a:solidFill>
                  <a:srgbClr val="273239"/>
                </a:solidFill>
                <a:highlight>
                  <a:srgbClr val="FFFFFF"/>
                </a:highlight>
                <a:latin typeface="Times New Roman"/>
                <a:ea typeface="Times New Roman"/>
                <a:cs typeface="Times New Roman"/>
                <a:sym typeface="Times New Roman"/>
              </a:rPr>
              <a:t>If N devices are connected to each other in a bus topology, then the number of cables required to connect them is 1, known as backbone cable, and N </a:t>
            </a:r>
            <a:r>
              <a:rPr lang="en" sz="1600" b="1">
                <a:solidFill>
                  <a:srgbClr val="273239"/>
                </a:solidFill>
                <a:highlight>
                  <a:srgbClr val="FFFFFF"/>
                </a:highlight>
                <a:latin typeface="Times New Roman"/>
                <a:ea typeface="Times New Roman"/>
                <a:cs typeface="Times New Roman"/>
                <a:sym typeface="Times New Roman"/>
              </a:rPr>
              <a:t>drop lines</a:t>
            </a:r>
            <a:r>
              <a:rPr lang="en" sz="1600">
                <a:solidFill>
                  <a:srgbClr val="273239"/>
                </a:solidFill>
                <a:highlight>
                  <a:srgbClr val="FFFFFF"/>
                </a:highlight>
                <a:latin typeface="Times New Roman"/>
                <a:ea typeface="Times New Roman"/>
                <a:cs typeface="Times New Roman"/>
                <a:sym typeface="Times New Roman"/>
              </a:rPr>
              <a:t> are required.</a:t>
            </a:r>
            <a:endParaRPr sz="16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b2372a005f_0_25"/>
          <p:cNvSpPr txBox="1"/>
          <p:nvPr/>
        </p:nvSpPr>
        <p:spPr>
          <a:xfrm>
            <a:off x="404300" y="461250"/>
            <a:ext cx="8501400" cy="3526200"/>
          </a:xfrm>
          <a:prstGeom prst="rect">
            <a:avLst/>
          </a:prstGeom>
          <a:noFill/>
          <a:ln>
            <a:noFill/>
          </a:ln>
        </p:spPr>
        <p:txBody>
          <a:bodyPr spcFirstLastPara="1" wrap="square" lIns="91425" tIns="91425" rIns="91425" bIns="91425" anchor="t" anchorCtr="0">
            <a:spAutoFit/>
          </a:bodyPr>
          <a:lstStyle/>
          <a:p>
            <a:pPr marL="685800" lvl="0" indent="-342900" algn="just" rtl="0">
              <a:lnSpc>
                <a:spcPct val="158000"/>
              </a:lnSpc>
              <a:spcBef>
                <a:spcPts val="0"/>
              </a:spcBef>
              <a:spcAft>
                <a:spcPts val="0"/>
              </a:spcAft>
              <a:buClr>
                <a:srgbClr val="273239"/>
              </a:buClr>
              <a:buSzPts val="1800"/>
              <a:buFont typeface="Times New Roman"/>
              <a:buChar char="●"/>
            </a:pPr>
            <a:r>
              <a:rPr lang="en" sz="1800">
                <a:solidFill>
                  <a:srgbClr val="273239"/>
                </a:solidFill>
                <a:highlight>
                  <a:srgbClr val="FFFFFF"/>
                </a:highlight>
                <a:latin typeface="Times New Roman"/>
                <a:ea typeface="Times New Roman"/>
                <a:cs typeface="Times New Roman"/>
                <a:sym typeface="Times New Roman"/>
              </a:rPr>
              <a:t>If the network traffic is heavy, it increases collisions in the network. To avoid this, various protocols are used in the MAC layer known as Pure Aloha, Slotted Aloha, CSMA/CD, etc.</a:t>
            </a:r>
            <a:endParaRPr sz="1800">
              <a:solidFill>
                <a:srgbClr val="273239"/>
              </a:solidFill>
              <a:highlight>
                <a:srgbClr val="FFFFFF"/>
              </a:highlight>
              <a:latin typeface="Times New Roman"/>
              <a:ea typeface="Times New Roman"/>
              <a:cs typeface="Times New Roman"/>
              <a:sym typeface="Times New Roman"/>
            </a:endParaRPr>
          </a:p>
          <a:p>
            <a:pPr marL="685800" lvl="0" indent="-342900" algn="just" rtl="0">
              <a:lnSpc>
                <a:spcPct val="158000"/>
              </a:lnSpc>
              <a:spcBef>
                <a:spcPts val="0"/>
              </a:spcBef>
              <a:spcAft>
                <a:spcPts val="0"/>
              </a:spcAft>
              <a:buClr>
                <a:srgbClr val="273239"/>
              </a:buClr>
              <a:buSzPts val="1800"/>
              <a:buFont typeface="Times New Roman"/>
              <a:buChar char="●"/>
            </a:pPr>
            <a:r>
              <a:rPr lang="en" sz="1800">
                <a:solidFill>
                  <a:srgbClr val="273239"/>
                </a:solidFill>
                <a:highlight>
                  <a:srgbClr val="FFFFFF"/>
                </a:highlight>
                <a:latin typeface="Times New Roman"/>
                <a:ea typeface="Times New Roman"/>
                <a:cs typeface="Times New Roman"/>
                <a:sym typeface="Times New Roman"/>
              </a:rPr>
              <a:t>Adding new devices to the network would slow down networks.</a:t>
            </a:r>
            <a:endParaRPr sz="1800">
              <a:solidFill>
                <a:srgbClr val="273239"/>
              </a:solidFill>
              <a:highlight>
                <a:srgbClr val="FFFFFF"/>
              </a:highlight>
              <a:latin typeface="Times New Roman"/>
              <a:ea typeface="Times New Roman"/>
              <a:cs typeface="Times New Roman"/>
              <a:sym typeface="Times New Roman"/>
            </a:endParaRPr>
          </a:p>
          <a:p>
            <a:pPr marL="685800" lvl="0" indent="-342900" algn="just" rtl="0">
              <a:lnSpc>
                <a:spcPct val="158000"/>
              </a:lnSpc>
              <a:spcBef>
                <a:spcPts val="0"/>
              </a:spcBef>
              <a:spcAft>
                <a:spcPts val="0"/>
              </a:spcAft>
              <a:buClr>
                <a:srgbClr val="273239"/>
              </a:buClr>
              <a:buSzPts val="1800"/>
              <a:buFont typeface="Times New Roman"/>
              <a:buChar char="●"/>
            </a:pPr>
            <a:r>
              <a:rPr lang="en" sz="1800">
                <a:solidFill>
                  <a:srgbClr val="273239"/>
                </a:solidFill>
                <a:highlight>
                  <a:srgbClr val="FFFFFF"/>
                </a:highlight>
                <a:latin typeface="Times New Roman"/>
                <a:ea typeface="Times New Roman"/>
                <a:cs typeface="Times New Roman"/>
                <a:sym typeface="Times New Roman"/>
              </a:rPr>
              <a:t>Security is very low.</a:t>
            </a:r>
            <a:endParaRPr sz="1800">
              <a:solidFill>
                <a:srgbClr val="273239"/>
              </a:solidFill>
              <a:highlight>
                <a:srgbClr val="FFFFFF"/>
              </a:highlight>
              <a:latin typeface="Times New Roman"/>
              <a:ea typeface="Times New Roman"/>
              <a:cs typeface="Times New Roman"/>
              <a:sym typeface="Times New Roman"/>
            </a:endParaRPr>
          </a:p>
          <a:p>
            <a:pPr marL="685800" lvl="0" indent="-342900" algn="just" rtl="0">
              <a:lnSpc>
                <a:spcPct val="158000"/>
              </a:lnSpc>
              <a:spcBef>
                <a:spcPts val="0"/>
              </a:spcBef>
              <a:spcAft>
                <a:spcPts val="0"/>
              </a:spcAft>
              <a:buClr>
                <a:srgbClr val="273239"/>
              </a:buClr>
              <a:buSzPts val="1800"/>
              <a:buFont typeface="Times New Roman"/>
              <a:buChar char="●"/>
            </a:pPr>
            <a:r>
              <a:rPr lang="en" sz="1800">
                <a:solidFill>
                  <a:srgbClr val="273239"/>
                </a:solidFill>
                <a:highlight>
                  <a:srgbClr val="FFFFFF"/>
                </a:highlight>
                <a:latin typeface="Times New Roman"/>
                <a:ea typeface="Times New Roman"/>
                <a:cs typeface="Times New Roman"/>
                <a:sym typeface="Times New Roman"/>
              </a:rPr>
              <a:t>A common example of bus topology is the Ethernet LAN, where all devices are connected to a single coaxial cable or twisted pair cable. </a:t>
            </a:r>
            <a:endParaRPr sz="1800">
              <a:solidFill>
                <a:srgbClr val="273239"/>
              </a:solidFill>
              <a:highlight>
                <a:srgbClr val="FFFFFF"/>
              </a:highlight>
              <a:latin typeface="Times New Roman"/>
              <a:ea typeface="Times New Roman"/>
              <a:cs typeface="Times New Roman"/>
              <a:sym typeface="Times New Roman"/>
            </a:endParaRPr>
          </a:p>
          <a:p>
            <a:pPr marL="685800" lvl="0" indent="-342900" algn="just" rtl="0">
              <a:lnSpc>
                <a:spcPct val="158000"/>
              </a:lnSpc>
              <a:spcBef>
                <a:spcPts val="0"/>
              </a:spcBef>
              <a:spcAft>
                <a:spcPts val="0"/>
              </a:spcAft>
              <a:buClr>
                <a:srgbClr val="273239"/>
              </a:buClr>
              <a:buSzPts val="1800"/>
              <a:buFont typeface="Times New Roman"/>
              <a:buChar char="●"/>
            </a:pPr>
            <a:r>
              <a:rPr lang="en" sz="1800">
                <a:solidFill>
                  <a:srgbClr val="273239"/>
                </a:solidFill>
                <a:highlight>
                  <a:srgbClr val="FFFFFF"/>
                </a:highlight>
                <a:latin typeface="Times New Roman"/>
                <a:ea typeface="Times New Roman"/>
                <a:cs typeface="Times New Roman"/>
                <a:sym typeface="Times New Roman"/>
              </a:rPr>
              <a:t>This topology is also used in cable television networks. </a:t>
            </a:r>
            <a:endParaRPr sz="18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ed783611b9_0_0"/>
          <p:cNvSpPr txBox="1"/>
          <p:nvPr/>
        </p:nvSpPr>
        <p:spPr>
          <a:xfrm>
            <a:off x="404300" y="461250"/>
            <a:ext cx="8501400" cy="4401600"/>
          </a:xfrm>
          <a:prstGeom prst="rect">
            <a:avLst/>
          </a:prstGeom>
          <a:noFill/>
          <a:ln>
            <a:noFill/>
          </a:ln>
        </p:spPr>
        <p:txBody>
          <a:bodyPr spcFirstLastPara="1" wrap="square" lIns="91425" tIns="91425" rIns="91425" bIns="91425" anchor="t" anchorCtr="0">
            <a:spAutoFit/>
          </a:bodyPr>
          <a:lstStyle/>
          <a:p>
            <a:pPr marL="685800" lvl="0" indent="-342900" algn="just" rtl="0">
              <a:lnSpc>
                <a:spcPct val="158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In a bus network topology, "tap" and "drop" lines are terms used to describe how devices are connected to the main communication line or bus.</a:t>
            </a:r>
            <a:endParaRPr sz="1800">
              <a:solidFill>
                <a:schemeClr val="dk1"/>
              </a:solidFill>
              <a:highlight>
                <a:srgbClr val="FFFFFF"/>
              </a:highlight>
              <a:latin typeface="Times New Roman"/>
              <a:ea typeface="Times New Roman"/>
              <a:cs typeface="Times New Roman"/>
              <a:sym typeface="Times New Roman"/>
            </a:endParaRPr>
          </a:p>
          <a:p>
            <a:pPr marL="685800" lvl="0" indent="-342900" algn="just" rtl="0">
              <a:lnSpc>
                <a:spcPct val="158000"/>
              </a:lnSpc>
              <a:spcBef>
                <a:spcPts val="0"/>
              </a:spcBef>
              <a:spcAft>
                <a:spcPts val="0"/>
              </a:spcAft>
              <a:buClr>
                <a:schemeClr val="dk1"/>
              </a:buClr>
              <a:buSzPts val="1800"/>
              <a:buFont typeface="Times New Roman"/>
              <a:buChar char="●"/>
            </a:pPr>
            <a:r>
              <a:rPr lang="en" sz="1800" b="1">
                <a:solidFill>
                  <a:schemeClr val="dk1"/>
                </a:solidFill>
                <a:highlight>
                  <a:srgbClr val="FFFFFF"/>
                </a:highlight>
                <a:latin typeface="Times New Roman"/>
                <a:ea typeface="Times New Roman"/>
                <a:cs typeface="Times New Roman"/>
                <a:sym typeface="Times New Roman"/>
              </a:rPr>
              <a:t>Tap Line: </a:t>
            </a:r>
            <a:r>
              <a:rPr lang="en" sz="1800">
                <a:solidFill>
                  <a:schemeClr val="dk1"/>
                </a:solidFill>
                <a:highlight>
                  <a:srgbClr val="FFFFFF"/>
                </a:highlight>
                <a:latin typeface="Times New Roman"/>
                <a:ea typeface="Times New Roman"/>
                <a:cs typeface="Times New Roman"/>
                <a:sym typeface="Times New Roman"/>
              </a:rPr>
              <a:t>A tap line is a connection point along the main bus where a device can be connected. When a device is connected to the tap line, it can send and receive data over the bus. Each device connected via a tap line taps into the main communication line to communicate with other devices on the network.</a:t>
            </a:r>
            <a:endParaRPr sz="1800">
              <a:solidFill>
                <a:schemeClr val="dk1"/>
              </a:solidFill>
              <a:highlight>
                <a:srgbClr val="FFFFFF"/>
              </a:highlight>
              <a:latin typeface="Times New Roman"/>
              <a:ea typeface="Times New Roman"/>
              <a:cs typeface="Times New Roman"/>
              <a:sym typeface="Times New Roman"/>
            </a:endParaRPr>
          </a:p>
          <a:p>
            <a:pPr marL="685800" lvl="0" indent="-342900" algn="just" rtl="0">
              <a:lnSpc>
                <a:spcPct val="158000"/>
              </a:lnSpc>
              <a:spcBef>
                <a:spcPts val="0"/>
              </a:spcBef>
              <a:spcAft>
                <a:spcPts val="0"/>
              </a:spcAft>
              <a:buClr>
                <a:schemeClr val="dk1"/>
              </a:buClr>
              <a:buSzPts val="1800"/>
              <a:buFont typeface="Times New Roman"/>
              <a:buChar char="●"/>
            </a:pPr>
            <a:r>
              <a:rPr lang="en" sz="1800" b="1">
                <a:solidFill>
                  <a:schemeClr val="dk1"/>
                </a:solidFill>
                <a:highlight>
                  <a:srgbClr val="FFFFFF"/>
                </a:highlight>
                <a:latin typeface="Times New Roman"/>
                <a:ea typeface="Times New Roman"/>
                <a:cs typeface="Times New Roman"/>
                <a:sym typeface="Times New Roman"/>
              </a:rPr>
              <a:t>Drop Line:</a:t>
            </a:r>
            <a:r>
              <a:rPr lang="en" sz="1800">
                <a:solidFill>
                  <a:schemeClr val="dk1"/>
                </a:solidFill>
                <a:highlight>
                  <a:srgbClr val="FFFFFF"/>
                </a:highlight>
                <a:latin typeface="Times New Roman"/>
                <a:ea typeface="Times New Roman"/>
                <a:cs typeface="Times New Roman"/>
                <a:sym typeface="Times New Roman"/>
              </a:rPr>
              <a:t> A drop line is a connection that branches off from the main bus line to connect a device to the network. A drop line typically connects a device to the main bus at a tap point. The drop line allows the device to communicate with other devices on the network by sending and receiving data over the main bus.</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2b2086dbc8b_0_717"/>
          <p:cNvPicPr preferRelativeResize="0"/>
          <p:nvPr/>
        </p:nvPicPr>
        <p:blipFill rotWithShape="1">
          <a:blip r:embed="rId3">
            <a:alphaModFix/>
          </a:blip>
          <a:srcRect/>
          <a:stretch/>
        </p:blipFill>
        <p:spPr>
          <a:xfrm>
            <a:off x="304800" y="2400300"/>
            <a:ext cx="6444855" cy="2322910"/>
          </a:xfrm>
          <a:prstGeom prst="rect">
            <a:avLst/>
          </a:prstGeom>
          <a:noFill/>
          <a:ln>
            <a:noFill/>
          </a:ln>
        </p:spPr>
      </p:pic>
      <p:sp>
        <p:nvSpPr>
          <p:cNvPr id="232" name="Google Shape;232;g2b2086dbc8b_0_717"/>
          <p:cNvSpPr txBox="1">
            <a:spLocks noGrp="1"/>
          </p:cNvSpPr>
          <p:nvPr>
            <p:ph type="title" idx="4294967295"/>
          </p:nvPr>
        </p:nvSpPr>
        <p:spPr>
          <a:xfrm>
            <a:off x="914400" y="205976"/>
            <a:ext cx="7772400" cy="6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4000"/>
              <a:buFont typeface="Libre Franklin"/>
              <a:buNone/>
            </a:pPr>
            <a:r>
              <a:rPr lang="en" b="1">
                <a:solidFill>
                  <a:schemeClr val="dk2"/>
                </a:solidFill>
                <a:latin typeface="Times New Roman"/>
                <a:ea typeface="Times New Roman"/>
                <a:cs typeface="Times New Roman"/>
                <a:sym typeface="Times New Roman"/>
              </a:rPr>
              <a:t>Ring Topology</a:t>
            </a:r>
            <a:endParaRPr b="1">
              <a:latin typeface="Times New Roman"/>
              <a:ea typeface="Times New Roman"/>
              <a:cs typeface="Times New Roman"/>
              <a:sym typeface="Times New Roman"/>
            </a:endParaRPr>
          </a:p>
        </p:txBody>
      </p:sp>
      <p:sp>
        <p:nvSpPr>
          <p:cNvPr id="233" name="Google Shape;233;g2b2086dbc8b_0_717"/>
          <p:cNvSpPr txBox="1">
            <a:spLocks noGrp="1"/>
          </p:cNvSpPr>
          <p:nvPr>
            <p:ph type="body" idx="4294967295"/>
          </p:nvPr>
        </p:nvSpPr>
        <p:spPr>
          <a:xfrm>
            <a:off x="415525" y="1085850"/>
            <a:ext cx="8271300" cy="3698400"/>
          </a:xfrm>
          <a:prstGeom prst="rect">
            <a:avLst/>
          </a:prstGeom>
          <a:noFill/>
          <a:ln>
            <a:noFill/>
          </a:ln>
        </p:spPr>
        <p:txBody>
          <a:bodyPr spcFirstLastPara="1" wrap="square" lIns="91425" tIns="45700" rIns="91425" bIns="45700" anchor="t" anchorCtr="0">
            <a:normAutofit/>
          </a:bodyPr>
          <a:lstStyle/>
          <a:p>
            <a:pPr marL="274320" lvl="0" indent="-229234" algn="l" rtl="0">
              <a:spcBef>
                <a:spcPts val="0"/>
              </a:spcBef>
              <a:spcAft>
                <a:spcPts val="0"/>
              </a:spcAft>
              <a:buSzPts val="1500"/>
              <a:buFont typeface="Times New Roman"/>
              <a:buChar char="●"/>
            </a:pPr>
            <a:r>
              <a:rPr lang="en" sz="1500">
                <a:solidFill>
                  <a:srgbClr val="273239"/>
                </a:solidFill>
                <a:highlight>
                  <a:srgbClr val="FFFFFF"/>
                </a:highlight>
                <a:latin typeface="Times New Roman"/>
                <a:ea typeface="Times New Roman"/>
                <a:cs typeface="Times New Roman"/>
                <a:sym typeface="Times New Roman"/>
              </a:rPr>
              <a:t>In a </a:t>
            </a:r>
            <a:r>
              <a:rPr lang="en" sz="1500" u="sng">
                <a:solidFill>
                  <a:schemeClr val="hlink"/>
                </a:solidFill>
                <a:highlight>
                  <a:srgbClr val="FFFFFF"/>
                </a:highlight>
                <a:latin typeface="Times New Roman"/>
                <a:ea typeface="Times New Roman"/>
                <a:cs typeface="Times New Roman"/>
                <a:sym typeface="Times New Roman"/>
                <a:hlinkClick r:id="rId4"/>
              </a:rPr>
              <a:t>Ring Topology</a:t>
            </a:r>
            <a:r>
              <a:rPr lang="en" sz="1500">
                <a:solidFill>
                  <a:srgbClr val="273239"/>
                </a:solidFill>
                <a:highlight>
                  <a:srgbClr val="FFFFFF"/>
                </a:highlight>
                <a:latin typeface="Times New Roman"/>
                <a:ea typeface="Times New Roman"/>
                <a:cs typeface="Times New Roman"/>
                <a:sym typeface="Times New Roman"/>
              </a:rPr>
              <a:t>, it forms a ring connecting devices with exactly two neighboring devices.</a:t>
            </a:r>
            <a:endParaRPr sz="1500">
              <a:latin typeface="Times New Roman"/>
              <a:ea typeface="Times New Roman"/>
              <a:cs typeface="Times New Roman"/>
              <a:sym typeface="Times New Roman"/>
            </a:endParaRPr>
          </a:p>
          <a:p>
            <a:pPr marL="274320" lvl="0" indent="-229234" algn="l" rtl="0">
              <a:spcBef>
                <a:spcPts val="580"/>
              </a:spcBef>
              <a:spcAft>
                <a:spcPts val="0"/>
              </a:spcAft>
              <a:buSzPts val="1500"/>
              <a:buFont typeface="Times New Roman"/>
              <a:buChar char="●"/>
            </a:pPr>
            <a:r>
              <a:rPr lang="en" sz="1500">
                <a:solidFill>
                  <a:srgbClr val="273239"/>
                </a:solidFill>
                <a:highlight>
                  <a:srgbClr val="FFFFFF"/>
                </a:highlight>
                <a:latin typeface="Times New Roman"/>
                <a:ea typeface="Times New Roman"/>
                <a:cs typeface="Times New Roman"/>
                <a:sym typeface="Times New Roman"/>
              </a:rPr>
              <a:t>The data flows in one direction, i.e. it is unidirectional, but it can be made bidirectional by having 2 connections between each Network Node, it is called Dual Ring Topology.</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2ea76629e28_0_12"/>
          <p:cNvSpPr txBox="1">
            <a:spLocks noGrp="1"/>
          </p:cNvSpPr>
          <p:nvPr>
            <p:ph type="title"/>
          </p:nvPr>
        </p:nvSpPr>
        <p:spPr>
          <a:xfrm>
            <a:off x="311700" y="1081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300" b="1">
                <a:solidFill>
                  <a:srgbClr val="273239"/>
                </a:solidFill>
                <a:highlight>
                  <a:srgbClr val="FFFFFF"/>
                </a:highlight>
                <a:latin typeface="Times New Roman"/>
                <a:ea typeface="Times New Roman"/>
                <a:cs typeface="Times New Roman"/>
                <a:sym typeface="Times New Roman"/>
              </a:rPr>
              <a:t>Networking Applications</a:t>
            </a:r>
            <a:endParaRPr sz="3800" b="1">
              <a:latin typeface="Times New Roman"/>
              <a:ea typeface="Times New Roman"/>
              <a:cs typeface="Times New Roman"/>
              <a:sym typeface="Times New Roman"/>
            </a:endParaRPr>
          </a:p>
        </p:txBody>
      </p:sp>
      <p:sp>
        <p:nvSpPr>
          <p:cNvPr id="73" name="Google Shape;73;g2ea76629e28_0_12"/>
          <p:cNvSpPr txBox="1">
            <a:spLocks noGrp="1"/>
          </p:cNvSpPr>
          <p:nvPr>
            <p:ph type="body" idx="1"/>
          </p:nvPr>
        </p:nvSpPr>
        <p:spPr>
          <a:xfrm>
            <a:off x="311700" y="870125"/>
            <a:ext cx="8520600" cy="4138800"/>
          </a:xfrm>
          <a:prstGeom prst="rect">
            <a:avLst/>
          </a:prstGeom>
          <a:noFill/>
          <a:ln>
            <a:noFill/>
          </a:ln>
        </p:spPr>
        <p:txBody>
          <a:bodyPr spcFirstLastPara="1" wrap="square" lIns="91425" tIns="91425" rIns="91425" bIns="91425" anchor="t" anchorCtr="0">
            <a:normAutofit lnSpcReduction="10000"/>
          </a:bodyPr>
          <a:lstStyle/>
          <a:p>
            <a:pPr marL="457200" lvl="0" indent="-374650" algn="just" rtl="0">
              <a:lnSpc>
                <a:spcPct val="115000"/>
              </a:lnSpc>
              <a:spcBef>
                <a:spcPts val="0"/>
              </a:spcBef>
              <a:spcAft>
                <a:spcPts val="0"/>
              </a:spcAft>
              <a:buClr>
                <a:schemeClr val="dk1"/>
              </a:buClr>
              <a:buSzPts val="2300"/>
              <a:buFont typeface="Times New Roman"/>
              <a:buChar char="●"/>
            </a:pPr>
            <a:r>
              <a:rPr lang="en">
                <a:solidFill>
                  <a:schemeClr val="dk1"/>
                </a:solidFill>
                <a:latin typeface="Times New Roman"/>
                <a:ea typeface="Times New Roman"/>
                <a:cs typeface="Times New Roman"/>
                <a:sym typeface="Times New Roman"/>
              </a:rPr>
              <a:t>The Internet</a:t>
            </a:r>
            <a:endParaRPr>
              <a:solidFill>
                <a:schemeClr val="dk1"/>
              </a:solidFill>
              <a:latin typeface="Times New Roman"/>
              <a:ea typeface="Times New Roman"/>
              <a:cs typeface="Times New Roman"/>
              <a:sym typeface="Times New Roman"/>
            </a:endParaRPr>
          </a:p>
          <a:p>
            <a:pPr marL="914400" lvl="1" indent="-374650" algn="just" rtl="0">
              <a:lnSpc>
                <a:spcPct val="115000"/>
              </a:lnSpc>
              <a:spcBef>
                <a:spcPts val="0"/>
              </a:spcBef>
              <a:spcAft>
                <a:spcPts val="0"/>
              </a:spcAft>
              <a:buClr>
                <a:schemeClr val="dk1"/>
              </a:buClr>
              <a:buSzPts val="2300"/>
              <a:buFont typeface="Times New Roman"/>
              <a:buChar char="○"/>
            </a:pPr>
            <a:r>
              <a:rPr lang="en" sz="1800">
                <a:solidFill>
                  <a:schemeClr val="dk1"/>
                </a:solidFill>
                <a:latin typeface="Times New Roman"/>
                <a:ea typeface="Times New Roman"/>
                <a:cs typeface="Times New Roman"/>
                <a:sym typeface="Times New Roman"/>
              </a:rPr>
              <a:t>Largest computer network in the world</a:t>
            </a:r>
            <a:endParaRPr sz="1800">
              <a:solidFill>
                <a:schemeClr val="dk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chemeClr val="dk1"/>
              </a:buClr>
              <a:buSzPts val="2300"/>
              <a:buFont typeface="Times New Roman"/>
              <a:buChar char="●"/>
            </a:pPr>
            <a:r>
              <a:rPr lang="en">
                <a:solidFill>
                  <a:schemeClr val="dk1"/>
                </a:solidFill>
                <a:latin typeface="Times New Roman"/>
                <a:ea typeface="Times New Roman"/>
                <a:cs typeface="Times New Roman"/>
                <a:sym typeface="Times New Roman"/>
              </a:rPr>
              <a:t>Telephone Service</a:t>
            </a:r>
            <a:endParaRPr>
              <a:solidFill>
                <a:schemeClr val="dk1"/>
              </a:solidFill>
              <a:latin typeface="Times New Roman"/>
              <a:ea typeface="Times New Roman"/>
              <a:cs typeface="Times New Roman"/>
              <a:sym typeface="Times New Roman"/>
            </a:endParaRPr>
          </a:p>
          <a:p>
            <a:pPr marL="914400" lvl="1" indent="-374650" algn="just" rtl="0">
              <a:lnSpc>
                <a:spcPct val="115000"/>
              </a:lnSpc>
              <a:spcBef>
                <a:spcPts val="0"/>
              </a:spcBef>
              <a:spcAft>
                <a:spcPts val="0"/>
              </a:spcAft>
              <a:buClr>
                <a:schemeClr val="dk1"/>
              </a:buClr>
              <a:buSzPts val="2300"/>
              <a:buFont typeface="Times New Roman"/>
              <a:buChar char="○"/>
            </a:pPr>
            <a:r>
              <a:rPr lang="en" sz="1800">
                <a:solidFill>
                  <a:schemeClr val="dk1"/>
                </a:solidFill>
                <a:latin typeface="Times New Roman"/>
                <a:ea typeface="Times New Roman"/>
                <a:cs typeface="Times New Roman"/>
                <a:sym typeface="Times New Roman"/>
              </a:rPr>
              <a:t>POTS Network</a:t>
            </a:r>
            <a:endParaRPr sz="1800">
              <a:solidFill>
                <a:schemeClr val="dk1"/>
              </a:solidFill>
              <a:latin typeface="Times New Roman"/>
              <a:ea typeface="Times New Roman"/>
              <a:cs typeface="Times New Roman"/>
              <a:sym typeface="Times New Roman"/>
            </a:endParaRPr>
          </a:p>
          <a:p>
            <a:pPr marL="1371600" lvl="2" indent="-374650" algn="just" rtl="0">
              <a:lnSpc>
                <a:spcPct val="115000"/>
              </a:lnSpc>
              <a:spcBef>
                <a:spcPts val="0"/>
              </a:spcBef>
              <a:spcAft>
                <a:spcPts val="0"/>
              </a:spcAft>
              <a:buClr>
                <a:schemeClr val="dk1"/>
              </a:buClr>
              <a:buSzPts val="2300"/>
              <a:buFont typeface="Times New Roman"/>
              <a:buChar char="■"/>
            </a:pPr>
            <a:r>
              <a:rPr lang="en" sz="1800">
                <a:solidFill>
                  <a:schemeClr val="dk1"/>
                </a:solidFill>
                <a:latin typeface="Times New Roman"/>
                <a:ea typeface="Times New Roman"/>
                <a:cs typeface="Times New Roman"/>
                <a:sym typeface="Times New Roman"/>
              </a:rPr>
              <a:t>One of the first networks</a:t>
            </a:r>
            <a:endParaRPr sz="1800">
              <a:solidFill>
                <a:schemeClr val="dk1"/>
              </a:solidFill>
              <a:latin typeface="Times New Roman"/>
              <a:ea typeface="Times New Roman"/>
              <a:cs typeface="Times New Roman"/>
              <a:sym typeface="Times New Roman"/>
            </a:endParaRPr>
          </a:p>
          <a:p>
            <a:pPr marL="1371600" lvl="2" indent="-374650" algn="just" rtl="0">
              <a:lnSpc>
                <a:spcPct val="115000"/>
              </a:lnSpc>
              <a:spcBef>
                <a:spcPts val="0"/>
              </a:spcBef>
              <a:spcAft>
                <a:spcPts val="0"/>
              </a:spcAft>
              <a:buClr>
                <a:schemeClr val="dk1"/>
              </a:buClr>
              <a:buSzPts val="2300"/>
              <a:buFont typeface="Times New Roman"/>
              <a:buChar char="■"/>
            </a:pPr>
            <a:r>
              <a:rPr lang="en" sz="1800">
                <a:solidFill>
                  <a:schemeClr val="dk1"/>
                </a:solidFill>
                <a:latin typeface="Times New Roman"/>
                <a:ea typeface="Times New Roman"/>
                <a:cs typeface="Times New Roman"/>
                <a:sym typeface="Times New Roman"/>
              </a:rPr>
              <a:t>Still used today to provide telephone service to landline phones</a:t>
            </a:r>
            <a:endParaRPr sz="1800">
              <a:solidFill>
                <a:schemeClr val="dk1"/>
              </a:solidFill>
              <a:latin typeface="Times New Roman"/>
              <a:ea typeface="Times New Roman"/>
              <a:cs typeface="Times New Roman"/>
              <a:sym typeface="Times New Roman"/>
            </a:endParaRPr>
          </a:p>
          <a:p>
            <a:pPr marL="1371600" lvl="0" indent="0" algn="just"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chemeClr val="dk1"/>
              </a:buClr>
              <a:buSzPts val="2300"/>
              <a:buFont typeface="Times New Roman"/>
              <a:buChar char="●"/>
            </a:pPr>
            <a:r>
              <a:rPr lang="en">
                <a:solidFill>
                  <a:schemeClr val="dk1"/>
                </a:solidFill>
                <a:latin typeface="Times New Roman"/>
                <a:ea typeface="Times New Roman"/>
                <a:cs typeface="Times New Roman"/>
                <a:sym typeface="Times New Roman"/>
              </a:rPr>
              <a:t>Mobile Phones (wireless phones)</a:t>
            </a:r>
            <a:endParaRPr>
              <a:solidFill>
                <a:schemeClr val="dk1"/>
              </a:solidFill>
              <a:latin typeface="Times New Roman"/>
              <a:ea typeface="Times New Roman"/>
              <a:cs typeface="Times New Roman"/>
              <a:sym typeface="Times New Roman"/>
            </a:endParaRPr>
          </a:p>
          <a:p>
            <a:pPr marL="914400" lvl="1" indent="-374650" algn="just" rtl="0">
              <a:lnSpc>
                <a:spcPct val="115000"/>
              </a:lnSpc>
              <a:spcBef>
                <a:spcPts val="0"/>
              </a:spcBef>
              <a:spcAft>
                <a:spcPts val="0"/>
              </a:spcAft>
              <a:buClr>
                <a:schemeClr val="dk1"/>
              </a:buClr>
              <a:buSzPts val="2300"/>
              <a:buFont typeface="Times New Roman"/>
              <a:buChar char="○"/>
            </a:pPr>
            <a:r>
              <a:rPr lang="en" sz="1800">
                <a:solidFill>
                  <a:schemeClr val="dk1"/>
                </a:solidFill>
                <a:latin typeface="Times New Roman"/>
                <a:ea typeface="Times New Roman"/>
                <a:cs typeface="Times New Roman"/>
                <a:sym typeface="Times New Roman"/>
              </a:rPr>
              <a:t>Use a wireless network for communications</a:t>
            </a:r>
            <a:endParaRPr sz="19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b2372a005f_0_33"/>
          <p:cNvSpPr txBox="1"/>
          <p:nvPr/>
        </p:nvSpPr>
        <p:spPr>
          <a:xfrm>
            <a:off x="79800" y="269525"/>
            <a:ext cx="8984400" cy="3594900"/>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In-Ring Topology, the Token Ring Passing protocol is used by the workstations to transmit the data.</a:t>
            </a:r>
            <a:endParaRPr sz="1700">
              <a:solidFill>
                <a:srgbClr val="273239"/>
              </a:solidFill>
              <a:highlight>
                <a:srgbClr val="FFFFFF"/>
              </a:highlight>
              <a:latin typeface="Times New Roman"/>
              <a:ea typeface="Times New Roman"/>
              <a:cs typeface="Times New Roman"/>
              <a:sym typeface="Times New Roman"/>
            </a:endParaRPr>
          </a:p>
          <a:p>
            <a:pPr marL="457200" lvl="0" indent="-336550" algn="l" rtl="0">
              <a:lnSpc>
                <a:spcPct val="115000"/>
              </a:lnSpc>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The most common access method of ring topology is token passing.</a:t>
            </a:r>
            <a:endParaRPr sz="1700">
              <a:solidFill>
                <a:srgbClr val="273239"/>
              </a:solidFill>
              <a:highlight>
                <a:srgbClr val="FFFFFF"/>
              </a:highlight>
              <a:latin typeface="Times New Roman"/>
              <a:ea typeface="Times New Roman"/>
              <a:cs typeface="Times New Roman"/>
              <a:sym typeface="Times New Roman"/>
            </a:endParaRPr>
          </a:p>
          <a:p>
            <a:pPr marL="914400" lvl="1" indent="-336550" algn="just" rtl="0">
              <a:lnSpc>
                <a:spcPct val="158000"/>
              </a:lnSpc>
              <a:spcBef>
                <a:spcPts val="0"/>
              </a:spcBef>
              <a:spcAft>
                <a:spcPts val="0"/>
              </a:spcAft>
              <a:buClr>
                <a:srgbClr val="273239"/>
              </a:buClr>
              <a:buSzPts val="1700"/>
              <a:buFont typeface="Nunito"/>
              <a:buChar char="○"/>
            </a:pPr>
            <a:r>
              <a:rPr lang="en" sz="1700" b="1">
                <a:solidFill>
                  <a:srgbClr val="273239"/>
                </a:solidFill>
                <a:highlight>
                  <a:srgbClr val="FFFFFF"/>
                </a:highlight>
                <a:latin typeface="Times New Roman"/>
                <a:ea typeface="Times New Roman"/>
                <a:cs typeface="Times New Roman"/>
                <a:sym typeface="Times New Roman"/>
              </a:rPr>
              <a:t>Token passing: </a:t>
            </a:r>
            <a:r>
              <a:rPr lang="en" sz="1700">
                <a:solidFill>
                  <a:srgbClr val="273239"/>
                </a:solidFill>
                <a:highlight>
                  <a:srgbClr val="FFFFFF"/>
                </a:highlight>
                <a:latin typeface="Times New Roman"/>
                <a:ea typeface="Times New Roman"/>
                <a:cs typeface="Times New Roman"/>
                <a:sym typeface="Times New Roman"/>
              </a:rPr>
              <a:t>It is a network access method in which a token is passed from one node to another node.</a:t>
            </a:r>
            <a:endParaRPr sz="1700">
              <a:solidFill>
                <a:srgbClr val="273239"/>
              </a:solidFill>
              <a:highlight>
                <a:srgbClr val="FFFFFF"/>
              </a:highlight>
              <a:latin typeface="Times New Roman"/>
              <a:ea typeface="Times New Roman"/>
              <a:cs typeface="Times New Roman"/>
              <a:sym typeface="Times New Roman"/>
            </a:endParaRPr>
          </a:p>
          <a:p>
            <a:pPr marL="914400" lvl="1" indent="-336550" algn="just" rtl="0">
              <a:lnSpc>
                <a:spcPct val="158000"/>
              </a:lnSpc>
              <a:spcBef>
                <a:spcPts val="0"/>
              </a:spcBef>
              <a:spcAft>
                <a:spcPts val="0"/>
              </a:spcAft>
              <a:buClr>
                <a:srgbClr val="273239"/>
              </a:buClr>
              <a:buSzPts val="1700"/>
              <a:buFont typeface="Nunito"/>
              <a:buChar char="○"/>
            </a:pPr>
            <a:r>
              <a:rPr lang="en" sz="1700" b="1">
                <a:solidFill>
                  <a:srgbClr val="273239"/>
                </a:solidFill>
                <a:highlight>
                  <a:srgbClr val="FFFFFF"/>
                </a:highlight>
                <a:latin typeface="Times New Roman"/>
                <a:ea typeface="Times New Roman"/>
                <a:cs typeface="Times New Roman"/>
                <a:sym typeface="Times New Roman"/>
              </a:rPr>
              <a:t>Token: </a:t>
            </a:r>
            <a:r>
              <a:rPr lang="en" sz="1700">
                <a:solidFill>
                  <a:srgbClr val="273239"/>
                </a:solidFill>
                <a:highlight>
                  <a:srgbClr val="FFFFFF"/>
                </a:highlight>
                <a:latin typeface="Times New Roman"/>
                <a:ea typeface="Times New Roman"/>
                <a:cs typeface="Times New Roman"/>
                <a:sym typeface="Times New Roman"/>
              </a:rPr>
              <a:t>It is a frame that circulates around the network.</a:t>
            </a:r>
            <a:endParaRPr sz="1700">
              <a:solidFill>
                <a:srgbClr val="273239"/>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73239"/>
              </a:buClr>
              <a:buSzPts val="1700"/>
              <a:buFont typeface="Nunito"/>
              <a:buChar char="●"/>
            </a:pPr>
            <a:r>
              <a:rPr lang="en" sz="1700">
                <a:solidFill>
                  <a:srgbClr val="273239"/>
                </a:solidFill>
                <a:highlight>
                  <a:srgbClr val="FFFFFF"/>
                </a:highlight>
                <a:latin typeface="Times New Roman"/>
                <a:ea typeface="Times New Roman"/>
                <a:cs typeface="Times New Roman"/>
                <a:sym typeface="Times New Roman"/>
              </a:rPr>
              <a:t>There are two types of token release techniques: </a:t>
            </a:r>
            <a:r>
              <a:rPr lang="en" sz="1700" b="1">
                <a:solidFill>
                  <a:srgbClr val="273239"/>
                </a:solidFill>
                <a:highlight>
                  <a:srgbClr val="FFFFFF"/>
                </a:highlight>
                <a:latin typeface="Times New Roman"/>
                <a:ea typeface="Times New Roman"/>
                <a:cs typeface="Times New Roman"/>
                <a:sym typeface="Times New Roman"/>
              </a:rPr>
              <a:t>Early token release</a:t>
            </a:r>
            <a:r>
              <a:rPr lang="en" sz="1700">
                <a:solidFill>
                  <a:srgbClr val="273239"/>
                </a:solidFill>
                <a:highlight>
                  <a:srgbClr val="FFFFFF"/>
                </a:highlight>
                <a:latin typeface="Times New Roman"/>
                <a:ea typeface="Times New Roman"/>
                <a:cs typeface="Times New Roman"/>
                <a:sym typeface="Times New Roman"/>
              </a:rPr>
              <a:t> releases the token just after transmitting the data and </a:t>
            </a:r>
            <a:r>
              <a:rPr lang="en" sz="1700" b="1">
                <a:solidFill>
                  <a:srgbClr val="273239"/>
                </a:solidFill>
                <a:highlight>
                  <a:srgbClr val="FFFFFF"/>
                </a:highlight>
                <a:latin typeface="Times New Roman"/>
                <a:ea typeface="Times New Roman"/>
                <a:cs typeface="Times New Roman"/>
                <a:sym typeface="Times New Roman"/>
              </a:rPr>
              <a:t>Delayed token release</a:t>
            </a:r>
            <a:r>
              <a:rPr lang="en" sz="1700">
                <a:solidFill>
                  <a:srgbClr val="273239"/>
                </a:solidFill>
                <a:highlight>
                  <a:srgbClr val="FFFFFF"/>
                </a:highlight>
                <a:latin typeface="Times New Roman"/>
                <a:ea typeface="Times New Roman"/>
                <a:cs typeface="Times New Roman"/>
                <a:sym typeface="Times New Roman"/>
              </a:rPr>
              <a:t> releases the token after the acknowledgment is received from the receiver.</a:t>
            </a:r>
            <a:endParaRPr sz="1700">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g2b2086dbc8b_0_817"/>
          <p:cNvPicPr preferRelativeResize="0"/>
          <p:nvPr/>
        </p:nvPicPr>
        <p:blipFill rotWithShape="1">
          <a:blip r:embed="rId3">
            <a:alphaModFix/>
          </a:blip>
          <a:srcRect/>
          <a:stretch/>
        </p:blipFill>
        <p:spPr>
          <a:xfrm>
            <a:off x="1066800" y="1828800"/>
            <a:ext cx="5162552" cy="3111103"/>
          </a:xfrm>
          <a:prstGeom prst="rect">
            <a:avLst/>
          </a:prstGeom>
          <a:noFill/>
          <a:ln>
            <a:noFill/>
          </a:ln>
        </p:spPr>
      </p:pic>
      <p:sp>
        <p:nvSpPr>
          <p:cNvPr id="245" name="Google Shape;245;g2b2086dbc8b_0_817"/>
          <p:cNvSpPr txBox="1">
            <a:spLocks noGrp="1"/>
          </p:cNvSpPr>
          <p:nvPr>
            <p:ph type="title" idx="4294967295"/>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rgbClr val="696363"/>
              </a:buClr>
              <a:buSzPts val="4000"/>
              <a:buFont typeface="Libre Franklin"/>
              <a:buNone/>
            </a:pPr>
            <a:r>
              <a:rPr lang="en" b="1">
                <a:solidFill>
                  <a:srgbClr val="696363"/>
                </a:solidFill>
                <a:latin typeface="Times New Roman"/>
                <a:ea typeface="Times New Roman"/>
                <a:cs typeface="Times New Roman"/>
                <a:sym typeface="Times New Roman"/>
              </a:rPr>
              <a:t>Hybrid Topology</a:t>
            </a:r>
            <a:endParaRPr b="1">
              <a:solidFill>
                <a:srgbClr val="696363"/>
              </a:solidFill>
              <a:latin typeface="Times New Roman"/>
              <a:ea typeface="Times New Roman"/>
              <a:cs typeface="Times New Roman"/>
              <a:sym typeface="Times New Roman"/>
            </a:endParaRPr>
          </a:p>
        </p:txBody>
      </p:sp>
      <p:sp>
        <p:nvSpPr>
          <p:cNvPr id="246" name="Google Shape;246;g2b2086dbc8b_0_817"/>
          <p:cNvSpPr txBox="1">
            <a:spLocks noGrp="1"/>
          </p:cNvSpPr>
          <p:nvPr>
            <p:ph type="body" idx="4294967295"/>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Times New Roman"/>
              <a:buChar char="●"/>
            </a:pPr>
            <a:r>
              <a:rPr lang="en">
                <a:latin typeface="Times New Roman"/>
                <a:ea typeface="Times New Roman"/>
                <a:cs typeface="Times New Roman"/>
                <a:sym typeface="Times New Roman"/>
              </a:rPr>
              <a:t>Combination of two or more network topology</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b2372a005f_0_41"/>
          <p:cNvSpPr txBox="1"/>
          <p:nvPr/>
        </p:nvSpPr>
        <p:spPr>
          <a:xfrm>
            <a:off x="247075" y="247075"/>
            <a:ext cx="8692200" cy="34017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SzPts val="1900"/>
              <a:buFont typeface="Times New Roman"/>
              <a:buChar char="●"/>
            </a:pPr>
            <a:r>
              <a:rPr lang="en" sz="1900">
                <a:latin typeface="Times New Roman"/>
                <a:ea typeface="Times New Roman"/>
                <a:cs typeface="Times New Roman"/>
                <a:sym typeface="Times New Roman"/>
              </a:rPr>
              <a:t>A common example of a hybrid topology is a university campus network. The network may have a backbone of a star topology, with each building connected to the backbone through a switch or router. </a:t>
            </a:r>
            <a:endParaRPr sz="1900">
              <a:latin typeface="Times New Roman"/>
              <a:ea typeface="Times New Roman"/>
              <a:cs typeface="Times New Roman"/>
              <a:sym typeface="Times New Roman"/>
            </a:endParaRPr>
          </a:p>
          <a:p>
            <a:pPr marL="457200" lvl="0" indent="0" algn="just" rtl="0">
              <a:spcBef>
                <a:spcPts val="0"/>
              </a:spcBef>
              <a:spcAft>
                <a:spcPts val="0"/>
              </a:spcAft>
              <a:buNone/>
            </a:pP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 sz="1900">
                <a:latin typeface="Times New Roman"/>
                <a:ea typeface="Times New Roman"/>
                <a:cs typeface="Times New Roman"/>
                <a:sym typeface="Times New Roman"/>
              </a:rPr>
              <a:t>Within each building, there may be a bus or ring topology connecting the different rooms and offices. </a:t>
            </a:r>
            <a:endParaRPr sz="1900">
              <a:latin typeface="Times New Roman"/>
              <a:ea typeface="Times New Roman"/>
              <a:cs typeface="Times New Roman"/>
              <a:sym typeface="Times New Roman"/>
            </a:endParaRPr>
          </a:p>
          <a:p>
            <a:pPr marL="457200" lvl="0" indent="0" algn="just" rtl="0">
              <a:spcBef>
                <a:spcPts val="0"/>
              </a:spcBef>
              <a:spcAft>
                <a:spcPts val="0"/>
              </a:spcAft>
              <a:buNone/>
            </a:pP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 sz="1900">
                <a:latin typeface="Times New Roman"/>
                <a:ea typeface="Times New Roman"/>
                <a:cs typeface="Times New Roman"/>
                <a:sym typeface="Times New Roman"/>
              </a:rPr>
              <a:t>The wireless access points also create a mesh topology for wireless devices. </a:t>
            </a:r>
            <a:endParaRPr sz="1900">
              <a:latin typeface="Times New Roman"/>
              <a:ea typeface="Times New Roman"/>
              <a:cs typeface="Times New Roman"/>
              <a:sym typeface="Times New Roman"/>
            </a:endParaRPr>
          </a:p>
          <a:p>
            <a:pPr marL="457200" lvl="0" indent="0" algn="just" rtl="0">
              <a:spcBef>
                <a:spcPts val="0"/>
              </a:spcBef>
              <a:spcAft>
                <a:spcPts val="0"/>
              </a:spcAft>
              <a:buNone/>
            </a:pP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 sz="1900">
                <a:latin typeface="Times New Roman"/>
                <a:ea typeface="Times New Roman"/>
                <a:cs typeface="Times New Roman"/>
                <a:sym typeface="Times New Roman"/>
              </a:rPr>
              <a:t>This hybrid topology allows for efficient communication between different buildings while providing flexibility and redundancy within each building.</a:t>
            </a:r>
            <a:endParaRPr sz="19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af334c2f89_1_25"/>
          <p:cNvSpPr txBox="1">
            <a:spLocks noGrp="1"/>
          </p:cNvSpPr>
          <p:nvPr>
            <p:ph type="title"/>
          </p:nvPr>
        </p:nvSpPr>
        <p:spPr>
          <a:xfrm>
            <a:off x="311700" y="109800"/>
            <a:ext cx="8520600" cy="5727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1900" b="1">
                <a:latin typeface="Times New Roman"/>
                <a:ea typeface="Times New Roman"/>
                <a:cs typeface="Times New Roman"/>
                <a:sym typeface="Times New Roman"/>
              </a:rPr>
              <a:t> Reference Models: OSI</a:t>
            </a:r>
            <a:endParaRPr sz="3400" b="1">
              <a:latin typeface="Times New Roman"/>
              <a:ea typeface="Times New Roman"/>
              <a:cs typeface="Times New Roman"/>
              <a:sym typeface="Times New Roman"/>
            </a:endParaRPr>
          </a:p>
        </p:txBody>
      </p:sp>
      <p:sp>
        <p:nvSpPr>
          <p:cNvPr id="257" name="Google Shape;257;g2af334c2f89_1_25"/>
          <p:cNvSpPr txBox="1">
            <a:spLocks noGrp="1"/>
          </p:cNvSpPr>
          <p:nvPr>
            <p:ph type="body" idx="1"/>
          </p:nvPr>
        </p:nvSpPr>
        <p:spPr>
          <a:xfrm>
            <a:off x="311700" y="607250"/>
            <a:ext cx="8520600" cy="3961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b="1">
                <a:solidFill>
                  <a:srgbClr val="273239"/>
                </a:solidFill>
                <a:highlight>
                  <a:srgbClr val="FFFFFF"/>
                </a:highlight>
                <a:latin typeface="Times New Roman"/>
                <a:ea typeface="Times New Roman"/>
                <a:cs typeface="Times New Roman"/>
                <a:sym typeface="Times New Roman"/>
              </a:rPr>
              <a:t>OSI stands for Open Systems Interconnection</a:t>
            </a:r>
            <a:r>
              <a:rPr lang="en" sz="1600">
                <a:solidFill>
                  <a:srgbClr val="273239"/>
                </a:solidFill>
                <a:highlight>
                  <a:srgbClr val="FFFFFF"/>
                </a:highlight>
                <a:latin typeface="Times New Roman"/>
                <a:ea typeface="Times New Roman"/>
                <a:cs typeface="Times New Roman"/>
                <a:sym typeface="Times New Roman"/>
              </a:rPr>
              <a:t>. It was developed by ISO – ‘International Organization for Standardization’.</a:t>
            </a:r>
            <a:endParaRPr sz="1600">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SzPts val="1800"/>
              <a:buNone/>
            </a:pPr>
            <a:endParaRPr sz="1600">
              <a:solidFill>
                <a:srgbClr val="273239"/>
              </a:solidFill>
              <a:highlight>
                <a:srgbClr val="FFFFFF"/>
              </a:highlight>
              <a:latin typeface="Times New Roman"/>
              <a:ea typeface="Times New Roman"/>
              <a:cs typeface="Times New Roman"/>
              <a:sym typeface="Times New Roman"/>
            </a:endParaRPr>
          </a:p>
        </p:txBody>
      </p:sp>
      <p:pic>
        <p:nvPicPr>
          <p:cNvPr id="258" name="Google Shape;258;g2af334c2f89_1_25"/>
          <p:cNvPicPr preferRelativeResize="0"/>
          <p:nvPr/>
        </p:nvPicPr>
        <p:blipFill>
          <a:blip r:embed="rId3">
            <a:alphaModFix/>
          </a:blip>
          <a:stretch>
            <a:fillRect/>
          </a:stretch>
        </p:blipFill>
        <p:spPr>
          <a:xfrm>
            <a:off x="1700200" y="1421400"/>
            <a:ext cx="5743575" cy="3668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af334c2f89_1_30"/>
          <p:cNvSpPr txBox="1">
            <a:spLocks noGrp="1"/>
          </p:cNvSpPr>
          <p:nvPr>
            <p:ph type="body" idx="1"/>
          </p:nvPr>
        </p:nvSpPr>
        <p:spPr>
          <a:xfrm>
            <a:off x="311700" y="252875"/>
            <a:ext cx="8520600" cy="4316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b="1">
                <a:solidFill>
                  <a:schemeClr val="dk1"/>
                </a:solidFill>
                <a:highlight>
                  <a:srgbClr val="FFFFFF"/>
                </a:highlight>
                <a:latin typeface="Times New Roman"/>
                <a:ea typeface="Times New Roman"/>
                <a:cs typeface="Times New Roman"/>
                <a:sym typeface="Times New Roman"/>
              </a:rPr>
              <a:t>Physical Layer – Layer 1</a:t>
            </a:r>
            <a:endParaRPr sz="1600" b="1">
              <a:solidFill>
                <a:schemeClr val="dk1"/>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The lowest layer of the OSI reference model is the physical layer.</a:t>
            </a:r>
            <a:endParaRPr sz="1600">
              <a:solidFill>
                <a:schemeClr val="dk1"/>
              </a:solidFill>
              <a:highlight>
                <a:srgbClr val="FFFFFF"/>
              </a:highlight>
              <a:latin typeface="Times New Roman"/>
              <a:ea typeface="Times New Roman"/>
              <a:cs typeface="Times New Roman"/>
              <a:sym typeface="Times New Roman"/>
            </a:endParaRPr>
          </a:p>
          <a:p>
            <a:pPr marL="457200" lvl="0" indent="0" algn="just" rtl="0">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457200" lvl="0" indent="-330200" algn="just" rtl="0">
              <a:spcBef>
                <a:spcPts val="80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The physical layer contains information in the form of</a:t>
            </a:r>
            <a:r>
              <a:rPr lang="en" sz="1600" b="1">
                <a:solidFill>
                  <a:schemeClr val="dk1"/>
                </a:solidFill>
                <a:highlight>
                  <a:srgbClr val="FFFFFF"/>
                </a:highlight>
                <a:latin typeface="Times New Roman"/>
                <a:ea typeface="Times New Roman"/>
                <a:cs typeface="Times New Roman"/>
                <a:sym typeface="Times New Roman"/>
              </a:rPr>
              <a:t> bits.</a:t>
            </a:r>
            <a:endParaRPr sz="1600" b="1">
              <a:solidFill>
                <a:schemeClr val="dk1"/>
              </a:solidFill>
              <a:highlight>
                <a:srgbClr val="FFFFFF"/>
              </a:highlight>
              <a:latin typeface="Times New Roman"/>
              <a:ea typeface="Times New Roman"/>
              <a:cs typeface="Times New Roman"/>
              <a:sym typeface="Times New Roman"/>
            </a:endParaRPr>
          </a:p>
          <a:p>
            <a:pPr marL="457200" lvl="0" indent="0" algn="just" rtl="0">
              <a:spcBef>
                <a:spcPts val="800"/>
              </a:spcBef>
              <a:spcAft>
                <a:spcPts val="0"/>
              </a:spcAft>
              <a:buNone/>
            </a:pPr>
            <a:endParaRPr sz="1600" b="1">
              <a:solidFill>
                <a:schemeClr val="dk1"/>
              </a:solidFill>
              <a:highlight>
                <a:srgbClr val="FFFFFF"/>
              </a:highlight>
              <a:latin typeface="Times New Roman"/>
              <a:ea typeface="Times New Roman"/>
              <a:cs typeface="Times New Roman"/>
              <a:sym typeface="Times New Roman"/>
            </a:endParaRPr>
          </a:p>
          <a:p>
            <a:pPr marL="457200" lvl="0" indent="-330200" algn="just" rtl="0">
              <a:spcBef>
                <a:spcPts val="80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When receiving data, this layer will get the signal received and convert it into 0s and 1s and send them to the Data Link layer, which will put the frame back together.  </a:t>
            </a:r>
            <a:endParaRPr sz="1600">
              <a:solidFill>
                <a:schemeClr val="dk1"/>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 </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1200"/>
              </a:spcAft>
              <a:buSzPts val="1800"/>
              <a:buNone/>
            </a:pPr>
            <a:endParaRPr>
              <a:solidFill>
                <a:schemeClr val="dk1"/>
              </a:solidFill>
              <a:latin typeface="Times New Roman"/>
              <a:ea typeface="Times New Roman"/>
              <a:cs typeface="Times New Roman"/>
              <a:sym typeface="Times New Roman"/>
            </a:endParaRPr>
          </a:p>
        </p:txBody>
      </p:sp>
      <p:pic>
        <p:nvPicPr>
          <p:cNvPr id="264" name="Google Shape;264;g2af334c2f89_1_30"/>
          <p:cNvPicPr preferRelativeResize="0"/>
          <p:nvPr/>
        </p:nvPicPr>
        <p:blipFill>
          <a:blip r:embed="rId3">
            <a:alphaModFix/>
          </a:blip>
          <a:stretch>
            <a:fillRect/>
          </a:stretch>
        </p:blipFill>
        <p:spPr>
          <a:xfrm>
            <a:off x="389775" y="2868674"/>
            <a:ext cx="8364426" cy="2219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af334c2f89_1_35"/>
          <p:cNvSpPr txBox="1">
            <a:spLocks noGrp="1"/>
          </p:cNvSpPr>
          <p:nvPr>
            <p:ph type="body" idx="1"/>
          </p:nvPr>
        </p:nvSpPr>
        <p:spPr>
          <a:xfrm>
            <a:off x="311700" y="214550"/>
            <a:ext cx="8520600" cy="4718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b="1">
                <a:solidFill>
                  <a:schemeClr val="dk1"/>
                </a:solidFill>
                <a:highlight>
                  <a:srgbClr val="FFFFFF"/>
                </a:highlight>
                <a:latin typeface="Times New Roman"/>
                <a:ea typeface="Times New Roman"/>
                <a:cs typeface="Times New Roman"/>
                <a:sym typeface="Times New Roman"/>
              </a:rPr>
              <a:t>Data Link Layer (DLL) – Layer 2</a:t>
            </a:r>
            <a:endParaRPr sz="1600" b="1">
              <a:solidFill>
                <a:schemeClr val="dk1"/>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SzPts val="1100"/>
              <a:buNone/>
            </a:pPr>
            <a:r>
              <a:rPr lang="en" sz="1600">
                <a:solidFill>
                  <a:schemeClr val="dk1"/>
                </a:solidFill>
                <a:highlight>
                  <a:srgbClr val="FFFFFF"/>
                </a:highlight>
                <a:latin typeface="Times New Roman"/>
                <a:ea typeface="Times New Roman"/>
                <a:cs typeface="Times New Roman"/>
                <a:sym typeface="Times New Roman"/>
              </a:rPr>
              <a:t>The data link layer is responsible for the node-to-node delivery of the message.</a:t>
            </a:r>
            <a:endParaRPr sz="1600">
              <a:solidFill>
                <a:schemeClr val="dk1"/>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SzPts val="1100"/>
              <a:buNone/>
            </a:pPr>
            <a:r>
              <a:rPr lang="en" sz="1600">
                <a:solidFill>
                  <a:schemeClr val="dk1"/>
                </a:solidFill>
                <a:highlight>
                  <a:srgbClr val="FFFFFF"/>
                </a:highlight>
                <a:latin typeface="Times New Roman"/>
                <a:ea typeface="Times New Roman"/>
                <a:cs typeface="Times New Roman"/>
                <a:sym typeface="Times New Roman"/>
              </a:rPr>
              <a:t>The Data Link Layer is divided into two sublayers:  </a:t>
            </a:r>
            <a:endParaRPr sz="1600">
              <a:solidFill>
                <a:schemeClr val="dk1"/>
              </a:solidFill>
              <a:highlight>
                <a:srgbClr val="FFFFFF"/>
              </a:highlight>
              <a:latin typeface="Times New Roman"/>
              <a:ea typeface="Times New Roman"/>
              <a:cs typeface="Times New Roman"/>
              <a:sym typeface="Times New Roman"/>
            </a:endParaRPr>
          </a:p>
          <a:p>
            <a:pPr marL="685800" lvl="0" indent="-330200" algn="l" rtl="0">
              <a:lnSpc>
                <a:spcPct val="158000"/>
              </a:lnSpc>
              <a:spcBef>
                <a:spcPts val="800"/>
              </a:spcBef>
              <a:spcAft>
                <a:spcPts val="0"/>
              </a:spcAft>
              <a:buClr>
                <a:schemeClr val="dk1"/>
              </a:buClr>
              <a:buSzPts val="1600"/>
              <a:buFont typeface="Times New Roman"/>
              <a:buAutoNum type="arabicPeriod"/>
            </a:pPr>
            <a:r>
              <a:rPr lang="en" sz="1600" u="sng">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Logical Link Control (LLC)</a:t>
            </a:r>
            <a:endParaRPr sz="1600" u="sng">
              <a:solidFill>
                <a:schemeClr val="dk1"/>
              </a:solidFill>
              <a:highlight>
                <a:srgbClr val="FFFFFF"/>
              </a:highlight>
              <a:latin typeface="Times New Roman"/>
              <a:ea typeface="Times New Roman"/>
              <a:cs typeface="Times New Roman"/>
              <a:sym typeface="Times New Roman"/>
            </a:endParaRPr>
          </a:p>
          <a:p>
            <a:pPr marL="685800" lvl="0" indent="-330200" algn="l" rtl="0">
              <a:lnSpc>
                <a:spcPct val="158000"/>
              </a:lnSpc>
              <a:spcBef>
                <a:spcPts val="0"/>
              </a:spcBef>
              <a:spcAft>
                <a:spcPts val="0"/>
              </a:spcAft>
              <a:buClr>
                <a:schemeClr val="dk1"/>
              </a:buClr>
              <a:buSzPts val="1600"/>
              <a:buFont typeface="Times New Roman"/>
              <a:buAutoNum type="arabicPeriod"/>
            </a:pPr>
            <a:r>
              <a:rPr lang="en" sz="1600" u="sng">
                <a:solidFill>
                  <a:schemeClr val="dk1"/>
                </a:solidFill>
                <a:highlight>
                  <a:srgbClr val="FFFFFF"/>
                </a:highlight>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Media Access Control (MAC)</a:t>
            </a:r>
            <a:endParaRPr sz="1600" u="sng">
              <a:solidFill>
                <a:schemeClr val="dk1"/>
              </a:solidFill>
              <a:highlight>
                <a:srgbClr val="FFFFFF"/>
              </a:highlight>
              <a:latin typeface="Times New Roman"/>
              <a:ea typeface="Times New Roman"/>
              <a:cs typeface="Times New Roman"/>
              <a:sym typeface="Times New Roman"/>
            </a:endParaRPr>
          </a:p>
          <a:p>
            <a:pPr marL="0" lvl="0" indent="0" algn="just" rtl="0">
              <a:lnSpc>
                <a:spcPct val="158000"/>
              </a:lnSpc>
              <a:spcBef>
                <a:spcPts val="1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Each device should have a u</a:t>
            </a:r>
            <a:r>
              <a:rPr lang="en" sz="1600" u="sng">
                <a:solidFill>
                  <a:schemeClr val="dk1"/>
                </a:solidFill>
                <a:highlight>
                  <a:srgbClr val="FFFFFF"/>
                </a:highlight>
                <a:latin typeface="Times New Roman"/>
                <a:ea typeface="Times New Roman"/>
                <a:cs typeface="Times New Roman"/>
                <a:sym typeface="Times New Roman"/>
              </a:rPr>
              <a:t>nique MAC address </a:t>
            </a:r>
            <a:endParaRPr sz="1600" u="sng">
              <a:solidFill>
                <a:schemeClr val="dk1"/>
              </a:solidFill>
              <a:highlight>
                <a:srgbClr val="FFFFFF"/>
              </a:highlight>
              <a:latin typeface="Times New Roman"/>
              <a:ea typeface="Times New Roman"/>
              <a:cs typeface="Times New Roman"/>
              <a:sym typeface="Times New Roman"/>
            </a:endParaRPr>
          </a:p>
          <a:p>
            <a:pPr marL="0" lvl="0" indent="0" algn="just" rtl="0">
              <a:lnSpc>
                <a:spcPct val="158000"/>
              </a:lnSpc>
              <a:spcBef>
                <a:spcPts val="0"/>
              </a:spcBef>
              <a:spcAft>
                <a:spcPts val="0"/>
              </a:spcAft>
              <a:buNone/>
            </a:pPr>
            <a:r>
              <a:rPr lang="en" sz="1600" u="sng">
                <a:solidFill>
                  <a:schemeClr val="dk1"/>
                </a:solidFill>
                <a:highlight>
                  <a:srgbClr val="FFFFFF"/>
                </a:highlight>
                <a:latin typeface="Times New Roman"/>
                <a:ea typeface="Times New Roman"/>
                <a:cs typeface="Times New Roman"/>
                <a:sym typeface="Times New Roman"/>
              </a:rPr>
              <a:t>assigned by its vendor. </a:t>
            </a:r>
            <a:endParaRPr sz="1600" u="sng">
              <a:solidFill>
                <a:schemeClr val="dk1"/>
              </a:solidFill>
              <a:highlight>
                <a:srgbClr val="FFFFFF"/>
              </a:highlight>
              <a:latin typeface="Times New Roman"/>
              <a:ea typeface="Times New Roman"/>
              <a:cs typeface="Times New Roman"/>
              <a:sym typeface="Times New Roman"/>
            </a:endParaRPr>
          </a:p>
          <a:p>
            <a:pPr marL="0" lvl="0" indent="0" algn="just" rtl="0">
              <a:lnSpc>
                <a:spcPct val="158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The logical addressing is the </a:t>
            </a:r>
            <a:r>
              <a:rPr lang="en" sz="1600" u="sng">
                <a:solidFill>
                  <a:schemeClr val="dk1"/>
                </a:solidFill>
                <a:highlight>
                  <a:srgbClr val="FFFFFF"/>
                </a:highlight>
                <a:latin typeface="Times New Roman"/>
                <a:ea typeface="Times New Roman"/>
                <a:cs typeface="Times New Roman"/>
                <a:sym typeface="Times New Roman"/>
              </a:rPr>
              <a:t>IP address </a:t>
            </a:r>
            <a:endParaRPr sz="1600" u="sng">
              <a:solidFill>
                <a:schemeClr val="dk1"/>
              </a:solidFill>
              <a:highlight>
                <a:srgbClr val="FFFFFF"/>
              </a:highlight>
              <a:latin typeface="Times New Roman"/>
              <a:ea typeface="Times New Roman"/>
              <a:cs typeface="Times New Roman"/>
              <a:sym typeface="Times New Roman"/>
            </a:endParaRPr>
          </a:p>
          <a:p>
            <a:pPr marL="0" lvl="0" indent="0" algn="just" rtl="0">
              <a:lnSpc>
                <a:spcPct val="158000"/>
              </a:lnSpc>
              <a:spcBef>
                <a:spcPts val="0"/>
              </a:spcBef>
              <a:spcAft>
                <a:spcPts val="0"/>
              </a:spcAft>
              <a:buNone/>
            </a:pPr>
            <a:r>
              <a:rPr lang="en" sz="1600" u="sng">
                <a:solidFill>
                  <a:schemeClr val="dk1"/>
                </a:solidFill>
                <a:highlight>
                  <a:srgbClr val="FFFFFF"/>
                </a:highlight>
                <a:latin typeface="Times New Roman"/>
                <a:ea typeface="Times New Roman"/>
                <a:cs typeface="Times New Roman"/>
                <a:sym typeface="Times New Roman"/>
              </a:rPr>
              <a:t>assigned to interfaces.</a:t>
            </a:r>
            <a:endParaRPr sz="1600" u="sng">
              <a:solidFill>
                <a:schemeClr val="dk1"/>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1200"/>
              </a:spcAft>
              <a:buSzPts val="1800"/>
              <a:buNone/>
            </a:pPr>
            <a:endParaRPr sz="1600">
              <a:solidFill>
                <a:schemeClr val="dk1"/>
              </a:solidFill>
              <a:latin typeface="Times New Roman"/>
              <a:ea typeface="Times New Roman"/>
              <a:cs typeface="Times New Roman"/>
              <a:sym typeface="Times New Roman"/>
            </a:endParaRPr>
          </a:p>
        </p:txBody>
      </p:sp>
      <p:pic>
        <p:nvPicPr>
          <p:cNvPr id="270" name="Google Shape;270;g2af334c2f89_1_35"/>
          <p:cNvPicPr preferRelativeResize="0"/>
          <p:nvPr/>
        </p:nvPicPr>
        <p:blipFill>
          <a:blip r:embed="rId5">
            <a:alphaModFix/>
          </a:blip>
          <a:stretch>
            <a:fillRect/>
          </a:stretch>
        </p:blipFill>
        <p:spPr>
          <a:xfrm>
            <a:off x="4690400" y="1169550"/>
            <a:ext cx="4170250" cy="30778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af334c2f89_1_40"/>
          <p:cNvSpPr txBox="1">
            <a:spLocks noGrp="1"/>
          </p:cNvSpPr>
          <p:nvPr>
            <p:ph type="body" idx="1"/>
          </p:nvPr>
        </p:nvSpPr>
        <p:spPr>
          <a:xfrm>
            <a:off x="311700" y="386950"/>
            <a:ext cx="8520600" cy="4182000"/>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0"/>
              </a:spcAft>
              <a:buSzPts val="1100"/>
              <a:buNone/>
            </a:pPr>
            <a:r>
              <a:rPr lang="en" sz="1700" b="1">
                <a:solidFill>
                  <a:schemeClr val="dk1"/>
                </a:solidFill>
                <a:highlight>
                  <a:srgbClr val="FFFFFF"/>
                </a:highlight>
                <a:latin typeface="Times New Roman"/>
                <a:ea typeface="Times New Roman"/>
                <a:cs typeface="Times New Roman"/>
                <a:sym typeface="Times New Roman"/>
              </a:rPr>
              <a:t>Network Layer – Layer 3</a:t>
            </a:r>
            <a:endParaRPr sz="1700" b="1">
              <a:solidFill>
                <a:schemeClr val="dk1"/>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700" b="1">
              <a:solidFill>
                <a:schemeClr val="dk1"/>
              </a:solidFill>
              <a:highlight>
                <a:srgbClr val="FFFFFF"/>
              </a:highlight>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The network layer works for the transmission of data from one host to the other located in different networks. It also takes care of packet routing.</a:t>
            </a:r>
            <a:endParaRPr sz="1700">
              <a:solidFill>
                <a:schemeClr val="dk1"/>
              </a:solidFill>
              <a:highlight>
                <a:srgbClr val="FFFFFF"/>
              </a:highlight>
              <a:latin typeface="Times New Roman"/>
              <a:ea typeface="Times New Roman"/>
              <a:cs typeface="Times New Roman"/>
              <a:sym typeface="Times New Roman"/>
            </a:endParaRPr>
          </a:p>
          <a:p>
            <a:pPr marL="457200" lvl="0" indent="0" algn="just" rtl="0">
              <a:spcBef>
                <a:spcPts val="800"/>
              </a:spcBef>
              <a:spcAft>
                <a:spcPts val="0"/>
              </a:spcAft>
              <a:buNone/>
            </a:pPr>
            <a:endParaRPr sz="1700">
              <a:solidFill>
                <a:schemeClr val="dk1"/>
              </a:solidFill>
              <a:highlight>
                <a:srgbClr val="FFFFFF"/>
              </a:highlight>
              <a:latin typeface="Times New Roman"/>
              <a:ea typeface="Times New Roman"/>
              <a:cs typeface="Times New Roman"/>
              <a:sym typeface="Times New Roman"/>
            </a:endParaRPr>
          </a:p>
          <a:p>
            <a:pPr marL="457200" lvl="0" indent="-336550" algn="just" rtl="0">
              <a:spcBef>
                <a:spcPts val="80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The sender &amp; receiver’s IP addresses are placed in the header by the network layer. </a:t>
            </a:r>
            <a:endParaRPr sz="1700">
              <a:solidFill>
                <a:schemeClr val="dk1"/>
              </a:solidFill>
              <a:highlight>
                <a:srgbClr val="FFFFFF"/>
              </a:highlight>
              <a:latin typeface="Times New Roman"/>
              <a:ea typeface="Times New Roman"/>
              <a:cs typeface="Times New Roman"/>
              <a:sym typeface="Times New Roman"/>
            </a:endParaRPr>
          </a:p>
          <a:p>
            <a:pPr marL="457200" lvl="0" indent="0" algn="just" rtl="0">
              <a:spcBef>
                <a:spcPts val="800"/>
              </a:spcBef>
              <a:spcAft>
                <a:spcPts val="0"/>
              </a:spcAft>
              <a:buNone/>
            </a:pPr>
            <a:endParaRPr sz="1700">
              <a:solidFill>
                <a:schemeClr val="dk1"/>
              </a:solidFill>
              <a:highlight>
                <a:srgbClr val="FFFFFF"/>
              </a:highlight>
              <a:latin typeface="Times New Roman"/>
              <a:ea typeface="Times New Roman"/>
              <a:cs typeface="Times New Roman"/>
              <a:sym typeface="Times New Roman"/>
            </a:endParaRPr>
          </a:p>
          <a:p>
            <a:pPr marL="457200" lvl="0" indent="-336550" algn="just" rtl="0">
              <a:spcBef>
                <a:spcPts val="80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Segment in the Network layer is referred to as Packet. </a:t>
            </a:r>
            <a:endParaRPr sz="1700">
              <a:solidFill>
                <a:schemeClr val="dk1"/>
              </a:solidFill>
              <a:highlight>
                <a:srgbClr val="FFFFFF"/>
              </a:highlight>
              <a:latin typeface="Times New Roman"/>
              <a:ea typeface="Times New Roman"/>
              <a:cs typeface="Times New Roman"/>
              <a:sym typeface="Times New Roman"/>
            </a:endParaRPr>
          </a:p>
          <a:p>
            <a:pPr marL="457200" lvl="0" indent="0" algn="just" rtl="0">
              <a:spcBef>
                <a:spcPts val="800"/>
              </a:spcBef>
              <a:spcAft>
                <a:spcPts val="0"/>
              </a:spcAft>
              <a:buNone/>
            </a:pPr>
            <a:endParaRPr sz="1700">
              <a:solidFill>
                <a:schemeClr val="dk1"/>
              </a:solidFill>
              <a:highlight>
                <a:srgbClr val="FFFFFF"/>
              </a:highlight>
              <a:latin typeface="Times New Roman"/>
              <a:ea typeface="Times New Roman"/>
              <a:cs typeface="Times New Roman"/>
              <a:sym typeface="Times New Roman"/>
            </a:endParaRPr>
          </a:p>
          <a:p>
            <a:pPr marL="457200" lvl="0" indent="-336550" algn="just" rtl="0">
              <a:spcBef>
                <a:spcPts val="80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Network layer is implemented by networking devices such as routers and switches. </a:t>
            </a:r>
            <a:endParaRPr sz="170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800"/>
              </a:spcBef>
              <a:spcAft>
                <a:spcPts val="1200"/>
              </a:spcAft>
              <a:buSzPts val="1800"/>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afd25750f5_0_20"/>
          <p:cNvSpPr txBox="1">
            <a:spLocks noGrp="1"/>
          </p:cNvSpPr>
          <p:nvPr>
            <p:ph type="body" idx="1"/>
          </p:nvPr>
        </p:nvSpPr>
        <p:spPr>
          <a:xfrm>
            <a:off x="311700" y="329500"/>
            <a:ext cx="8520600" cy="42396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 sz="1645" b="1">
                <a:solidFill>
                  <a:srgbClr val="273239"/>
                </a:solidFill>
                <a:highlight>
                  <a:srgbClr val="FFFFFF"/>
                </a:highlight>
                <a:latin typeface="Times New Roman"/>
                <a:ea typeface="Times New Roman"/>
                <a:cs typeface="Times New Roman"/>
                <a:sym typeface="Times New Roman"/>
              </a:rPr>
              <a:t>Transport Layer – Layer 4</a:t>
            </a:r>
            <a:endParaRPr sz="1645" b="1">
              <a:solidFill>
                <a:srgbClr val="273239"/>
              </a:solidFill>
              <a:highlight>
                <a:srgbClr val="FFFFFF"/>
              </a:highlight>
              <a:latin typeface="Times New Roman"/>
              <a:ea typeface="Times New Roman"/>
              <a:cs typeface="Times New Roman"/>
              <a:sym typeface="Times New Roman"/>
            </a:endParaRPr>
          </a:p>
          <a:p>
            <a:pPr marL="457200" lvl="0" indent="0" algn="just" rtl="0">
              <a:lnSpc>
                <a:spcPct val="95000"/>
              </a:lnSpc>
              <a:spcBef>
                <a:spcPts val="0"/>
              </a:spcBef>
              <a:spcAft>
                <a:spcPts val="0"/>
              </a:spcAft>
              <a:buSzPts val="935"/>
              <a:buNone/>
            </a:pPr>
            <a:endParaRPr sz="1645" b="1">
              <a:solidFill>
                <a:srgbClr val="273239"/>
              </a:solidFill>
              <a:highlight>
                <a:srgbClr val="FFFFFF"/>
              </a:highlight>
              <a:latin typeface="Times New Roman"/>
              <a:ea typeface="Times New Roman"/>
              <a:cs typeface="Times New Roman"/>
              <a:sym typeface="Times New Roman"/>
            </a:endParaRPr>
          </a:p>
          <a:p>
            <a:pPr marL="457200" lvl="0" indent="-333057" algn="just" rtl="0">
              <a:lnSpc>
                <a:spcPct val="95000"/>
              </a:lnSpc>
              <a:spcBef>
                <a:spcPts val="0"/>
              </a:spcBef>
              <a:spcAft>
                <a:spcPts val="0"/>
              </a:spcAft>
              <a:buClr>
                <a:srgbClr val="273239"/>
              </a:buClr>
              <a:buSzPts val="1645"/>
              <a:buFont typeface="Times New Roman"/>
              <a:buChar char="●"/>
            </a:pPr>
            <a:r>
              <a:rPr lang="en" sz="1645">
                <a:solidFill>
                  <a:srgbClr val="273239"/>
                </a:solidFill>
                <a:highlight>
                  <a:srgbClr val="FFFFFF"/>
                </a:highlight>
                <a:latin typeface="Times New Roman"/>
                <a:ea typeface="Times New Roman"/>
                <a:cs typeface="Times New Roman"/>
                <a:sym typeface="Times New Roman"/>
              </a:rPr>
              <a:t>The transport layer provides services to the application layer and takes services from the network layer. </a:t>
            </a:r>
            <a:endParaRPr sz="1645">
              <a:solidFill>
                <a:srgbClr val="273239"/>
              </a:solidFill>
              <a:highlight>
                <a:srgbClr val="FFFFFF"/>
              </a:highlight>
              <a:latin typeface="Times New Roman"/>
              <a:ea typeface="Times New Roman"/>
              <a:cs typeface="Times New Roman"/>
              <a:sym typeface="Times New Roman"/>
            </a:endParaRPr>
          </a:p>
          <a:p>
            <a:pPr marL="457200" lvl="0" indent="0" algn="just" rtl="0">
              <a:lnSpc>
                <a:spcPct val="95000"/>
              </a:lnSpc>
              <a:spcBef>
                <a:spcPts val="800"/>
              </a:spcBef>
              <a:spcAft>
                <a:spcPts val="0"/>
              </a:spcAft>
              <a:buSzPts val="935"/>
              <a:buNone/>
            </a:pPr>
            <a:endParaRPr sz="1645">
              <a:solidFill>
                <a:srgbClr val="273239"/>
              </a:solidFill>
              <a:highlight>
                <a:srgbClr val="FFFFFF"/>
              </a:highlight>
              <a:latin typeface="Times New Roman"/>
              <a:ea typeface="Times New Roman"/>
              <a:cs typeface="Times New Roman"/>
              <a:sym typeface="Times New Roman"/>
            </a:endParaRPr>
          </a:p>
          <a:p>
            <a:pPr marL="457200" lvl="0" indent="-333057" algn="just" rtl="0">
              <a:lnSpc>
                <a:spcPct val="95000"/>
              </a:lnSpc>
              <a:spcBef>
                <a:spcPts val="800"/>
              </a:spcBef>
              <a:spcAft>
                <a:spcPts val="0"/>
              </a:spcAft>
              <a:buClr>
                <a:srgbClr val="273239"/>
              </a:buClr>
              <a:buSzPts val="1645"/>
              <a:buFont typeface="Times New Roman"/>
              <a:buChar char="●"/>
            </a:pPr>
            <a:r>
              <a:rPr lang="en" sz="1645">
                <a:solidFill>
                  <a:srgbClr val="273239"/>
                </a:solidFill>
                <a:highlight>
                  <a:srgbClr val="FFFFFF"/>
                </a:highlight>
                <a:latin typeface="Times New Roman"/>
                <a:ea typeface="Times New Roman"/>
                <a:cs typeface="Times New Roman"/>
                <a:sym typeface="Times New Roman"/>
              </a:rPr>
              <a:t>The data in the transport layer is referred to as </a:t>
            </a:r>
            <a:r>
              <a:rPr lang="en" sz="1645" i="1">
                <a:solidFill>
                  <a:srgbClr val="273239"/>
                </a:solidFill>
                <a:highlight>
                  <a:srgbClr val="FFFFFF"/>
                </a:highlight>
                <a:latin typeface="Times New Roman"/>
                <a:ea typeface="Times New Roman"/>
                <a:cs typeface="Times New Roman"/>
                <a:sym typeface="Times New Roman"/>
              </a:rPr>
              <a:t>Segments</a:t>
            </a:r>
            <a:r>
              <a:rPr lang="en" sz="1645">
                <a:solidFill>
                  <a:srgbClr val="273239"/>
                </a:solidFill>
                <a:highlight>
                  <a:srgbClr val="FFFFFF"/>
                </a:highlight>
                <a:latin typeface="Times New Roman"/>
                <a:ea typeface="Times New Roman"/>
                <a:cs typeface="Times New Roman"/>
                <a:sym typeface="Times New Roman"/>
              </a:rPr>
              <a:t>. </a:t>
            </a:r>
            <a:endParaRPr sz="1645">
              <a:solidFill>
                <a:srgbClr val="273239"/>
              </a:solidFill>
              <a:highlight>
                <a:srgbClr val="FFFFFF"/>
              </a:highlight>
              <a:latin typeface="Times New Roman"/>
              <a:ea typeface="Times New Roman"/>
              <a:cs typeface="Times New Roman"/>
              <a:sym typeface="Times New Roman"/>
            </a:endParaRPr>
          </a:p>
          <a:p>
            <a:pPr marL="457200" lvl="0" indent="0" algn="just" rtl="0">
              <a:lnSpc>
                <a:spcPct val="95000"/>
              </a:lnSpc>
              <a:spcBef>
                <a:spcPts val="800"/>
              </a:spcBef>
              <a:spcAft>
                <a:spcPts val="0"/>
              </a:spcAft>
              <a:buSzPts val="935"/>
              <a:buNone/>
            </a:pPr>
            <a:endParaRPr sz="1645">
              <a:solidFill>
                <a:srgbClr val="273239"/>
              </a:solidFill>
              <a:highlight>
                <a:srgbClr val="FFFFFF"/>
              </a:highlight>
              <a:latin typeface="Times New Roman"/>
              <a:ea typeface="Times New Roman"/>
              <a:cs typeface="Times New Roman"/>
              <a:sym typeface="Times New Roman"/>
            </a:endParaRPr>
          </a:p>
          <a:p>
            <a:pPr marL="457200" lvl="0" indent="-333057" algn="just" rtl="0">
              <a:lnSpc>
                <a:spcPct val="95000"/>
              </a:lnSpc>
              <a:spcBef>
                <a:spcPts val="800"/>
              </a:spcBef>
              <a:spcAft>
                <a:spcPts val="0"/>
              </a:spcAft>
              <a:buClr>
                <a:srgbClr val="273239"/>
              </a:buClr>
              <a:buSzPts val="1645"/>
              <a:buFont typeface="Times New Roman"/>
              <a:buChar char="●"/>
            </a:pPr>
            <a:r>
              <a:rPr lang="en" sz="1645">
                <a:solidFill>
                  <a:srgbClr val="273239"/>
                </a:solidFill>
                <a:highlight>
                  <a:srgbClr val="FFFFFF"/>
                </a:highlight>
                <a:latin typeface="Times New Roman"/>
                <a:ea typeface="Times New Roman"/>
                <a:cs typeface="Times New Roman"/>
                <a:sym typeface="Times New Roman"/>
              </a:rPr>
              <a:t>It is responsible for the End to End Delivery of the complete message.</a:t>
            </a:r>
            <a:endParaRPr sz="1645">
              <a:solidFill>
                <a:srgbClr val="273239"/>
              </a:solidFill>
              <a:highlight>
                <a:srgbClr val="FFFFFF"/>
              </a:highlight>
              <a:latin typeface="Times New Roman"/>
              <a:ea typeface="Times New Roman"/>
              <a:cs typeface="Times New Roman"/>
              <a:sym typeface="Times New Roman"/>
            </a:endParaRPr>
          </a:p>
          <a:p>
            <a:pPr marL="457200" lvl="0" indent="0" algn="just" rtl="0">
              <a:lnSpc>
                <a:spcPct val="95000"/>
              </a:lnSpc>
              <a:spcBef>
                <a:spcPts val="800"/>
              </a:spcBef>
              <a:spcAft>
                <a:spcPts val="0"/>
              </a:spcAft>
              <a:buSzPts val="935"/>
              <a:buNone/>
            </a:pPr>
            <a:endParaRPr sz="1645">
              <a:solidFill>
                <a:srgbClr val="273239"/>
              </a:solidFill>
              <a:highlight>
                <a:srgbClr val="FFFFFF"/>
              </a:highlight>
              <a:latin typeface="Times New Roman"/>
              <a:ea typeface="Times New Roman"/>
              <a:cs typeface="Times New Roman"/>
              <a:sym typeface="Times New Roman"/>
            </a:endParaRPr>
          </a:p>
          <a:p>
            <a:pPr marL="457200" lvl="0" indent="-333057" algn="just" rtl="0">
              <a:lnSpc>
                <a:spcPct val="95000"/>
              </a:lnSpc>
              <a:spcBef>
                <a:spcPts val="800"/>
              </a:spcBef>
              <a:spcAft>
                <a:spcPts val="0"/>
              </a:spcAft>
              <a:buClr>
                <a:srgbClr val="273239"/>
              </a:buClr>
              <a:buSzPts val="1645"/>
              <a:buFont typeface="Times New Roman"/>
              <a:buChar char="●"/>
            </a:pPr>
            <a:r>
              <a:rPr lang="en" sz="1645" b="1">
                <a:solidFill>
                  <a:srgbClr val="273239"/>
                </a:solidFill>
                <a:highlight>
                  <a:srgbClr val="FFFFFF"/>
                </a:highlight>
                <a:latin typeface="Times New Roman"/>
                <a:ea typeface="Times New Roman"/>
                <a:cs typeface="Times New Roman"/>
                <a:sym typeface="Times New Roman"/>
              </a:rPr>
              <a:t>Services Provided by Transport Layer </a:t>
            </a:r>
            <a:endParaRPr sz="1645" b="1">
              <a:solidFill>
                <a:srgbClr val="273239"/>
              </a:solidFill>
              <a:highlight>
                <a:srgbClr val="FFFFFF"/>
              </a:highlight>
              <a:latin typeface="Times New Roman"/>
              <a:ea typeface="Times New Roman"/>
              <a:cs typeface="Times New Roman"/>
              <a:sym typeface="Times New Roman"/>
            </a:endParaRPr>
          </a:p>
          <a:p>
            <a:pPr marL="914400" lvl="1" indent="-333057" algn="just" rtl="0">
              <a:lnSpc>
                <a:spcPct val="138000"/>
              </a:lnSpc>
              <a:spcBef>
                <a:spcPts val="0"/>
              </a:spcBef>
              <a:spcAft>
                <a:spcPts val="0"/>
              </a:spcAft>
              <a:buSzPts val="1645"/>
              <a:buFont typeface="Times New Roman"/>
              <a:buChar char="○"/>
            </a:pPr>
            <a:r>
              <a:rPr lang="en" sz="1645" u="sng">
                <a:solidFill>
                  <a:schemeClr val="hlink"/>
                </a:solidFill>
                <a:highlight>
                  <a:srgbClr val="FFFFFF"/>
                </a:highlight>
                <a:latin typeface="Times New Roman"/>
                <a:ea typeface="Times New Roman"/>
                <a:cs typeface="Times New Roman"/>
                <a:sym typeface="Times New Roman"/>
                <a:hlinkClick r:id="rId3"/>
              </a:rPr>
              <a:t>Connection-Oriented Service</a:t>
            </a:r>
            <a:endParaRPr sz="1645" u="sng">
              <a:solidFill>
                <a:schemeClr val="hlink"/>
              </a:solidFill>
              <a:highlight>
                <a:srgbClr val="FFFFFF"/>
              </a:highlight>
              <a:latin typeface="Times New Roman"/>
              <a:ea typeface="Times New Roman"/>
              <a:cs typeface="Times New Roman"/>
              <a:sym typeface="Times New Roman"/>
            </a:endParaRPr>
          </a:p>
          <a:p>
            <a:pPr marL="914400" lvl="1" indent="-333057" algn="just" rtl="0">
              <a:lnSpc>
                <a:spcPct val="138000"/>
              </a:lnSpc>
              <a:spcBef>
                <a:spcPts val="0"/>
              </a:spcBef>
              <a:spcAft>
                <a:spcPts val="0"/>
              </a:spcAft>
              <a:buSzPts val="1645"/>
              <a:buFont typeface="Times New Roman"/>
              <a:buChar char="○"/>
            </a:pPr>
            <a:r>
              <a:rPr lang="en" sz="1645" u="sng">
                <a:solidFill>
                  <a:schemeClr val="hlink"/>
                </a:solidFill>
                <a:highlight>
                  <a:srgbClr val="FFFFFF"/>
                </a:highlight>
                <a:latin typeface="Times New Roman"/>
                <a:ea typeface="Times New Roman"/>
                <a:cs typeface="Times New Roman"/>
                <a:sym typeface="Times New Roman"/>
                <a:hlinkClick r:id="rId4"/>
              </a:rPr>
              <a:t>Connectionless Service</a:t>
            </a:r>
            <a:endParaRPr sz="1645" u="sng">
              <a:solidFill>
                <a:schemeClr val="hlink"/>
              </a:solidFill>
              <a:highlight>
                <a:srgbClr val="FFFFFF"/>
              </a:highlight>
              <a:latin typeface="Times New Roman"/>
              <a:ea typeface="Times New Roman"/>
              <a:cs typeface="Times New Roman"/>
              <a:sym typeface="Times New Roman"/>
            </a:endParaRPr>
          </a:p>
          <a:p>
            <a:pPr marL="0" lvl="0" indent="0" algn="just" rtl="0">
              <a:lnSpc>
                <a:spcPct val="95000"/>
              </a:lnSpc>
              <a:spcBef>
                <a:spcPts val="1800"/>
              </a:spcBef>
              <a:spcAft>
                <a:spcPts val="0"/>
              </a:spcAft>
              <a:buClr>
                <a:schemeClr val="dk1"/>
              </a:buClr>
              <a:buSzPts val="935"/>
              <a:buFont typeface="Arial"/>
              <a:buNone/>
            </a:pPr>
            <a:endParaRPr sz="1305">
              <a:solidFill>
                <a:srgbClr val="273239"/>
              </a:solidFill>
              <a:highlight>
                <a:srgbClr val="FFFFFF"/>
              </a:highlight>
              <a:latin typeface="Nunito"/>
              <a:ea typeface="Nunito"/>
              <a:cs typeface="Nunito"/>
              <a:sym typeface="Nunito"/>
            </a:endParaRPr>
          </a:p>
          <a:p>
            <a:pPr marL="0" lvl="0" indent="0" algn="l" rtl="0">
              <a:lnSpc>
                <a:spcPct val="95000"/>
              </a:lnSpc>
              <a:spcBef>
                <a:spcPts val="800"/>
              </a:spcBef>
              <a:spcAft>
                <a:spcPts val="1200"/>
              </a:spcAft>
              <a:buSzPts val="1530"/>
              <a:buNone/>
            </a:pPr>
            <a:endParaRPr sz="1729"/>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af334c2f89_1_45"/>
          <p:cNvSpPr txBox="1">
            <a:spLocks noGrp="1"/>
          </p:cNvSpPr>
          <p:nvPr>
            <p:ph type="body" idx="1"/>
          </p:nvPr>
        </p:nvSpPr>
        <p:spPr>
          <a:xfrm>
            <a:off x="311700" y="185825"/>
            <a:ext cx="8520600" cy="4383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100"/>
              <a:buNone/>
            </a:pPr>
            <a:r>
              <a:rPr lang="en" sz="1500" b="1">
                <a:solidFill>
                  <a:schemeClr val="dk1"/>
                </a:solidFill>
                <a:highlight>
                  <a:srgbClr val="FFFFFF"/>
                </a:highlight>
                <a:latin typeface="Times New Roman"/>
                <a:ea typeface="Times New Roman"/>
                <a:cs typeface="Times New Roman"/>
                <a:sym typeface="Times New Roman"/>
              </a:rPr>
              <a:t>Session Layer – Layer 5</a:t>
            </a:r>
            <a:endParaRPr sz="1500"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500" b="1">
              <a:solidFill>
                <a:schemeClr val="dk1"/>
              </a:solidFill>
              <a:highlight>
                <a:srgbClr val="FFFFFF"/>
              </a:highlight>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This layer is responsible for the establishment of connection, maintenance of sessions, and authentication, and also ensures security.</a:t>
            </a:r>
            <a:endParaRPr sz="150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SzPts val="1100"/>
              <a:buNone/>
            </a:pPr>
            <a:r>
              <a:rPr lang="en" sz="1500" b="1">
                <a:solidFill>
                  <a:schemeClr val="dk1"/>
                </a:solidFill>
                <a:highlight>
                  <a:srgbClr val="FFFFFF"/>
                </a:highlight>
                <a:latin typeface="Times New Roman"/>
                <a:ea typeface="Times New Roman"/>
                <a:cs typeface="Times New Roman"/>
                <a:sym typeface="Times New Roman"/>
              </a:rPr>
              <a:t>for Example:-</a:t>
            </a:r>
            <a:endParaRPr sz="1500" b="1">
              <a:solidFill>
                <a:schemeClr val="dk1"/>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SzPts val="1100"/>
              <a:buNone/>
            </a:pPr>
            <a:r>
              <a:rPr lang="en" sz="1500">
                <a:solidFill>
                  <a:schemeClr val="dk1"/>
                </a:solidFill>
                <a:highlight>
                  <a:srgbClr val="FFFFFF"/>
                </a:highlight>
                <a:latin typeface="Times New Roman"/>
                <a:ea typeface="Times New Roman"/>
                <a:cs typeface="Times New Roman"/>
                <a:sym typeface="Times New Roman"/>
              </a:rPr>
              <a:t>Let us consider a scenario where a user wants to send a message through some Messenger application running in his browser. The “Messenger” here acts as the application layer which provides the user with an interface to create the data. This message or so-called Data is compressed, encrypted (if any secure data), and converted into bits (0’s and 1’s) so that it can be transmitted.  </a:t>
            </a:r>
            <a:endParaRPr sz="1500">
              <a:solidFill>
                <a:schemeClr val="dk1"/>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SzPts val="1100"/>
              <a:buNone/>
            </a:pPr>
            <a:endParaRPr sz="1500">
              <a:solidFill>
                <a:schemeClr val="dk1"/>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endParaRPr sz="15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1200"/>
              </a:spcAft>
              <a:buSzPts val="1800"/>
              <a:buNone/>
            </a:pPr>
            <a:endParaRPr sz="1500">
              <a:solidFill>
                <a:schemeClr val="dk1"/>
              </a:solidFill>
              <a:latin typeface="Times New Roman"/>
              <a:ea typeface="Times New Roman"/>
              <a:cs typeface="Times New Roman"/>
              <a:sym typeface="Times New Roman"/>
            </a:endParaRPr>
          </a:p>
        </p:txBody>
      </p:sp>
      <p:pic>
        <p:nvPicPr>
          <p:cNvPr id="286" name="Google Shape;286;g2af334c2f89_1_45"/>
          <p:cNvPicPr preferRelativeResize="0"/>
          <p:nvPr/>
        </p:nvPicPr>
        <p:blipFill>
          <a:blip r:embed="rId3">
            <a:alphaModFix/>
          </a:blip>
          <a:stretch>
            <a:fillRect/>
          </a:stretch>
        </p:blipFill>
        <p:spPr>
          <a:xfrm>
            <a:off x="1338175" y="3490275"/>
            <a:ext cx="6383774" cy="1207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afd25750f5_0_15"/>
          <p:cNvSpPr txBox="1">
            <a:spLocks noGrp="1"/>
          </p:cNvSpPr>
          <p:nvPr>
            <p:ph type="body" idx="1"/>
          </p:nvPr>
        </p:nvSpPr>
        <p:spPr>
          <a:xfrm>
            <a:off x="311700" y="425275"/>
            <a:ext cx="8520600" cy="41436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772" b="1">
                <a:solidFill>
                  <a:srgbClr val="273239"/>
                </a:solidFill>
                <a:highlight>
                  <a:srgbClr val="FFFFFF"/>
                </a:highlight>
                <a:latin typeface="Times New Roman"/>
                <a:ea typeface="Times New Roman"/>
                <a:cs typeface="Times New Roman"/>
                <a:sym typeface="Times New Roman"/>
              </a:rPr>
              <a:t>Presentation Layer – Layer 6</a:t>
            </a:r>
            <a:endParaRPr sz="1772" b="1">
              <a:solidFill>
                <a:srgbClr val="273239"/>
              </a:solidFill>
              <a:highlight>
                <a:srgbClr val="FFFFFF"/>
              </a:highlight>
              <a:latin typeface="Times New Roman"/>
              <a:ea typeface="Times New Roman"/>
              <a:cs typeface="Times New Roman"/>
              <a:sym typeface="Times New Roman"/>
            </a:endParaRPr>
          </a:p>
          <a:p>
            <a:pPr marL="0" lvl="0" indent="0" algn="l" rtl="0">
              <a:lnSpc>
                <a:spcPct val="105000"/>
              </a:lnSpc>
              <a:spcBef>
                <a:spcPts val="0"/>
              </a:spcBef>
              <a:spcAft>
                <a:spcPts val="0"/>
              </a:spcAft>
              <a:buClr>
                <a:schemeClr val="dk1"/>
              </a:buClr>
              <a:buSzPts val="1018"/>
              <a:buFont typeface="Arial"/>
              <a:buNone/>
            </a:pPr>
            <a:endParaRPr sz="1772" b="1">
              <a:solidFill>
                <a:srgbClr val="273239"/>
              </a:solidFill>
              <a:highlight>
                <a:srgbClr val="FFFFFF"/>
              </a:highlight>
              <a:latin typeface="Times New Roman"/>
              <a:ea typeface="Times New Roman"/>
              <a:cs typeface="Times New Roman"/>
              <a:sym typeface="Times New Roman"/>
            </a:endParaRPr>
          </a:p>
          <a:p>
            <a:pPr marL="457200" lvl="0" indent="-341153" algn="just" rtl="0">
              <a:lnSpc>
                <a:spcPct val="105000"/>
              </a:lnSpc>
              <a:spcBef>
                <a:spcPts val="0"/>
              </a:spcBef>
              <a:spcAft>
                <a:spcPts val="0"/>
              </a:spcAft>
              <a:buClr>
                <a:srgbClr val="273239"/>
              </a:buClr>
              <a:buSzPts val="1773"/>
              <a:buFont typeface="Times New Roman"/>
              <a:buChar char="●"/>
            </a:pPr>
            <a:r>
              <a:rPr lang="en" sz="1772">
                <a:solidFill>
                  <a:srgbClr val="273239"/>
                </a:solidFill>
                <a:highlight>
                  <a:srgbClr val="FFFFFF"/>
                </a:highlight>
                <a:latin typeface="Times New Roman"/>
                <a:ea typeface="Times New Roman"/>
                <a:cs typeface="Times New Roman"/>
                <a:sym typeface="Times New Roman"/>
              </a:rPr>
              <a:t>The presentation layer is also called the </a:t>
            </a:r>
            <a:r>
              <a:rPr lang="en" sz="1772" b="1">
                <a:solidFill>
                  <a:srgbClr val="273239"/>
                </a:solidFill>
                <a:highlight>
                  <a:srgbClr val="FFFFFF"/>
                </a:highlight>
                <a:latin typeface="Times New Roman"/>
                <a:ea typeface="Times New Roman"/>
                <a:cs typeface="Times New Roman"/>
                <a:sym typeface="Times New Roman"/>
              </a:rPr>
              <a:t>Translation layer</a:t>
            </a:r>
            <a:r>
              <a:rPr lang="en" sz="1772">
                <a:solidFill>
                  <a:srgbClr val="273239"/>
                </a:solidFill>
                <a:highlight>
                  <a:srgbClr val="FFFFFF"/>
                </a:highlight>
                <a:latin typeface="Times New Roman"/>
                <a:ea typeface="Times New Roman"/>
                <a:cs typeface="Times New Roman"/>
                <a:sym typeface="Times New Roman"/>
              </a:rPr>
              <a:t>. The data from the application layer is extracted here and manipulated as per the required format to transmit over the network. </a:t>
            </a:r>
            <a:endParaRPr sz="1772">
              <a:solidFill>
                <a:srgbClr val="273239"/>
              </a:solidFill>
              <a:highlight>
                <a:srgbClr val="FFFFFF"/>
              </a:highlight>
              <a:latin typeface="Times New Roman"/>
              <a:ea typeface="Times New Roman"/>
              <a:cs typeface="Times New Roman"/>
              <a:sym typeface="Times New Roman"/>
            </a:endParaRPr>
          </a:p>
          <a:p>
            <a:pPr marL="0" lvl="0" indent="0" algn="just" rtl="0">
              <a:lnSpc>
                <a:spcPct val="105000"/>
              </a:lnSpc>
              <a:spcBef>
                <a:spcPts val="800"/>
              </a:spcBef>
              <a:spcAft>
                <a:spcPts val="0"/>
              </a:spcAft>
              <a:buSzPts val="1018"/>
              <a:buNone/>
            </a:pPr>
            <a:endParaRPr sz="1772">
              <a:solidFill>
                <a:srgbClr val="273239"/>
              </a:solidFill>
              <a:highlight>
                <a:srgbClr val="FFFFFF"/>
              </a:highlight>
              <a:latin typeface="Times New Roman"/>
              <a:ea typeface="Times New Roman"/>
              <a:cs typeface="Times New Roman"/>
              <a:sym typeface="Times New Roman"/>
            </a:endParaRPr>
          </a:p>
          <a:p>
            <a:pPr marL="685800" lvl="0" indent="-341153" algn="l" rtl="0">
              <a:lnSpc>
                <a:spcPct val="148000"/>
              </a:lnSpc>
              <a:spcBef>
                <a:spcPts val="800"/>
              </a:spcBef>
              <a:spcAft>
                <a:spcPts val="0"/>
              </a:spcAft>
              <a:buClr>
                <a:srgbClr val="273239"/>
              </a:buClr>
              <a:buSzPts val="1773"/>
              <a:buFont typeface="Nunito"/>
              <a:buChar char="●"/>
            </a:pPr>
            <a:r>
              <a:rPr lang="en" sz="1772" b="1">
                <a:solidFill>
                  <a:srgbClr val="273239"/>
                </a:solidFill>
                <a:highlight>
                  <a:srgbClr val="FFFFFF"/>
                </a:highlight>
                <a:latin typeface="Times New Roman"/>
                <a:ea typeface="Times New Roman"/>
                <a:cs typeface="Times New Roman"/>
                <a:sym typeface="Times New Roman"/>
              </a:rPr>
              <a:t>Translation:</a:t>
            </a:r>
            <a:r>
              <a:rPr lang="en" sz="1772">
                <a:solidFill>
                  <a:srgbClr val="273239"/>
                </a:solidFill>
                <a:highlight>
                  <a:srgbClr val="FFFFFF"/>
                </a:highlight>
                <a:latin typeface="Times New Roman"/>
                <a:ea typeface="Times New Roman"/>
                <a:cs typeface="Times New Roman"/>
                <a:sym typeface="Times New Roman"/>
              </a:rPr>
              <a:t> For example, ASCII to EBCDIC.</a:t>
            </a:r>
            <a:endParaRPr sz="1772">
              <a:solidFill>
                <a:srgbClr val="273239"/>
              </a:solidFill>
              <a:highlight>
                <a:srgbClr val="FFFFFF"/>
              </a:highlight>
              <a:latin typeface="Times New Roman"/>
              <a:ea typeface="Times New Roman"/>
              <a:cs typeface="Times New Roman"/>
              <a:sym typeface="Times New Roman"/>
            </a:endParaRPr>
          </a:p>
          <a:p>
            <a:pPr marL="457200" lvl="0" indent="0" algn="l" rtl="0">
              <a:lnSpc>
                <a:spcPct val="148000"/>
              </a:lnSpc>
              <a:spcBef>
                <a:spcPts val="1800"/>
              </a:spcBef>
              <a:spcAft>
                <a:spcPts val="0"/>
              </a:spcAft>
              <a:buSzPts val="1018"/>
              <a:buNone/>
            </a:pPr>
            <a:endParaRPr sz="1772">
              <a:solidFill>
                <a:srgbClr val="273239"/>
              </a:solidFill>
              <a:highlight>
                <a:srgbClr val="FFFFFF"/>
              </a:highlight>
              <a:latin typeface="Times New Roman"/>
              <a:ea typeface="Times New Roman"/>
              <a:cs typeface="Times New Roman"/>
              <a:sym typeface="Times New Roman"/>
            </a:endParaRPr>
          </a:p>
          <a:p>
            <a:pPr marL="685800" lvl="0" indent="-341153" algn="l" rtl="0">
              <a:lnSpc>
                <a:spcPct val="148000"/>
              </a:lnSpc>
              <a:spcBef>
                <a:spcPts val="1800"/>
              </a:spcBef>
              <a:spcAft>
                <a:spcPts val="0"/>
              </a:spcAft>
              <a:buClr>
                <a:srgbClr val="273239"/>
              </a:buClr>
              <a:buSzPts val="1773"/>
              <a:buFont typeface="Nunito"/>
              <a:buChar char="●"/>
            </a:pPr>
            <a:r>
              <a:rPr lang="en" sz="1772" b="1">
                <a:solidFill>
                  <a:srgbClr val="273239"/>
                </a:solidFill>
                <a:highlight>
                  <a:srgbClr val="FFFFFF"/>
                </a:highlight>
                <a:latin typeface="Times New Roman"/>
                <a:ea typeface="Times New Roman"/>
                <a:cs typeface="Times New Roman"/>
                <a:sym typeface="Times New Roman"/>
              </a:rPr>
              <a:t>Encryption/ Decryption:</a:t>
            </a:r>
            <a:r>
              <a:rPr lang="en" sz="1772">
                <a:solidFill>
                  <a:srgbClr val="273239"/>
                </a:solidFill>
                <a:highlight>
                  <a:srgbClr val="FFFFFF"/>
                </a:highlight>
                <a:latin typeface="Times New Roman"/>
                <a:ea typeface="Times New Roman"/>
                <a:cs typeface="Times New Roman"/>
                <a:sym typeface="Times New Roman"/>
              </a:rPr>
              <a:t> Signals</a:t>
            </a:r>
            <a:endParaRPr sz="1772">
              <a:solidFill>
                <a:srgbClr val="273239"/>
              </a:solidFill>
              <a:highlight>
                <a:srgbClr val="FFFFFF"/>
              </a:highlight>
              <a:latin typeface="Times New Roman"/>
              <a:ea typeface="Times New Roman"/>
              <a:cs typeface="Times New Roman"/>
              <a:sym typeface="Times New Roman"/>
            </a:endParaRPr>
          </a:p>
          <a:p>
            <a:pPr marL="0" lvl="0" indent="0" algn="just" rtl="0">
              <a:lnSpc>
                <a:spcPct val="105000"/>
              </a:lnSpc>
              <a:spcBef>
                <a:spcPts val="1800"/>
              </a:spcBef>
              <a:spcAft>
                <a:spcPts val="0"/>
              </a:spcAft>
              <a:buClr>
                <a:schemeClr val="dk1"/>
              </a:buClr>
              <a:buSzPts val="1018"/>
              <a:buFont typeface="Arial"/>
              <a:buNone/>
            </a:pPr>
            <a:endParaRPr sz="1772">
              <a:solidFill>
                <a:srgbClr val="273239"/>
              </a:solidFill>
              <a:highlight>
                <a:srgbClr val="FFFFFF"/>
              </a:highlight>
              <a:latin typeface="Times New Roman"/>
              <a:ea typeface="Times New Roman"/>
              <a:cs typeface="Times New Roman"/>
              <a:sym typeface="Times New Roman"/>
            </a:endParaRPr>
          </a:p>
          <a:p>
            <a:pPr marL="0" lvl="0" indent="0" algn="l" rtl="0">
              <a:lnSpc>
                <a:spcPct val="105000"/>
              </a:lnSpc>
              <a:spcBef>
                <a:spcPts val="800"/>
              </a:spcBef>
              <a:spcAft>
                <a:spcPts val="1200"/>
              </a:spcAft>
              <a:buSzPts val="1665"/>
              <a:buNone/>
            </a:pPr>
            <a:endParaRPr sz="1772">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2ea76629e28_0_18"/>
          <p:cNvSpPr txBox="1">
            <a:spLocks noGrp="1"/>
          </p:cNvSpPr>
          <p:nvPr>
            <p:ph type="title"/>
          </p:nvPr>
        </p:nvSpPr>
        <p:spPr>
          <a:xfrm>
            <a:off x="311700" y="1081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000" b="1">
                <a:solidFill>
                  <a:srgbClr val="273239"/>
                </a:solidFill>
                <a:highlight>
                  <a:srgbClr val="FFFFFF"/>
                </a:highlight>
                <a:latin typeface="Times New Roman"/>
                <a:ea typeface="Times New Roman"/>
                <a:cs typeface="Times New Roman"/>
                <a:sym typeface="Times New Roman"/>
              </a:rPr>
              <a:t>Networking Applications</a:t>
            </a:r>
            <a:endParaRPr sz="3500" b="1">
              <a:latin typeface="Times New Roman"/>
              <a:ea typeface="Times New Roman"/>
              <a:cs typeface="Times New Roman"/>
              <a:sym typeface="Times New Roman"/>
            </a:endParaRPr>
          </a:p>
        </p:txBody>
      </p:sp>
      <p:sp>
        <p:nvSpPr>
          <p:cNvPr id="79" name="Google Shape;79;g2ea76629e28_0_18"/>
          <p:cNvSpPr txBox="1">
            <a:spLocks noGrp="1"/>
          </p:cNvSpPr>
          <p:nvPr>
            <p:ph type="body" idx="1"/>
          </p:nvPr>
        </p:nvSpPr>
        <p:spPr>
          <a:xfrm>
            <a:off x="311700" y="870125"/>
            <a:ext cx="8520600" cy="41388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Cellular (cell) Phones</a:t>
            </a:r>
            <a:endParaRPr sz="1900">
              <a:solidFill>
                <a:schemeClr val="dk1"/>
              </a:solidFill>
              <a:latin typeface="Times New Roman"/>
              <a:ea typeface="Times New Roman"/>
              <a:cs typeface="Times New Roman"/>
              <a:sym typeface="Times New Roman"/>
            </a:endParaRPr>
          </a:p>
          <a:p>
            <a:pPr marL="914400" lvl="1" indent="-349250" algn="l" rtl="0">
              <a:lnSpc>
                <a:spcPct val="115000"/>
              </a:lnSpc>
              <a:spcBef>
                <a:spcPts val="0"/>
              </a:spcBef>
              <a:spcAft>
                <a:spcPts val="0"/>
              </a:spcAft>
              <a:buClr>
                <a:schemeClr val="dk1"/>
              </a:buClr>
              <a:buSzPts val="1900"/>
              <a:buFont typeface="Times New Roman"/>
              <a:buChar char="○"/>
            </a:pPr>
            <a:r>
              <a:rPr lang="en" sz="1500">
                <a:solidFill>
                  <a:schemeClr val="dk1"/>
                </a:solidFill>
                <a:latin typeface="Times New Roman"/>
                <a:ea typeface="Times New Roman"/>
                <a:cs typeface="Times New Roman"/>
                <a:sym typeface="Times New Roman"/>
              </a:rPr>
              <a:t>Must be within range of cell tower to function</a:t>
            </a:r>
            <a:endParaRPr sz="15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Dual-mode Phones</a:t>
            </a:r>
            <a:endParaRPr sz="1900">
              <a:solidFill>
                <a:schemeClr val="dk1"/>
              </a:solidFill>
              <a:latin typeface="Times New Roman"/>
              <a:ea typeface="Times New Roman"/>
              <a:cs typeface="Times New Roman"/>
              <a:sym typeface="Times New Roman"/>
            </a:endParaRPr>
          </a:p>
          <a:p>
            <a:pPr marL="914400" lvl="1" indent="-349250" algn="l" rtl="0">
              <a:lnSpc>
                <a:spcPct val="115000"/>
              </a:lnSpc>
              <a:spcBef>
                <a:spcPts val="0"/>
              </a:spcBef>
              <a:spcAft>
                <a:spcPts val="0"/>
              </a:spcAft>
              <a:buClr>
                <a:schemeClr val="dk1"/>
              </a:buClr>
              <a:buSzPts val="1900"/>
              <a:buFont typeface="Times New Roman"/>
              <a:buChar char="○"/>
            </a:pPr>
            <a:r>
              <a:rPr lang="en" sz="1500">
                <a:solidFill>
                  <a:schemeClr val="dk1"/>
                </a:solidFill>
                <a:latin typeface="Times New Roman"/>
                <a:ea typeface="Times New Roman"/>
                <a:cs typeface="Times New Roman"/>
                <a:sym typeface="Times New Roman"/>
              </a:rPr>
              <a:t>Allow users to make telephone calls using more  than one communications network</a:t>
            </a:r>
            <a:endParaRPr sz="1500">
              <a:solidFill>
                <a:schemeClr val="dk1"/>
              </a:solidFill>
              <a:latin typeface="Times New Roman"/>
              <a:ea typeface="Times New Roman"/>
              <a:cs typeface="Times New Roman"/>
              <a:sym typeface="Times New Roman"/>
            </a:endParaRPr>
          </a:p>
          <a:p>
            <a:pPr marL="914400" lvl="1" indent="-349250" algn="l" rtl="0">
              <a:lnSpc>
                <a:spcPct val="115000"/>
              </a:lnSpc>
              <a:spcBef>
                <a:spcPts val="0"/>
              </a:spcBef>
              <a:spcAft>
                <a:spcPts val="0"/>
              </a:spcAft>
              <a:buClr>
                <a:schemeClr val="dk1"/>
              </a:buClr>
              <a:buSzPts val="1900"/>
              <a:buFont typeface="Times New Roman"/>
              <a:buChar char="○"/>
            </a:pPr>
            <a:r>
              <a:rPr lang="en" sz="1500">
                <a:solidFill>
                  <a:schemeClr val="dk1"/>
                </a:solidFill>
                <a:latin typeface="Times New Roman"/>
                <a:ea typeface="Times New Roman"/>
                <a:cs typeface="Times New Roman"/>
                <a:sym typeface="Times New Roman"/>
              </a:rPr>
              <a:t>Cellular/Wi-Fi dual-mode phones can switch  seamlessly between the Wi-Fi network and a  cellular network</a:t>
            </a:r>
            <a:endParaRPr sz="15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Satellite Phones</a:t>
            </a:r>
            <a:endParaRPr sz="1900">
              <a:solidFill>
                <a:schemeClr val="dk1"/>
              </a:solidFill>
              <a:latin typeface="Times New Roman"/>
              <a:ea typeface="Times New Roman"/>
              <a:cs typeface="Times New Roman"/>
              <a:sym typeface="Times New Roman"/>
            </a:endParaRPr>
          </a:p>
          <a:p>
            <a:pPr marL="914400" lvl="1" indent="-349250" algn="l" rtl="0">
              <a:lnSpc>
                <a:spcPct val="115000"/>
              </a:lnSpc>
              <a:spcBef>
                <a:spcPts val="0"/>
              </a:spcBef>
              <a:spcAft>
                <a:spcPts val="0"/>
              </a:spcAft>
              <a:buClr>
                <a:schemeClr val="dk1"/>
              </a:buClr>
              <a:buSzPts val="1900"/>
              <a:buFont typeface="Times New Roman"/>
              <a:buChar char="○"/>
            </a:pPr>
            <a:r>
              <a:rPr lang="en" sz="1500">
                <a:solidFill>
                  <a:schemeClr val="dk1"/>
                </a:solidFill>
                <a:latin typeface="Times New Roman"/>
                <a:ea typeface="Times New Roman"/>
                <a:cs typeface="Times New Roman"/>
                <a:sym typeface="Times New Roman"/>
              </a:rPr>
              <a:t>Communicate via satellite	technology</a:t>
            </a:r>
            <a:endParaRPr sz="1500">
              <a:solidFill>
                <a:schemeClr val="dk1"/>
              </a:solidFill>
              <a:latin typeface="Times New Roman"/>
              <a:ea typeface="Times New Roman"/>
              <a:cs typeface="Times New Roman"/>
              <a:sym typeface="Times New Roman"/>
            </a:endParaRPr>
          </a:p>
          <a:p>
            <a:pPr marL="914400" lvl="1" indent="-349250" algn="l" rtl="0">
              <a:lnSpc>
                <a:spcPct val="115000"/>
              </a:lnSpc>
              <a:spcBef>
                <a:spcPts val="0"/>
              </a:spcBef>
              <a:spcAft>
                <a:spcPts val="0"/>
              </a:spcAft>
              <a:buClr>
                <a:schemeClr val="dk1"/>
              </a:buClr>
              <a:buSzPts val="1900"/>
              <a:buFont typeface="Times New Roman"/>
              <a:buChar char="○"/>
            </a:pPr>
            <a:r>
              <a:rPr lang="en" sz="1500">
                <a:solidFill>
                  <a:schemeClr val="dk1"/>
                </a:solidFill>
                <a:latin typeface="Times New Roman"/>
                <a:ea typeface="Times New Roman"/>
                <a:cs typeface="Times New Roman"/>
                <a:sym typeface="Times New Roman"/>
              </a:rPr>
              <a:t>Most often used by individuals such as soldiers,  journalists, wilderness guides, and researchers</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2af334c2f89_1_50"/>
          <p:cNvSpPr txBox="1">
            <a:spLocks noGrp="1"/>
          </p:cNvSpPr>
          <p:nvPr>
            <p:ph type="body" idx="1"/>
          </p:nvPr>
        </p:nvSpPr>
        <p:spPr>
          <a:xfrm>
            <a:off x="311700" y="233700"/>
            <a:ext cx="8520600" cy="4335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100"/>
              <a:buNone/>
            </a:pPr>
            <a:r>
              <a:rPr lang="en" sz="1700" b="1">
                <a:solidFill>
                  <a:srgbClr val="273239"/>
                </a:solidFill>
                <a:highlight>
                  <a:srgbClr val="FFFFFF"/>
                </a:highlight>
                <a:latin typeface="Times New Roman"/>
                <a:ea typeface="Times New Roman"/>
                <a:cs typeface="Times New Roman"/>
                <a:sym typeface="Times New Roman"/>
              </a:rPr>
              <a:t>Application Layer – Layer 7</a:t>
            </a:r>
            <a:endParaRPr sz="1700" b="1">
              <a:solidFill>
                <a:srgbClr val="273239"/>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700" b="1">
              <a:solidFill>
                <a:srgbClr val="273239"/>
              </a:solidFill>
              <a:highlight>
                <a:srgbClr val="FFFFFF"/>
              </a:highlight>
              <a:latin typeface="Times New Roman"/>
              <a:ea typeface="Times New Roman"/>
              <a:cs typeface="Times New Roman"/>
              <a:sym typeface="Times New Roman"/>
            </a:endParaRPr>
          </a:p>
          <a:p>
            <a:pPr marL="457200" lvl="0" indent="-336550" algn="just" rtl="0">
              <a:spcBef>
                <a:spcPts val="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At the very top of the OSI Reference Model stack of layers, we find the Application layer which is implemented by the network applications. </a:t>
            </a:r>
            <a:endParaRPr sz="1700">
              <a:solidFill>
                <a:srgbClr val="273239"/>
              </a:solidFill>
              <a:highlight>
                <a:srgbClr val="FFFFFF"/>
              </a:highlight>
              <a:latin typeface="Times New Roman"/>
              <a:ea typeface="Times New Roman"/>
              <a:cs typeface="Times New Roman"/>
              <a:sym typeface="Times New Roman"/>
            </a:endParaRPr>
          </a:p>
          <a:p>
            <a:pPr marL="457200" lvl="0" indent="0" algn="just" rtl="0">
              <a:spcBef>
                <a:spcPts val="800"/>
              </a:spcBef>
              <a:spcAft>
                <a:spcPts val="0"/>
              </a:spcAft>
              <a:buNone/>
            </a:pPr>
            <a:endParaRPr sz="1700">
              <a:solidFill>
                <a:srgbClr val="273239"/>
              </a:solidFill>
              <a:highlight>
                <a:srgbClr val="FFFFFF"/>
              </a:highlight>
              <a:latin typeface="Times New Roman"/>
              <a:ea typeface="Times New Roman"/>
              <a:cs typeface="Times New Roman"/>
              <a:sym typeface="Times New Roman"/>
            </a:endParaRPr>
          </a:p>
          <a:p>
            <a:pPr marL="457200" lvl="0" indent="-336550" algn="just" rtl="0">
              <a:spcBef>
                <a:spcPts val="80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These applications produce the data, which has to be transferred over the network.</a:t>
            </a:r>
            <a:endParaRPr sz="1700">
              <a:solidFill>
                <a:srgbClr val="273239"/>
              </a:solidFill>
              <a:highlight>
                <a:srgbClr val="FFFFFF"/>
              </a:highlight>
              <a:latin typeface="Times New Roman"/>
              <a:ea typeface="Times New Roman"/>
              <a:cs typeface="Times New Roman"/>
              <a:sym typeface="Times New Roman"/>
            </a:endParaRPr>
          </a:p>
          <a:p>
            <a:pPr marL="457200" lvl="0" indent="0" algn="just" rtl="0">
              <a:spcBef>
                <a:spcPts val="800"/>
              </a:spcBef>
              <a:spcAft>
                <a:spcPts val="0"/>
              </a:spcAft>
              <a:buNone/>
            </a:pPr>
            <a:endParaRPr sz="1700">
              <a:solidFill>
                <a:srgbClr val="273239"/>
              </a:solidFill>
              <a:highlight>
                <a:srgbClr val="FFFFFF"/>
              </a:highlight>
              <a:latin typeface="Times New Roman"/>
              <a:ea typeface="Times New Roman"/>
              <a:cs typeface="Times New Roman"/>
              <a:sym typeface="Times New Roman"/>
            </a:endParaRPr>
          </a:p>
          <a:p>
            <a:pPr marL="457200" lvl="0" indent="-336550" algn="just" rtl="0">
              <a:spcBef>
                <a:spcPts val="800"/>
              </a:spcBef>
              <a:spcAft>
                <a:spcPts val="0"/>
              </a:spcAft>
              <a:buClr>
                <a:srgbClr val="273239"/>
              </a:buClr>
              <a:buSzPts val="1700"/>
              <a:buFont typeface="Times New Roman"/>
              <a:buChar char="●"/>
            </a:pPr>
            <a:r>
              <a:rPr lang="en" sz="1700">
                <a:solidFill>
                  <a:srgbClr val="273239"/>
                </a:solidFill>
                <a:highlight>
                  <a:srgbClr val="FFFFFF"/>
                </a:highlight>
                <a:latin typeface="Times New Roman"/>
                <a:ea typeface="Times New Roman"/>
                <a:cs typeface="Times New Roman"/>
                <a:sym typeface="Times New Roman"/>
              </a:rPr>
              <a:t>The application Layer is also called Desktop Layer.  </a:t>
            </a:r>
            <a:endParaRPr sz="1700">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1200"/>
              </a:spcAft>
              <a:buSzPts val="1800"/>
              <a:buNone/>
            </a:pPr>
            <a:endParaRPr sz="17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b2086dbc8b_0_0"/>
          <p:cNvSpPr txBox="1">
            <a:spLocks noGrp="1"/>
          </p:cNvSpPr>
          <p:nvPr>
            <p:ph type="title"/>
          </p:nvPr>
        </p:nvSpPr>
        <p:spPr>
          <a:xfrm>
            <a:off x="669137" y="227027"/>
            <a:ext cx="7801500" cy="59760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3800"/>
              <a:buFont typeface="Arial"/>
              <a:buNone/>
            </a:pPr>
            <a:r>
              <a:rPr lang="en" sz="3800">
                <a:latin typeface="Times New Roman"/>
                <a:ea typeface="Times New Roman"/>
                <a:cs typeface="Times New Roman"/>
                <a:sym typeface="Times New Roman"/>
              </a:rPr>
              <a:t>The functions of the seven layers</a:t>
            </a:r>
            <a:endParaRPr>
              <a:latin typeface="Times New Roman"/>
              <a:ea typeface="Times New Roman"/>
              <a:cs typeface="Times New Roman"/>
              <a:sym typeface="Times New Roman"/>
            </a:endParaRPr>
          </a:p>
        </p:txBody>
      </p:sp>
      <p:sp>
        <p:nvSpPr>
          <p:cNvPr id="302" name="Google Shape;302;g2b2086dbc8b_0_0"/>
          <p:cNvSpPr txBox="1"/>
          <p:nvPr/>
        </p:nvSpPr>
        <p:spPr>
          <a:xfrm>
            <a:off x="130316" y="1282459"/>
            <a:ext cx="8879100" cy="4370400"/>
          </a:xfrm>
          <a:prstGeom prst="rect">
            <a:avLst/>
          </a:prstGeom>
          <a:noFill/>
          <a:ln>
            <a:noFill/>
          </a:ln>
        </p:spPr>
        <p:txBody>
          <a:bodyPr spcFirstLastPara="1" wrap="square" lIns="0" tIns="53975" rIns="0" bIns="0" anchor="t" anchorCtr="0">
            <a:spAutoFit/>
          </a:bodyPr>
          <a:lstStyle/>
          <a:p>
            <a:pPr marL="622300" marR="352425" lvl="0" indent="-615950" algn="l" rtl="0">
              <a:lnSpc>
                <a:spcPct val="150000"/>
              </a:lnSpc>
              <a:spcBef>
                <a:spcPts val="0"/>
              </a:spcBef>
              <a:spcAft>
                <a:spcPts val="0"/>
              </a:spcAft>
              <a:buClr>
                <a:srgbClr val="3333CC"/>
              </a:buClr>
              <a:buSzPts val="1800"/>
              <a:buFont typeface="Arial"/>
              <a:buChar char="•"/>
            </a:pPr>
            <a:r>
              <a:rPr lang="en" sz="1800">
                <a:solidFill>
                  <a:srgbClr val="273239"/>
                </a:solidFill>
                <a:highlight>
                  <a:srgbClr val="FFFFFF"/>
                </a:highlight>
                <a:latin typeface="Times New Roman"/>
                <a:ea typeface="Times New Roman"/>
                <a:cs typeface="Times New Roman"/>
                <a:sym typeface="Times New Roman"/>
              </a:rPr>
              <a:t>The physical layer is concerned with </a:t>
            </a:r>
            <a:r>
              <a:rPr lang="en" sz="1800">
                <a:solidFill>
                  <a:srgbClr val="FF3300"/>
                </a:solidFill>
                <a:highlight>
                  <a:srgbClr val="FFFFFF"/>
                </a:highlight>
                <a:latin typeface="Times New Roman"/>
                <a:ea typeface="Times New Roman"/>
                <a:cs typeface="Times New Roman"/>
                <a:sym typeface="Times New Roman"/>
              </a:rPr>
              <a:t>transmitting raw bits</a:t>
            </a:r>
            <a:r>
              <a:rPr lang="en" sz="1800">
                <a:solidFill>
                  <a:srgbClr val="273239"/>
                </a:solidFill>
                <a:highlight>
                  <a:srgbClr val="FFFFFF"/>
                </a:highlight>
                <a:latin typeface="Times New Roman"/>
                <a:ea typeface="Times New Roman"/>
                <a:cs typeface="Times New Roman"/>
                <a:sym typeface="Times New Roman"/>
              </a:rPr>
              <a:t> over a  communication channel</a:t>
            </a:r>
            <a:endParaRPr sz="1800">
              <a:solidFill>
                <a:srgbClr val="273239"/>
              </a:solidFill>
              <a:highlight>
                <a:srgbClr val="FFFFFF"/>
              </a:highlight>
              <a:latin typeface="Times New Roman"/>
              <a:ea typeface="Times New Roman"/>
              <a:cs typeface="Times New Roman"/>
              <a:sym typeface="Times New Roman"/>
            </a:endParaRPr>
          </a:p>
          <a:p>
            <a:pPr marL="622300" marR="0" lvl="0" indent="-615950" algn="l" rtl="0">
              <a:lnSpc>
                <a:spcPct val="150000"/>
              </a:lnSpc>
              <a:spcBef>
                <a:spcPts val="254"/>
              </a:spcBef>
              <a:spcAft>
                <a:spcPts val="0"/>
              </a:spcAft>
              <a:buClr>
                <a:srgbClr val="3333CC"/>
              </a:buClr>
              <a:buSzPts val="1800"/>
              <a:buFont typeface="Arial"/>
              <a:buChar char="•"/>
            </a:pPr>
            <a:r>
              <a:rPr lang="en" sz="1800">
                <a:solidFill>
                  <a:srgbClr val="273239"/>
                </a:solidFill>
                <a:highlight>
                  <a:srgbClr val="FFFFFF"/>
                </a:highlight>
                <a:latin typeface="Times New Roman"/>
                <a:ea typeface="Times New Roman"/>
                <a:cs typeface="Times New Roman"/>
                <a:sym typeface="Times New Roman"/>
              </a:rPr>
              <a:t>The data link layer performs </a:t>
            </a:r>
            <a:r>
              <a:rPr lang="en" sz="1800">
                <a:solidFill>
                  <a:srgbClr val="FF3300"/>
                </a:solidFill>
                <a:highlight>
                  <a:srgbClr val="FFFFFF"/>
                </a:highlight>
                <a:latin typeface="Times New Roman"/>
                <a:ea typeface="Times New Roman"/>
                <a:cs typeface="Times New Roman"/>
                <a:sym typeface="Times New Roman"/>
              </a:rPr>
              <a:t>flow control and also transforms a raw</a:t>
            </a:r>
            <a:endParaRPr sz="1800">
              <a:solidFill>
                <a:srgbClr val="FF3300"/>
              </a:solidFill>
              <a:highlight>
                <a:srgbClr val="FFFFFF"/>
              </a:highlight>
              <a:latin typeface="Times New Roman"/>
              <a:ea typeface="Times New Roman"/>
              <a:cs typeface="Times New Roman"/>
              <a:sym typeface="Times New Roman"/>
            </a:endParaRPr>
          </a:p>
          <a:p>
            <a:pPr marL="622300" marR="0" lvl="0" indent="0" algn="l" rtl="0">
              <a:lnSpc>
                <a:spcPct val="150000"/>
              </a:lnSpc>
              <a:spcBef>
                <a:spcPts val="0"/>
              </a:spcBef>
              <a:spcAft>
                <a:spcPts val="0"/>
              </a:spcAft>
              <a:buNone/>
            </a:pPr>
            <a:r>
              <a:rPr lang="en" sz="1800">
                <a:solidFill>
                  <a:srgbClr val="FF3300"/>
                </a:solidFill>
                <a:highlight>
                  <a:srgbClr val="FFFFFF"/>
                </a:highlight>
                <a:latin typeface="Times New Roman"/>
                <a:ea typeface="Times New Roman"/>
                <a:cs typeface="Times New Roman"/>
                <a:sym typeface="Times New Roman"/>
              </a:rPr>
              <a:t>transmission </a:t>
            </a:r>
            <a:r>
              <a:rPr lang="en" sz="1800">
                <a:solidFill>
                  <a:srgbClr val="273239"/>
                </a:solidFill>
                <a:highlight>
                  <a:srgbClr val="FFFFFF"/>
                </a:highlight>
                <a:latin typeface="Times New Roman"/>
                <a:ea typeface="Times New Roman"/>
                <a:cs typeface="Times New Roman"/>
                <a:sym typeface="Times New Roman"/>
              </a:rPr>
              <a:t>facility into a line that appears error free (ARQ)</a:t>
            </a:r>
            <a:endParaRPr sz="1800">
              <a:solidFill>
                <a:srgbClr val="273239"/>
              </a:solidFill>
              <a:highlight>
                <a:srgbClr val="FFFFFF"/>
              </a:highlight>
              <a:latin typeface="Times New Roman"/>
              <a:ea typeface="Times New Roman"/>
              <a:cs typeface="Times New Roman"/>
              <a:sym typeface="Times New Roman"/>
            </a:endParaRPr>
          </a:p>
          <a:p>
            <a:pPr marL="622300" marR="10160" lvl="0" indent="-615950" algn="l" rtl="0">
              <a:lnSpc>
                <a:spcPct val="150000"/>
              </a:lnSpc>
              <a:spcBef>
                <a:spcPts val="615"/>
              </a:spcBef>
              <a:spcAft>
                <a:spcPts val="0"/>
              </a:spcAft>
              <a:buClr>
                <a:srgbClr val="3333CC"/>
              </a:buClr>
              <a:buSzPts val="1800"/>
              <a:buFont typeface="Arial"/>
              <a:buChar char="•"/>
            </a:pPr>
            <a:r>
              <a:rPr lang="en" sz="1800">
                <a:solidFill>
                  <a:srgbClr val="273239"/>
                </a:solidFill>
                <a:highlight>
                  <a:srgbClr val="FFFFFF"/>
                </a:highlight>
                <a:latin typeface="Times New Roman"/>
                <a:ea typeface="Times New Roman"/>
                <a:cs typeface="Times New Roman"/>
                <a:sym typeface="Times New Roman"/>
              </a:rPr>
              <a:t>The network layer controls the </a:t>
            </a:r>
            <a:r>
              <a:rPr lang="en" sz="1800">
                <a:solidFill>
                  <a:srgbClr val="FF3300"/>
                </a:solidFill>
                <a:highlight>
                  <a:srgbClr val="FFFFFF"/>
                </a:highlight>
                <a:latin typeface="Times New Roman"/>
                <a:ea typeface="Times New Roman"/>
                <a:cs typeface="Times New Roman"/>
                <a:sym typeface="Times New Roman"/>
              </a:rPr>
              <a:t>operation of the subnet, e.g. routing,  flow control, internetworking.</a:t>
            </a:r>
            <a:endParaRPr sz="1800">
              <a:solidFill>
                <a:srgbClr val="FF3300"/>
              </a:solidFill>
              <a:highlight>
                <a:srgbClr val="FFFFFF"/>
              </a:highlight>
              <a:latin typeface="Times New Roman"/>
              <a:ea typeface="Times New Roman"/>
              <a:cs typeface="Times New Roman"/>
              <a:sym typeface="Times New Roman"/>
            </a:endParaRPr>
          </a:p>
          <a:p>
            <a:pPr marL="622300" marR="25400" lvl="0" indent="-615950" algn="l" rtl="0">
              <a:lnSpc>
                <a:spcPct val="150000"/>
              </a:lnSpc>
              <a:spcBef>
                <a:spcPts val="585"/>
              </a:spcBef>
              <a:spcAft>
                <a:spcPts val="0"/>
              </a:spcAft>
              <a:buClr>
                <a:srgbClr val="3333CC"/>
              </a:buClr>
              <a:buSzPts val="1800"/>
              <a:buFont typeface="Arial"/>
              <a:buChar char="•"/>
            </a:pPr>
            <a:r>
              <a:rPr lang="en" sz="1800">
                <a:solidFill>
                  <a:srgbClr val="273239"/>
                </a:solidFill>
                <a:highlight>
                  <a:srgbClr val="FFFFFF"/>
                </a:highlight>
                <a:latin typeface="Times New Roman"/>
                <a:ea typeface="Times New Roman"/>
                <a:cs typeface="Times New Roman"/>
                <a:sym typeface="Times New Roman"/>
              </a:rPr>
              <a:t>The transport layer performs </a:t>
            </a:r>
            <a:r>
              <a:rPr lang="en" sz="1800">
                <a:solidFill>
                  <a:srgbClr val="FF3300"/>
                </a:solidFill>
                <a:highlight>
                  <a:srgbClr val="FFFFFF"/>
                </a:highlight>
                <a:latin typeface="Times New Roman"/>
                <a:ea typeface="Times New Roman"/>
                <a:cs typeface="Times New Roman"/>
                <a:sym typeface="Times New Roman"/>
              </a:rPr>
              <a:t>assembling and disassembling</a:t>
            </a:r>
            <a:r>
              <a:rPr lang="en" sz="1800">
                <a:solidFill>
                  <a:srgbClr val="273239"/>
                </a:solidFill>
                <a:highlight>
                  <a:srgbClr val="FFFFFF"/>
                </a:highlight>
                <a:latin typeface="Times New Roman"/>
                <a:ea typeface="Times New Roman"/>
                <a:cs typeface="Times New Roman"/>
                <a:sym typeface="Times New Roman"/>
              </a:rPr>
              <a:t>,  isolates the upper layers from the changes in the network hardware,  and determines the type of services</a:t>
            </a:r>
            <a:endParaRPr sz="1800">
              <a:solidFill>
                <a:srgbClr val="273239"/>
              </a:solidFill>
              <a:highlight>
                <a:srgbClr val="FFFFFF"/>
              </a:highlight>
              <a:latin typeface="Times New Roman"/>
              <a:ea typeface="Times New Roman"/>
              <a:cs typeface="Times New Roman"/>
              <a:sym typeface="Times New Roman"/>
            </a:endParaRPr>
          </a:p>
          <a:p>
            <a:pPr marL="457200" marR="0" lvl="0" indent="0" algn="l" rtl="0">
              <a:lnSpc>
                <a:spcPct val="150000"/>
              </a:lnSpc>
              <a:spcBef>
                <a:spcPts val="254"/>
              </a:spcBef>
              <a:spcAft>
                <a:spcPts val="0"/>
              </a:spcAft>
              <a:buNone/>
            </a:pPr>
            <a:endParaRPr sz="1800">
              <a:solidFill>
                <a:srgbClr val="273239"/>
              </a:solidFill>
              <a:highlight>
                <a:srgbClr val="FFFFFF"/>
              </a:highlight>
              <a:latin typeface="Times New Roman"/>
              <a:ea typeface="Times New Roman"/>
              <a:cs typeface="Times New Roman"/>
              <a:sym typeface="Times New Roman"/>
            </a:endParaRPr>
          </a:p>
          <a:p>
            <a:pPr marL="457200" marR="883918" lvl="0" indent="0" algn="l" rtl="0">
              <a:lnSpc>
                <a:spcPct val="150000"/>
              </a:lnSpc>
              <a:spcBef>
                <a:spcPts val="620"/>
              </a:spcBef>
              <a:spcAft>
                <a:spcPts val="0"/>
              </a:spcAft>
              <a:buNone/>
            </a:pPr>
            <a:endParaRPr sz="18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afd25750f5_0_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55600" algn="l" rtl="0">
              <a:lnSpc>
                <a:spcPct val="150000"/>
              </a:lnSpc>
              <a:spcBef>
                <a:spcPts val="254"/>
              </a:spcBef>
              <a:spcAft>
                <a:spcPts val="0"/>
              </a:spcAft>
              <a:buClr>
                <a:schemeClr val="dk1"/>
              </a:buClr>
              <a:buSzPts val="2000"/>
              <a:buFont typeface="Times New Roman"/>
              <a:buChar char="•"/>
            </a:pPr>
            <a:r>
              <a:rPr lang="en" sz="2000">
                <a:solidFill>
                  <a:schemeClr val="dk1"/>
                </a:solidFill>
                <a:highlight>
                  <a:schemeClr val="lt1"/>
                </a:highlight>
                <a:latin typeface="Times New Roman"/>
                <a:ea typeface="Times New Roman"/>
                <a:cs typeface="Times New Roman"/>
                <a:sym typeface="Times New Roman"/>
              </a:rPr>
              <a:t>The session layer establishes sessions (dialog control, …)</a:t>
            </a:r>
            <a:endParaRPr sz="2000">
              <a:solidFill>
                <a:schemeClr val="dk1"/>
              </a:solidFill>
              <a:highlight>
                <a:schemeClr val="lt1"/>
              </a:highlight>
              <a:latin typeface="Times New Roman"/>
              <a:ea typeface="Times New Roman"/>
              <a:cs typeface="Times New Roman"/>
              <a:sym typeface="Times New Roman"/>
            </a:endParaRPr>
          </a:p>
          <a:p>
            <a:pPr marL="457200" lvl="0" indent="-355600" algn="l" rtl="0">
              <a:lnSpc>
                <a:spcPct val="150000"/>
              </a:lnSpc>
              <a:spcBef>
                <a:spcPts val="254"/>
              </a:spcBef>
              <a:spcAft>
                <a:spcPts val="0"/>
              </a:spcAft>
              <a:buClr>
                <a:schemeClr val="dk1"/>
              </a:buClr>
              <a:buSzPts val="2000"/>
              <a:buFont typeface="Times New Roman"/>
              <a:buChar char="•"/>
            </a:pPr>
            <a:r>
              <a:rPr lang="en" sz="2000">
                <a:solidFill>
                  <a:schemeClr val="dk1"/>
                </a:solidFill>
                <a:highlight>
                  <a:schemeClr val="lt1"/>
                </a:highlight>
                <a:latin typeface="Times New Roman"/>
                <a:ea typeface="Times New Roman"/>
                <a:cs typeface="Times New Roman"/>
                <a:sym typeface="Times New Roman"/>
              </a:rPr>
              <a:t>The presentation layer is concerned with the syntax and semantics</a:t>
            </a:r>
            <a:endParaRPr sz="2000">
              <a:solidFill>
                <a:schemeClr val="dk1"/>
              </a:solidFill>
              <a:highlight>
                <a:schemeClr val="lt1"/>
              </a:highlight>
              <a:latin typeface="Times New Roman"/>
              <a:ea typeface="Times New Roman"/>
              <a:cs typeface="Times New Roman"/>
              <a:sym typeface="Times New Roman"/>
            </a:endParaRPr>
          </a:p>
          <a:p>
            <a:pPr marL="457200" lvl="0" indent="-355600" algn="l" rtl="0">
              <a:lnSpc>
                <a:spcPct val="150000"/>
              </a:lnSpc>
              <a:spcBef>
                <a:spcPts val="254"/>
              </a:spcBef>
              <a:spcAft>
                <a:spcPts val="0"/>
              </a:spcAft>
              <a:buClr>
                <a:schemeClr val="dk1"/>
              </a:buClr>
              <a:buSzPts val="2000"/>
              <a:buFont typeface="Times New Roman"/>
              <a:buChar char="•"/>
            </a:pPr>
            <a:r>
              <a:rPr lang="en" sz="2000">
                <a:solidFill>
                  <a:schemeClr val="dk1"/>
                </a:solidFill>
                <a:highlight>
                  <a:schemeClr val="lt1"/>
                </a:highlight>
                <a:latin typeface="Times New Roman"/>
                <a:ea typeface="Times New Roman"/>
                <a:cs typeface="Times New Roman"/>
                <a:sym typeface="Times New Roman"/>
              </a:rPr>
              <a:t>The application layer contains a variety of commonly used  protocols (e.g. HyperText Transfer Protocol for WWW, file  transfer, e-mail)</a:t>
            </a:r>
            <a:endParaRPr sz="20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b2086dbc8b_0_104"/>
          <p:cNvSpPr txBox="1">
            <a:spLocks noGrp="1"/>
          </p:cNvSpPr>
          <p:nvPr>
            <p:ph type="title"/>
          </p:nvPr>
        </p:nvSpPr>
        <p:spPr>
          <a:xfrm>
            <a:off x="977290" y="183337"/>
            <a:ext cx="7188300" cy="627900"/>
          </a:xfrm>
          <a:prstGeom prst="rect">
            <a:avLst/>
          </a:prstGeom>
          <a:noFill/>
          <a:ln>
            <a:noFill/>
          </a:ln>
        </p:spPr>
        <p:txBody>
          <a:bodyPr spcFirstLastPara="1" wrap="square" lIns="0" tIns="12050" rIns="0" bIns="0" anchor="b" anchorCtr="0">
            <a:spAutoFit/>
          </a:bodyPr>
          <a:lstStyle/>
          <a:p>
            <a:pPr marL="12700" lvl="0" indent="0" algn="l" rtl="0">
              <a:lnSpc>
                <a:spcPct val="100000"/>
              </a:lnSpc>
              <a:spcBef>
                <a:spcPts val="0"/>
              </a:spcBef>
              <a:spcAft>
                <a:spcPts val="0"/>
              </a:spcAft>
              <a:buClr>
                <a:schemeClr val="dk2"/>
              </a:buClr>
              <a:buSzPts val="4000"/>
              <a:buFont typeface="Libre Franklin"/>
              <a:buNone/>
            </a:pPr>
            <a:r>
              <a:rPr lang="en" sz="4000">
                <a:latin typeface="Times New Roman"/>
                <a:ea typeface="Times New Roman"/>
                <a:cs typeface="Times New Roman"/>
                <a:sym typeface="Times New Roman"/>
              </a:rPr>
              <a:t>The OSI-TCP/IP Reference Model</a:t>
            </a:r>
            <a:endParaRPr sz="4000">
              <a:latin typeface="Times New Roman"/>
              <a:ea typeface="Times New Roman"/>
              <a:cs typeface="Times New Roman"/>
              <a:sym typeface="Times New Roman"/>
            </a:endParaRPr>
          </a:p>
        </p:txBody>
      </p:sp>
      <p:sp>
        <p:nvSpPr>
          <p:cNvPr id="313" name="Google Shape;313;g2b2086dbc8b_0_104"/>
          <p:cNvSpPr txBox="1"/>
          <p:nvPr/>
        </p:nvSpPr>
        <p:spPr>
          <a:xfrm>
            <a:off x="2775380" y="4545664"/>
            <a:ext cx="39060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The TCP/IP reference model</a:t>
            </a:r>
            <a:endParaRPr sz="2400">
              <a:solidFill>
                <a:schemeClr val="dk1"/>
              </a:solidFill>
              <a:latin typeface="Times New Roman"/>
              <a:ea typeface="Times New Roman"/>
              <a:cs typeface="Times New Roman"/>
              <a:sym typeface="Times New Roman"/>
            </a:endParaRPr>
          </a:p>
        </p:txBody>
      </p:sp>
      <p:sp>
        <p:nvSpPr>
          <p:cNvPr id="314" name="Google Shape;314;g2b2086dbc8b_0_104"/>
          <p:cNvSpPr/>
          <p:nvPr/>
        </p:nvSpPr>
        <p:spPr>
          <a:xfrm>
            <a:off x="1621733" y="1661523"/>
            <a:ext cx="6213300" cy="2742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b2086dbc8b_0_203"/>
          <p:cNvSpPr txBox="1">
            <a:spLocks noGrp="1"/>
          </p:cNvSpPr>
          <p:nvPr>
            <p:ph type="title"/>
          </p:nvPr>
        </p:nvSpPr>
        <p:spPr>
          <a:xfrm>
            <a:off x="1227925" y="411500"/>
            <a:ext cx="6954000" cy="443700"/>
          </a:xfrm>
          <a:prstGeom prst="rect">
            <a:avLst/>
          </a:prstGeom>
          <a:noFill/>
          <a:ln>
            <a:noFill/>
          </a:ln>
        </p:spPr>
        <p:txBody>
          <a:bodyPr spcFirstLastPara="1" wrap="square" lIns="0" tIns="12700" rIns="0" bIns="0" anchor="b" anchorCtr="0">
            <a:spAutoFit/>
          </a:bodyPr>
          <a:lstStyle/>
          <a:p>
            <a:pPr marL="12700" lvl="0" indent="0" algn="ctr" rtl="0">
              <a:lnSpc>
                <a:spcPct val="100000"/>
              </a:lnSpc>
              <a:spcBef>
                <a:spcPts val="0"/>
              </a:spcBef>
              <a:spcAft>
                <a:spcPts val="0"/>
              </a:spcAft>
              <a:buClr>
                <a:schemeClr val="dk2"/>
              </a:buClr>
              <a:buSzPts val="4000"/>
              <a:buFont typeface="Arial"/>
              <a:buNone/>
            </a:pPr>
            <a:r>
              <a:rPr lang="en">
                <a:latin typeface="Times New Roman"/>
                <a:ea typeface="Times New Roman"/>
                <a:cs typeface="Times New Roman"/>
                <a:sym typeface="Times New Roman"/>
              </a:rPr>
              <a:t>The TCP/IP Reference Model </a:t>
            </a:r>
            <a:endParaRPr>
              <a:latin typeface="Times New Roman"/>
              <a:ea typeface="Times New Roman"/>
              <a:cs typeface="Times New Roman"/>
              <a:sym typeface="Times New Roman"/>
            </a:endParaRPr>
          </a:p>
        </p:txBody>
      </p:sp>
      <p:sp>
        <p:nvSpPr>
          <p:cNvPr id="320" name="Google Shape;320;g2b2086dbc8b_0_203"/>
          <p:cNvSpPr txBox="1"/>
          <p:nvPr/>
        </p:nvSpPr>
        <p:spPr>
          <a:xfrm>
            <a:off x="330504" y="4277639"/>
            <a:ext cx="8478600" cy="3822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The TCP/IP reference model with some protocols </a:t>
            </a:r>
            <a:endParaRPr sz="2400">
              <a:solidFill>
                <a:schemeClr val="dk1"/>
              </a:solidFill>
              <a:latin typeface="Times New Roman"/>
              <a:ea typeface="Times New Roman"/>
              <a:cs typeface="Times New Roman"/>
              <a:sym typeface="Times New Roman"/>
            </a:endParaRPr>
          </a:p>
        </p:txBody>
      </p:sp>
      <p:sp>
        <p:nvSpPr>
          <p:cNvPr id="321" name="Google Shape;321;g2b2086dbc8b_0_203"/>
          <p:cNvSpPr/>
          <p:nvPr/>
        </p:nvSpPr>
        <p:spPr>
          <a:xfrm>
            <a:off x="412725" y="1388976"/>
            <a:ext cx="8313300" cy="2412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b2086dbc8b_0_399"/>
          <p:cNvSpPr txBox="1">
            <a:spLocks noGrp="1"/>
          </p:cNvSpPr>
          <p:nvPr>
            <p:ph type="title"/>
          </p:nvPr>
        </p:nvSpPr>
        <p:spPr>
          <a:xfrm>
            <a:off x="914400" y="205978"/>
            <a:ext cx="7772400" cy="8574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endParaRPr/>
          </a:p>
        </p:txBody>
      </p:sp>
      <p:sp>
        <p:nvSpPr>
          <p:cNvPr id="327" name="Google Shape;327;g2b2086dbc8b_0_399"/>
          <p:cNvSpPr txBox="1">
            <a:spLocks noGrp="1"/>
          </p:cNvSpPr>
          <p:nvPr>
            <p:ph type="body" idx="1"/>
          </p:nvPr>
        </p:nvSpPr>
        <p:spPr>
          <a:xfrm>
            <a:off x="914400" y="1085850"/>
            <a:ext cx="7772400" cy="3429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pic>
        <p:nvPicPr>
          <p:cNvPr id="328" name="Google Shape;328;g2b2086dbc8b_0_399"/>
          <p:cNvPicPr preferRelativeResize="0"/>
          <p:nvPr/>
        </p:nvPicPr>
        <p:blipFill>
          <a:blip r:embed="rId3">
            <a:alphaModFix/>
          </a:blip>
          <a:stretch>
            <a:fillRect/>
          </a:stretch>
        </p:blipFill>
        <p:spPr>
          <a:xfrm>
            <a:off x="116850" y="171450"/>
            <a:ext cx="8917326" cy="4800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b2a74faed1_0_38"/>
          <p:cNvSpPr txBox="1">
            <a:spLocks noGrp="1"/>
          </p:cNvSpPr>
          <p:nvPr>
            <p:ph type="body" idx="1"/>
          </p:nvPr>
        </p:nvSpPr>
        <p:spPr>
          <a:xfrm>
            <a:off x="292000" y="224600"/>
            <a:ext cx="8394900" cy="4290600"/>
          </a:xfrm>
          <a:prstGeom prst="rect">
            <a:avLst/>
          </a:prstGeom>
        </p:spPr>
        <p:txBody>
          <a:bodyPr spcFirstLastPara="1" wrap="square" lIns="91425" tIns="45700" rIns="91425" bIns="45700" anchor="t" anchorCtr="0">
            <a:normAutofit/>
          </a:bodyPr>
          <a:lstStyle/>
          <a:p>
            <a:pPr marL="457200" lvl="0" indent="0" algn="just" rtl="0">
              <a:spcBef>
                <a:spcPts val="580"/>
              </a:spcBef>
              <a:spcAft>
                <a:spcPts val="0"/>
              </a:spcAft>
              <a:buNone/>
            </a:pPr>
            <a:endParaRPr sz="2300">
              <a:solidFill>
                <a:schemeClr val="dk1"/>
              </a:solidFill>
              <a:latin typeface="Times New Roman"/>
              <a:ea typeface="Times New Roman"/>
              <a:cs typeface="Times New Roman"/>
              <a:sym typeface="Times New Roman"/>
            </a:endParaRPr>
          </a:p>
          <a:p>
            <a:pPr marL="457200" lvl="0" indent="-374650" algn="just" rtl="0">
              <a:spcBef>
                <a:spcPts val="58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TCP/IP model was developed prior to the OSI model.</a:t>
            </a:r>
            <a:endParaRPr sz="2300">
              <a:solidFill>
                <a:schemeClr val="dk1"/>
              </a:solidFill>
              <a:latin typeface="Times New Roman"/>
              <a:ea typeface="Times New Roman"/>
              <a:cs typeface="Times New Roman"/>
              <a:sym typeface="Times New Roman"/>
            </a:endParaRPr>
          </a:p>
          <a:p>
            <a:pPr marL="457200" lvl="0" indent="-374650" algn="just" rtl="0">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TCP/IP model is not exactly similar to the OSI model.</a:t>
            </a:r>
            <a:endParaRPr sz="2300">
              <a:solidFill>
                <a:schemeClr val="dk1"/>
              </a:solidFill>
              <a:latin typeface="Times New Roman"/>
              <a:ea typeface="Times New Roman"/>
              <a:cs typeface="Times New Roman"/>
              <a:sym typeface="Times New Roman"/>
            </a:endParaRPr>
          </a:p>
          <a:p>
            <a:pPr marL="457200" lvl="0" indent="-374650" algn="just" rtl="0">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TCP/IP model consists of four layers.</a:t>
            </a:r>
            <a:endParaRPr sz="2300">
              <a:solidFill>
                <a:schemeClr val="dk1"/>
              </a:solidFill>
              <a:latin typeface="Times New Roman"/>
              <a:ea typeface="Times New Roman"/>
              <a:cs typeface="Times New Roman"/>
              <a:sym typeface="Times New Roman"/>
            </a:endParaRPr>
          </a:p>
          <a:p>
            <a:pPr marL="457200" lvl="0" indent="-374650" algn="just" rtl="0">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Helps establish a connection between different types of computers.</a:t>
            </a:r>
            <a:endParaRPr sz="2300">
              <a:solidFill>
                <a:schemeClr val="dk1"/>
              </a:solidFill>
              <a:latin typeface="Times New Roman"/>
              <a:ea typeface="Times New Roman"/>
              <a:cs typeface="Times New Roman"/>
              <a:sym typeface="Times New Roman"/>
            </a:endParaRPr>
          </a:p>
          <a:p>
            <a:pPr marL="457200" lvl="0" indent="-374650" algn="just" rtl="0">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Works independently of the OS.</a:t>
            </a:r>
            <a:endParaRPr sz="2300">
              <a:solidFill>
                <a:schemeClr val="dk1"/>
              </a:solidFill>
              <a:latin typeface="Times New Roman"/>
              <a:ea typeface="Times New Roman"/>
              <a:cs typeface="Times New Roman"/>
              <a:sym typeface="Times New Roman"/>
            </a:endParaRPr>
          </a:p>
          <a:p>
            <a:pPr marL="457200" lvl="0" indent="-374650" algn="just" rtl="0">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Supports many routing protocols.</a:t>
            </a:r>
            <a:endParaRPr sz="2300">
              <a:solidFill>
                <a:schemeClr val="dk1"/>
              </a:solidFill>
              <a:latin typeface="Times New Roman"/>
              <a:ea typeface="Times New Roman"/>
              <a:cs typeface="Times New Roman"/>
              <a:sym typeface="Times New Roman"/>
            </a:endParaRPr>
          </a:p>
          <a:p>
            <a:pPr marL="457200" lvl="0" indent="-374650" algn="just" rtl="0">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Uses client-server architecture.</a:t>
            </a:r>
            <a:endParaRPr sz="2300">
              <a:solidFill>
                <a:schemeClr val="dk1"/>
              </a:solidFill>
              <a:latin typeface="Times New Roman"/>
              <a:ea typeface="Times New Roman"/>
              <a:cs typeface="Times New Roman"/>
              <a:sym typeface="Times New Roman"/>
            </a:endParaRPr>
          </a:p>
          <a:p>
            <a:pPr marL="457200" lvl="0" indent="-374650" algn="just" rtl="0">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Can be operated independently.</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b2086dbc8b_0_302"/>
          <p:cNvSpPr txBox="1">
            <a:spLocks noGrp="1"/>
          </p:cNvSpPr>
          <p:nvPr>
            <p:ph type="title"/>
          </p:nvPr>
        </p:nvSpPr>
        <p:spPr>
          <a:xfrm>
            <a:off x="914400" y="60384"/>
            <a:ext cx="7772400" cy="6432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chemeClr val="dk2"/>
              </a:buClr>
              <a:buSzPts val="4000"/>
              <a:buFont typeface="Arial"/>
              <a:buNone/>
            </a:pPr>
            <a:r>
              <a:rPr lang="en" b="1">
                <a:latin typeface="Times New Roman"/>
                <a:ea typeface="Times New Roman"/>
                <a:cs typeface="Times New Roman"/>
                <a:sym typeface="Times New Roman"/>
              </a:rPr>
              <a:t>Comparison of OSI &amp; TCP/IP</a:t>
            </a:r>
            <a:endParaRPr b="1">
              <a:latin typeface="Times New Roman"/>
              <a:ea typeface="Times New Roman"/>
              <a:cs typeface="Times New Roman"/>
              <a:sym typeface="Times New Roman"/>
            </a:endParaRPr>
          </a:p>
        </p:txBody>
      </p:sp>
      <p:sp>
        <p:nvSpPr>
          <p:cNvPr id="339" name="Google Shape;339;g2b2086dbc8b_0_302"/>
          <p:cNvSpPr txBox="1">
            <a:spLocks noGrp="1"/>
          </p:cNvSpPr>
          <p:nvPr>
            <p:ph type="body" idx="1"/>
          </p:nvPr>
        </p:nvSpPr>
        <p:spPr>
          <a:xfrm>
            <a:off x="318000" y="779675"/>
            <a:ext cx="8368800" cy="2970600"/>
          </a:xfrm>
          <a:prstGeom prst="rect">
            <a:avLst/>
          </a:prstGeom>
          <a:noFill/>
          <a:ln>
            <a:noFill/>
          </a:ln>
        </p:spPr>
        <p:txBody>
          <a:bodyPr spcFirstLastPara="1" wrap="square" lIns="91425" tIns="45700" rIns="91425" bIns="45700" anchor="t" anchorCtr="0">
            <a:noAutofit/>
          </a:bodyPr>
          <a:lstStyle/>
          <a:p>
            <a:pPr marL="274320" lvl="0" indent="-287020" algn="just" rtl="0">
              <a:spcBef>
                <a:spcPts val="0"/>
              </a:spcBef>
              <a:spcAft>
                <a:spcPts val="0"/>
              </a:spcAft>
              <a:buClr>
                <a:schemeClr val="dk1"/>
              </a:buClr>
              <a:buSzPts val="1645"/>
              <a:buFont typeface="Times New Roman"/>
              <a:buChar char="●"/>
            </a:pPr>
            <a:r>
              <a:rPr lang="en" sz="1900">
                <a:solidFill>
                  <a:schemeClr val="dk1"/>
                </a:solidFill>
                <a:latin typeface="Times New Roman"/>
                <a:ea typeface="Times New Roman"/>
                <a:cs typeface="Times New Roman"/>
                <a:sym typeface="Times New Roman"/>
              </a:rPr>
              <a:t>OSI has </a:t>
            </a:r>
            <a:r>
              <a:rPr lang="en" sz="1900">
                <a:solidFill>
                  <a:srgbClr val="FF3300"/>
                </a:solidFill>
                <a:latin typeface="Times New Roman"/>
                <a:ea typeface="Times New Roman"/>
                <a:cs typeface="Times New Roman"/>
                <a:sym typeface="Times New Roman"/>
              </a:rPr>
              <a:t>7 layers </a:t>
            </a:r>
            <a:r>
              <a:rPr lang="en" sz="1900">
                <a:solidFill>
                  <a:schemeClr val="dk1"/>
                </a:solidFill>
                <a:latin typeface="Times New Roman"/>
                <a:ea typeface="Times New Roman"/>
                <a:cs typeface="Times New Roman"/>
                <a:sym typeface="Times New Roman"/>
              </a:rPr>
              <a:t>whereas TCP/IP has </a:t>
            </a:r>
            <a:r>
              <a:rPr lang="en" sz="1900">
                <a:solidFill>
                  <a:srgbClr val="FF3300"/>
                </a:solidFill>
                <a:latin typeface="Times New Roman"/>
                <a:ea typeface="Times New Roman"/>
                <a:cs typeface="Times New Roman"/>
                <a:sym typeface="Times New Roman"/>
              </a:rPr>
              <a:t>4 layers</a:t>
            </a: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marL="274320" lvl="0" indent="0" algn="just" rtl="0">
              <a:spcBef>
                <a:spcPts val="0"/>
              </a:spcBef>
              <a:spcAft>
                <a:spcPts val="0"/>
              </a:spcAft>
              <a:buNone/>
            </a:pPr>
            <a:endParaRPr sz="1900">
              <a:solidFill>
                <a:schemeClr val="dk1"/>
              </a:solidFill>
              <a:latin typeface="Times New Roman"/>
              <a:ea typeface="Times New Roman"/>
              <a:cs typeface="Times New Roman"/>
              <a:sym typeface="Times New Roman"/>
            </a:endParaRPr>
          </a:p>
          <a:p>
            <a:pPr marL="274320" lvl="0" indent="-287020" algn="just" rtl="0">
              <a:spcBef>
                <a:spcPts val="580"/>
              </a:spcBef>
              <a:spcAft>
                <a:spcPts val="0"/>
              </a:spcAft>
              <a:buClr>
                <a:schemeClr val="dk1"/>
              </a:buClr>
              <a:buSzPts val="1645"/>
              <a:buFont typeface="Times New Roman"/>
              <a:buChar char="●"/>
            </a:pPr>
            <a:r>
              <a:rPr lang="en" sz="1900">
                <a:solidFill>
                  <a:schemeClr val="dk1"/>
                </a:solidFill>
                <a:latin typeface="Times New Roman"/>
                <a:ea typeface="Times New Roman"/>
                <a:cs typeface="Times New Roman"/>
                <a:sym typeface="Times New Roman"/>
              </a:rPr>
              <a:t>The OSI Model is a</a:t>
            </a:r>
            <a:r>
              <a:rPr lang="en" sz="1900">
                <a:solidFill>
                  <a:srgbClr val="FF3300"/>
                </a:solidFill>
                <a:latin typeface="Times New Roman"/>
                <a:ea typeface="Times New Roman"/>
                <a:cs typeface="Times New Roman"/>
                <a:sym typeface="Times New Roman"/>
              </a:rPr>
              <a:t> logical and conceptual model</a:t>
            </a:r>
            <a:r>
              <a:rPr lang="en" sz="1900">
                <a:solidFill>
                  <a:schemeClr val="dk1"/>
                </a:solidFill>
                <a:latin typeface="Times New Roman"/>
                <a:ea typeface="Times New Roman"/>
                <a:cs typeface="Times New Roman"/>
                <a:sym typeface="Times New Roman"/>
              </a:rPr>
              <a:t> that defines network communication used by systems open to interconnection and communication with other systems. On the other hand, TCP/IP helps you to determine how a specific computer should be</a:t>
            </a:r>
            <a:r>
              <a:rPr lang="en" sz="1900">
                <a:solidFill>
                  <a:srgbClr val="FF3300"/>
                </a:solidFill>
                <a:latin typeface="Times New Roman"/>
                <a:ea typeface="Times New Roman"/>
                <a:cs typeface="Times New Roman"/>
                <a:sym typeface="Times New Roman"/>
              </a:rPr>
              <a:t> connected to the internet and how you can be transmitted between them.</a:t>
            </a:r>
            <a:endParaRPr sz="1900">
              <a:solidFill>
                <a:srgbClr val="FF3300"/>
              </a:solidFill>
              <a:latin typeface="Times New Roman"/>
              <a:ea typeface="Times New Roman"/>
              <a:cs typeface="Times New Roman"/>
              <a:sym typeface="Times New Roman"/>
            </a:endParaRPr>
          </a:p>
          <a:p>
            <a:pPr marL="274320" lvl="0" indent="0" algn="just" rtl="0">
              <a:spcBef>
                <a:spcPts val="580"/>
              </a:spcBef>
              <a:spcAft>
                <a:spcPts val="0"/>
              </a:spcAft>
              <a:buNone/>
            </a:pPr>
            <a:endParaRPr sz="1900">
              <a:solidFill>
                <a:schemeClr val="dk1"/>
              </a:solidFill>
              <a:latin typeface="Times New Roman"/>
              <a:ea typeface="Times New Roman"/>
              <a:cs typeface="Times New Roman"/>
              <a:sym typeface="Times New Roman"/>
            </a:endParaRPr>
          </a:p>
          <a:p>
            <a:pPr marL="274320" lvl="0" indent="-287020" algn="just" rtl="0">
              <a:spcBef>
                <a:spcPts val="580"/>
              </a:spcBef>
              <a:spcAft>
                <a:spcPts val="0"/>
              </a:spcAft>
              <a:buClr>
                <a:schemeClr val="dk1"/>
              </a:buClr>
              <a:buSzPts val="1645"/>
              <a:buFont typeface="Times New Roman"/>
              <a:buChar char="●"/>
            </a:pPr>
            <a:r>
              <a:rPr lang="en" sz="1900">
                <a:solidFill>
                  <a:schemeClr val="dk1"/>
                </a:solidFill>
                <a:latin typeface="Times New Roman"/>
                <a:ea typeface="Times New Roman"/>
                <a:cs typeface="Times New Roman"/>
                <a:sym typeface="Times New Roman"/>
              </a:rPr>
              <a:t>OSI header is</a:t>
            </a:r>
            <a:r>
              <a:rPr lang="en" sz="1900">
                <a:solidFill>
                  <a:srgbClr val="FF3300"/>
                </a:solidFill>
                <a:latin typeface="Times New Roman"/>
                <a:ea typeface="Times New Roman"/>
                <a:cs typeface="Times New Roman"/>
                <a:sym typeface="Times New Roman"/>
              </a:rPr>
              <a:t> 5 bytes</a:t>
            </a:r>
            <a:r>
              <a:rPr lang="en" sz="1900">
                <a:solidFill>
                  <a:schemeClr val="dk1"/>
                </a:solidFill>
                <a:latin typeface="Times New Roman"/>
                <a:ea typeface="Times New Roman"/>
                <a:cs typeface="Times New Roman"/>
                <a:sym typeface="Times New Roman"/>
              </a:rPr>
              <a:t> whereas TCP/IP header size is </a:t>
            </a:r>
            <a:r>
              <a:rPr lang="en" sz="1900">
                <a:solidFill>
                  <a:srgbClr val="FF3300"/>
                </a:solidFill>
                <a:latin typeface="Times New Roman"/>
                <a:ea typeface="Times New Roman"/>
                <a:cs typeface="Times New Roman"/>
                <a:sym typeface="Times New Roman"/>
              </a:rPr>
              <a:t>20 bytes.</a:t>
            </a:r>
            <a:endParaRPr sz="1900">
              <a:solidFill>
                <a:schemeClr val="dk1"/>
              </a:solidFill>
              <a:latin typeface="Times New Roman"/>
              <a:ea typeface="Times New Roman"/>
              <a:cs typeface="Times New Roman"/>
              <a:sym typeface="Times New Roman"/>
            </a:endParaRPr>
          </a:p>
          <a:p>
            <a:pPr marL="274320" lvl="0" indent="0" algn="just" rtl="0">
              <a:spcBef>
                <a:spcPts val="580"/>
              </a:spcBef>
              <a:spcAft>
                <a:spcPts val="0"/>
              </a:spcAft>
              <a:buNone/>
            </a:pPr>
            <a:endParaRPr sz="1900">
              <a:solidFill>
                <a:schemeClr val="dk1"/>
              </a:solidFill>
              <a:latin typeface="Times New Roman"/>
              <a:ea typeface="Times New Roman"/>
              <a:cs typeface="Times New Roman"/>
              <a:sym typeface="Times New Roman"/>
            </a:endParaRPr>
          </a:p>
          <a:p>
            <a:pPr marL="274320" lvl="0" indent="-287020" algn="just" rtl="0">
              <a:spcBef>
                <a:spcPts val="580"/>
              </a:spcBef>
              <a:spcAft>
                <a:spcPts val="0"/>
              </a:spcAft>
              <a:buClr>
                <a:schemeClr val="dk1"/>
              </a:buClr>
              <a:buSzPts val="1645"/>
              <a:buFont typeface="Times New Roman"/>
              <a:buChar char="●"/>
            </a:pPr>
            <a:r>
              <a:rPr lang="en" sz="1900">
                <a:solidFill>
                  <a:schemeClr val="dk1"/>
                </a:solidFill>
                <a:latin typeface="Times New Roman"/>
                <a:ea typeface="Times New Roman"/>
                <a:cs typeface="Times New Roman"/>
                <a:sym typeface="Times New Roman"/>
              </a:rPr>
              <a:t>OSI refers to </a:t>
            </a:r>
            <a:r>
              <a:rPr lang="en" sz="1900">
                <a:solidFill>
                  <a:srgbClr val="FF3300"/>
                </a:solidFill>
                <a:latin typeface="Times New Roman"/>
                <a:ea typeface="Times New Roman"/>
                <a:cs typeface="Times New Roman"/>
                <a:sym typeface="Times New Roman"/>
              </a:rPr>
              <a:t>Open Systems Interconnection</a:t>
            </a:r>
            <a:r>
              <a:rPr lang="en" sz="1900">
                <a:solidFill>
                  <a:schemeClr val="dk1"/>
                </a:solidFill>
                <a:latin typeface="Times New Roman"/>
                <a:ea typeface="Times New Roman"/>
                <a:cs typeface="Times New Roman"/>
                <a:sym typeface="Times New Roman"/>
              </a:rPr>
              <a:t> whereas TCP/IP refers to </a:t>
            </a:r>
            <a:r>
              <a:rPr lang="en" sz="1900">
                <a:solidFill>
                  <a:srgbClr val="FF3300"/>
                </a:solidFill>
                <a:latin typeface="Times New Roman"/>
                <a:ea typeface="Times New Roman"/>
                <a:cs typeface="Times New Roman"/>
                <a:sym typeface="Times New Roman"/>
              </a:rPr>
              <a:t>Transmission Control Protocol.</a:t>
            </a:r>
            <a:endParaRPr sz="1900">
              <a:solidFill>
                <a:srgbClr val="FF3300"/>
              </a:solidFill>
              <a:latin typeface="Times New Roman"/>
              <a:ea typeface="Times New Roman"/>
              <a:cs typeface="Times New Roman"/>
              <a:sym typeface="Times New Roman"/>
            </a:endParaRPr>
          </a:p>
          <a:p>
            <a:pPr marL="274320" lvl="0" indent="0" algn="just" rtl="0">
              <a:spcBef>
                <a:spcPts val="58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afd25750f5_0_37"/>
          <p:cNvSpPr txBox="1">
            <a:spLocks noGrp="1"/>
          </p:cNvSpPr>
          <p:nvPr>
            <p:ph type="body" idx="1"/>
          </p:nvPr>
        </p:nvSpPr>
        <p:spPr>
          <a:xfrm>
            <a:off x="311700" y="454000"/>
            <a:ext cx="8520600" cy="4114800"/>
          </a:xfrm>
          <a:prstGeom prst="rect">
            <a:avLst/>
          </a:prstGeom>
          <a:noFill/>
          <a:ln>
            <a:noFill/>
          </a:ln>
        </p:spPr>
        <p:txBody>
          <a:bodyPr spcFirstLastPara="1" wrap="square" lIns="91425" tIns="91425" rIns="91425" bIns="91425" anchor="t" anchorCtr="0">
            <a:normAutofit fontScale="92500" lnSpcReduction="10000"/>
          </a:bodyPr>
          <a:lstStyle/>
          <a:p>
            <a:pPr marL="457200" marR="0" lvl="0" indent="-351948" algn="l" rtl="0">
              <a:lnSpc>
                <a:spcPct val="115000"/>
              </a:lnSpc>
              <a:spcBef>
                <a:spcPts val="0"/>
              </a:spcBef>
              <a:spcAft>
                <a:spcPts val="0"/>
              </a:spcAft>
              <a:buSzPct val="100000"/>
              <a:buFont typeface="Times New Roman"/>
              <a:buChar char="●"/>
            </a:pPr>
            <a:r>
              <a:rPr lang="en" sz="2100">
                <a:solidFill>
                  <a:schemeClr val="dk1"/>
                </a:solidFill>
                <a:latin typeface="Times New Roman"/>
                <a:ea typeface="Times New Roman"/>
                <a:cs typeface="Times New Roman"/>
                <a:sym typeface="Times New Roman"/>
              </a:rPr>
              <a:t>OSI follows a </a:t>
            </a:r>
            <a:r>
              <a:rPr lang="en" sz="2100">
                <a:solidFill>
                  <a:srgbClr val="FF3300"/>
                </a:solidFill>
                <a:latin typeface="Times New Roman"/>
                <a:ea typeface="Times New Roman"/>
                <a:cs typeface="Times New Roman"/>
                <a:sym typeface="Times New Roman"/>
              </a:rPr>
              <a:t>vertical approach</a:t>
            </a:r>
            <a:r>
              <a:rPr lang="en" sz="2100">
                <a:solidFill>
                  <a:schemeClr val="dk1"/>
                </a:solidFill>
                <a:latin typeface="Times New Roman"/>
                <a:ea typeface="Times New Roman"/>
                <a:cs typeface="Times New Roman"/>
                <a:sym typeface="Times New Roman"/>
              </a:rPr>
              <a:t> whereas TCP/IP follows a </a:t>
            </a:r>
            <a:r>
              <a:rPr lang="en" sz="2100">
                <a:solidFill>
                  <a:srgbClr val="FF3300"/>
                </a:solidFill>
                <a:latin typeface="Times New Roman"/>
                <a:ea typeface="Times New Roman"/>
                <a:cs typeface="Times New Roman"/>
                <a:sym typeface="Times New Roman"/>
              </a:rPr>
              <a:t>horizontal approach.</a:t>
            </a:r>
            <a:endParaRPr sz="2100">
              <a:solidFill>
                <a:srgbClr val="FF3300"/>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51948" algn="l" rtl="0">
              <a:lnSpc>
                <a:spcPct val="115000"/>
              </a:lnSpc>
              <a:spcBef>
                <a:spcPts val="0"/>
              </a:spcBef>
              <a:spcAft>
                <a:spcPts val="0"/>
              </a:spcAft>
              <a:buSzPct val="100000"/>
              <a:buFont typeface="Times New Roman"/>
              <a:buChar char="●"/>
            </a:pPr>
            <a:r>
              <a:rPr lang="en" sz="2100">
                <a:solidFill>
                  <a:schemeClr val="dk1"/>
                </a:solidFill>
                <a:latin typeface="Times New Roman"/>
                <a:ea typeface="Times New Roman"/>
                <a:cs typeface="Times New Roman"/>
                <a:sym typeface="Times New Roman"/>
              </a:rPr>
              <a:t>OSI model, the transport layer, is </a:t>
            </a:r>
            <a:r>
              <a:rPr lang="en" sz="2100">
                <a:solidFill>
                  <a:srgbClr val="FF0000"/>
                </a:solidFill>
                <a:latin typeface="Times New Roman"/>
                <a:ea typeface="Times New Roman"/>
                <a:cs typeface="Times New Roman"/>
                <a:sym typeface="Times New Roman"/>
              </a:rPr>
              <a:t>only connection-oriented</a:t>
            </a:r>
            <a:r>
              <a:rPr lang="en" sz="2100">
                <a:solidFill>
                  <a:schemeClr val="dk1"/>
                </a:solidFill>
                <a:latin typeface="Times New Roman"/>
                <a:ea typeface="Times New Roman"/>
                <a:cs typeface="Times New Roman"/>
                <a:sym typeface="Times New Roman"/>
              </a:rPr>
              <a:t> whereas the TCP/IP model is both </a:t>
            </a:r>
            <a:r>
              <a:rPr lang="en" sz="2100">
                <a:solidFill>
                  <a:srgbClr val="FF0000"/>
                </a:solidFill>
                <a:latin typeface="Times New Roman"/>
                <a:ea typeface="Times New Roman"/>
                <a:cs typeface="Times New Roman"/>
                <a:sym typeface="Times New Roman"/>
              </a:rPr>
              <a:t>connection-oriented and connectionless</a:t>
            </a:r>
            <a:r>
              <a:rPr lang="en"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51948" algn="l" rtl="0">
              <a:lnSpc>
                <a:spcPct val="115000"/>
              </a:lnSpc>
              <a:spcBef>
                <a:spcPts val="0"/>
              </a:spcBef>
              <a:spcAft>
                <a:spcPts val="0"/>
              </a:spcAft>
              <a:buSzPct val="100000"/>
              <a:buFont typeface="Times New Roman"/>
              <a:buChar char="●"/>
            </a:pPr>
            <a:r>
              <a:rPr lang="en" sz="2100">
                <a:solidFill>
                  <a:schemeClr val="dk1"/>
                </a:solidFill>
                <a:latin typeface="Times New Roman"/>
                <a:ea typeface="Times New Roman"/>
                <a:cs typeface="Times New Roman"/>
                <a:sym typeface="Times New Roman"/>
              </a:rPr>
              <a:t>OSI model is developed by</a:t>
            </a:r>
            <a:r>
              <a:rPr lang="en" sz="2100">
                <a:solidFill>
                  <a:srgbClr val="FF0000"/>
                </a:solidFill>
                <a:latin typeface="Times New Roman"/>
                <a:ea typeface="Times New Roman"/>
                <a:cs typeface="Times New Roman"/>
                <a:sym typeface="Times New Roman"/>
              </a:rPr>
              <a:t> ISO </a:t>
            </a:r>
            <a:r>
              <a:rPr lang="en" sz="2100">
                <a:solidFill>
                  <a:schemeClr val="dk1"/>
                </a:solidFill>
                <a:latin typeface="Times New Roman"/>
                <a:ea typeface="Times New Roman"/>
                <a:cs typeface="Times New Roman"/>
                <a:sym typeface="Times New Roman"/>
              </a:rPr>
              <a:t>whereas TCP Model is developed by </a:t>
            </a:r>
            <a:r>
              <a:rPr lang="en" sz="2100">
                <a:solidFill>
                  <a:srgbClr val="FF0000"/>
                </a:solidFill>
                <a:latin typeface="Times New Roman"/>
                <a:ea typeface="Times New Roman"/>
                <a:cs typeface="Times New Roman"/>
                <a:sym typeface="Times New Roman"/>
              </a:rPr>
              <a:t>ARPANET.</a:t>
            </a:r>
            <a:endParaRPr sz="2100">
              <a:solidFill>
                <a:schemeClr val="dk1"/>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51948" algn="l" rtl="0">
              <a:lnSpc>
                <a:spcPct val="115000"/>
              </a:lnSpc>
              <a:spcBef>
                <a:spcPts val="0"/>
              </a:spcBef>
              <a:spcAft>
                <a:spcPts val="0"/>
              </a:spcAft>
              <a:buSzPct val="100000"/>
              <a:buFont typeface="Times New Roman"/>
              <a:buChar char="●"/>
            </a:pPr>
            <a:r>
              <a:rPr lang="en" sz="2100">
                <a:solidFill>
                  <a:schemeClr val="dk1"/>
                </a:solidFill>
                <a:latin typeface="Times New Roman"/>
                <a:ea typeface="Times New Roman"/>
                <a:cs typeface="Times New Roman"/>
                <a:sym typeface="Times New Roman"/>
              </a:rPr>
              <a:t>OSI model helps you to</a:t>
            </a:r>
            <a:r>
              <a:rPr lang="en" sz="2100">
                <a:solidFill>
                  <a:srgbClr val="FF0000"/>
                </a:solidFill>
                <a:latin typeface="Times New Roman"/>
                <a:ea typeface="Times New Roman"/>
                <a:cs typeface="Times New Roman"/>
                <a:sym typeface="Times New Roman"/>
              </a:rPr>
              <a:t> standardize router, switch, motherboard</a:t>
            </a:r>
            <a:r>
              <a:rPr lang="en" sz="2100">
                <a:solidFill>
                  <a:schemeClr val="dk1"/>
                </a:solidFill>
                <a:latin typeface="Times New Roman"/>
                <a:ea typeface="Times New Roman"/>
                <a:cs typeface="Times New Roman"/>
                <a:sym typeface="Times New Roman"/>
              </a:rPr>
              <a:t>, and other hardware whereas TCP/IP helps you to </a:t>
            </a:r>
            <a:r>
              <a:rPr lang="en" sz="2100">
                <a:solidFill>
                  <a:srgbClr val="FF0000"/>
                </a:solidFill>
                <a:latin typeface="Times New Roman"/>
                <a:ea typeface="Times New Roman"/>
                <a:cs typeface="Times New Roman"/>
                <a:sym typeface="Times New Roman"/>
              </a:rPr>
              <a:t>establish a connection between different types of computers.</a:t>
            </a:r>
            <a:endParaRPr sz="2100">
              <a:solidFill>
                <a:srgbClr val="FF0000"/>
              </a:solidFill>
              <a:latin typeface="Times New Roman"/>
              <a:ea typeface="Times New Roman"/>
              <a:cs typeface="Times New Roman"/>
              <a:sym typeface="Times New Roman"/>
            </a:endParaRPr>
          </a:p>
          <a:p>
            <a:pPr marL="457200" lvl="0" indent="0" algn="l" rtl="0">
              <a:lnSpc>
                <a:spcPct val="115000"/>
              </a:lnSpc>
              <a:spcBef>
                <a:spcPts val="0"/>
              </a:spcBef>
              <a:spcAft>
                <a:spcPts val="1200"/>
              </a:spcAft>
              <a:buNone/>
            </a:pP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g2bb12aa63d7_0_0"/>
          <p:cNvPicPr preferRelativeResize="0"/>
          <p:nvPr/>
        </p:nvPicPr>
        <p:blipFill>
          <a:blip r:embed="rId3">
            <a:alphaModFix/>
          </a:blip>
          <a:stretch>
            <a:fillRect/>
          </a:stretch>
        </p:blipFill>
        <p:spPr>
          <a:xfrm>
            <a:off x="728813" y="375638"/>
            <a:ext cx="7686375" cy="439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3"/>
          <p:cNvPicPr preferRelativeResize="0"/>
          <p:nvPr/>
        </p:nvPicPr>
        <p:blipFill>
          <a:blip r:embed="rId3">
            <a:alphaModFix/>
          </a:blip>
          <a:stretch>
            <a:fillRect/>
          </a:stretch>
        </p:blipFill>
        <p:spPr>
          <a:xfrm>
            <a:off x="967550" y="244250"/>
            <a:ext cx="7076775" cy="439407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b2a74faed1_0_11"/>
          <p:cNvSpPr txBox="1">
            <a:spLocks noGrp="1"/>
          </p:cNvSpPr>
          <p:nvPr>
            <p:ph type="title"/>
          </p:nvPr>
        </p:nvSpPr>
        <p:spPr>
          <a:xfrm>
            <a:off x="311700" y="1305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Connection-oriented </a:t>
            </a:r>
            <a:endParaRPr b="1">
              <a:latin typeface="Times New Roman"/>
              <a:ea typeface="Times New Roman"/>
              <a:cs typeface="Times New Roman"/>
              <a:sym typeface="Times New Roman"/>
            </a:endParaRPr>
          </a:p>
        </p:txBody>
      </p:sp>
      <p:sp>
        <p:nvSpPr>
          <p:cNvPr id="355" name="Google Shape;355;g2b2a74faed1_0_11"/>
          <p:cNvSpPr txBox="1">
            <a:spLocks noGrp="1"/>
          </p:cNvSpPr>
          <p:nvPr>
            <p:ph type="body" idx="1"/>
          </p:nvPr>
        </p:nvSpPr>
        <p:spPr>
          <a:xfrm>
            <a:off x="311700" y="752425"/>
            <a:ext cx="8520600" cy="38166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SzPts val="1900"/>
              <a:buFont typeface="Times New Roman"/>
              <a:buChar char="●"/>
            </a:pPr>
            <a:r>
              <a:rPr lang="en" sz="1900">
                <a:latin typeface="Times New Roman"/>
                <a:ea typeface="Times New Roman"/>
                <a:cs typeface="Times New Roman"/>
                <a:sym typeface="Times New Roman"/>
              </a:rPr>
              <a:t>Both Connection-oriented service and Connection-less service are used for the connection </a:t>
            </a:r>
            <a:r>
              <a:rPr lang="en" sz="1900">
                <a:solidFill>
                  <a:srgbClr val="FF3300"/>
                </a:solidFill>
                <a:latin typeface="Times New Roman"/>
                <a:ea typeface="Times New Roman"/>
                <a:cs typeface="Times New Roman"/>
                <a:sym typeface="Times New Roman"/>
              </a:rPr>
              <a:t>establishment between two or more two devices.</a:t>
            </a: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457200" lvl="0" indent="0" algn="just" rtl="0">
              <a:spcBef>
                <a:spcPts val="0"/>
              </a:spcBef>
              <a:spcAft>
                <a:spcPts val="0"/>
              </a:spcAft>
              <a:buNone/>
            </a:pPr>
            <a:endParaRPr sz="190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 sz="1900">
                <a:latin typeface="Times New Roman"/>
                <a:ea typeface="Times New Roman"/>
                <a:cs typeface="Times New Roman"/>
                <a:sym typeface="Times New Roman"/>
              </a:rPr>
              <a:t>These services are offered by the network layer.</a:t>
            </a:r>
            <a:endParaRPr sz="1900">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356" name="Google Shape;356;g2b2a74faed1_0_11"/>
          <p:cNvPicPr preferRelativeResize="0"/>
          <p:nvPr/>
        </p:nvPicPr>
        <p:blipFill>
          <a:blip r:embed="rId3">
            <a:alphaModFix/>
          </a:blip>
          <a:stretch>
            <a:fillRect/>
          </a:stretch>
        </p:blipFill>
        <p:spPr>
          <a:xfrm>
            <a:off x="819450" y="2571738"/>
            <a:ext cx="7258050" cy="20669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2b2a74faed1_0_17"/>
          <p:cNvSpPr txBox="1">
            <a:spLocks noGrp="1"/>
          </p:cNvSpPr>
          <p:nvPr>
            <p:ph type="body" idx="1"/>
          </p:nvPr>
        </p:nvSpPr>
        <p:spPr>
          <a:xfrm>
            <a:off x="311700" y="988275"/>
            <a:ext cx="8520600" cy="3580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Connection-oriented service is related to the telephone system. It includes connection establishment and connection termination. </a:t>
            </a:r>
            <a:endParaRPr sz="20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a connection-oriented service, the Handshake method is used to establish the connection between sender and receiver.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b2a74faed1_0_22"/>
          <p:cNvSpPr txBox="1">
            <a:spLocks noGrp="1"/>
          </p:cNvSpPr>
          <p:nvPr>
            <p:ph type="title"/>
          </p:nvPr>
        </p:nvSpPr>
        <p:spPr>
          <a:xfrm>
            <a:off x="367850" y="63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Connection-less Services</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67" name="Google Shape;367;g2b2a74faed1_0_22"/>
          <p:cNvSpPr txBox="1">
            <a:spLocks noGrp="1"/>
          </p:cNvSpPr>
          <p:nvPr>
            <p:ph type="body" idx="1"/>
          </p:nvPr>
        </p:nvSpPr>
        <p:spPr>
          <a:xfrm>
            <a:off x="311700" y="635900"/>
            <a:ext cx="8520600" cy="3933000"/>
          </a:xfrm>
          <a:prstGeom prst="rect">
            <a:avLst/>
          </a:prstGeom>
        </p:spPr>
        <p:txBody>
          <a:bodyPr spcFirstLastPara="1" wrap="square" lIns="91425" tIns="91425" rIns="91425" bIns="91425" anchor="t" anchorCtr="0">
            <a:normAutofit/>
          </a:bodyPr>
          <a:lstStyle/>
          <a:p>
            <a:pPr marL="457200" marR="0" lvl="0" indent="-355600" algn="just"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Connection-less service is related to the postal system. It does not include any connection establishment and connection termination. </a:t>
            </a:r>
            <a:endParaRPr sz="2000">
              <a:solidFill>
                <a:schemeClr val="dk1"/>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Connection-less Service does not give a guarantee of reliability. In this, Packets do not follow the same path to reach their destination.</a:t>
            </a:r>
            <a:endParaRPr/>
          </a:p>
          <a:p>
            <a:pPr marL="0" lvl="0" indent="0" algn="l" rtl="0">
              <a:spcBef>
                <a:spcPts val="0"/>
              </a:spcBef>
              <a:spcAft>
                <a:spcPts val="0"/>
              </a:spcAft>
              <a:buNone/>
            </a:pPr>
            <a:endParaRPr/>
          </a:p>
        </p:txBody>
      </p:sp>
      <p:pic>
        <p:nvPicPr>
          <p:cNvPr id="368" name="Google Shape;368;g2b2a74faed1_0_22"/>
          <p:cNvPicPr preferRelativeResize="0"/>
          <p:nvPr/>
        </p:nvPicPr>
        <p:blipFill>
          <a:blip r:embed="rId3">
            <a:alphaModFix/>
          </a:blip>
          <a:stretch>
            <a:fillRect/>
          </a:stretch>
        </p:blipFill>
        <p:spPr>
          <a:xfrm>
            <a:off x="942975" y="2571751"/>
            <a:ext cx="7258050" cy="2520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g2b2a74faed1_0_28"/>
          <p:cNvPicPr preferRelativeResize="0"/>
          <p:nvPr/>
        </p:nvPicPr>
        <p:blipFill>
          <a:blip r:embed="rId3">
            <a:alphaModFix/>
          </a:blip>
          <a:stretch>
            <a:fillRect/>
          </a:stretch>
        </p:blipFill>
        <p:spPr>
          <a:xfrm>
            <a:off x="584000" y="325849"/>
            <a:ext cx="7726450" cy="4492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2ea76629e28_0_55"/>
          <p:cNvSpPr txBox="1">
            <a:spLocks noGrp="1"/>
          </p:cNvSpPr>
          <p:nvPr>
            <p:ph type="title"/>
          </p:nvPr>
        </p:nvSpPr>
        <p:spPr>
          <a:xfrm>
            <a:off x="367850" y="63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u="sng">
                <a:solidFill>
                  <a:schemeClr val="hlink"/>
                </a:solidFill>
                <a:latin typeface="Times New Roman"/>
                <a:ea typeface="Times New Roman"/>
                <a:cs typeface="Times New Roman"/>
                <a:sym typeface="Times New Roman"/>
                <a:hlinkClick r:id="rId3"/>
              </a:rPr>
              <a:t>ATM</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79" name="Google Shape;379;g2ea76629e28_0_55"/>
          <p:cNvSpPr txBox="1">
            <a:spLocks noGrp="1"/>
          </p:cNvSpPr>
          <p:nvPr>
            <p:ph type="body" idx="1"/>
          </p:nvPr>
        </p:nvSpPr>
        <p:spPr>
          <a:xfrm>
            <a:off x="311700" y="585525"/>
            <a:ext cx="8520600" cy="3983400"/>
          </a:xfrm>
          <a:prstGeom prst="rect">
            <a:avLst/>
          </a:prstGeom>
        </p:spPr>
        <p:txBody>
          <a:bodyPr spcFirstLastPara="1" wrap="square" lIns="91425" tIns="91425" rIns="91425" bIns="91425" anchor="t" anchorCtr="0">
            <a:normAutofit/>
          </a:bodyPr>
          <a:lstStyle/>
          <a:p>
            <a:pPr marL="457200" marR="0" lvl="0" indent="-349250" algn="just" rtl="0">
              <a:lnSpc>
                <a:spcPct val="115000"/>
              </a:lnSpc>
              <a:spcBef>
                <a:spcPts val="0"/>
              </a:spcBef>
              <a:spcAft>
                <a:spcPts val="0"/>
              </a:spcAft>
              <a:buClr>
                <a:schemeClr val="dk1"/>
              </a:buClr>
              <a:buSzPts val="1900"/>
              <a:buFont typeface="Times New Roman"/>
              <a:buChar char="●"/>
            </a:pPr>
            <a:r>
              <a:rPr lang="en" sz="1900" b="1">
                <a:solidFill>
                  <a:schemeClr val="dk1"/>
                </a:solidFill>
                <a:latin typeface="Times New Roman"/>
                <a:ea typeface="Times New Roman"/>
                <a:cs typeface="Times New Roman"/>
                <a:sym typeface="Times New Roman"/>
              </a:rPr>
              <a:t>Asynchronous Transmission Mode (ATM)</a:t>
            </a: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ATM has mounted packet size. </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It provides the information speed of a hundred and fifty five.5 Mbps or 622 Mbps. </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ATM provides error management and flow management. it’s a decent reliable than frame relay.</a:t>
            </a:r>
            <a:endParaRPr sz="1700"/>
          </a:p>
          <a:p>
            <a:pPr marL="0" lvl="0" indent="0" algn="l" rtl="0">
              <a:spcBef>
                <a:spcPts val="0"/>
              </a:spcBef>
              <a:spcAft>
                <a:spcPts val="0"/>
              </a:spcAft>
              <a:buNone/>
            </a:pPr>
            <a:endParaRPr/>
          </a:p>
        </p:txBody>
      </p:sp>
      <p:pic>
        <p:nvPicPr>
          <p:cNvPr id="380" name="Google Shape;380;g2ea76629e28_0_55"/>
          <p:cNvPicPr preferRelativeResize="0"/>
          <p:nvPr/>
        </p:nvPicPr>
        <p:blipFill>
          <a:blip r:embed="rId4">
            <a:alphaModFix/>
          </a:blip>
          <a:stretch>
            <a:fillRect/>
          </a:stretch>
        </p:blipFill>
        <p:spPr>
          <a:xfrm>
            <a:off x="1803950" y="2824325"/>
            <a:ext cx="5876850" cy="2216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2edf53c2cc0_0_0"/>
          <p:cNvSpPr txBox="1">
            <a:spLocks noGrp="1"/>
          </p:cNvSpPr>
          <p:nvPr>
            <p:ph type="body" idx="1"/>
          </p:nvPr>
        </p:nvSpPr>
        <p:spPr>
          <a:xfrm>
            <a:off x="311700" y="845075"/>
            <a:ext cx="8520600" cy="3723900"/>
          </a:xfrm>
          <a:prstGeom prst="rect">
            <a:avLst/>
          </a:prstGeom>
        </p:spPr>
        <p:txBody>
          <a:bodyPr spcFirstLastPara="1" wrap="square" lIns="91425" tIns="91425" rIns="91425" bIns="91425" anchor="t" anchorCtr="0">
            <a:normAutofit/>
          </a:bodyPr>
          <a:lstStyle/>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Definition of ATM</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Benefits of ATM</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ATM Technology</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ATM Services</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ATM Standards</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Voice over ATM</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Video over ATM</a:t>
            </a:r>
            <a:endParaRPr sz="19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ATM Applications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ea76629e28_0_63"/>
          <p:cNvSpPr txBox="1">
            <a:spLocks noGrp="1"/>
          </p:cNvSpPr>
          <p:nvPr>
            <p:ph type="title"/>
          </p:nvPr>
        </p:nvSpPr>
        <p:spPr>
          <a:xfrm>
            <a:off x="367850" y="63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Frame Relay</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91" name="Google Shape;391;g2ea76629e28_0_63"/>
          <p:cNvSpPr txBox="1">
            <a:spLocks noGrp="1"/>
          </p:cNvSpPr>
          <p:nvPr>
            <p:ph type="body" idx="1"/>
          </p:nvPr>
        </p:nvSpPr>
        <p:spPr>
          <a:xfrm>
            <a:off x="311700" y="585525"/>
            <a:ext cx="8520600" cy="3983400"/>
          </a:xfrm>
          <a:prstGeom prst="rect">
            <a:avLst/>
          </a:prstGeom>
        </p:spPr>
        <p:txBody>
          <a:bodyPr spcFirstLastPara="1" wrap="square" lIns="91425" tIns="91425" rIns="91425" bIns="91425" anchor="t" anchorCtr="0">
            <a:normAutofit/>
          </a:bodyPr>
          <a:lstStyle/>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Frame Relay is that the transmission mode during which information is transferred through electric circuit layer, within the style of packets. </a:t>
            </a:r>
            <a:endParaRPr sz="17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It provides the information speed from sixty four Kbps to forty five Mbps. </a:t>
            </a:r>
            <a:endParaRPr sz="17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Frame relay has variable packet size. </a:t>
            </a:r>
            <a:endParaRPr sz="17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It doesn’t give error management and flow management. The responsibility of frame relay is a smaller amount.</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392" name="Google Shape;392;g2ea76629e28_0_63"/>
          <p:cNvPicPr preferRelativeResize="0"/>
          <p:nvPr/>
        </p:nvPicPr>
        <p:blipFill>
          <a:blip r:embed="rId3">
            <a:alphaModFix/>
          </a:blip>
          <a:stretch>
            <a:fillRect/>
          </a:stretch>
        </p:blipFill>
        <p:spPr>
          <a:xfrm>
            <a:off x="3544724" y="2571750"/>
            <a:ext cx="2999475" cy="2397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2ea76629e28_0_71"/>
          <p:cNvSpPr txBox="1">
            <a:spLocks noGrp="1"/>
          </p:cNvSpPr>
          <p:nvPr>
            <p:ph type="title"/>
          </p:nvPr>
        </p:nvSpPr>
        <p:spPr>
          <a:xfrm>
            <a:off x="367850" y="63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Frame Relay</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98" name="Google Shape;398;g2ea76629e28_0_71"/>
          <p:cNvSpPr txBox="1">
            <a:spLocks noGrp="1"/>
          </p:cNvSpPr>
          <p:nvPr>
            <p:ph type="body" idx="1"/>
          </p:nvPr>
        </p:nvSpPr>
        <p:spPr>
          <a:xfrm>
            <a:off x="311700" y="585525"/>
            <a:ext cx="8520600" cy="3983400"/>
          </a:xfrm>
          <a:prstGeom prst="rect">
            <a:avLst/>
          </a:prstGeom>
        </p:spPr>
        <p:txBody>
          <a:bodyPr spcFirstLastPara="1" wrap="square" lIns="91425" tIns="91425" rIns="91425" bIns="91425" anchor="t" anchorCtr="0">
            <a:normAutofit/>
          </a:bodyPr>
          <a:lstStyle/>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Frame Relay is that the transmission mode during which information is transferred through electric circuit layer, within the style of packets. </a:t>
            </a:r>
            <a:endParaRPr sz="17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It provides the information speed from sixty four Kbps to forty five Mbps. </a:t>
            </a:r>
            <a:endParaRPr sz="17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Frame relay has variable packet size. </a:t>
            </a:r>
            <a:endParaRPr sz="17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It doesn’t give error management and flow management. The responsibility of frame relay is a smaller amount.</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399" name="Google Shape;399;g2ea76629e28_0_71"/>
          <p:cNvPicPr preferRelativeResize="0"/>
          <p:nvPr/>
        </p:nvPicPr>
        <p:blipFill>
          <a:blip r:embed="rId3">
            <a:alphaModFix/>
          </a:blip>
          <a:stretch>
            <a:fillRect/>
          </a:stretch>
        </p:blipFill>
        <p:spPr>
          <a:xfrm>
            <a:off x="3544724" y="2571750"/>
            <a:ext cx="2999475" cy="2397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2ee599a03b0_0_0"/>
          <p:cNvSpPr txBox="1">
            <a:spLocks noGrp="1"/>
          </p:cNvSpPr>
          <p:nvPr>
            <p:ph type="title"/>
          </p:nvPr>
        </p:nvSpPr>
        <p:spPr>
          <a:xfrm>
            <a:off x="311700" y="229625"/>
            <a:ext cx="8520600" cy="78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Integrated Services Digital Network (ISDN)</a:t>
            </a:r>
            <a:endParaRPr b="1">
              <a:latin typeface="Times New Roman"/>
              <a:ea typeface="Times New Roman"/>
              <a:cs typeface="Times New Roman"/>
              <a:sym typeface="Times New Roman"/>
            </a:endParaRPr>
          </a:p>
        </p:txBody>
      </p:sp>
      <p:sp>
        <p:nvSpPr>
          <p:cNvPr id="405" name="Google Shape;405;g2ee599a03b0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61950" algn="just" rtl="0">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ISDN is a circuit-switched telephone network system, but it also provides access to packet-switched networks that allows digital transmission of voice and data.</a:t>
            </a:r>
            <a:endParaRPr sz="2100">
              <a:solidFill>
                <a:schemeClr val="dk1"/>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Before Integrated Services Digital Network (ISDN), the telephone system was seen as a way to transmit voice, with some special services available for data.</a:t>
            </a:r>
            <a:endParaRPr sz="2100">
              <a:solidFill>
                <a:schemeClr val="dk1"/>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The main feature of ISDN is that it can integrate speech and data on the same lines, which were not available in the classic telephone system.</a:t>
            </a:r>
            <a:endParaRPr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2ee599a03b0_0_5"/>
          <p:cNvSpPr txBox="1">
            <a:spLocks noGrp="1"/>
          </p:cNvSpPr>
          <p:nvPr>
            <p:ph type="body" idx="1"/>
          </p:nvPr>
        </p:nvSpPr>
        <p:spPr>
          <a:xfrm>
            <a:off x="311700" y="218150"/>
            <a:ext cx="8520600" cy="4707300"/>
          </a:xfrm>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en" sz="2100" b="1">
                <a:solidFill>
                  <a:schemeClr val="dk1"/>
                </a:solidFill>
                <a:latin typeface="Times New Roman"/>
                <a:ea typeface="Times New Roman"/>
                <a:cs typeface="Times New Roman"/>
                <a:sym typeface="Times New Roman"/>
              </a:rPr>
              <a:t>ISDN Interfaces: </a:t>
            </a:r>
            <a:endParaRPr sz="2100" b="1">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The following are the interfaces of ISDN: </a:t>
            </a:r>
            <a:endParaRPr sz="21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Basic Rate Interface (BRI) – </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There are two data-bearing channels (‘B’ channels) and one signaling channel (‘D’ channel).</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Primary Rate Interface (PRI) – </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Primary Rate Interface service consists of a D channel.</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Broadband-ISDN (B-ISDN) –</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B-ISDN relies mainly on the evolution of fiber optics.</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65c52a924e_0_0"/>
          <p:cNvSpPr txBox="1">
            <a:spLocks noGrp="1"/>
          </p:cNvSpPr>
          <p:nvPr>
            <p:ph type="body" idx="1"/>
          </p:nvPr>
        </p:nvSpPr>
        <p:spPr>
          <a:xfrm>
            <a:off x="311700" y="572800"/>
            <a:ext cx="8520600" cy="445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WHAT IS A NETWORK?</a:t>
            </a:r>
            <a:endParaRPr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computer network refers to a group of two or more computing devices that are connected by a communication medium allowing the computers to communicate electronically.</a:t>
            </a:r>
            <a:endParaRPr>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computing device on a network is usually referred to as a node, being connected to one another, it allows nodes to exchange data with one another using a connection media between them. </a:t>
            </a:r>
            <a:endParaRPr>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links can be established either over cable media such as wires or via a wireless media such as Wi-Fi.</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2ee599a03b0_0_11"/>
          <p:cNvSpPr txBox="1">
            <a:spLocks noGrp="1"/>
          </p:cNvSpPr>
          <p:nvPr>
            <p:ph type="body" idx="1"/>
          </p:nvPr>
        </p:nvSpPr>
        <p:spPr>
          <a:xfrm>
            <a:off x="311700" y="287025"/>
            <a:ext cx="8520600" cy="4535100"/>
          </a:xfrm>
          <a:prstGeom prst="rect">
            <a:avLst/>
          </a:prstGeom>
        </p:spPr>
        <p:txBody>
          <a:bodyPr spcFirstLastPara="1" wrap="square" lIns="91425" tIns="91425" rIns="91425" bIns="91425" anchor="t" anchorCtr="0">
            <a:normAutofit fontScale="92500" lnSpcReduction="10000"/>
          </a:bodyPr>
          <a:lstStyle/>
          <a:p>
            <a:pPr marL="0" marR="0" lvl="0" indent="0" algn="l" rtl="0">
              <a:lnSpc>
                <a:spcPct val="115000"/>
              </a:lnSpc>
              <a:spcBef>
                <a:spcPts val="0"/>
              </a:spcBef>
              <a:spcAft>
                <a:spcPts val="0"/>
              </a:spcAft>
              <a:buNone/>
            </a:pPr>
            <a:r>
              <a:rPr lang="en" sz="2100" b="1">
                <a:solidFill>
                  <a:schemeClr val="dk1"/>
                </a:solidFill>
                <a:latin typeface="Times New Roman"/>
                <a:ea typeface="Times New Roman"/>
                <a:cs typeface="Times New Roman"/>
                <a:sym typeface="Times New Roman"/>
              </a:rPr>
              <a:t>ISDN Services: </a:t>
            </a:r>
            <a:endParaRPr sz="2100" b="1">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ISDN provides a fully integrated digital service to users. These services fall into 3 categories- bearer services, teleservices, and supplementary services. </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51948" algn="l" rtl="0">
              <a:lnSpc>
                <a:spcPct val="115000"/>
              </a:lnSpc>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Bearer Services – </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Transfer of information (voice, data, and video)</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51948" algn="l" rtl="0">
              <a:lnSpc>
                <a:spcPct val="115000"/>
              </a:lnSpc>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Teleservices</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457200" marR="0" lvl="0" indent="-351948" algn="l" rtl="0">
              <a:lnSpc>
                <a:spcPct val="115000"/>
              </a:lnSpc>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Supplementary Service – </a:t>
            </a:r>
            <a:endParaRPr sz="21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Additional functionality to the bearer services and teleservices are provided by supplementary services. Reverse charging, call waiting, and message handling</a:t>
            </a:r>
            <a:endParaRPr/>
          </a:p>
          <a:p>
            <a:pPr marL="0" lvl="0" indent="0" algn="l"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2ea76629e28_0_77"/>
          <p:cNvSpPr txBox="1">
            <a:spLocks noGrp="1"/>
          </p:cNvSpPr>
          <p:nvPr>
            <p:ph type="title"/>
          </p:nvPr>
        </p:nvSpPr>
        <p:spPr>
          <a:xfrm>
            <a:off x="367850" y="63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Switching</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421" name="Google Shape;421;g2ea76629e28_0_77"/>
          <p:cNvSpPr txBox="1">
            <a:spLocks noGrp="1"/>
          </p:cNvSpPr>
          <p:nvPr>
            <p:ph type="body" idx="1"/>
          </p:nvPr>
        </p:nvSpPr>
        <p:spPr>
          <a:xfrm>
            <a:off x="311700" y="585525"/>
            <a:ext cx="8520600" cy="3983400"/>
          </a:xfrm>
          <a:prstGeom prst="rect">
            <a:avLst/>
          </a:prstGeom>
        </p:spPr>
        <p:txBody>
          <a:bodyPr spcFirstLastPara="1" wrap="square" lIns="91425" tIns="91425" rIns="91425" bIns="91425" anchor="t" anchorCtr="0">
            <a:normAutofit/>
          </a:bodyPr>
          <a:lstStyle/>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A switch is a hardware device in a network that connects other devices, like computers and servers. It helps multiple devices share a network without their data interfering with each other.</a:t>
            </a:r>
            <a:endParaRPr sz="1700">
              <a:solidFill>
                <a:schemeClr val="dk1"/>
              </a:solidFill>
              <a:latin typeface="Times New Roman"/>
              <a:ea typeface="Times New Roman"/>
              <a:cs typeface="Times New Roman"/>
              <a:sym typeface="Times New Roman"/>
            </a:endParaRPr>
          </a:p>
          <a:p>
            <a:pPr marL="457200" marR="0" lvl="0" indent="-349250" algn="just" rtl="0">
              <a:lnSpc>
                <a:spcPct val="115000"/>
              </a:lnSpc>
              <a:spcBef>
                <a:spcPts val="0"/>
              </a:spcBef>
              <a:spcAft>
                <a:spcPts val="0"/>
              </a:spcAft>
              <a:buClr>
                <a:schemeClr val="dk1"/>
              </a:buClr>
              <a:buSzPts val="1900"/>
              <a:buFont typeface="Times New Roman"/>
              <a:buChar char="●"/>
            </a:pPr>
            <a:r>
              <a:rPr lang="en" sz="1700">
                <a:solidFill>
                  <a:schemeClr val="dk1"/>
                </a:solidFill>
                <a:latin typeface="Times New Roman"/>
                <a:ea typeface="Times New Roman"/>
                <a:cs typeface="Times New Roman"/>
                <a:sym typeface="Times New Roman"/>
              </a:rPr>
              <a:t>Switching is the process of transferring data packets from one device to another in a network, or from one network to another, using specific devices called switches.</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422" name="Google Shape;422;g2ea76629e28_0_77"/>
          <p:cNvPicPr preferRelativeResize="0"/>
          <p:nvPr/>
        </p:nvPicPr>
        <p:blipFill>
          <a:blip r:embed="rId3">
            <a:alphaModFix/>
          </a:blip>
          <a:stretch>
            <a:fillRect/>
          </a:stretch>
        </p:blipFill>
        <p:spPr>
          <a:xfrm>
            <a:off x="2222088" y="2435350"/>
            <a:ext cx="4699826" cy="25947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2ea76629e28_0_83"/>
          <p:cNvSpPr txBox="1">
            <a:spLocks noGrp="1"/>
          </p:cNvSpPr>
          <p:nvPr>
            <p:ph type="title"/>
          </p:nvPr>
        </p:nvSpPr>
        <p:spPr>
          <a:xfrm>
            <a:off x="367850" y="63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What is Circuit Switching?</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428" name="Google Shape;428;g2ea76629e28_0_83"/>
          <p:cNvSpPr txBox="1">
            <a:spLocks noGrp="1"/>
          </p:cNvSpPr>
          <p:nvPr>
            <p:ph type="body" idx="1"/>
          </p:nvPr>
        </p:nvSpPr>
        <p:spPr>
          <a:xfrm>
            <a:off x="311700" y="585525"/>
            <a:ext cx="8520600" cy="3983400"/>
          </a:xfrm>
          <a:prstGeom prst="rect">
            <a:avLst/>
          </a:prstGeom>
        </p:spPr>
        <p:txBody>
          <a:bodyPr spcFirstLastPara="1" wrap="square" lIns="91425" tIns="91425" rIns="91425" bIns="91425" anchor="t" anchorCtr="0">
            <a:normAutofit/>
          </a:bodyPr>
          <a:lstStyle/>
          <a:p>
            <a:pPr marL="457200" marR="0" lvl="0" indent="-355600" algn="just" rtl="0">
              <a:lnSpc>
                <a:spcPct val="115000"/>
              </a:lnSpc>
              <a:spcBef>
                <a:spcPts val="0"/>
              </a:spcBef>
              <a:spcAft>
                <a:spcPts val="0"/>
              </a:spcAft>
              <a:buClr>
                <a:schemeClr val="dk1"/>
              </a:buClr>
              <a:buSzPts val="2000"/>
              <a:buFont typeface="Times New Roman"/>
              <a:buChar char="●"/>
            </a:pPr>
            <a:r>
              <a:rPr lang="en">
                <a:solidFill>
                  <a:schemeClr val="dk1"/>
                </a:solidFill>
                <a:latin typeface="Times New Roman"/>
                <a:ea typeface="Times New Roman"/>
                <a:cs typeface="Times New Roman"/>
                <a:sym typeface="Times New Roman"/>
              </a:rPr>
              <a:t>Circuit Switching is a type of switching, in which a connection is established between the source and destination beforehand. </a:t>
            </a:r>
            <a:endParaRPr>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chemeClr val="dk1"/>
              </a:buClr>
              <a:buSzPts val="2000"/>
              <a:buFont typeface="Times New Roman"/>
              <a:buChar char="●"/>
            </a:pPr>
            <a:r>
              <a:rPr lang="en">
                <a:solidFill>
                  <a:schemeClr val="dk1"/>
                </a:solidFill>
                <a:latin typeface="Times New Roman"/>
                <a:ea typeface="Times New Roman"/>
                <a:cs typeface="Times New Roman"/>
                <a:sym typeface="Times New Roman"/>
              </a:rPr>
              <a:t>This connection receives the complete bandwidth of the network until the data is transferred completely.</a:t>
            </a:r>
            <a:endParaRPr>
              <a:solidFill>
                <a:schemeClr val="dk1"/>
              </a:solidFill>
              <a:latin typeface="Times New Roman"/>
              <a:ea typeface="Times New Roman"/>
              <a:cs typeface="Times New Roman"/>
              <a:sym typeface="Times New Roman"/>
            </a:endParaRPr>
          </a:p>
          <a:p>
            <a:pPr marL="457200" marR="0" lvl="0" indent="-342900" algn="just"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Data can be transmitted without any delays once the circuit is established. </a:t>
            </a:r>
            <a:endParaRPr>
              <a:solidFill>
                <a:schemeClr val="dk1"/>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429" name="Google Shape;429;g2ea76629e28_0_83"/>
          <p:cNvPicPr preferRelativeResize="0"/>
          <p:nvPr/>
        </p:nvPicPr>
        <p:blipFill>
          <a:blip r:embed="rId3">
            <a:alphaModFix/>
          </a:blip>
          <a:stretch>
            <a:fillRect/>
          </a:stretch>
        </p:blipFill>
        <p:spPr>
          <a:xfrm>
            <a:off x="1687700" y="2422500"/>
            <a:ext cx="6027551" cy="25993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2ea76629e28_0_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Virtual Circuits and Datagram Networks</a:t>
            </a:r>
            <a:endParaRPr b="1">
              <a:latin typeface="Times New Roman"/>
              <a:ea typeface="Times New Roman"/>
              <a:cs typeface="Times New Roman"/>
              <a:sym typeface="Times New Roman"/>
            </a:endParaRPr>
          </a:p>
        </p:txBody>
      </p:sp>
      <p:sp>
        <p:nvSpPr>
          <p:cNvPr id="435" name="Google Shape;435;g2ea76629e28_0_91"/>
          <p:cNvSpPr txBox="1">
            <a:spLocks noGrp="1"/>
          </p:cNvSpPr>
          <p:nvPr>
            <p:ph type="body" idx="1"/>
          </p:nvPr>
        </p:nvSpPr>
        <p:spPr>
          <a:xfrm>
            <a:off x="311700" y="1152475"/>
            <a:ext cx="8520600" cy="37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solidFill>
                  <a:schemeClr val="dk1"/>
                </a:solidFill>
                <a:latin typeface="Times New Roman"/>
                <a:ea typeface="Times New Roman"/>
                <a:cs typeface="Times New Roman"/>
                <a:sym typeface="Times New Roman"/>
              </a:rPr>
              <a:t>Virtual Circuits</a:t>
            </a:r>
            <a:endParaRPr sz="2100" b="1">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It is connection-oriented, meaning that there is a reservation of resources like buffers, CPU, bandwidth, etc. for the time in which the newly set VC is going to be used by a data transfer session.</a:t>
            </a:r>
            <a:endParaRPr sz="21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Virtual Circuit Switching ensures that all packets successfully reach the Destination. No packet will be discarded due to the unavailability of resources.</a:t>
            </a:r>
            <a:endParaRPr sz="21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Types of Virtual Circuit</a:t>
            </a:r>
            <a:endParaRPr sz="2100">
              <a:solidFill>
                <a:schemeClr val="dk1"/>
              </a:solidFill>
              <a:latin typeface="Times New Roman"/>
              <a:ea typeface="Times New Roman"/>
              <a:cs typeface="Times New Roman"/>
              <a:sym typeface="Times New Roman"/>
            </a:endParaRPr>
          </a:p>
          <a:p>
            <a:pPr marL="914400" lvl="1" indent="-336550" algn="l" rtl="0">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Permanent Virtual Circuits(PVC)</a:t>
            </a:r>
            <a:endParaRPr sz="1700">
              <a:solidFill>
                <a:schemeClr val="dk1"/>
              </a:solidFill>
              <a:latin typeface="Times New Roman"/>
              <a:ea typeface="Times New Roman"/>
              <a:cs typeface="Times New Roman"/>
              <a:sym typeface="Times New Roman"/>
            </a:endParaRPr>
          </a:p>
          <a:p>
            <a:pPr marL="914400" lvl="1" indent="-336550" algn="l" rtl="0">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Switched Virtual circuits (SVCs)</a:t>
            </a:r>
            <a:endParaRPr sz="17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2ea76629e28_0_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Datagram Networks</a:t>
            </a:r>
            <a:r>
              <a:rPr lang="en" sz="1800">
                <a:solidFill>
                  <a:schemeClr val="dk2"/>
                </a:solidFill>
              </a:rPr>
              <a:t> </a:t>
            </a:r>
            <a:endParaRPr/>
          </a:p>
        </p:txBody>
      </p:sp>
      <p:sp>
        <p:nvSpPr>
          <p:cNvPr id="441" name="Google Shape;441;g2ea76629e28_0_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61950" algn="just" rtl="0">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It is a connection-less service. </a:t>
            </a:r>
            <a:endParaRPr sz="2100">
              <a:solidFill>
                <a:schemeClr val="dk1"/>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There is no need for reservation of resources as there is no dedicated path for a connection session.</a:t>
            </a:r>
            <a:endParaRPr sz="2100">
              <a:solidFill>
                <a:schemeClr val="dk1"/>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Datagram networks are not as reliable as Virtual Circuits.</a:t>
            </a:r>
            <a:endParaRPr sz="2100">
              <a:solidFill>
                <a:schemeClr val="dk1"/>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The major drawback of Datagram Packet switching is that a packet can only be forwarded if resources such as the buffer, CPU, and bandwidth are available. Otherwise, the packet will be discarded.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2b2a74faed1_0_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solidFill>
                  <a:schemeClr val="dk1"/>
                </a:solidFill>
                <a:latin typeface="Times New Roman"/>
                <a:ea typeface="Times New Roman"/>
                <a:cs typeface="Times New Roman"/>
                <a:sym typeface="Times New Roman"/>
              </a:rPr>
              <a:t>Question : Identify the different devices used in Network connection in College campus.(Connecting Devices)</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2b2a74faed1_0_5"/>
          <p:cNvSpPr txBox="1">
            <a:spLocks noGrp="1"/>
          </p:cNvSpPr>
          <p:nvPr>
            <p:ph type="body" idx="1"/>
          </p:nvPr>
        </p:nvSpPr>
        <p:spPr>
          <a:xfrm>
            <a:off x="311700" y="314450"/>
            <a:ext cx="8520600" cy="4254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Router</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Switch</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Access Points (APs)</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Firewall</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Gateway</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Modem</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Load Balancer</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Network Hubs</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Network Bridges</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Network Security Appliances</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Ethernet Cables and Fiber Optic Cables</a:t>
            </a:r>
            <a:endParaRPr sz="21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sz="2100">
                <a:solidFill>
                  <a:schemeClr val="dk1"/>
                </a:solidFill>
                <a:latin typeface="Times New Roman"/>
                <a:ea typeface="Times New Roman"/>
                <a:cs typeface="Times New Roman"/>
                <a:sym typeface="Times New Roman"/>
              </a:rPr>
              <a:t>Network Management Systems (NMS)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g2ec21bbbca1_0_0"/>
          <p:cNvPicPr preferRelativeResize="0"/>
          <p:nvPr/>
        </p:nvPicPr>
        <p:blipFill>
          <a:blip r:embed="rId3">
            <a:alphaModFix/>
          </a:blip>
          <a:stretch>
            <a:fillRect/>
          </a:stretch>
        </p:blipFill>
        <p:spPr>
          <a:xfrm>
            <a:off x="849600" y="260525"/>
            <a:ext cx="6929775" cy="462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ecff83d3fa_0_0"/>
          <p:cNvSpPr txBox="1">
            <a:spLocks noGrp="1"/>
          </p:cNvSpPr>
          <p:nvPr>
            <p:ph type="title"/>
          </p:nvPr>
        </p:nvSpPr>
        <p:spPr>
          <a:xfrm>
            <a:off x="311700" y="1694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Key Components OF Computer Network</a:t>
            </a:r>
            <a:endParaRPr b="1">
              <a:latin typeface="Times New Roman"/>
              <a:ea typeface="Times New Roman"/>
              <a:cs typeface="Times New Roman"/>
              <a:sym typeface="Times New Roman"/>
            </a:endParaRPr>
          </a:p>
        </p:txBody>
      </p:sp>
      <p:sp>
        <p:nvSpPr>
          <p:cNvPr id="100" name="Google Shape;100;g2ecff83d3fa_0_0"/>
          <p:cNvSpPr txBox="1">
            <a:spLocks noGrp="1"/>
          </p:cNvSpPr>
          <p:nvPr>
            <p:ph type="body" idx="1"/>
          </p:nvPr>
        </p:nvSpPr>
        <p:spPr>
          <a:xfrm>
            <a:off x="311700" y="895525"/>
            <a:ext cx="8520600" cy="405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Network Devices - Hubs, Switch , Routers , Laptops/PC, Cables, Bridge</a:t>
            </a:r>
            <a:endParaRPr>
              <a:solidFill>
                <a:schemeClr val="dk1"/>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Links - Connecting Nodes</a:t>
            </a:r>
            <a:endParaRPr>
              <a:solidFill>
                <a:schemeClr val="dk1"/>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Communication Protocols - Rules and Protocols</a:t>
            </a:r>
            <a:endParaRPr>
              <a:solidFill>
                <a:schemeClr val="dk1"/>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Network Defence - Computer network defense refers to all the steps an organization can take in order to protect its computer network from unauthorized activity.</a:t>
            </a:r>
            <a:endParaRPr sz="1900">
              <a:solidFill>
                <a:schemeClr val="dk1"/>
              </a:solidFill>
            </a:endParaRPr>
          </a:p>
          <a:p>
            <a:pPr marL="914400" lvl="1" indent="-342900" algn="just" rtl="0">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Malware basically just means “malicious software”.</a:t>
            </a:r>
            <a:endParaRPr sz="1800">
              <a:solidFill>
                <a:schemeClr val="dk1"/>
              </a:solidFill>
              <a:highlight>
                <a:srgbClr val="FFFFFF"/>
              </a:highlight>
              <a:latin typeface="Times New Roman"/>
              <a:ea typeface="Times New Roman"/>
              <a:cs typeface="Times New Roman"/>
              <a:sym typeface="Times New Roman"/>
            </a:endParaRPr>
          </a:p>
          <a:p>
            <a:pPr marL="914400" lvl="1" indent="-342900" algn="just" rtl="0">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Phishing (and spear phishing) is still one of the main ways hackers find their way into protected systems.</a:t>
            </a:r>
            <a:endParaRPr sz="1800">
              <a:solidFill>
                <a:schemeClr val="dk1"/>
              </a:solidFill>
              <a:highlight>
                <a:srgbClr val="FFFFFF"/>
              </a:highlight>
              <a:latin typeface="Times New Roman"/>
              <a:ea typeface="Times New Roman"/>
              <a:cs typeface="Times New Roman"/>
              <a:sym typeface="Times New Roman"/>
            </a:endParaRPr>
          </a:p>
          <a:p>
            <a:pPr marL="914400" lvl="1" indent="-342900" algn="just" rtl="0">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Firewall</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311700" y="1289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en" sz="2090" b="1">
                <a:solidFill>
                  <a:srgbClr val="273239"/>
                </a:solidFill>
                <a:highlight>
                  <a:srgbClr val="FFFFFF"/>
                </a:highlight>
                <a:latin typeface="Times New Roman"/>
                <a:ea typeface="Times New Roman"/>
                <a:cs typeface="Times New Roman"/>
                <a:sym typeface="Times New Roman"/>
              </a:rPr>
              <a:t>Types of area networks </a:t>
            </a:r>
            <a:endParaRPr sz="2090" b="1">
              <a:solidFill>
                <a:srgbClr val="273239"/>
              </a:solidFill>
              <a:highlight>
                <a:srgbClr val="FFFFFF"/>
              </a:highlight>
              <a:latin typeface="Times New Roman"/>
              <a:ea typeface="Times New Roman"/>
              <a:cs typeface="Times New Roman"/>
              <a:sym typeface="Times New Roman"/>
            </a:endParaRPr>
          </a:p>
          <a:p>
            <a:pPr marL="0" lvl="0" indent="0" algn="ctr" rtl="0">
              <a:lnSpc>
                <a:spcPct val="100000"/>
              </a:lnSpc>
              <a:spcBef>
                <a:spcPts val="0"/>
              </a:spcBef>
              <a:spcAft>
                <a:spcPts val="0"/>
              </a:spcAft>
              <a:buSzPts val="990"/>
              <a:buNone/>
            </a:pPr>
            <a:endParaRPr sz="2720">
              <a:latin typeface="Times New Roman"/>
              <a:ea typeface="Times New Roman"/>
              <a:cs typeface="Times New Roman"/>
              <a:sym typeface="Times New Roman"/>
            </a:endParaRPr>
          </a:p>
        </p:txBody>
      </p:sp>
      <p:sp>
        <p:nvSpPr>
          <p:cNvPr id="106" name="Google Shape;106;p9"/>
          <p:cNvSpPr txBox="1">
            <a:spLocks noGrp="1"/>
          </p:cNvSpPr>
          <p:nvPr>
            <p:ph type="body" idx="1"/>
          </p:nvPr>
        </p:nvSpPr>
        <p:spPr>
          <a:xfrm>
            <a:off x="311700" y="837125"/>
            <a:ext cx="8520600" cy="4137900"/>
          </a:xfrm>
          <a:prstGeom prst="rect">
            <a:avLst/>
          </a:prstGeom>
          <a:noFill/>
          <a:ln>
            <a:noFill/>
          </a:ln>
        </p:spPr>
        <p:txBody>
          <a:bodyPr spcFirstLastPara="1" wrap="square" lIns="91425" tIns="91425" rIns="91425" bIns="91425" anchor="t" anchorCtr="0">
            <a:normAutofit lnSpcReduction="10000"/>
          </a:bodyPr>
          <a:lstStyle/>
          <a:p>
            <a:pPr marL="457200" lvl="0" indent="-336550" algn="just" rtl="0">
              <a:lnSpc>
                <a:spcPct val="115000"/>
              </a:lnSpc>
              <a:spcBef>
                <a:spcPts val="0"/>
              </a:spcBef>
              <a:spcAft>
                <a:spcPts val="0"/>
              </a:spcAft>
              <a:buClr>
                <a:schemeClr val="dk1"/>
              </a:buClr>
              <a:buSzPts val="1700"/>
              <a:buFont typeface="Times New Roman"/>
              <a:buChar char="●"/>
            </a:pPr>
            <a:r>
              <a:rPr lang="en" sz="1700" b="1">
                <a:solidFill>
                  <a:schemeClr val="dk1"/>
                </a:solidFill>
                <a:highlight>
                  <a:srgbClr val="FFFFFF"/>
                </a:highlight>
                <a:latin typeface="Times New Roman"/>
                <a:ea typeface="Times New Roman"/>
                <a:cs typeface="Times New Roman"/>
                <a:sym typeface="Times New Roman"/>
              </a:rPr>
              <a:t>LAN</a:t>
            </a:r>
            <a:r>
              <a:rPr lang="en" sz="1700">
                <a:solidFill>
                  <a:schemeClr val="dk1"/>
                </a:solidFill>
                <a:highlight>
                  <a:srgbClr val="FFFFFF"/>
                </a:highlight>
                <a:latin typeface="Times New Roman"/>
                <a:ea typeface="Times New Roman"/>
                <a:cs typeface="Times New Roman"/>
                <a:sym typeface="Times New Roman"/>
              </a:rPr>
              <a:t> covers the smallest area, </a:t>
            </a:r>
            <a:r>
              <a:rPr lang="en" sz="1700" b="1">
                <a:solidFill>
                  <a:schemeClr val="dk1"/>
                </a:solidFill>
                <a:highlight>
                  <a:srgbClr val="FFFFFF"/>
                </a:highlight>
                <a:latin typeface="Times New Roman"/>
                <a:ea typeface="Times New Roman"/>
                <a:cs typeface="Times New Roman"/>
                <a:sym typeface="Times New Roman"/>
              </a:rPr>
              <a:t>MAN</a:t>
            </a:r>
            <a:r>
              <a:rPr lang="en" sz="1700">
                <a:solidFill>
                  <a:schemeClr val="dk1"/>
                </a:solidFill>
                <a:highlight>
                  <a:srgbClr val="FFFFFF"/>
                </a:highlight>
                <a:latin typeface="Times New Roman"/>
                <a:ea typeface="Times New Roman"/>
                <a:cs typeface="Times New Roman"/>
                <a:sym typeface="Times New Roman"/>
              </a:rPr>
              <a:t> covers an area larger than LAN and </a:t>
            </a:r>
            <a:r>
              <a:rPr lang="en" sz="1700" b="1">
                <a:solidFill>
                  <a:schemeClr val="dk1"/>
                </a:solidFill>
                <a:highlight>
                  <a:srgbClr val="FFFFFF"/>
                </a:highlight>
                <a:latin typeface="Times New Roman"/>
                <a:ea typeface="Times New Roman"/>
                <a:cs typeface="Times New Roman"/>
                <a:sym typeface="Times New Roman"/>
              </a:rPr>
              <a:t>WAN</a:t>
            </a:r>
            <a:r>
              <a:rPr lang="en" sz="1700">
                <a:solidFill>
                  <a:schemeClr val="dk1"/>
                </a:solidFill>
                <a:highlight>
                  <a:srgbClr val="FFFFFF"/>
                </a:highlight>
                <a:latin typeface="Times New Roman"/>
                <a:ea typeface="Times New Roman"/>
                <a:cs typeface="Times New Roman"/>
                <a:sym typeface="Times New Roman"/>
              </a:rPr>
              <a:t> comprises the largest of all. </a:t>
            </a:r>
            <a:endParaRPr sz="1700">
              <a:solidFill>
                <a:schemeClr val="dk1"/>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SzPts val="1800"/>
              <a:buNone/>
            </a:pPr>
            <a:endParaRPr sz="1700">
              <a:solidFill>
                <a:schemeClr val="dk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120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LAN or Local Area Network connects network devices in such a way that personal computers and workstations can share data, tools, and programs. </a:t>
            </a:r>
            <a:endParaRPr sz="1700">
              <a:solidFill>
                <a:schemeClr val="dk1"/>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SzPts val="1800"/>
              <a:buNone/>
            </a:pPr>
            <a:endParaRPr sz="1700">
              <a:solidFill>
                <a:schemeClr val="dk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120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MAN or Metropolitan area Network covers a larger area than that covered by a LAN and a smaller area as compared to WAN. </a:t>
            </a:r>
            <a:endParaRPr sz="1700">
              <a:solidFill>
                <a:schemeClr val="dk1"/>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SzPts val="1800"/>
              <a:buNone/>
            </a:pPr>
            <a:endParaRPr sz="1700">
              <a:solidFill>
                <a:schemeClr val="dk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120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WAN or Wide Area Network is a computer network that extends over a large geographical area, although it might be confined within the bounds of a state or country.</a:t>
            </a:r>
            <a:endParaRPr sz="17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3692</Words>
  <Application>Microsoft Office PowerPoint</Application>
  <PresentationFormat>On-screen Show (16:9)</PresentationFormat>
  <Paragraphs>372</Paragraphs>
  <Slides>66</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Nunito</vt:lpstr>
      <vt:lpstr>Libre Baskerville</vt:lpstr>
      <vt:lpstr>Times New Roman</vt:lpstr>
      <vt:lpstr>Libre Franklin</vt:lpstr>
      <vt:lpstr>Arial</vt:lpstr>
      <vt:lpstr>Simple Light</vt:lpstr>
      <vt:lpstr>Computer Network and Network Design</vt:lpstr>
      <vt:lpstr>Uses of Computer Networks</vt:lpstr>
      <vt:lpstr>Networking Applications</vt:lpstr>
      <vt:lpstr>Networking Applications</vt:lpstr>
      <vt:lpstr>PowerPoint Presentation</vt:lpstr>
      <vt:lpstr>PowerPoint Presentation</vt:lpstr>
      <vt:lpstr>PowerPoint Presentation</vt:lpstr>
      <vt:lpstr>Key Components OF Computer Network</vt:lpstr>
      <vt:lpstr>Types of area networks  </vt:lpstr>
      <vt:lpstr>PowerPoint Presentation</vt:lpstr>
      <vt:lpstr>PowerPoint Presentation</vt:lpstr>
      <vt:lpstr>PowerPoint Presentation</vt:lpstr>
      <vt:lpstr>PowerPoint Presentation</vt:lpstr>
      <vt:lpstr>Direction of Data flow</vt:lpstr>
      <vt:lpstr>Simplex Mode  </vt:lpstr>
      <vt:lpstr>Half-Duplex Mode  </vt:lpstr>
      <vt:lpstr>Full-Duplex Mode </vt:lpstr>
      <vt:lpstr>Computer Network Components </vt:lpstr>
      <vt:lpstr>Types of Connections </vt:lpstr>
      <vt:lpstr>PowerPoint Presentation</vt:lpstr>
      <vt:lpstr>Network Types/Topologies </vt:lpstr>
      <vt:lpstr>Mesh Topology</vt:lpstr>
      <vt:lpstr>PowerPoint Presentation</vt:lpstr>
      <vt:lpstr>Star Topology</vt:lpstr>
      <vt:lpstr>PowerPoint Presentation</vt:lpstr>
      <vt:lpstr>Bus Topology</vt:lpstr>
      <vt:lpstr>PowerPoint Presentation</vt:lpstr>
      <vt:lpstr>PowerPoint Presentation</vt:lpstr>
      <vt:lpstr>Ring Topology</vt:lpstr>
      <vt:lpstr>PowerPoint Presentation</vt:lpstr>
      <vt:lpstr>Hybrid Topology</vt:lpstr>
      <vt:lpstr>PowerPoint Presentation</vt:lpstr>
      <vt:lpstr> Reference Models: OSI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functions of the seven layers</vt:lpstr>
      <vt:lpstr>PowerPoint Presentation</vt:lpstr>
      <vt:lpstr>The OSI-TCP/IP Reference Model</vt:lpstr>
      <vt:lpstr>The TCP/IP Reference Model </vt:lpstr>
      <vt:lpstr>PowerPoint Presentation</vt:lpstr>
      <vt:lpstr>PowerPoint Presentation</vt:lpstr>
      <vt:lpstr>Comparison of OSI &amp; TCP/IP</vt:lpstr>
      <vt:lpstr>PowerPoint Presentation</vt:lpstr>
      <vt:lpstr>PowerPoint Presentation</vt:lpstr>
      <vt:lpstr>Connection-oriented </vt:lpstr>
      <vt:lpstr>PowerPoint Presentation</vt:lpstr>
      <vt:lpstr>Connection-less Services </vt:lpstr>
      <vt:lpstr>PowerPoint Presentation</vt:lpstr>
      <vt:lpstr>ATM </vt:lpstr>
      <vt:lpstr>PowerPoint Presentation</vt:lpstr>
      <vt:lpstr>Frame Relay </vt:lpstr>
      <vt:lpstr>Frame Relay </vt:lpstr>
      <vt:lpstr>Integrated Services Digital Network (ISDN)</vt:lpstr>
      <vt:lpstr>PowerPoint Presentation</vt:lpstr>
      <vt:lpstr>PowerPoint Presentation</vt:lpstr>
      <vt:lpstr>Switching </vt:lpstr>
      <vt:lpstr>What is Circuit Switching? </vt:lpstr>
      <vt:lpstr>Virtual Circuits and Datagram Networks</vt:lpstr>
      <vt:lpstr>Datagram Networks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91885</dc:creator>
  <cp:lastModifiedBy>Mayank Mishra</cp:lastModifiedBy>
  <cp:revision>2</cp:revision>
  <dcterms:modified xsi:type="dcterms:W3CDTF">2024-08-02T03:40:56Z</dcterms:modified>
</cp:coreProperties>
</file>