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76" r:id="rId6"/>
    <p:sldId id="277" r:id="rId7"/>
    <p:sldId id="278" r:id="rId8"/>
    <p:sldId id="280" r:id="rId9"/>
    <p:sldId id="281" r:id="rId10"/>
    <p:sldId id="282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A5"/>
    <a:srgbClr val="0F1B19"/>
    <a:srgbClr val="0E2822"/>
    <a:srgbClr val="318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E688-ED81-491A-8868-6EB619F4C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EE2A2-7E7F-433E-A94A-FCDCBCBF5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0BC5-448F-4FA5-9241-BF931A72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D9C96-DC41-4EBD-B482-5AB40572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AD4E-1A62-4D73-848D-84E17561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37B8-4D31-46C6-B4FF-09203AFA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752BF-525B-4D73-A7CE-8B0B0021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307E4-F1E5-4BD4-AB3F-8D855956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166A-4B98-49F4-84C4-774E5C60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2997-C451-4E56-B62D-6AF1E04C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84D3D-1358-4264-BD9D-C09EF548B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1B001-2E28-4F33-A52A-37304EF7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D3D9-FCE0-4B53-8335-2B6BF97B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F26D-D585-42F2-A64A-A482E98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9731-24A7-4EAC-9561-1BC0C006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3808-E624-4C38-8D92-1056F2E0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FB85-9AF4-4883-AD79-48E9533D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8188-D90E-49C6-A71C-8B2B0A63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CE9A-A557-4510-864F-F5B54029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0849-E9EC-4A3B-8D6B-530817E5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70C0-16FB-486A-A511-DD5D409E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B055-1513-488F-B232-3FFFA8D9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EC6E-BEF6-44F1-B739-5723656F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3BB4-2733-48C9-9417-9B9C450A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DDA6-6E29-42B1-98E9-AD592EE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FD02-CCF6-45F5-99BA-5049A3F7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EB40-158F-483F-A67D-19116A10E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5C51A-656D-4039-9469-25720098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4ED7-8E53-4F4E-A36D-85317C70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0B43-D6FE-454F-9587-A0D0D25F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497A5-757A-487E-B8E7-69A9E946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4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761A-6843-4F07-BA2D-03C968B7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64A5-2B15-4301-9FE3-4531C694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34039-D683-4412-ADA3-879122E5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B3B1-9CEC-47FE-B774-29C71A5D6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E57F6-ADE7-42B3-9D26-CCFB699D1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8B5CF-E435-4833-919B-B28BE2A0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2FF3C-D0CE-4E59-A36C-0CBB356D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62A74-6015-468B-B68D-BD9A8B66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AAD2-D471-4910-B34F-3AB9F4C5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E5C61-8C31-431A-BD97-1BCA9ACD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591D7-B04D-4950-B587-836FBB26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5ACC3-68C2-4425-8818-FC236B23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EF9AF-04FE-46C6-BE14-9A4406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AE7B7-2A34-42C4-83F3-AFCDFE74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1961-60B9-4D02-B4D7-DA3288F5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85C6-3CE8-47A0-9611-16E0754D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CE25-6C4F-46E0-9DF0-901FD309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668E8-1E2F-45D9-A7DF-C29CA8AC7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ADB1C-C715-479C-B953-A9968F58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1021D-8E33-4871-8B0D-65E51204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5AD98-F42F-4C75-A555-B629F453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360-A478-4881-A132-7B865EFE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54D15-CD3F-4282-B669-6510EAE5C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5BE3C-9F26-4CF0-AE0D-F9F8B2B8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737E-95CA-430B-A921-1DC9244A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D5B87-DB34-46B2-966A-C53537AB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5597D-B5CC-401A-8E7B-715A578A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2ADBD-F720-4618-A093-D24A50E9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8C26-7780-4343-A930-635F6D45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2616-3441-46DA-8481-B5959DB46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F2CF-286C-4AC5-999A-2819E5F67B5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BAA8-8891-4FF5-9496-0B44F841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CDAD-154C-4F70-93A1-B042491D1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6AA2-B090-499A-82C0-AACADD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63B979-E99F-4A4A-9D07-3DFE4D08686F}"/>
              </a:ext>
            </a:extLst>
          </p:cNvPr>
          <p:cNvSpPr/>
          <p:nvPr/>
        </p:nvSpPr>
        <p:spPr>
          <a:xfrm>
            <a:off x="0" y="2279374"/>
            <a:ext cx="12192000" cy="4588566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000" b="1" dirty="0">
                <a:solidFill>
                  <a:srgbClr val="0F1B19"/>
                </a:solidFill>
              </a:rPr>
              <a:t>Platform for Railway</a:t>
            </a:r>
          </a:p>
          <a:p>
            <a:pPr algn="ctr">
              <a:lnSpc>
                <a:spcPct val="150000"/>
              </a:lnSpc>
            </a:pPr>
            <a:r>
              <a:rPr lang="en-US" sz="5000" b="1" dirty="0">
                <a:solidFill>
                  <a:srgbClr val="0F1B19"/>
                </a:solidFill>
              </a:rPr>
              <a:t>Integrated services to Passenger</a:t>
            </a:r>
          </a:p>
          <a:p>
            <a:pPr algn="ctr">
              <a:lnSpc>
                <a:spcPct val="150000"/>
              </a:lnSpc>
            </a:pPr>
            <a:endParaRPr lang="en-US" sz="5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2D886-8D25-4182-8663-FDF3E3F99C89}"/>
              </a:ext>
            </a:extLst>
          </p:cNvPr>
          <p:cNvSpPr/>
          <p:nvPr/>
        </p:nvSpPr>
        <p:spPr>
          <a:xfrm>
            <a:off x="0" y="0"/>
            <a:ext cx="12192000" cy="2279374"/>
          </a:xfrm>
          <a:prstGeom prst="rect">
            <a:avLst/>
          </a:prstGeom>
          <a:solidFill>
            <a:srgbClr val="0F1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/>
              <a:t>SMART RAIL</a:t>
            </a:r>
          </a:p>
        </p:txBody>
      </p:sp>
    </p:spTree>
    <p:extLst>
      <p:ext uri="{BB962C8B-B14F-4D97-AF65-F5344CB8AC3E}">
        <p14:creationId xmlns:p14="http://schemas.microsoft.com/office/powerpoint/2010/main" val="36301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310627-9A36-41A4-9D24-51BB56122C2E}"/>
              </a:ext>
            </a:extLst>
          </p:cNvPr>
          <p:cNvSpPr/>
          <p:nvPr/>
        </p:nvSpPr>
        <p:spPr>
          <a:xfrm>
            <a:off x="674202" y="-2405063"/>
            <a:ext cx="4953000" cy="4810125"/>
          </a:xfrm>
          <a:prstGeom prst="ellipse">
            <a:avLst/>
          </a:prstGeom>
          <a:solidFill>
            <a:srgbClr val="0E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65D8D-FF41-4D7D-8255-D2E48591B460}"/>
              </a:ext>
            </a:extLst>
          </p:cNvPr>
          <p:cNvSpPr txBox="1"/>
          <p:nvPr/>
        </p:nvSpPr>
        <p:spPr>
          <a:xfrm>
            <a:off x="1309891" y="454319"/>
            <a:ext cx="36816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</a:rPr>
              <a:t>Safai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D6F1C-95B9-4BEA-AC41-0762D1874320}"/>
              </a:ext>
            </a:extLst>
          </p:cNvPr>
          <p:cNvSpPr txBox="1"/>
          <p:nvPr/>
        </p:nvSpPr>
        <p:spPr>
          <a:xfrm>
            <a:off x="437318" y="3084522"/>
            <a:ext cx="5426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/>
              <a:t>User reports dirty area with optional photograph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Admin receives request with GPS coordinates 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Admin assigns cleaner for the task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Cleaner marks it done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08083-6064-4AD3-9013-DC10EF71DEA7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91FA5E-AD01-4B4A-880C-8E89BF92EFE6}"/>
              </a:ext>
            </a:extLst>
          </p:cNvPr>
          <p:cNvSpPr txBox="1"/>
          <p:nvPr/>
        </p:nvSpPr>
        <p:spPr>
          <a:xfrm>
            <a:off x="4313582" y="2196548"/>
            <a:ext cx="356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 is path not destination</a:t>
            </a:r>
          </a:p>
          <a:p>
            <a:r>
              <a:rPr lang="en-US" dirty="0"/>
              <a:t>Rapid Protection Forum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B34D9-28F8-4AEA-96A3-915C4D7C08D7}"/>
              </a:ext>
            </a:extLst>
          </p:cNvPr>
          <p:cNvSpPr txBox="1"/>
          <p:nvPr/>
        </p:nvSpPr>
        <p:spPr>
          <a:xfrm>
            <a:off x="3505200" y="535057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F1B19"/>
                </a:solidFill>
              </a:rPr>
              <a:t>UPCOMING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86E7F-1FAD-43B2-A9D1-E275AB26E12A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04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3FE81AF-8133-484B-81C8-53A7AE8344DF}"/>
              </a:ext>
            </a:extLst>
          </p:cNvPr>
          <p:cNvSpPr/>
          <p:nvPr/>
        </p:nvSpPr>
        <p:spPr>
          <a:xfrm rot="19846323">
            <a:off x="559646" y="3051187"/>
            <a:ext cx="13979559" cy="5969022"/>
          </a:xfrm>
          <a:custGeom>
            <a:avLst/>
            <a:gdLst>
              <a:gd name="connsiteX0" fmla="*/ 13979559 w 13979559"/>
              <a:gd name="connsiteY0" fmla="*/ 0 h 5969022"/>
              <a:gd name="connsiteX1" fmla="*/ 10639763 w 13979559"/>
              <a:gd name="connsiteY1" fmla="*/ 5969022 h 5969022"/>
              <a:gd name="connsiteX2" fmla="*/ 0 w 13979559"/>
              <a:gd name="connsiteY2" fmla="*/ 15846 h 5969022"/>
              <a:gd name="connsiteX3" fmla="*/ 8866 w 13979559"/>
              <a:gd name="connsiteY3" fmla="*/ 0 h 596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9559" h="5969022">
                <a:moveTo>
                  <a:pt x="13979559" y="0"/>
                </a:moveTo>
                <a:lnTo>
                  <a:pt x="10639763" y="5969022"/>
                </a:lnTo>
                <a:lnTo>
                  <a:pt x="0" y="15846"/>
                </a:lnTo>
                <a:lnTo>
                  <a:pt x="8866" y="0"/>
                </a:lnTo>
                <a:close/>
              </a:path>
            </a:pathLst>
          </a:cu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81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0C0C7C-7A68-49F4-9C67-4B4FD262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1" b="7661"/>
          <a:stretch/>
        </p:blipFill>
        <p:spPr>
          <a:xfrm>
            <a:off x="-33136" y="-4350"/>
            <a:ext cx="12199736" cy="6862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3053DB-D339-4E34-9566-0A08BF0A4AAE}"/>
              </a:ext>
            </a:extLst>
          </p:cNvPr>
          <p:cNvSpPr txBox="1"/>
          <p:nvPr/>
        </p:nvSpPr>
        <p:spPr>
          <a:xfrm>
            <a:off x="323756" y="1795609"/>
            <a:ext cx="7162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solidFill>
                  <a:schemeClr val="bg1"/>
                </a:solidFill>
              </a:rPr>
              <a:t>Engagement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6E4A0-C47F-411A-8CB6-56B503017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5" b="7775"/>
          <a:stretch/>
        </p:blipFill>
        <p:spPr>
          <a:xfrm>
            <a:off x="12192000" y="-18155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3DFEF-9E41-4216-A403-BA12925E6F5F}"/>
              </a:ext>
            </a:extLst>
          </p:cNvPr>
          <p:cNvSpPr txBox="1"/>
          <p:nvPr/>
        </p:nvSpPr>
        <p:spPr>
          <a:xfrm>
            <a:off x="13182599" y="1795609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</a:rPr>
              <a:t>Facilities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3FE81AF-8133-484B-81C8-53A7AE8344DF}"/>
              </a:ext>
            </a:extLst>
          </p:cNvPr>
          <p:cNvSpPr/>
          <p:nvPr/>
        </p:nvSpPr>
        <p:spPr>
          <a:xfrm rot="19846323">
            <a:off x="559646" y="3051187"/>
            <a:ext cx="13979559" cy="5969022"/>
          </a:xfrm>
          <a:custGeom>
            <a:avLst/>
            <a:gdLst>
              <a:gd name="connsiteX0" fmla="*/ 13979559 w 13979559"/>
              <a:gd name="connsiteY0" fmla="*/ 0 h 5969022"/>
              <a:gd name="connsiteX1" fmla="*/ 10639763 w 13979559"/>
              <a:gd name="connsiteY1" fmla="*/ 5969022 h 5969022"/>
              <a:gd name="connsiteX2" fmla="*/ 0 w 13979559"/>
              <a:gd name="connsiteY2" fmla="*/ 15846 h 5969022"/>
              <a:gd name="connsiteX3" fmla="*/ 8866 w 13979559"/>
              <a:gd name="connsiteY3" fmla="*/ 0 h 596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9559" h="5969022">
                <a:moveTo>
                  <a:pt x="13979559" y="0"/>
                </a:moveTo>
                <a:lnTo>
                  <a:pt x="10639763" y="5969022"/>
                </a:lnTo>
                <a:lnTo>
                  <a:pt x="0" y="15846"/>
                </a:lnTo>
                <a:lnTo>
                  <a:pt x="8866" y="0"/>
                </a:lnTo>
                <a:close/>
              </a:path>
            </a:pathLst>
          </a:cu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BEB90-86D8-459A-80AC-200CBA97FD9B}"/>
              </a:ext>
            </a:extLst>
          </p:cNvPr>
          <p:cNvSpPr txBox="1"/>
          <p:nvPr/>
        </p:nvSpPr>
        <p:spPr>
          <a:xfrm>
            <a:off x="69723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99116-22C5-49FD-AABC-3084CD905978}"/>
              </a:ext>
            </a:extLst>
          </p:cNvPr>
          <p:cNvSpPr txBox="1"/>
          <p:nvPr/>
        </p:nvSpPr>
        <p:spPr>
          <a:xfrm>
            <a:off x="6324539" y="3626828"/>
            <a:ext cx="537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Onboard tourist Guide</a:t>
            </a:r>
          </a:p>
          <a:p>
            <a:pPr algn="ctr"/>
            <a:r>
              <a:rPr lang="en-US" sz="4000" dirty="0"/>
              <a:t>Railway Community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48619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25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1.00039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1.00066 0.00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39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E2F216-2673-4364-BEED-85D800C077D2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94E8C-76C7-4611-B022-06091B608A3A}"/>
              </a:ext>
            </a:extLst>
          </p:cNvPr>
          <p:cNvSpPr txBox="1"/>
          <p:nvPr/>
        </p:nvSpPr>
        <p:spPr>
          <a:xfrm>
            <a:off x="4002156" y="1266869"/>
            <a:ext cx="675860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Inaudible Announcements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/>
              <a:t>Unclean  and unhygienic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/>
              <a:t>Theft and misplacement of luggage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/>
              <a:t>Non uniform and price discrimination by vendors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/>
              <a:t>overcrowding at enquiry and ticket counters.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/>
              <a:t>Roaming passengers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4A002E-2B28-4A33-AC46-D77A88E66406}"/>
              </a:ext>
            </a:extLst>
          </p:cNvPr>
          <p:cNvSpPr/>
          <p:nvPr/>
        </p:nvSpPr>
        <p:spPr>
          <a:xfrm>
            <a:off x="-2476500" y="1023936"/>
            <a:ext cx="4953000" cy="4810125"/>
          </a:xfrm>
          <a:prstGeom prst="ellipse">
            <a:avLst/>
          </a:prstGeom>
          <a:solidFill>
            <a:srgbClr val="0E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E4523-3FC6-4AEB-9F42-DEDA2FB7A295}"/>
              </a:ext>
            </a:extLst>
          </p:cNvPr>
          <p:cNvSpPr txBox="1"/>
          <p:nvPr/>
        </p:nvSpPr>
        <p:spPr>
          <a:xfrm>
            <a:off x="158198" y="3151999"/>
            <a:ext cx="2054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40922142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E2F216-2673-4364-BEED-85D800C077D2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F965E-2DC6-40A5-BD33-BF4FDF0A122B}"/>
              </a:ext>
            </a:extLst>
          </p:cNvPr>
          <p:cNvSpPr txBox="1"/>
          <p:nvPr/>
        </p:nvSpPr>
        <p:spPr>
          <a:xfrm>
            <a:off x="1233280" y="2998113"/>
            <a:ext cx="9725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F1B19"/>
                </a:solidFill>
              </a:rPr>
              <a:t>Don’t worry, we have it covered</a:t>
            </a:r>
          </a:p>
        </p:txBody>
      </p:sp>
    </p:spTree>
    <p:extLst>
      <p:ext uri="{BB962C8B-B14F-4D97-AF65-F5344CB8AC3E}">
        <p14:creationId xmlns:p14="http://schemas.microsoft.com/office/powerpoint/2010/main" val="13378968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E2F216-2673-4364-BEED-85D800C077D2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84784-A622-4B73-9E8D-8F28369C30EB}"/>
              </a:ext>
            </a:extLst>
          </p:cNvPr>
          <p:cNvSpPr txBox="1"/>
          <p:nvPr/>
        </p:nvSpPr>
        <p:spPr>
          <a:xfrm>
            <a:off x="331305" y="3152001"/>
            <a:ext cx="11529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F1B19"/>
                </a:solidFill>
              </a:rPr>
              <a:t>Services that a passenger can avail during her travel with Indian Railways.</a:t>
            </a:r>
          </a:p>
        </p:txBody>
      </p:sp>
    </p:spTree>
    <p:extLst>
      <p:ext uri="{BB962C8B-B14F-4D97-AF65-F5344CB8AC3E}">
        <p14:creationId xmlns:p14="http://schemas.microsoft.com/office/powerpoint/2010/main" val="4758457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310627-9A36-41A4-9D24-51BB56122C2E}"/>
              </a:ext>
            </a:extLst>
          </p:cNvPr>
          <p:cNvSpPr/>
          <p:nvPr/>
        </p:nvSpPr>
        <p:spPr>
          <a:xfrm>
            <a:off x="-1028700" y="-1838326"/>
            <a:ext cx="4953000" cy="4810125"/>
          </a:xfrm>
          <a:prstGeom prst="ellipse">
            <a:avLst/>
          </a:prstGeom>
          <a:solidFill>
            <a:srgbClr val="0E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65D8D-FF41-4D7D-8255-D2E48591B460}"/>
              </a:ext>
            </a:extLst>
          </p:cNvPr>
          <p:cNvSpPr txBox="1"/>
          <p:nvPr/>
        </p:nvSpPr>
        <p:spPr>
          <a:xfrm>
            <a:off x="242680" y="566736"/>
            <a:ext cx="3083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chemeClr val="bg1"/>
                </a:solidFill>
              </a:rPr>
              <a:t>Enquiry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237E6-3714-47E8-B1CC-66C7F3038D51}"/>
              </a:ext>
            </a:extLst>
          </p:cNvPr>
          <p:cNvSpPr txBox="1"/>
          <p:nvPr/>
        </p:nvSpPr>
        <p:spPr>
          <a:xfrm>
            <a:off x="4240695" y="874512"/>
            <a:ext cx="6268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F1B19"/>
                </a:solidFill>
              </a:rPr>
              <a:t>The Idea of Digital Enquiry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51DAD-6F35-4176-B80C-973E67DD67CD}"/>
              </a:ext>
            </a:extLst>
          </p:cNvPr>
          <p:cNvSpPr txBox="1"/>
          <p:nvPr/>
        </p:nvSpPr>
        <p:spPr>
          <a:xfrm>
            <a:off x="320123" y="3525971"/>
            <a:ext cx="11551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F1B19"/>
                </a:solidFill>
              </a:rPr>
              <a:t>NO MORE WAITING IN LONG QUEUES!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51567-8E42-4E1A-8B19-C8E1FD765B92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21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310627-9A36-41A4-9D24-51BB56122C2E}"/>
              </a:ext>
            </a:extLst>
          </p:cNvPr>
          <p:cNvSpPr/>
          <p:nvPr/>
        </p:nvSpPr>
        <p:spPr>
          <a:xfrm>
            <a:off x="849796" y="-2405063"/>
            <a:ext cx="4953000" cy="4810125"/>
          </a:xfrm>
          <a:prstGeom prst="ellipse">
            <a:avLst/>
          </a:prstGeom>
          <a:solidFill>
            <a:srgbClr val="0E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65D8D-FF41-4D7D-8255-D2E48591B460}"/>
              </a:ext>
            </a:extLst>
          </p:cNvPr>
          <p:cNvSpPr txBox="1"/>
          <p:nvPr/>
        </p:nvSpPr>
        <p:spPr>
          <a:xfrm>
            <a:off x="1784488" y="383395"/>
            <a:ext cx="3083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chemeClr val="bg1"/>
                </a:solidFill>
              </a:rPr>
              <a:t>Enquiry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EB48B-4D85-46F6-85E6-716CEA801C06}"/>
              </a:ext>
            </a:extLst>
          </p:cNvPr>
          <p:cNvSpPr txBox="1"/>
          <p:nvPr/>
        </p:nvSpPr>
        <p:spPr>
          <a:xfrm>
            <a:off x="1239078" y="2811434"/>
            <a:ext cx="4174435" cy="305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500" dirty="0"/>
              <a:t>User creates enquiry online</a:t>
            </a:r>
          </a:p>
          <a:p>
            <a:pPr algn="ctr">
              <a:lnSpc>
                <a:spcPct val="200000"/>
              </a:lnSpc>
            </a:pPr>
            <a:r>
              <a:rPr lang="en-US" sz="2500" dirty="0"/>
              <a:t>Admin receives enquiry</a:t>
            </a:r>
          </a:p>
          <a:p>
            <a:pPr algn="ctr">
              <a:lnSpc>
                <a:spcPct val="200000"/>
              </a:lnSpc>
            </a:pPr>
            <a:r>
              <a:rPr lang="en-US" sz="2500" dirty="0"/>
              <a:t>Admin responds to query</a:t>
            </a:r>
          </a:p>
          <a:p>
            <a:pPr algn="ctr">
              <a:lnSpc>
                <a:spcPct val="200000"/>
              </a:lnSpc>
            </a:pPr>
            <a:r>
              <a:rPr lang="en-US" sz="2500" dirty="0"/>
              <a:t>User receives official reply </a:t>
            </a:r>
            <a:r>
              <a:rPr lang="en-US" sz="2500" dirty="0">
                <a:sym typeface="Wingdings" panose="05000000000000000000" pitchFamily="2" charset="2"/>
              </a:rPr>
              <a:t></a:t>
            </a:r>
            <a:endParaRPr lang="en-US" sz="2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50B92-A247-4CED-B181-B28BDC84638E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310627-9A36-41A4-9D24-51BB56122C2E}"/>
              </a:ext>
            </a:extLst>
          </p:cNvPr>
          <p:cNvSpPr/>
          <p:nvPr/>
        </p:nvSpPr>
        <p:spPr>
          <a:xfrm>
            <a:off x="-1028700" y="-1838326"/>
            <a:ext cx="4953000" cy="4810125"/>
          </a:xfrm>
          <a:prstGeom prst="ellipse">
            <a:avLst/>
          </a:prstGeom>
          <a:solidFill>
            <a:srgbClr val="0E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65D8D-FF41-4D7D-8255-D2E48591B460}"/>
              </a:ext>
            </a:extLst>
          </p:cNvPr>
          <p:cNvSpPr txBox="1"/>
          <p:nvPr/>
        </p:nvSpPr>
        <p:spPr>
          <a:xfrm>
            <a:off x="0" y="797568"/>
            <a:ext cx="368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Announcements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237E6-3714-47E8-B1CC-66C7F3038D51}"/>
              </a:ext>
            </a:extLst>
          </p:cNvPr>
          <p:cNvSpPr txBox="1"/>
          <p:nvPr/>
        </p:nvSpPr>
        <p:spPr>
          <a:xfrm>
            <a:off x="4240695" y="874512"/>
            <a:ext cx="6838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F1B19"/>
                </a:solidFill>
              </a:rPr>
              <a:t>Time saving digital announcements panel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51DAD-6F35-4176-B80C-973E67DD67CD}"/>
              </a:ext>
            </a:extLst>
          </p:cNvPr>
          <p:cNvSpPr txBox="1"/>
          <p:nvPr/>
        </p:nvSpPr>
        <p:spPr>
          <a:xfrm>
            <a:off x="320123" y="3429000"/>
            <a:ext cx="11551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F1B19"/>
                </a:solidFill>
              </a:rPr>
              <a:t>I can’t hear the announcements..</a:t>
            </a:r>
          </a:p>
          <a:p>
            <a:pPr algn="ctr"/>
            <a:r>
              <a:rPr lang="en-US" sz="5000" b="1" dirty="0" err="1">
                <a:solidFill>
                  <a:srgbClr val="0F1B19"/>
                </a:solidFill>
              </a:rPr>
              <a:t>Wohoo</a:t>
            </a:r>
            <a:r>
              <a:rPr lang="en-US" sz="5000" b="1" dirty="0">
                <a:solidFill>
                  <a:srgbClr val="0F1B19"/>
                </a:solidFill>
              </a:rPr>
              <a:t> I got them on my phone!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10665-8462-4BEB-B4F1-E88E7433E953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98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310627-9A36-41A4-9D24-51BB56122C2E}"/>
              </a:ext>
            </a:extLst>
          </p:cNvPr>
          <p:cNvSpPr/>
          <p:nvPr/>
        </p:nvSpPr>
        <p:spPr>
          <a:xfrm>
            <a:off x="829916" y="-2405063"/>
            <a:ext cx="4953000" cy="4810125"/>
          </a:xfrm>
          <a:prstGeom prst="ellipse">
            <a:avLst/>
          </a:prstGeom>
          <a:solidFill>
            <a:srgbClr val="0E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65D8D-FF41-4D7D-8255-D2E48591B460}"/>
              </a:ext>
            </a:extLst>
          </p:cNvPr>
          <p:cNvSpPr txBox="1"/>
          <p:nvPr/>
        </p:nvSpPr>
        <p:spPr>
          <a:xfrm>
            <a:off x="1465605" y="681454"/>
            <a:ext cx="368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2C707-3DF5-4C24-B9BE-347AE01C7892}"/>
              </a:ext>
            </a:extLst>
          </p:cNvPr>
          <p:cNvSpPr txBox="1"/>
          <p:nvPr/>
        </p:nvSpPr>
        <p:spPr>
          <a:xfrm>
            <a:off x="829916" y="3429000"/>
            <a:ext cx="54112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500" dirty="0"/>
              <a:t>Admin uploads announcements</a:t>
            </a:r>
          </a:p>
          <a:p>
            <a:pPr algn="ctr">
              <a:lnSpc>
                <a:spcPct val="200000"/>
              </a:lnSpc>
            </a:pPr>
            <a:r>
              <a:rPr lang="en-US" sz="2500" dirty="0"/>
              <a:t>User receives announcements on app </a:t>
            </a:r>
            <a:r>
              <a:rPr lang="en-US" sz="2500" dirty="0">
                <a:sym typeface="Wingdings" panose="05000000000000000000" pitchFamily="2" charset="2"/>
              </a:rPr>
              <a:t></a:t>
            </a:r>
            <a:endParaRPr lang="en-US" sz="2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524CE-9CF2-40A6-AF63-6B961D10544F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8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310627-9A36-41A4-9D24-51BB56122C2E}"/>
              </a:ext>
            </a:extLst>
          </p:cNvPr>
          <p:cNvSpPr/>
          <p:nvPr/>
        </p:nvSpPr>
        <p:spPr>
          <a:xfrm>
            <a:off x="-1028700" y="-1838326"/>
            <a:ext cx="4953000" cy="4810125"/>
          </a:xfrm>
          <a:prstGeom prst="ellipse">
            <a:avLst/>
          </a:prstGeom>
          <a:solidFill>
            <a:srgbClr val="0E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65D8D-FF41-4D7D-8255-D2E48591B460}"/>
              </a:ext>
            </a:extLst>
          </p:cNvPr>
          <p:cNvSpPr txBox="1"/>
          <p:nvPr/>
        </p:nvSpPr>
        <p:spPr>
          <a:xfrm>
            <a:off x="0" y="843734"/>
            <a:ext cx="36816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</a:rPr>
              <a:t>Safai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237E6-3714-47E8-B1CC-66C7F3038D51}"/>
              </a:ext>
            </a:extLst>
          </p:cNvPr>
          <p:cNvSpPr txBox="1"/>
          <p:nvPr/>
        </p:nvSpPr>
        <p:spPr>
          <a:xfrm>
            <a:off x="4240695" y="874512"/>
            <a:ext cx="7010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F1B19"/>
                </a:solidFill>
              </a:rPr>
              <a:t>Public engrossing station cleaning feature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51DAD-6F35-4176-B80C-973E67DD67CD}"/>
              </a:ext>
            </a:extLst>
          </p:cNvPr>
          <p:cNvSpPr txBox="1"/>
          <p:nvPr/>
        </p:nvSpPr>
        <p:spPr>
          <a:xfrm>
            <a:off x="320123" y="3141250"/>
            <a:ext cx="11551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E2822"/>
                </a:solidFill>
              </a:rPr>
              <a:t>BE A PART OF</a:t>
            </a:r>
          </a:p>
          <a:p>
            <a:pPr algn="ctr"/>
            <a:r>
              <a:rPr lang="en-US" sz="5000" b="1" dirty="0">
                <a:solidFill>
                  <a:srgbClr val="0E2822"/>
                </a:solidFill>
              </a:rPr>
              <a:t>SWACHH BHARAT ABHIYAAN!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52E93-894A-489B-BE46-2BAE83C17A5E}"/>
              </a:ext>
            </a:extLst>
          </p:cNvPr>
          <p:cNvSpPr/>
          <p:nvPr/>
        </p:nvSpPr>
        <p:spPr>
          <a:xfrm>
            <a:off x="0" y="6485206"/>
            <a:ext cx="12192000" cy="372794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756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173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</dc:creator>
  <cp:lastModifiedBy>Vicky Jani</cp:lastModifiedBy>
  <cp:revision>48</cp:revision>
  <dcterms:created xsi:type="dcterms:W3CDTF">2018-03-25T19:23:09Z</dcterms:created>
  <dcterms:modified xsi:type="dcterms:W3CDTF">2018-03-31T07:58:06Z</dcterms:modified>
</cp:coreProperties>
</file>