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02" r:id="rId5"/>
    <p:sldId id="303" r:id="rId6"/>
    <p:sldId id="304" r:id="rId7"/>
    <p:sldId id="307" r:id="rId8"/>
    <p:sldId id="312" r:id="rId9"/>
    <p:sldId id="308" r:id="rId10"/>
    <p:sldId id="309" r:id="rId11"/>
    <p:sldId id="310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  <a:srgbClr val="F26635"/>
    <a:srgbClr val="333399"/>
    <a:srgbClr val="F4702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4F618-B207-8843-C016-FD1104D2982E}" v="36" dt="2022-01-20T04:26:24.029"/>
    <p1510:client id="{D3AF3F1F-088F-47FE-A2B1-F85417ED1FD8}" v="357" dt="2022-01-20T09:15:00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8063" autoAdjust="0"/>
  </p:normalViewPr>
  <p:slideViewPr>
    <p:cSldViewPr>
      <p:cViewPr varScale="1">
        <p:scale>
          <a:sx n="87" d="100"/>
          <a:sy n="87" d="100"/>
        </p:scale>
        <p:origin x="17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63B7EB-2BD9-48E9-940D-EFDE81AB9CD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24B53-728C-4A1E-9167-E705E1984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8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01F51-A791-45F9-B937-6FCD639DD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81A72-98D8-416F-A9E1-2271A1716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B797F-D3CC-43D0-86C9-CC34B0642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76BB4-C7B3-40A8-A93D-115487D90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01600" y="76200"/>
            <a:ext cx="3556000" cy="441960"/>
          </a:xfrm>
        </p:spPr>
        <p:txBody>
          <a:bodyPr/>
          <a:lstStyle>
            <a:lvl2pPr marL="457178" indent="0">
              <a:buNone/>
              <a:defRPr/>
            </a:lvl2pPr>
          </a:lstStyle>
          <a:p>
            <a:pPr lvl="1"/>
            <a:r>
              <a:rPr lang="en-US" dirty="0" err="1"/>
              <a:t>Wordmark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A973-F3B4-48DC-B40A-EE55E95A6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6A0E-0A5C-4D3C-A70F-C17D36C1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2309-1370-4A4A-AC85-656B0B382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B9872-BD58-4A03-951C-59BB4F8D8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56B30-D742-4D6F-A979-68739F7BC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F7615-3BF2-4CFC-920B-B7288450F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83137-1E0F-4189-9A15-A6F11C78F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938EA21-BB3A-42D0-9E4B-9FF7548A1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42" indent="-228589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298" indent="-22858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74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652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829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006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76201"/>
            <a:ext cx="1838527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42AEF-4B61-4513-9D3A-2073F652764F}"/>
              </a:ext>
            </a:extLst>
          </p:cNvPr>
          <p:cNvSpPr txBox="1"/>
          <p:nvPr/>
        </p:nvSpPr>
        <p:spPr>
          <a:xfrm>
            <a:off x="4000500" y="2751895"/>
            <a:ext cx="430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Creating Standalone ROS Nodes from Simulink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15C7B-8DB6-4C52-A088-1C859FEBAD7F}"/>
              </a:ext>
            </a:extLst>
          </p:cNvPr>
          <p:cNvSpPr txBox="1"/>
          <p:nvPr/>
        </p:nvSpPr>
        <p:spPr>
          <a:xfrm>
            <a:off x="42888" y="494617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ARM Lab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38DEC5D-CECC-48AF-81E9-C4575869BACB}"/>
              </a:ext>
            </a:extLst>
          </p:cNvPr>
          <p:cNvSpPr txBox="1"/>
          <p:nvPr/>
        </p:nvSpPr>
        <p:spPr>
          <a:xfrm>
            <a:off x="42887" y="1673808"/>
            <a:ext cx="224311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MATLAB &amp; Simulink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MATLAB 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Simulink 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ROS Toolbox (Simulink)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Python 2.7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1BF44B-E4E9-408B-8EDA-C8530C81E0DF}"/>
              </a:ext>
            </a:extLst>
          </p:cNvPr>
          <p:cNvSpPr txBox="1"/>
          <p:nvPr/>
        </p:nvSpPr>
        <p:spPr>
          <a:xfrm>
            <a:off x="1071665" y="2802523"/>
            <a:ext cx="1076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Setting the Python </a:t>
            </a:r>
          </a:p>
          <a:p>
            <a:pPr algn="ctr"/>
            <a:r>
              <a:rPr lang="en-US" sz="800" dirty="0"/>
              <a:t>version in MATLAB</a:t>
            </a:r>
          </a:p>
        </p:txBody>
      </p:sp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76201"/>
            <a:ext cx="1838527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B030E-AB4B-4508-97AE-D1A27E29DF1E}"/>
              </a:ext>
            </a:extLst>
          </p:cNvPr>
          <p:cNvSpPr txBox="1"/>
          <p:nvPr/>
        </p:nvSpPr>
        <p:spPr>
          <a:xfrm>
            <a:off x="42888" y="494617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ARM Lab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90083C-7BB7-46EC-80C9-17317B9938BD}"/>
              </a:ext>
            </a:extLst>
          </p:cNvPr>
          <p:cNvSpPr txBox="1"/>
          <p:nvPr/>
        </p:nvSpPr>
        <p:spPr>
          <a:xfrm>
            <a:off x="42886" y="1366031"/>
            <a:ext cx="151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Requirements:</a:t>
            </a:r>
            <a:endParaRPr lang="en-IN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B705B-3B75-4380-9D39-188A90237EEA}"/>
              </a:ext>
            </a:extLst>
          </p:cNvPr>
          <p:cNvSpPr/>
          <p:nvPr/>
        </p:nvSpPr>
        <p:spPr>
          <a:xfrm>
            <a:off x="265429" y="2848659"/>
            <a:ext cx="807721" cy="2286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BD15A8-1C52-41A9-BD5D-48780138CA8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73150" y="2962959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325D8D-1AEA-45EA-B8DA-3DA934CADFBC}"/>
              </a:ext>
            </a:extLst>
          </p:cNvPr>
          <p:cNvCxnSpPr>
            <a:cxnSpLocks/>
          </p:cNvCxnSpPr>
          <p:nvPr/>
        </p:nvCxnSpPr>
        <p:spPr>
          <a:xfrm>
            <a:off x="1079500" y="2971800"/>
            <a:ext cx="1130300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054B052-DB46-4E9E-995C-E6140740CB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150" y="2848659"/>
            <a:ext cx="1472837" cy="251460"/>
          </a:xfrm>
          <a:prstGeom prst="rect">
            <a:avLst/>
          </a:prstGeom>
          <a:ln w="19050" cap="sq">
            <a:solidFill>
              <a:srgbClr val="C00000"/>
            </a:solidFill>
            <a:prstDash val="sysDash"/>
            <a:miter lim="800000"/>
          </a:ln>
          <a:effectLst/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7A6C73D-26CE-4F90-9D7A-A2C967F4A720}"/>
              </a:ext>
            </a:extLst>
          </p:cNvPr>
          <p:cNvSpPr txBox="1"/>
          <p:nvPr/>
        </p:nvSpPr>
        <p:spPr>
          <a:xfrm>
            <a:off x="42886" y="3392768"/>
            <a:ext cx="140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Pipeline:</a:t>
            </a:r>
            <a:endParaRPr lang="en-IN" sz="14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F29D87-79F4-4B6D-B19D-AFA87A0F22E9}"/>
              </a:ext>
            </a:extLst>
          </p:cNvPr>
          <p:cNvSpPr/>
          <p:nvPr/>
        </p:nvSpPr>
        <p:spPr>
          <a:xfrm>
            <a:off x="507257" y="5189548"/>
            <a:ext cx="1144485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Creating the Simulink model</a:t>
            </a:r>
            <a:endParaRPr lang="en-IN" sz="12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31B087-C727-4381-9471-3894006AB4B8}"/>
              </a:ext>
            </a:extLst>
          </p:cNvPr>
          <p:cNvCxnSpPr>
            <a:cxnSpLocks/>
          </p:cNvCxnSpPr>
          <p:nvPr/>
        </p:nvCxnSpPr>
        <p:spPr>
          <a:xfrm>
            <a:off x="1719288" y="5494348"/>
            <a:ext cx="8715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2F7E83-FF2E-41EE-8CF1-053EA05D3EFA}"/>
              </a:ext>
            </a:extLst>
          </p:cNvPr>
          <p:cNvSpPr/>
          <p:nvPr/>
        </p:nvSpPr>
        <p:spPr>
          <a:xfrm>
            <a:off x="2661353" y="5189548"/>
            <a:ext cx="1144485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Building the model as a CPP code</a:t>
            </a:r>
            <a:endParaRPr lang="en-IN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19BC14-462B-4077-B5FB-053A772232E7}"/>
              </a:ext>
            </a:extLst>
          </p:cNvPr>
          <p:cNvCxnSpPr>
            <a:cxnSpLocks/>
          </p:cNvCxnSpPr>
          <p:nvPr/>
        </p:nvCxnSpPr>
        <p:spPr>
          <a:xfrm>
            <a:off x="3873384" y="5494348"/>
            <a:ext cx="8715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73DFAA-6875-41F8-8305-377A7B908EF2}"/>
              </a:ext>
            </a:extLst>
          </p:cNvPr>
          <p:cNvSpPr txBox="1"/>
          <p:nvPr/>
        </p:nvSpPr>
        <p:spPr>
          <a:xfrm>
            <a:off x="3806550" y="5201960"/>
            <a:ext cx="87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Manually transferring the files to a Linux system (.sh &amp; .tgz)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529646-5BE2-4877-A07E-6C8E96B57E15}"/>
              </a:ext>
            </a:extLst>
          </p:cNvPr>
          <p:cNvSpPr/>
          <p:nvPr/>
        </p:nvSpPr>
        <p:spPr>
          <a:xfrm>
            <a:off x="4811729" y="4068945"/>
            <a:ext cx="1144485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Creating a </a:t>
            </a:r>
            <a:r>
              <a:rPr lang="en-US" sz="1200" dirty="0" err="1"/>
              <a:t>catkin_ws</a:t>
            </a:r>
            <a:endParaRPr lang="en-IN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0F587C-68C5-483C-B6FA-C4C1BA81AF9B}"/>
              </a:ext>
            </a:extLst>
          </p:cNvPr>
          <p:cNvCxnSpPr>
            <a:cxnSpLocks/>
          </p:cNvCxnSpPr>
          <p:nvPr/>
        </p:nvCxnSpPr>
        <p:spPr>
          <a:xfrm>
            <a:off x="5383971" y="4789489"/>
            <a:ext cx="0" cy="31144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2A68DEF-144F-4F1C-A7AF-8EACD0D28970}"/>
              </a:ext>
            </a:extLst>
          </p:cNvPr>
          <p:cNvSpPr/>
          <p:nvPr/>
        </p:nvSpPr>
        <p:spPr>
          <a:xfrm>
            <a:off x="4811730" y="5177135"/>
            <a:ext cx="1144485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Creating the package in the </a:t>
            </a:r>
            <a:r>
              <a:rPr lang="en-US" sz="1200" dirty="0" err="1"/>
              <a:t>catkin_ws</a:t>
            </a:r>
            <a:endParaRPr lang="en-IN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683511-E91B-4687-BD0F-8EFCAB66DC16}"/>
              </a:ext>
            </a:extLst>
          </p:cNvPr>
          <p:cNvCxnSpPr>
            <a:cxnSpLocks/>
          </p:cNvCxnSpPr>
          <p:nvPr/>
        </p:nvCxnSpPr>
        <p:spPr>
          <a:xfrm>
            <a:off x="6020042" y="5481935"/>
            <a:ext cx="8715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F10D463-DF55-4ACF-BC8C-628F92D27F48}"/>
              </a:ext>
            </a:extLst>
          </p:cNvPr>
          <p:cNvSpPr/>
          <p:nvPr/>
        </p:nvSpPr>
        <p:spPr>
          <a:xfrm>
            <a:off x="6962107" y="5177135"/>
            <a:ext cx="1144485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Running the node</a:t>
            </a:r>
            <a:endParaRPr lang="en-IN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C69715-2633-4E28-9292-20100F70B4C2}"/>
              </a:ext>
            </a:extLst>
          </p:cNvPr>
          <p:cNvSpPr/>
          <p:nvPr/>
        </p:nvSpPr>
        <p:spPr>
          <a:xfrm>
            <a:off x="317543" y="4068037"/>
            <a:ext cx="1693799" cy="609600"/>
          </a:xfrm>
          <a:prstGeom prst="rect">
            <a:avLst/>
          </a:prstGeom>
          <a:solidFill>
            <a:srgbClr val="F26635"/>
          </a:solidFill>
          <a:ln>
            <a:solidFill>
              <a:srgbClr val="F2663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Setting the model parameters/hardware board settings</a:t>
            </a:r>
            <a:endParaRPr lang="en-IN" sz="1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42590F-CD77-4C27-8E88-6CFB497FC525}"/>
              </a:ext>
            </a:extLst>
          </p:cNvPr>
          <p:cNvCxnSpPr>
            <a:cxnSpLocks/>
          </p:cNvCxnSpPr>
          <p:nvPr/>
        </p:nvCxnSpPr>
        <p:spPr>
          <a:xfrm>
            <a:off x="1071665" y="4789488"/>
            <a:ext cx="0" cy="31144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44B810F-5C8D-4705-B9DD-70283D992DCC}"/>
              </a:ext>
            </a:extLst>
          </p:cNvPr>
          <p:cNvSpPr txBox="1"/>
          <p:nvPr/>
        </p:nvSpPr>
        <p:spPr>
          <a:xfrm>
            <a:off x="1712438" y="5292051"/>
            <a:ext cx="871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rosinit</a:t>
            </a:r>
            <a:endParaRPr 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F09FF2-630E-4B4C-98E7-82CAB81407D5}"/>
              </a:ext>
            </a:extLst>
          </p:cNvPr>
          <p:cNvSpPr txBox="1"/>
          <p:nvPr/>
        </p:nvSpPr>
        <p:spPr>
          <a:xfrm>
            <a:off x="1726014" y="5481935"/>
            <a:ext cx="87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Setting the active writable directory</a:t>
            </a:r>
          </a:p>
        </p:txBody>
      </p:sp>
    </p:spTree>
    <p:extLst>
      <p:ext uri="{BB962C8B-B14F-4D97-AF65-F5344CB8AC3E}">
        <p14:creationId xmlns:p14="http://schemas.microsoft.com/office/powerpoint/2010/main" val="327189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4961BC-8A9C-4D77-AB1B-693AF84082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0800" y="2216236"/>
            <a:ext cx="5562600" cy="1751912"/>
          </a:xfrm>
          <a:prstGeom prst="rect">
            <a:avLst/>
          </a:prstGeom>
        </p:spPr>
      </p:pic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2" y="76201"/>
            <a:ext cx="1838527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B030E-AB4B-4508-97AE-D1A27E29DF1E}"/>
              </a:ext>
            </a:extLst>
          </p:cNvPr>
          <p:cNvSpPr txBox="1"/>
          <p:nvPr/>
        </p:nvSpPr>
        <p:spPr>
          <a:xfrm>
            <a:off x="42888" y="494617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ARM Lab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4A622-D406-4415-A0F4-1C6D67C9333A}"/>
              </a:ext>
            </a:extLst>
          </p:cNvPr>
          <p:cNvSpPr txBox="1"/>
          <p:nvPr/>
        </p:nvSpPr>
        <p:spPr>
          <a:xfrm>
            <a:off x="42885" y="1366031"/>
            <a:ext cx="513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Obstacle Avoidance Model from scratch (Simulink Model):</a:t>
            </a:r>
            <a:endParaRPr kumimoji="0" lang="en-IN" sz="1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5C8513-9C73-4D5D-9967-7F359A907857}"/>
              </a:ext>
            </a:extLst>
          </p:cNvPr>
          <p:cNvSpPr/>
          <p:nvPr/>
        </p:nvSpPr>
        <p:spPr>
          <a:xfrm>
            <a:off x="304800" y="2895600"/>
            <a:ext cx="914400" cy="210096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73E018-0E6F-4295-B92C-B55E3319B84A}"/>
              </a:ext>
            </a:extLst>
          </p:cNvPr>
          <p:cNvSpPr/>
          <p:nvPr/>
        </p:nvSpPr>
        <p:spPr>
          <a:xfrm>
            <a:off x="6030484" y="3603184"/>
            <a:ext cx="472566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F280B-11E2-41B3-A28E-12185A3BB858}"/>
              </a:ext>
            </a:extLst>
          </p:cNvPr>
          <p:cNvSpPr/>
          <p:nvPr/>
        </p:nvSpPr>
        <p:spPr>
          <a:xfrm>
            <a:off x="7766703" y="3043778"/>
            <a:ext cx="6858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23D75A-B720-4F72-BA6E-E3C9C2BFC0CD}"/>
              </a:ext>
            </a:extLst>
          </p:cNvPr>
          <p:cNvCxnSpPr>
            <a:cxnSpLocks/>
          </p:cNvCxnSpPr>
          <p:nvPr/>
        </p:nvCxnSpPr>
        <p:spPr>
          <a:xfrm>
            <a:off x="8109603" y="2212956"/>
            <a:ext cx="0" cy="81515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8A16F-CB6F-44AC-8498-523AA7BD4AC6}"/>
              </a:ext>
            </a:extLst>
          </p:cNvPr>
          <p:cNvSpPr/>
          <p:nvPr/>
        </p:nvSpPr>
        <p:spPr>
          <a:xfrm>
            <a:off x="8452502" y="2946066"/>
            <a:ext cx="1438537" cy="641081"/>
          </a:xfrm>
          <a:prstGeom prst="rect">
            <a:avLst/>
          </a:prstGeom>
          <a:noFill/>
          <a:ln>
            <a:solidFill>
              <a:srgbClr val="F266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3FECF1-BD12-4102-ACEC-15F55C43751C}"/>
              </a:ext>
            </a:extLst>
          </p:cNvPr>
          <p:cNvCxnSpPr>
            <a:cxnSpLocks/>
          </p:cNvCxnSpPr>
          <p:nvPr/>
        </p:nvCxnSpPr>
        <p:spPr>
          <a:xfrm>
            <a:off x="9220200" y="3587147"/>
            <a:ext cx="0" cy="457201"/>
          </a:xfrm>
          <a:prstGeom prst="line">
            <a:avLst/>
          </a:prstGeom>
          <a:ln>
            <a:solidFill>
              <a:srgbClr val="F26635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DACA74-B7D5-4AF2-BC30-E17692EB08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301" b="31266"/>
          <a:stretch/>
        </p:blipFill>
        <p:spPr>
          <a:xfrm>
            <a:off x="6756372" y="4065859"/>
            <a:ext cx="4927656" cy="1268141"/>
          </a:xfrm>
          <a:prstGeom prst="rect">
            <a:avLst/>
          </a:prstGeom>
          <a:ln w="19050">
            <a:solidFill>
              <a:srgbClr val="F26635"/>
            </a:solidFill>
            <a:prstDash val="sysDash"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3C124F-0437-433D-83C7-4943F5909063}"/>
              </a:ext>
            </a:extLst>
          </p:cNvPr>
          <p:cNvSpPr txBox="1"/>
          <p:nvPr/>
        </p:nvSpPr>
        <p:spPr>
          <a:xfrm>
            <a:off x="457200" y="4953000"/>
            <a:ext cx="60960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C4FA35-E0C0-4A3E-A6C6-6F3DFD7DB97B}"/>
              </a:ext>
            </a:extLst>
          </p:cNvPr>
          <p:cNvSpPr txBox="1"/>
          <p:nvPr/>
        </p:nvSpPr>
        <p:spPr>
          <a:xfrm>
            <a:off x="7012893" y="1198933"/>
            <a:ext cx="2207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Should be specified as a bus-bar. Signal size lengths can be changed via the bus-editor present on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Modeling &gt; Design tab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C3B10B-2037-4D6E-8534-2CC73970983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76" y="2590801"/>
            <a:ext cx="5663016" cy="23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0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D5706F-74FB-49C5-905D-499057F3E5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76" y="2590801"/>
            <a:ext cx="5663016" cy="2336522"/>
          </a:xfrm>
          <a:prstGeom prst="rect">
            <a:avLst/>
          </a:prstGeom>
        </p:spPr>
      </p:pic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2" y="76201"/>
            <a:ext cx="1838527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B030E-AB4B-4508-97AE-D1A27E29DF1E}"/>
              </a:ext>
            </a:extLst>
          </p:cNvPr>
          <p:cNvSpPr txBox="1"/>
          <p:nvPr/>
        </p:nvSpPr>
        <p:spPr>
          <a:xfrm>
            <a:off x="42888" y="494617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ARM Lab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4A622-D406-4415-A0F4-1C6D67C9333A}"/>
              </a:ext>
            </a:extLst>
          </p:cNvPr>
          <p:cNvSpPr txBox="1"/>
          <p:nvPr/>
        </p:nvSpPr>
        <p:spPr>
          <a:xfrm>
            <a:off x="42885" y="1366031"/>
            <a:ext cx="513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Obstacle Avoidance Model from scratch (Simulink Model):</a:t>
            </a:r>
            <a:endParaRPr kumimoji="0" lang="en-IN" sz="1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2F4F-22B1-4331-B963-081C4D446E1A}"/>
              </a:ext>
            </a:extLst>
          </p:cNvPr>
          <p:cNvSpPr/>
          <p:nvPr/>
        </p:nvSpPr>
        <p:spPr>
          <a:xfrm>
            <a:off x="1936736" y="4038600"/>
            <a:ext cx="609600" cy="57696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B7F0C2-7315-496B-A9E6-0E26CE5FF61D}"/>
              </a:ext>
            </a:extLst>
          </p:cNvPr>
          <p:cNvSpPr/>
          <p:nvPr/>
        </p:nvSpPr>
        <p:spPr>
          <a:xfrm>
            <a:off x="6030484" y="3603184"/>
            <a:ext cx="472566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9830E-8149-40C9-8AC4-4CF763AD82FE}"/>
              </a:ext>
            </a:extLst>
          </p:cNvPr>
          <p:cNvSpPr txBox="1"/>
          <p:nvPr/>
        </p:nvSpPr>
        <p:spPr>
          <a:xfrm>
            <a:off x="1628775" y="4615569"/>
            <a:ext cx="122552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Lateral Error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01BB7-6ADC-432C-886D-0798C5CF7396}"/>
              </a:ext>
            </a:extLst>
          </p:cNvPr>
          <p:cNvSpPr/>
          <p:nvPr/>
        </p:nvSpPr>
        <p:spPr>
          <a:xfrm>
            <a:off x="3028950" y="3086017"/>
            <a:ext cx="1295400" cy="517167"/>
          </a:xfrm>
          <a:prstGeom prst="rect">
            <a:avLst/>
          </a:prstGeom>
          <a:noFill/>
          <a:ln>
            <a:solidFill>
              <a:srgbClr val="F266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2663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975A4F-D895-4C14-8BEC-2A294EB00AF5}"/>
              </a:ext>
            </a:extLst>
          </p:cNvPr>
          <p:cNvSpPr/>
          <p:nvPr/>
        </p:nvSpPr>
        <p:spPr>
          <a:xfrm>
            <a:off x="3386449" y="3845168"/>
            <a:ext cx="712861" cy="667011"/>
          </a:xfrm>
          <a:prstGeom prst="rect">
            <a:avLst/>
          </a:prstGeom>
          <a:noFill/>
          <a:ln>
            <a:solidFill>
              <a:srgbClr val="F266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2663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4547E8-15E7-484C-9AB9-7F2AC0D3D50F}"/>
              </a:ext>
            </a:extLst>
          </p:cNvPr>
          <p:cNvSpPr txBox="1"/>
          <p:nvPr/>
        </p:nvSpPr>
        <p:spPr>
          <a:xfrm>
            <a:off x="2895600" y="2759407"/>
            <a:ext cx="1562099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26635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linear.x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6635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controller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C3FA6-F9BC-47A0-B0E2-C3C845E95716}"/>
              </a:ext>
            </a:extLst>
          </p:cNvPr>
          <p:cNvSpPr txBox="1"/>
          <p:nvPr/>
        </p:nvSpPr>
        <p:spPr>
          <a:xfrm>
            <a:off x="2961829" y="4463606"/>
            <a:ext cx="1562099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6635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angular.z controller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B972BE-718C-4EC3-A2FB-0187D73F3303}"/>
              </a:ext>
            </a:extLst>
          </p:cNvPr>
          <p:cNvGrpSpPr/>
          <p:nvPr/>
        </p:nvGrpSpPr>
        <p:grpSpPr>
          <a:xfrm>
            <a:off x="8085439" y="1664246"/>
            <a:ext cx="2209800" cy="1185217"/>
            <a:chOff x="7924800" y="1664246"/>
            <a:chExt cx="2209800" cy="11852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52A41B-6D60-4932-A3A2-009487ED7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4800" y="1664246"/>
              <a:ext cx="2209800" cy="850354"/>
            </a:xfrm>
            <a:prstGeom prst="rect">
              <a:avLst/>
            </a:prstGeom>
            <a:ln w="28575">
              <a:solidFill>
                <a:srgbClr val="C00000"/>
              </a:solidFill>
              <a:prstDash val="sysDash"/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AAE55D-1962-4BF8-9D59-0074FFEEA8DA}"/>
                </a:ext>
              </a:extLst>
            </p:cNvPr>
            <p:cNvSpPr txBox="1"/>
            <p:nvPr/>
          </p:nvSpPr>
          <p:spPr>
            <a:xfrm>
              <a:off x="8473068" y="2514307"/>
              <a:ext cx="1225521" cy="33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Lateral Error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302DC8-37C8-4C3C-8756-D179EEA1BA38}"/>
              </a:ext>
            </a:extLst>
          </p:cNvPr>
          <p:cNvGrpSpPr/>
          <p:nvPr/>
        </p:nvGrpSpPr>
        <p:grpSpPr>
          <a:xfrm>
            <a:off x="7321056" y="3246486"/>
            <a:ext cx="3738567" cy="1009095"/>
            <a:chOff x="7160416" y="3364661"/>
            <a:chExt cx="3738567" cy="10090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6DA0CF-AFAD-4CF3-96D0-0510B23F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60416" y="3364661"/>
              <a:ext cx="3738567" cy="772746"/>
            </a:xfrm>
            <a:prstGeom prst="rect">
              <a:avLst/>
            </a:prstGeom>
            <a:ln w="28575">
              <a:solidFill>
                <a:srgbClr val="F26635"/>
              </a:solidFill>
              <a:prstDash val="sysDash"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9613E3-7B6D-4E42-B4A0-89A8CA0837F8}"/>
                </a:ext>
              </a:extLst>
            </p:cNvPr>
            <p:cNvSpPr txBox="1"/>
            <p:nvPr/>
          </p:nvSpPr>
          <p:spPr>
            <a:xfrm>
              <a:off x="8304778" y="4038600"/>
              <a:ext cx="1562099" cy="33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26635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linear.x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26635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controller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835E53-C4DF-4365-BE71-504CBE670E40}"/>
              </a:ext>
            </a:extLst>
          </p:cNvPr>
          <p:cNvGrpSpPr/>
          <p:nvPr/>
        </p:nvGrpSpPr>
        <p:grpSpPr>
          <a:xfrm>
            <a:off x="7010400" y="4652605"/>
            <a:ext cx="4359878" cy="1826082"/>
            <a:chOff x="7010400" y="4652605"/>
            <a:chExt cx="4359878" cy="182608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309B100-52ED-4704-B76D-A3C5F3199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10400" y="4652605"/>
              <a:ext cx="4359878" cy="1540113"/>
            </a:xfrm>
            <a:prstGeom prst="rect">
              <a:avLst/>
            </a:prstGeom>
            <a:ln w="28575">
              <a:solidFill>
                <a:srgbClr val="F26635"/>
              </a:solidFill>
              <a:prstDash val="sysDash"/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672B21-DA52-4455-B251-DAF29B8CECF8}"/>
                </a:ext>
              </a:extLst>
            </p:cNvPr>
            <p:cNvSpPr txBox="1"/>
            <p:nvPr/>
          </p:nvSpPr>
          <p:spPr>
            <a:xfrm>
              <a:off x="8409289" y="6143531"/>
              <a:ext cx="1562099" cy="33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26635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angular.z 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55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DA0A096-BEA3-4FED-BC22-24FDF96508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76" y="2590801"/>
            <a:ext cx="5663016" cy="2336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5CACE-1992-4FED-AE88-AED2CB6805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1800" y="2478027"/>
            <a:ext cx="5120743" cy="2555114"/>
          </a:xfrm>
          <a:prstGeom prst="rect">
            <a:avLst/>
          </a:prstGeom>
          <a:ln w="28575">
            <a:solidFill>
              <a:srgbClr val="C00000"/>
            </a:solidFill>
            <a:prstDash val="sysDash"/>
          </a:ln>
        </p:spPr>
      </p:pic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2" y="76201"/>
            <a:ext cx="1838527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B030E-AB4B-4508-97AE-D1A27E29DF1E}"/>
              </a:ext>
            </a:extLst>
          </p:cNvPr>
          <p:cNvSpPr txBox="1"/>
          <p:nvPr/>
        </p:nvSpPr>
        <p:spPr>
          <a:xfrm>
            <a:off x="42888" y="494617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ARM Lab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4A622-D406-4415-A0F4-1C6D67C9333A}"/>
              </a:ext>
            </a:extLst>
          </p:cNvPr>
          <p:cNvSpPr txBox="1"/>
          <p:nvPr/>
        </p:nvSpPr>
        <p:spPr>
          <a:xfrm>
            <a:off x="42885" y="1366031"/>
            <a:ext cx="513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Obstacle Avoidance Model from scratch (Simulink Model):</a:t>
            </a:r>
            <a:endParaRPr kumimoji="0" lang="en-IN" sz="1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2F4F-22B1-4331-B963-081C4D446E1A}"/>
              </a:ext>
            </a:extLst>
          </p:cNvPr>
          <p:cNvSpPr/>
          <p:nvPr/>
        </p:nvSpPr>
        <p:spPr>
          <a:xfrm>
            <a:off x="5283330" y="3472570"/>
            <a:ext cx="619009" cy="102323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B7F0C2-7315-496B-A9E6-0E26CE5FF61D}"/>
              </a:ext>
            </a:extLst>
          </p:cNvPr>
          <p:cNvSpPr/>
          <p:nvPr/>
        </p:nvSpPr>
        <p:spPr>
          <a:xfrm>
            <a:off x="6030484" y="3603184"/>
            <a:ext cx="472566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9830E-8149-40C9-8AC4-4CF763AD82FE}"/>
              </a:ext>
            </a:extLst>
          </p:cNvPr>
          <p:cNvSpPr txBox="1"/>
          <p:nvPr/>
        </p:nvSpPr>
        <p:spPr>
          <a:xfrm>
            <a:off x="4980073" y="4493079"/>
            <a:ext cx="122552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Publisher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4DADF2-98CF-4704-A233-595EB342AB78}"/>
              </a:ext>
            </a:extLst>
          </p:cNvPr>
          <p:cNvSpPr/>
          <p:nvPr/>
        </p:nvSpPr>
        <p:spPr>
          <a:xfrm>
            <a:off x="9601200" y="3185326"/>
            <a:ext cx="228600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0B3DBD-4F0F-416A-BEFA-2CB1CE0CB454}"/>
              </a:ext>
            </a:extLst>
          </p:cNvPr>
          <p:cNvSpPr txBox="1"/>
          <p:nvPr/>
        </p:nvSpPr>
        <p:spPr>
          <a:xfrm>
            <a:off x="8612148" y="1347645"/>
            <a:ext cx="2207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Should be specified as a bus-bar. Signal size lengths can be changed via the bus-editor present on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Modeling &gt; Design tab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54EF80-104F-4A13-8122-868D02AA5947}"/>
              </a:ext>
            </a:extLst>
          </p:cNvPr>
          <p:cNvCxnSpPr>
            <a:cxnSpLocks/>
          </p:cNvCxnSpPr>
          <p:nvPr/>
        </p:nvCxnSpPr>
        <p:spPr>
          <a:xfrm>
            <a:off x="9713364" y="2354504"/>
            <a:ext cx="0" cy="81515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D226F51-8247-444C-AC0C-43B6B7822FCD}"/>
              </a:ext>
            </a:extLst>
          </p:cNvPr>
          <p:cNvSpPr/>
          <p:nvPr/>
        </p:nvSpPr>
        <p:spPr>
          <a:xfrm>
            <a:off x="7136435" y="3201708"/>
            <a:ext cx="281315" cy="319160"/>
          </a:xfrm>
          <a:prstGeom prst="rect">
            <a:avLst/>
          </a:prstGeom>
          <a:noFill/>
          <a:ln>
            <a:solidFill>
              <a:srgbClr val="F266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930ABA-0337-4297-8BC0-C67B47843744}"/>
              </a:ext>
            </a:extLst>
          </p:cNvPr>
          <p:cNvSpPr/>
          <p:nvPr/>
        </p:nvSpPr>
        <p:spPr>
          <a:xfrm>
            <a:off x="8305800" y="4677409"/>
            <a:ext cx="281315" cy="319160"/>
          </a:xfrm>
          <a:prstGeom prst="rect">
            <a:avLst/>
          </a:prstGeom>
          <a:noFill/>
          <a:ln>
            <a:solidFill>
              <a:srgbClr val="F266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E1E6CC-AF43-46C0-862F-2E7A050A45F4}"/>
              </a:ext>
            </a:extLst>
          </p:cNvPr>
          <p:cNvCxnSpPr>
            <a:cxnSpLocks/>
          </p:cNvCxnSpPr>
          <p:nvPr/>
        </p:nvCxnSpPr>
        <p:spPr>
          <a:xfrm>
            <a:off x="7273167" y="2286000"/>
            <a:ext cx="0" cy="915708"/>
          </a:xfrm>
          <a:prstGeom prst="line">
            <a:avLst/>
          </a:prstGeom>
          <a:ln>
            <a:solidFill>
              <a:srgbClr val="F26635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495899-F504-436C-BFBB-A7C496EB8C81}"/>
              </a:ext>
            </a:extLst>
          </p:cNvPr>
          <p:cNvCxnSpPr>
            <a:cxnSpLocks/>
          </p:cNvCxnSpPr>
          <p:nvPr/>
        </p:nvCxnSpPr>
        <p:spPr>
          <a:xfrm>
            <a:off x="7273167" y="2286000"/>
            <a:ext cx="1182646" cy="2374657"/>
          </a:xfrm>
          <a:prstGeom prst="line">
            <a:avLst/>
          </a:prstGeom>
          <a:ln>
            <a:solidFill>
              <a:srgbClr val="F26635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D78F46-9986-4F05-BD53-A4BFBF68846E}"/>
              </a:ext>
            </a:extLst>
          </p:cNvPr>
          <p:cNvSpPr txBox="1"/>
          <p:nvPr/>
        </p:nvSpPr>
        <p:spPr>
          <a:xfrm>
            <a:off x="6553895" y="1873281"/>
            <a:ext cx="1438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26635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Max velocities on the hardware side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C84C246-7925-412F-BABC-27AAA3AB684C}"/>
              </a:ext>
            </a:extLst>
          </p:cNvPr>
          <p:cNvSpPr/>
          <p:nvPr/>
        </p:nvSpPr>
        <p:spPr>
          <a:xfrm>
            <a:off x="7615804" y="3654879"/>
            <a:ext cx="185712" cy="838200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C391F4-AC90-40D0-BCDB-E49D5F2788CE}"/>
              </a:ext>
            </a:extLst>
          </p:cNvPr>
          <p:cNvCxnSpPr>
            <a:cxnSpLocks/>
          </p:cNvCxnSpPr>
          <p:nvPr/>
        </p:nvCxnSpPr>
        <p:spPr>
          <a:xfrm>
            <a:off x="7425567" y="2438400"/>
            <a:ext cx="0" cy="915708"/>
          </a:xfrm>
          <a:prstGeom prst="line">
            <a:avLst/>
          </a:prstGeom>
          <a:ln>
            <a:solidFill>
              <a:srgbClr val="F26635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09CA7D-7C92-4755-8971-2E7D1F509D72}"/>
              </a:ext>
            </a:extLst>
          </p:cNvPr>
          <p:cNvCxnSpPr>
            <a:cxnSpLocks/>
          </p:cNvCxnSpPr>
          <p:nvPr/>
        </p:nvCxnSpPr>
        <p:spPr>
          <a:xfrm flipH="1">
            <a:off x="7417750" y="4478124"/>
            <a:ext cx="290910" cy="779676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58DE08-44A5-48F9-9D6F-F7D9F4B114D6}"/>
              </a:ext>
            </a:extLst>
          </p:cNvPr>
          <p:cNvSpPr txBox="1"/>
          <p:nvPr/>
        </p:nvSpPr>
        <p:spPr>
          <a:xfrm>
            <a:off x="6539083" y="5276841"/>
            <a:ext cx="1757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Change the datatype because the type upstream is ‘single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’, and the publisher values are ‘double’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2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76201"/>
            <a:ext cx="1838527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B030E-AB4B-4508-97AE-D1A27E29DF1E}"/>
              </a:ext>
            </a:extLst>
          </p:cNvPr>
          <p:cNvSpPr txBox="1"/>
          <p:nvPr/>
        </p:nvSpPr>
        <p:spPr>
          <a:xfrm>
            <a:off x="42888" y="494617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ARM Lab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4A622-D406-4415-A0F4-1C6D67C9333A}"/>
              </a:ext>
            </a:extLst>
          </p:cNvPr>
          <p:cNvSpPr txBox="1"/>
          <p:nvPr/>
        </p:nvSpPr>
        <p:spPr>
          <a:xfrm>
            <a:off x="42885" y="1366031"/>
            <a:ext cx="292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 Parameters:</a:t>
            </a:r>
            <a:endParaRPr lang="en-IN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554B5-AC4B-4730-AB9A-6EA0429E4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2" y="1828800"/>
            <a:ext cx="10355120" cy="13241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0C4CFD-17C8-48AE-84E7-B3C0B880938B}"/>
              </a:ext>
            </a:extLst>
          </p:cNvPr>
          <p:cNvSpPr/>
          <p:nvPr/>
        </p:nvSpPr>
        <p:spPr>
          <a:xfrm>
            <a:off x="914400" y="2039127"/>
            <a:ext cx="2133599" cy="24687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0E0C82-C8BA-45B2-B235-F28FC855A93B}"/>
              </a:ext>
            </a:extLst>
          </p:cNvPr>
          <p:cNvSpPr/>
          <p:nvPr/>
        </p:nvSpPr>
        <p:spPr>
          <a:xfrm>
            <a:off x="3047999" y="1863682"/>
            <a:ext cx="609600" cy="59776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4FAE34-5961-48EC-9575-03BDE3667F58}"/>
              </a:ext>
            </a:extLst>
          </p:cNvPr>
          <p:cNvCxnSpPr>
            <a:cxnSpLocks/>
          </p:cNvCxnSpPr>
          <p:nvPr/>
        </p:nvCxnSpPr>
        <p:spPr>
          <a:xfrm>
            <a:off x="3352800" y="2461444"/>
            <a:ext cx="0" cy="81515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B9B270A-F490-4C6B-84E7-52829D4F6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276600"/>
            <a:ext cx="5943600" cy="160470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C7AB7F-4E9A-449A-B905-626AC8354B4F}"/>
              </a:ext>
            </a:extLst>
          </p:cNvPr>
          <p:cNvSpPr/>
          <p:nvPr/>
        </p:nvSpPr>
        <p:spPr>
          <a:xfrm>
            <a:off x="1719288" y="3958834"/>
            <a:ext cx="4300512" cy="24023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8C677B-8816-4A45-97F1-C6DB7F5EDC8F}"/>
              </a:ext>
            </a:extLst>
          </p:cNvPr>
          <p:cNvSpPr/>
          <p:nvPr/>
        </p:nvSpPr>
        <p:spPr>
          <a:xfrm>
            <a:off x="1709763" y="4511284"/>
            <a:ext cx="4300512" cy="24023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42E773-8D08-484C-81B6-8ADBE92B1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5129138"/>
            <a:ext cx="5943600" cy="118597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B0637BF-69A4-44D6-A1C5-321B782E401F}"/>
              </a:ext>
            </a:extLst>
          </p:cNvPr>
          <p:cNvSpPr/>
          <p:nvPr/>
        </p:nvSpPr>
        <p:spPr>
          <a:xfrm>
            <a:off x="1681188" y="5129138"/>
            <a:ext cx="4414812" cy="24023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E14B69-82E4-44A5-B406-7301DDF2E286}"/>
              </a:ext>
            </a:extLst>
          </p:cNvPr>
          <p:cNvSpPr/>
          <p:nvPr/>
        </p:nvSpPr>
        <p:spPr>
          <a:xfrm>
            <a:off x="843065" y="1623345"/>
            <a:ext cx="228600" cy="224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EE8103-DA5F-49E5-B0D9-49769B269371}"/>
              </a:ext>
            </a:extLst>
          </p:cNvPr>
          <p:cNvSpPr/>
          <p:nvPr/>
        </p:nvSpPr>
        <p:spPr>
          <a:xfrm>
            <a:off x="38102" y="3204434"/>
            <a:ext cx="228600" cy="224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F72732-20B9-48AA-AEF1-AF6092BE7CE3}"/>
              </a:ext>
            </a:extLst>
          </p:cNvPr>
          <p:cNvSpPr/>
          <p:nvPr/>
        </p:nvSpPr>
        <p:spPr>
          <a:xfrm>
            <a:off x="38102" y="5024689"/>
            <a:ext cx="228600" cy="224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344B413-37DC-4528-ACB3-43B895F2D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3522793"/>
            <a:ext cx="5338809" cy="24574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94E78CC-D365-4F53-983C-A3E9474CDDAC}"/>
              </a:ext>
            </a:extLst>
          </p:cNvPr>
          <p:cNvSpPr/>
          <p:nvPr/>
        </p:nvSpPr>
        <p:spPr>
          <a:xfrm>
            <a:off x="10472712" y="4199068"/>
            <a:ext cx="1033489" cy="24023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DFFBC95-3D0D-41E9-89E1-D45B17FD24A9}"/>
              </a:ext>
            </a:extLst>
          </p:cNvPr>
          <p:cNvSpPr/>
          <p:nvPr/>
        </p:nvSpPr>
        <p:spPr>
          <a:xfrm>
            <a:off x="6315077" y="3430740"/>
            <a:ext cx="228600" cy="224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68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76201"/>
            <a:ext cx="1838527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B030E-AB4B-4508-97AE-D1A27E29DF1E}"/>
              </a:ext>
            </a:extLst>
          </p:cNvPr>
          <p:cNvSpPr txBox="1"/>
          <p:nvPr/>
        </p:nvSpPr>
        <p:spPr>
          <a:xfrm>
            <a:off x="42888" y="494617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ARM Lab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4A622-D406-4415-A0F4-1C6D67C9333A}"/>
              </a:ext>
            </a:extLst>
          </p:cNvPr>
          <p:cNvSpPr txBox="1"/>
          <p:nvPr/>
        </p:nvSpPr>
        <p:spPr>
          <a:xfrm>
            <a:off x="42885" y="1366031"/>
            <a:ext cx="32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Building the model as a CPP code:</a:t>
            </a:r>
            <a:endParaRPr lang="en-IN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791BA-277F-460E-B54B-93F6039C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905000"/>
            <a:ext cx="5867400" cy="1038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05CDF-7190-470B-86CB-8879DAED6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175122"/>
            <a:ext cx="4000500" cy="138232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DB1BCE-DC15-43BB-8821-BE6CE65DD4B8}"/>
              </a:ext>
            </a:extLst>
          </p:cNvPr>
          <p:cNvCxnSpPr>
            <a:cxnSpLocks/>
          </p:cNvCxnSpPr>
          <p:nvPr/>
        </p:nvCxnSpPr>
        <p:spPr>
          <a:xfrm>
            <a:off x="2133600" y="2767544"/>
            <a:ext cx="0" cy="28045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DF43C6C-C257-42BC-B045-D82323A7FF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18"/>
          <a:stretch/>
        </p:blipFill>
        <p:spPr>
          <a:xfrm>
            <a:off x="6791325" y="1413370"/>
            <a:ext cx="5257855" cy="131412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09336-085F-4601-9970-3D4BE0C629D8}"/>
              </a:ext>
            </a:extLst>
          </p:cNvPr>
          <p:cNvCxnSpPr>
            <a:cxnSpLocks/>
          </p:cNvCxnSpPr>
          <p:nvPr/>
        </p:nvCxnSpPr>
        <p:spPr>
          <a:xfrm>
            <a:off x="2133600" y="4648200"/>
            <a:ext cx="0" cy="28045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0C9497-3412-4725-9DD1-23A89592ECC6}"/>
              </a:ext>
            </a:extLst>
          </p:cNvPr>
          <p:cNvSpPr/>
          <p:nvPr/>
        </p:nvSpPr>
        <p:spPr>
          <a:xfrm>
            <a:off x="10210800" y="1990725"/>
            <a:ext cx="685800" cy="6858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E1EF112-DFFA-40C6-AD7E-1FC13DE1FA0B}"/>
              </a:ext>
            </a:extLst>
          </p:cNvPr>
          <p:cNvSpPr/>
          <p:nvPr/>
        </p:nvSpPr>
        <p:spPr>
          <a:xfrm rot="5400000">
            <a:off x="9183969" y="2895600"/>
            <a:ext cx="472566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006850-9502-41A4-8BC4-BFB71A671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5105400"/>
            <a:ext cx="4695825" cy="2571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83C185D-7E10-4D57-B2FF-957728565AE7}"/>
              </a:ext>
            </a:extLst>
          </p:cNvPr>
          <p:cNvSpPr txBox="1"/>
          <p:nvPr/>
        </p:nvSpPr>
        <p:spPr>
          <a:xfrm>
            <a:off x="342900" y="5345805"/>
            <a:ext cx="469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Set the current path where the generated code files will be stored</a:t>
            </a:r>
            <a:endParaRPr lang="en-IN" sz="1100" b="1" dirty="0">
              <a:solidFill>
                <a:srgbClr val="C0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B9E068-E1C5-48B3-8645-FBDE79878704}"/>
              </a:ext>
            </a:extLst>
          </p:cNvPr>
          <p:cNvCxnSpPr>
            <a:cxnSpLocks/>
          </p:cNvCxnSpPr>
          <p:nvPr/>
        </p:nvCxnSpPr>
        <p:spPr>
          <a:xfrm>
            <a:off x="6400800" y="1981200"/>
            <a:ext cx="3048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03DB9C-234A-44BA-AC35-35B5813EC7A2}"/>
              </a:ext>
            </a:extLst>
          </p:cNvPr>
          <p:cNvCxnSpPr>
            <a:cxnSpLocks/>
          </p:cNvCxnSpPr>
          <p:nvPr/>
        </p:nvCxnSpPr>
        <p:spPr>
          <a:xfrm>
            <a:off x="6400800" y="1981200"/>
            <a:ext cx="0" cy="325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6664AA-1AEB-4AD8-9529-FCB96556F37A}"/>
              </a:ext>
            </a:extLst>
          </p:cNvPr>
          <p:cNvCxnSpPr>
            <a:cxnSpLocks/>
          </p:cNvCxnSpPr>
          <p:nvPr/>
        </p:nvCxnSpPr>
        <p:spPr>
          <a:xfrm flipH="1">
            <a:off x="5076825" y="5233987"/>
            <a:ext cx="1323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7ADE719-B013-454A-A1C0-680814085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4750" y="3557353"/>
            <a:ext cx="1991003" cy="167663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32F76CD-0CDF-404F-91ED-F9DF2D081EDD}"/>
              </a:ext>
            </a:extLst>
          </p:cNvPr>
          <p:cNvSpPr/>
          <p:nvPr/>
        </p:nvSpPr>
        <p:spPr>
          <a:xfrm>
            <a:off x="8434414" y="3576402"/>
            <a:ext cx="1943239" cy="766997"/>
          </a:xfrm>
          <a:prstGeom prst="rect">
            <a:avLst/>
          </a:prstGeom>
          <a:solidFill>
            <a:srgbClr val="202020">
              <a:alpha val="83000"/>
            </a:srgbClr>
          </a:solidFill>
          <a:ln>
            <a:solidFill>
              <a:srgbClr val="20202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9E175F-66E0-44A5-A314-112A3E6AE775}"/>
              </a:ext>
            </a:extLst>
          </p:cNvPr>
          <p:cNvSpPr/>
          <p:nvPr/>
        </p:nvSpPr>
        <p:spPr>
          <a:xfrm>
            <a:off x="8472375" y="4602823"/>
            <a:ext cx="1905278" cy="371210"/>
          </a:xfrm>
          <a:prstGeom prst="rect">
            <a:avLst/>
          </a:prstGeom>
          <a:solidFill>
            <a:srgbClr val="202020">
              <a:alpha val="83000"/>
            </a:srgbClr>
          </a:solidFill>
          <a:ln>
            <a:solidFill>
              <a:srgbClr val="20202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CDEAA6-F9C8-4C4F-9D3C-44C6030D2CE5}"/>
              </a:ext>
            </a:extLst>
          </p:cNvPr>
          <p:cNvSpPr/>
          <p:nvPr/>
        </p:nvSpPr>
        <p:spPr>
          <a:xfrm>
            <a:off x="8443800" y="4375001"/>
            <a:ext cx="1905278" cy="25099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F7E81F-E471-49C1-8C33-DDBD1C806ACF}"/>
              </a:ext>
            </a:extLst>
          </p:cNvPr>
          <p:cNvSpPr/>
          <p:nvPr/>
        </p:nvSpPr>
        <p:spPr>
          <a:xfrm>
            <a:off x="8434274" y="4998795"/>
            <a:ext cx="1905278" cy="25099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E0566-94BB-437F-91BE-C78887955195}"/>
              </a:ext>
            </a:extLst>
          </p:cNvPr>
          <p:cNvSpPr txBox="1"/>
          <p:nvPr/>
        </p:nvSpPr>
        <p:spPr>
          <a:xfrm>
            <a:off x="8053413" y="5300075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Transfer to a Linux system with ROS</a:t>
            </a:r>
            <a:endParaRPr lang="en-IN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7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dmark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76201"/>
            <a:ext cx="1838527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B030E-AB4B-4508-97AE-D1A27E29DF1E}"/>
              </a:ext>
            </a:extLst>
          </p:cNvPr>
          <p:cNvSpPr txBox="1"/>
          <p:nvPr/>
        </p:nvSpPr>
        <p:spPr>
          <a:xfrm>
            <a:off x="42888" y="494617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ARM Lab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4A622-D406-4415-A0F4-1C6D67C9333A}"/>
              </a:ext>
            </a:extLst>
          </p:cNvPr>
          <p:cNvSpPr txBox="1"/>
          <p:nvPr/>
        </p:nvSpPr>
        <p:spPr>
          <a:xfrm>
            <a:off x="42885" y="1366031"/>
            <a:ext cx="32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Building catkin package:</a:t>
            </a:r>
            <a:endParaRPr lang="en-IN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AF886-0A2C-4D0E-84A6-6D791098BCC6}"/>
              </a:ext>
            </a:extLst>
          </p:cNvPr>
          <p:cNvSpPr txBox="1"/>
          <p:nvPr/>
        </p:nvSpPr>
        <p:spPr>
          <a:xfrm>
            <a:off x="42885" y="1673808"/>
            <a:ext cx="6053115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With the catkin workspace already created – run the following commands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Copy the .tgz file and the shell command file in the home directory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Make the shell command file an executable (chmod +x &lt;file_name&gt;)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Run the following commands to run the package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cd ~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./build_ros_model.sh obstacleAvoidance.tgz &lt;path to catkin_ws&gt;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FF5B4-FC82-4C7F-B9E4-913A84DF26D8}"/>
              </a:ext>
            </a:extLst>
          </p:cNvPr>
          <p:cNvSpPr txBox="1"/>
          <p:nvPr/>
        </p:nvSpPr>
        <p:spPr>
          <a:xfrm>
            <a:off x="42885" y="3547847"/>
            <a:ext cx="32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Running the node:</a:t>
            </a:r>
          </a:p>
          <a:p>
            <a:endParaRPr lang="en-IN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2BFEE-8DC0-4258-B0DB-3327CE6EED6B}"/>
              </a:ext>
            </a:extLst>
          </p:cNvPr>
          <p:cNvSpPr txBox="1"/>
          <p:nvPr/>
        </p:nvSpPr>
        <p:spPr>
          <a:xfrm>
            <a:off x="42885" y="3962400"/>
            <a:ext cx="6053115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Start the ROS master node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Launch the turtlebot3 world in which the node will be run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Source the setup file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Run the following command (while in the workspace) to run the node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rosrun &lt;</a:t>
            </a:r>
            <a:r>
              <a:rPr lang="en-US" sz="1200" dirty="0" err="1"/>
              <a:t>package_name</a:t>
            </a:r>
            <a:r>
              <a:rPr lang="en-US" sz="1200" dirty="0"/>
              <a:t>&gt; &lt;</a:t>
            </a:r>
            <a:r>
              <a:rPr lang="en-US" sz="1200" dirty="0" err="1"/>
              <a:t>node_name</a:t>
            </a:r>
            <a:r>
              <a:rPr lang="en-US" sz="1200" dirty="0"/>
              <a:t>&gt;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To identify the name of the node list down the files in the following directory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/catkin_ws/devel/lib/obstacleavoidance</a:t>
            </a:r>
          </a:p>
        </p:txBody>
      </p:sp>
    </p:spTree>
    <p:extLst>
      <p:ext uri="{BB962C8B-B14F-4D97-AF65-F5344CB8AC3E}">
        <p14:creationId xmlns:p14="http://schemas.microsoft.com/office/powerpoint/2010/main" val="25415315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17A9E657B3D4385200EA6A2549CB8" ma:contentTypeVersion="2" ma:contentTypeDescription="Create a new document." ma:contentTypeScope="" ma:versionID="6499b29e554de918e2f8d851ad58e579">
  <xsd:schema xmlns:xsd="http://www.w3.org/2001/XMLSchema" xmlns:xs="http://www.w3.org/2001/XMLSchema" xmlns:p="http://schemas.microsoft.com/office/2006/metadata/properties" xmlns:ns3="9cdfdaaf-a1cb-4242-be7a-6c7d67192f99" targetNamespace="http://schemas.microsoft.com/office/2006/metadata/properties" ma:root="true" ma:fieldsID="045d6a9df1df30121e3ae970d141aeb5" ns3:_="">
    <xsd:import namespace="9cdfdaaf-a1cb-4242-be7a-6c7d67192f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fdaaf-a1cb-4242-be7a-6c7d67192f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6E4C32-8B37-474B-AB7C-91B47DCDD126}">
  <ds:schemaRefs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9cdfdaaf-a1cb-4242-be7a-6c7d67192f9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BC90D7E-A7CD-4840-A86B-7C40923AB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796306-7BFC-4947-A9C3-3678DFA06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dfdaaf-a1cb-4242-be7a-6c7d67192f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8815</TotalTime>
  <Words>400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Affairs Plan</dc:title>
  <dc:creator>Student Affairs</dc:creator>
  <cp:lastModifiedBy>Vasudev A Purohit</cp:lastModifiedBy>
  <cp:revision>158</cp:revision>
  <dcterms:created xsi:type="dcterms:W3CDTF">2011-11-14T16:54:31Z</dcterms:created>
  <dcterms:modified xsi:type="dcterms:W3CDTF">2022-03-10T06:32:24Z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0x01010067617A9E657B3D4385200EA6A2549CB8</vt:lpwstr>
  </property>
</Properties>
</file>