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0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AE24C8-E7B4-4EDF-B296-B4D49D7259EE}">
          <p14:sldIdLst>
            <p14:sldId id="256"/>
            <p14:sldId id="257"/>
            <p14:sldId id="260"/>
            <p14:sldId id="261"/>
            <p14:sldId id="262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1/18/2023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1677496"/>
            <a:ext cx="8895467" cy="1961816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Measurement of the Directional Characteristics </a:t>
            </a:r>
            <a:r>
              <a:rPr lang="en-GB" sz="3200" dirty="0" smtClean="0">
                <a:solidFill>
                  <a:schemeClr val="bg1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of </a:t>
            </a:r>
            <a:r>
              <a:rPr lang="en-GB" sz="3200" dirty="0">
                <a:solidFill>
                  <a:schemeClr val="bg1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Antennas in the Testbed</a:t>
            </a:r>
            <a:r>
              <a:rPr lang="en-IN" sz="3200" dirty="0">
                <a:solidFill>
                  <a:schemeClr val="bg1"/>
                </a:solidFill>
              </a:rPr>
              <a:t/>
            </a:r>
            <a:br>
              <a:rPr lang="en-IN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Master </a:t>
            </a:r>
            <a:r>
              <a:rPr lang="en-IN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Thesis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791" y="4592790"/>
            <a:ext cx="1651183" cy="21547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26791" y="480691"/>
            <a:ext cx="15953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 Jan 2023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03352" y="5457326"/>
            <a:ext cx="18806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</a:t>
            </a:r>
          </a:p>
          <a:p>
            <a:pPr algn="ctr"/>
            <a:r>
              <a:rPr lang="en-US" sz="240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Chirag Patel</a:t>
            </a:r>
            <a:endParaRPr lang="en-US" sz="24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93" y="1452185"/>
            <a:ext cx="7781544" cy="859055"/>
          </a:xfrm>
        </p:spPr>
        <p:txBody>
          <a:bodyPr/>
          <a:lstStyle/>
          <a:p>
            <a:r>
              <a:rPr lang="en-US" dirty="0" smtClean="0"/>
              <a:t>Connection flowchart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8693" y="2492013"/>
            <a:ext cx="643369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List of Hardware devices:</a:t>
            </a: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IN" sz="2000" dirty="0" smtClean="0">
                <a:solidFill>
                  <a:schemeClr val="bg1"/>
                </a:solidFill>
              </a:rPr>
              <a:t>MXG Signal Generator</a:t>
            </a:r>
          </a:p>
          <a:p>
            <a:pPr marL="342900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smtClean="0">
                <a:solidFill>
                  <a:schemeClr val="bg1"/>
                </a:solidFill>
              </a:rPr>
              <a:t> EXA Signal Analyser</a:t>
            </a:r>
          </a:p>
          <a:p>
            <a:pPr marL="342900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smtClean="0">
                <a:solidFill>
                  <a:schemeClr val="bg1"/>
                </a:solidFill>
              </a:rPr>
              <a:t> Arcus stepper motor</a:t>
            </a:r>
          </a:p>
          <a:p>
            <a:pPr marL="342900" indent="-342900">
              <a:buAutoNum type="arabicPeriod"/>
            </a:pPr>
            <a:endParaRPr lang="en-IN" sz="2000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List of software and API: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MatLab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Control Tool box (API)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GUI_CMD.exe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VISA protocol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76106" y="182222"/>
            <a:ext cx="1584960" cy="739140"/>
          </a:xfrm>
          <a:prstGeom prst="roundRect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MatLab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60866" y="1226162"/>
            <a:ext cx="1615440" cy="586740"/>
          </a:xfrm>
          <a:prstGeom prst="roundRect">
            <a:avLst>
              <a:gd name="adj" fmla="val 2888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.mlapp</a:t>
            </a:r>
          </a:p>
          <a:p>
            <a:pPr algn="ctr"/>
            <a:r>
              <a:rPr lang="en-IN" dirty="0" smtClean="0"/>
              <a:t>Application</a:t>
            </a:r>
            <a:endParaRPr lang="en-IN" dirty="0"/>
          </a:p>
        </p:txBody>
      </p:sp>
      <p:cxnSp>
        <p:nvCxnSpPr>
          <p:cNvPr id="14" name="Straight Connector 13"/>
          <p:cNvCxnSpPr>
            <a:stCxn id="10" idx="0"/>
            <a:endCxn id="6" idx="2"/>
          </p:cNvCxnSpPr>
          <p:nvPr/>
        </p:nvCxnSpPr>
        <p:spPr>
          <a:xfrm flipV="1">
            <a:off x="4068586" y="921362"/>
            <a:ext cx="0" cy="3048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98966" y="2178662"/>
            <a:ext cx="1546860" cy="617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Connect All</a:t>
            </a:r>
          </a:p>
          <a:p>
            <a:pPr algn="ctr"/>
            <a:r>
              <a:rPr lang="en-IN" dirty="0" smtClean="0"/>
              <a:t>3 Devices</a:t>
            </a:r>
            <a:endParaRPr lang="en-IN" dirty="0"/>
          </a:p>
        </p:txBody>
      </p:sp>
      <p:cxnSp>
        <p:nvCxnSpPr>
          <p:cNvPr id="23" name="Straight Connector 22"/>
          <p:cNvCxnSpPr>
            <a:stCxn id="10" idx="2"/>
            <a:endCxn id="21" idx="0"/>
          </p:cNvCxnSpPr>
          <p:nvPr/>
        </p:nvCxnSpPr>
        <p:spPr>
          <a:xfrm>
            <a:off x="4068586" y="1812902"/>
            <a:ext cx="0" cy="36576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Round Same Side Corner Rectangle 25"/>
          <p:cNvSpPr/>
          <p:nvPr/>
        </p:nvSpPr>
        <p:spPr>
          <a:xfrm>
            <a:off x="3112276" y="3169262"/>
            <a:ext cx="1893570" cy="777240"/>
          </a:xfrm>
          <a:prstGeom prst="round2SameRect">
            <a:avLst>
              <a:gd name="adj1" fmla="val 32353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Get full access for control</a:t>
            </a:r>
          </a:p>
        </p:txBody>
      </p:sp>
      <p:cxnSp>
        <p:nvCxnSpPr>
          <p:cNvPr id="28" name="Straight Arrow Connector 27"/>
          <p:cNvCxnSpPr>
            <a:stCxn id="21" idx="2"/>
            <a:endCxn id="26" idx="3"/>
          </p:cNvCxnSpPr>
          <p:nvPr/>
        </p:nvCxnSpPr>
        <p:spPr>
          <a:xfrm flipH="1">
            <a:off x="4059061" y="2795882"/>
            <a:ext cx="0" cy="3733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>
            <a:off x="2331226" y="4342742"/>
            <a:ext cx="3444240" cy="2286000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Choose the Range and Resolution with suggested Pause</a:t>
            </a:r>
            <a:endParaRPr lang="en-IN" dirty="0"/>
          </a:p>
        </p:txBody>
      </p:sp>
      <p:cxnSp>
        <p:nvCxnSpPr>
          <p:cNvPr id="33" name="Straight Arrow Connector 32"/>
          <p:cNvCxnSpPr>
            <a:stCxn id="26" idx="1"/>
          </p:cNvCxnSpPr>
          <p:nvPr/>
        </p:nvCxnSpPr>
        <p:spPr>
          <a:xfrm flipH="1">
            <a:off x="4053346" y="3946502"/>
            <a:ext cx="0" cy="3962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009906" y="3062582"/>
            <a:ext cx="1866900" cy="71628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Generate a live</a:t>
            </a:r>
          </a:p>
          <a:p>
            <a:pPr algn="ctr"/>
            <a:r>
              <a:rPr lang="en-IN" dirty="0" smtClean="0"/>
              <a:t>Polar plot</a:t>
            </a:r>
            <a:endParaRPr lang="en-IN" dirty="0"/>
          </a:p>
        </p:txBody>
      </p:sp>
      <p:sp>
        <p:nvSpPr>
          <p:cNvPr id="37" name="Rounded Rectangle 36"/>
          <p:cNvSpPr/>
          <p:nvPr/>
        </p:nvSpPr>
        <p:spPr>
          <a:xfrm>
            <a:off x="7009906" y="4068422"/>
            <a:ext cx="1866900" cy="71628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Observe the </a:t>
            </a:r>
          </a:p>
          <a:p>
            <a:pPr algn="ctr"/>
            <a:r>
              <a:rPr lang="en-IN" dirty="0" smtClean="0"/>
              <a:t>Data points </a:t>
            </a:r>
            <a:endParaRPr lang="en-IN" dirty="0"/>
          </a:p>
        </p:txBody>
      </p:sp>
      <p:sp>
        <p:nvSpPr>
          <p:cNvPr id="38" name="Rounded Rectangle 37"/>
          <p:cNvSpPr/>
          <p:nvPr/>
        </p:nvSpPr>
        <p:spPr>
          <a:xfrm>
            <a:off x="7009906" y="5127602"/>
            <a:ext cx="1866900" cy="69342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Save Data</a:t>
            </a:r>
            <a:endParaRPr lang="en-IN" dirty="0"/>
          </a:p>
        </p:txBody>
      </p:sp>
      <p:sp>
        <p:nvSpPr>
          <p:cNvPr id="39" name="Rounded Rectangle 38"/>
          <p:cNvSpPr/>
          <p:nvPr/>
        </p:nvSpPr>
        <p:spPr>
          <a:xfrm>
            <a:off x="7009906" y="1157582"/>
            <a:ext cx="1866900" cy="71628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Compare diff. data sets</a:t>
            </a:r>
            <a:endParaRPr lang="en-IN" dirty="0"/>
          </a:p>
        </p:txBody>
      </p:sp>
      <p:cxnSp>
        <p:nvCxnSpPr>
          <p:cNvPr id="52" name="Elbow Connector 51"/>
          <p:cNvCxnSpPr>
            <a:stCxn id="31" idx="3"/>
            <a:endCxn id="36" idx="1"/>
          </p:cNvCxnSpPr>
          <p:nvPr/>
        </p:nvCxnSpPr>
        <p:spPr>
          <a:xfrm flipV="1">
            <a:off x="5775466" y="3420722"/>
            <a:ext cx="1234440" cy="2065020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1" idx="3"/>
            <a:endCxn id="38" idx="1"/>
          </p:cNvCxnSpPr>
          <p:nvPr/>
        </p:nvCxnSpPr>
        <p:spPr>
          <a:xfrm flipV="1">
            <a:off x="5775466" y="5474312"/>
            <a:ext cx="1234440" cy="1143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7" idx="1"/>
          </p:cNvCxnSpPr>
          <p:nvPr/>
        </p:nvCxnSpPr>
        <p:spPr>
          <a:xfrm>
            <a:off x="6392686" y="4426562"/>
            <a:ext cx="617220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3"/>
            <a:endCxn id="39" idx="1"/>
          </p:cNvCxnSpPr>
          <p:nvPr/>
        </p:nvCxnSpPr>
        <p:spPr>
          <a:xfrm flipV="1">
            <a:off x="4876306" y="1515722"/>
            <a:ext cx="2133600" cy="381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79" y="1312212"/>
            <a:ext cx="5756116" cy="53679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8229" y="53096"/>
            <a:ext cx="415209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Communication time </a:t>
            </a:r>
          </a:p>
          <a:p>
            <a:pPr algn="ctr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Between MXG &amp; EXA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6961" y="1541254"/>
            <a:ext cx="18662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u="sng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 sec Pause</a:t>
            </a:r>
            <a:endParaRPr lang="en-US" sz="2000" b="1" u="sng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506377" y="4670676"/>
            <a:ext cx="54929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06377" y="2507474"/>
            <a:ext cx="54929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45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654" y="452265"/>
            <a:ext cx="7781544" cy="859055"/>
          </a:xfrm>
        </p:spPr>
        <p:txBody>
          <a:bodyPr>
            <a:noAutofit/>
          </a:bodyPr>
          <a:lstStyle/>
          <a:p>
            <a:r>
              <a:rPr lang="en-IN" sz="2800" dirty="0" smtClean="0"/>
              <a:t>Full rotation Time in seconds for the Motor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653" y="1834059"/>
            <a:ext cx="11173507" cy="1540665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 smtClean="0">
                <a:solidFill>
                  <a:srgbClr val="FFFF00"/>
                </a:solidFill>
              </a:rPr>
              <a:t>Total_Time = ( ( Micro_steps / HSPD ) x ∆ Gear_size ) + setteling_Time(sec)</a:t>
            </a:r>
          </a:p>
          <a:p>
            <a:pPr algn="ctr"/>
            <a:endParaRPr lang="en-IN" sz="1800" b="1" dirty="0">
              <a:solidFill>
                <a:srgbClr val="FFFF00"/>
              </a:solidFill>
            </a:endParaRPr>
          </a:p>
          <a:p>
            <a:pPr algn="ctr"/>
            <a:r>
              <a:rPr lang="en-IN" sz="1800" b="1" dirty="0" smtClean="0">
                <a:solidFill>
                  <a:srgbClr val="FFFF00"/>
                </a:solidFill>
              </a:rPr>
              <a:t>Required time for 1° step Size </a:t>
            </a:r>
            <a:r>
              <a:rPr lang="en-IN" sz="1800" b="1" dirty="0">
                <a:solidFill>
                  <a:srgbClr val="FFFF00"/>
                </a:solidFill>
              </a:rPr>
              <a:t>= Total_Time</a:t>
            </a:r>
            <a:r>
              <a:rPr lang="en-IN" sz="1800" b="1" dirty="0" smtClean="0">
                <a:solidFill>
                  <a:srgbClr val="FFFF00"/>
                </a:solidFill>
              </a:rPr>
              <a:t> </a:t>
            </a:r>
            <a:r>
              <a:rPr lang="en-IN" sz="1800" b="1" dirty="0">
                <a:solidFill>
                  <a:srgbClr val="FFFF00"/>
                </a:solidFill>
              </a:rPr>
              <a:t>/ </a:t>
            </a:r>
            <a:r>
              <a:rPr lang="en-IN" sz="1800" b="1" dirty="0" smtClean="0">
                <a:solidFill>
                  <a:srgbClr val="FFFF00"/>
                </a:solidFill>
              </a:rPr>
              <a:t>360°</a:t>
            </a:r>
            <a:endParaRPr lang="en-IN" sz="1800" b="1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10790" y="4466523"/>
            <a:ext cx="10042275" cy="1540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800" b="1" dirty="0" smtClean="0">
                <a:solidFill>
                  <a:srgbClr val="FFFF00"/>
                </a:solidFill>
              </a:rPr>
              <a:t>Total_Time = ( ( 3200 / 1000 ) x 5 ) + 20</a:t>
            </a:r>
          </a:p>
          <a:p>
            <a:pPr algn="ctr"/>
            <a:endParaRPr lang="en-IN" sz="1800" b="1" dirty="0" smtClean="0">
              <a:solidFill>
                <a:srgbClr val="FFFF00"/>
              </a:solidFill>
            </a:endParaRPr>
          </a:p>
          <a:p>
            <a:pPr algn="ctr"/>
            <a:r>
              <a:rPr lang="en-IN" sz="1800" b="1" dirty="0">
                <a:solidFill>
                  <a:srgbClr val="FFFF00"/>
                </a:solidFill>
              </a:rPr>
              <a:t>Total_Time</a:t>
            </a:r>
            <a:r>
              <a:rPr lang="en-IN" sz="1800" b="1" dirty="0" smtClean="0">
                <a:solidFill>
                  <a:srgbClr val="FFFF00"/>
                </a:solidFill>
              </a:rPr>
              <a:t> = 16 + 20 = 36 (Sec)</a:t>
            </a:r>
            <a:endParaRPr lang="en-IN" sz="1800" b="1" dirty="0">
              <a:solidFill>
                <a:srgbClr val="FFFF00"/>
              </a:solidFill>
            </a:endParaRPr>
          </a:p>
          <a:p>
            <a:pPr algn="ctr"/>
            <a:endParaRPr lang="en-IN" sz="1800" b="1" dirty="0" smtClean="0">
              <a:solidFill>
                <a:srgbClr val="FFFF00"/>
              </a:solidFill>
            </a:endParaRPr>
          </a:p>
          <a:p>
            <a:pPr algn="ctr"/>
            <a:r>
              <a:rPr lang="en-IN" sz="1800" b="1" dirty="0" smtClean="0">
                <a:solidFill>
                  <a:srgbClr val="FFFF00"/>
                </a:solidFill>
              </a:rPr>
              <a:t>Required time for 1° step Size = 36 / 360° = 0.1 Sec   </a:t>
            </a:r>
            <a:endParaRPr lang="en-IN" sz="18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654" y="3666630"/>
            <a:ext cx="1553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 :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26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0880" y="3348335"/>
            <a:ext cx="3416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182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Tahoma</vt:lpstr>
      <vt:lpstr>Trade Gothic LT Pro</vt:lpstr>
      <vt:lpstr>Trebuchet MS</vt:lpstr>
      <vt:lpstr>Office Theme</vt:lpstr>
      <vt:lpstr>Measurement of the Directional Characteristics of Antennas in the Testbed </vt:lpstr>
      <vt:lpstr>Connection flowchart</vt:lpstr>
      <vt:lpstr>PowerPoint Presentation</vt:lpstr>
      <vt:lpstr>PowerPoint Presentation</vt:lpstr>
      <vt:lpstr>Full rotation Time in seconds for the Motor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2023-01-18T19:56:21Z</dcterms:created>
  <dcterms:modified xsi:type="dcterms:W3CDTF">2023-01-18T22:16:13Z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