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62" r:id="rId5"/>
    <p:sldId id="257" r:id="rId6"/>
    <p:sldId id="263" r:id="rId7"/>
    <p:sldId id="264" r:id="rId8"/>
    <p:sldId id="265" r:id="rId9"/>
    <p:sldId id="266" r:id="rId10"/>
    <p:sldId id="267" r:id="rId11"/>
    <p:sldId id="268" r:id="rId12"/>
    <p:sldId id="269" r:id="rId13"/>
    <p:sldId id="258"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24" autoAdjust="0"/>
  </p:normalViewPr>
  <p:slideViewPr>
    <p:cSldViewPr>
      <p:cViewPr varScale="1">
        <p:scale>
          <a:sx n="58" d="100"/>
          <a:sy n="58" d="100"/>
        </p:scale>
        <p:origin x="-17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05CEE3-8F25-48CB-9CF8-1ADE4B0DC1A1}" type="datetimeFigureOut">
              <a:rPr lang="en-US" smtClean="0"/>
              <a:pPr/>
              <a:t>9/12/2018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ACD53-5441-46F1-A76B-A1CA7E5A0AC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Multitier_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In the 3-tier equivalent, communication between layers is bi-directional and always passes through the Middle tier</a:t>
            </a:r>
          </a:p>
          <a:p>
            <a:endParaRPr lang="en-US" sz="1200" b="0" i="0" kern="1200" dirty="0" smtClean="0">
              <a:solidFill>
                <a:schemeClr val="tx1"/>
              </a:solidFill>
              <a:latin typeface="+mn-lt"/>
              <a:ea typeface="+mn-ea"/>
              <a:cs typeface="+mn-cs"/>
            </a:endParaRPr>
          </a:p>
          <a:p>
            <a:r>
              <a:rPr lang="en-US" dirty="0" smtClean="0"/>
              <a:t>The idea of </a:t>
            </a:r>
            <a:r>
              <a:rPr lang="en-US" i="1" dirty="0" smtClean="0"/>
              <a:t>three-tier </a:t>
            </a:r>
            <a:r>
              <a:rPr lang="en-US" dirty="0" smtClean="0"/>
              <a:t>design is that the functionality of most complete applications can be divided into three main</a:t>
            </a:r>
            <a:br>
              <a:rPr lang="en-US" dirty="0" smtClean="0"/>
            </a:br>
            <a:r>
              <a:rPr lang="en-US" dirty="0" smtClean="0"/>
              <a:t>levels .</a:t>
            </a:r>
          </a:p>
          <a:p>
            <a:pPr lvl="1"/>
            <a:r>
              <a:rPr lang="en-US" dirty="0" smtClean="0"/>
              <a:t>Presentation</a:t>
            </a:r>
          </a:p>
          <a:p>
            <a:pPr lvl="1"/>
            <a:r>
              <a:rPr lang="en-US" dirty="0" smtClean="0"/>
              <a:t>Business</a:t>
            </a:r>
          </a:p>
          <a:p>
            <a:pPr lvl="1"/>
            <a:r>
              <a:rPr lang="en-US" dirty="0" smtClean="0"/>
              <a:t>Data</a:t>
            </a:r>
          </a:p>
          <a:p>
            <a:pPr lvl="0"/>
            <a:r>
              <a:rPr lang="en-US" dirty="0" smtClean="0"/>
              <a:t>The first level is the user interface (or presentation tier), which displays controls and</a:t>
            </a:r>
            <a:br>
              <a:rPr lang="en-US" dirty="0" smtClean="0"/>
            </a:br>
            <a:r>
              <a:rPr lang="en-US" dirty="0" smtClean="0"/>
              <a:t>receives and validates user input. All the event handlers in your web page are in this first level. </a:t>
            </a:r>
          </a:p>
          <a:p>
            <a:r>
              <a:rPr lang="en-US" dirty="0" smtClean="0"/>
              <a:t>The second level is the business tier, where the application-specific logic takes place.</a:t>
            </a:r>
          </a:p>
          <a:p>
            <a:endParaRPr lang="en-US" dirty="0" smtClean="0"/>
          </a:p>
          <a:p>
            <a:r>
              <a:rPr lang="en-US" dirty="0" smtClean="0"/>
              <a:t>Application specific logic, calculations are part of this layer.</a:t>
            </a:r>
          </a:p>
          <a:p>
            <a:endParaRPr lang="en-US" dirty="0" smtClean="0"/>
          </a:p>
          <a:p>
            <a:r>
              <a:rPr lang="en-US" dirty="0" smtClean="0"/>
              <a:t>Interface between Data and UI.</a:t>
            </a:r>
          </a:p>
          <a:p>
            <a:endParaRPr lang="en-US" dirty="0" smtClean="0"/>
          </a:p>
          <a:p>
            <a:r>
              <a:rPr lang="en-US" dirty="0" smtClean="0"/>
              <a:t>Validation of Input Data.</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Data Layer contains methods that helps the Business Layer to connect the data and perform required actions, whether to return data or to manipulate data (insert, update, delete and so on).</a:t>
            </a:r>
          </a:p>
          <a:p>
            <a:endParaRPr lang="en-US" dirty="0" smtClean="0"/>
          </a:p>
        </p:txBody>
      </p:sp>
      <p:sp>
        <p:nvSpPr>
          <p:cNvPr id="4" name="Slide Number Placeholder 3"/>
          <p:cNvSpPr>
            <a:spLocks noGrp="1"/>
          </p:cNvSpPr>
          <p:nvPr>
            <p:ph type="sldNum" sz="quarter" idx="10"/>
          </p:nvPr>
        </p:nvSpPr>
        <p:spPr/>
        <p:txBody>
          <a:bodyPr/>
          <a:lstStyle/>
          <a:p>
            <a:fld id="{271ACD53-5441-46F1-A76B-A1CA7E5A0ACA}"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makes the logical separation between business layer and presentation layer and database layer.</a:t>
            </a:r>
          </a:p>
          <a:p>
            <a:r>
              <a:rPr lang="en-US" dirty="0" smtClean="0"/>
              <a:t>Migration to new graphical environments is faster.</a:t>
            </a:r>
          </a:p>
          <a:p>
            <a:r>
              <a:rPr lang="en-US" dirty="0" smtClean="0"/>
              <a:t>As each tier is independent it is possible to enable parallel development of each tier by using different sets of developers.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rules or new validation rules can be defined any time and changes made to middle layer will not effect presentation layer.</a:t>
            </a:r>
          </a:p>
          <a:p>
            <a:endParaRPr lang="en-IN" dirty="0"/>
          </a:p>
        </p:txBody>
      </p:sp>
      <p:sp>
        <p:nvSpPr>
          <p:cNvPr id="4" name="Slide Number Placeholder 3"/>
          <p:cNvSpPr>
            <a:spLocks noGrp="1"/>
          </p:cNvSpPr>
          <p:nvPr>
            <p:ph type="sldNum" sz="quarter" idx="10"/>
          </p:nvPr>
        </p:nvSpPr>
        <p:spPr/>
        <p:txBody>
          <a:bodyPr/>
          <a:lstStyle/>
          <a:p>
            <a:fld id="{271ACD53-5441-46F1-A76B-A1CA7E5A0ACA}" type="slidenum">
              <a:rPr lang="en-IN" smtClean="0"/>
              <a:pPr/>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implement even small part of application it will consume lots of time.</a:t>
            </a:r>
            <a:endParaRPr lang="en-IN" dirty="0"/>
          </a:p>
        </p:txBody>
      </p:sp>
      <p:sp>
        <p:nvSpPr>
          <p:cNvPr id="4" name="Slide Number Placeholder 3"/>
          <p:cNvSpPr>
            <a:spLocks noGrp="1"/>
          </p:cNvSpPr>
          <p:nvPr>
            <p:ph type="sldNum" sz="quarter" idx="10"/>
          </p:nvPr>
        </p:nvSpPr>
        <p:spPr/>
        <p:txBody>
          <a:bodyPr/>
          <a:lstStyle/>
          <a:p>
            <a:fld id="{271ACD53-5441-46F1-A76B-A1CA7E5A0ACA}"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8</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9</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10</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r>
              <a:rPr lang="en-US"/>
              <a:t>© 2003 Microsoft Corporation. All rights reserved.</a:t>
            </a:r>
          </a:p>
          <a:p>
            <a:pPr eaLnBrk="0" hangingPunct="0"/>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CDD283FA-D952-4E60-B5CB-A281C81DC504}" type="slidenum">
              <a:rPr lang="en-US"/>
              <a:pPr/>
              <a:t>11</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sz="1200" b="1" i="0" u="sng" kern="1200" dirty="0" smtClean="0">
                <a:solidFill>
                  <a:schemeClr val="tx1"/>
                </a:solidFill>
                <a:latin typeface="+mn-lt"/>
                <a:ea typeface="+mn-ea"/>
                <a:cs typeface="+mn-cs"/>
              </a:rPr>
              <a:t>M</a:t>
            </a:r>
            <a:r>
              <a:rPr lang="en-IN" sz="1200" b="0" i="0" kern="1200" dirty="0" smtClean="0">
                <a:solidFill>
                  <a:schemeClr val="tx1"/>
                </a:solidFill>
                <a:latin typeface="+mn-lt"/>
                <a:ea typeface="+mn-ea"/>
                <a:cs typeface="+mn-cs"/>
              </a:rPr>
              <a:t>odel </a:t>
            </a:r>
            <a:r>
              <a:rPr lang="en-IN" sz="1200" b="1" i="0" u="sng" kern="1200" dirty="0" smtClean="0">
                <a:solidFill>
                  <a:schemeClr val="tx1"/>
                </a:solidFill>
                <a:latin typeface="+mn-lt"/>
                <a:ea typeface="+mn-ea"/>
                <a:cs typeface="+mn-cs"/>
              </a:rPr>
              <a:t>V</a:t>
            </a:r>
            <a:r>
              <a:rPr lang="en-IN" sz="1200" b="0" i="0" kern="1200" dirty="0" smtClean="0">
                <a:solidFill>
                  <a:schemeClr val="tx1"/>
                </a:solidFill>
                <a:latin typeface="+mn-lt"/>
                <a:ea typeface="+mn-ea"/>
                <a:cs typeface="+mn-cs"/>
              </a:rPr>
              <a:t>iew </a:t>
            </a:r>
            <a:r>
              <a:rPr lang="en-IN" sz="1200" b="1" i="0" u="sng" kern="1200" dirty="0" smtClean="0">
                <a:solidFill>
                  <a:schemeClr val="tx1"/>
                </a:solidFill>
                <a:latin typeface="+mn-lt"/>
                <a:ea typeface="+mn-ea"/>
                <a:cs typeface="+mn-cs"/>
              </a:rPr>
              <a:t>C</a:t>
            </a:r>
            <a:r>
              <a:rPr lang="en-IN" sz="1200" b="0" i="0" kern="1200" dirty="0" smtClean="0">
                <a:solidFill>
                  <a:schemeClr val="tx1"/>
                </a:solidFill>
                <a:latin typeface="+mn-lt"/>
                <a:ea typeface="+mn-ea"/>
                <a:cs typeface="+mn-cs"/>
              </a:rPr>
              <a:t>ontroller or </a:t>
            </a:r>
            <a:r>
              <a:rPr lang="en-IN" sz="1200" b="1" i="0" kern="1200" dirty="0" smtClean="0">
                <a:solidFill>
                  <a:schemeClr val="tx1"/>
                </a:solidFill>
                <a:latin typeface="+mn-lt"/>
                <a:ea typeface="+mn-ea"/>
                <a:cs typeface="+mn-cs"/>
              </a:rPr>
              <a:t>MVC</a:t>
            </a:r>
            <a:r>
              <a:rPr lang="en-IN" sz="1200" b="0" i="0" kern="1200" dirty="0" smtClean="0">
                <a:solidFill>
                  <a:schemeClr val="tx1"/>
                </a:solidFill>
                <a:latin typeface="+mn-lt"/>
                <a:ea typeface="+mn-ea"/>
                <a:cs typeface="+mn-cs"/>
              </a:rPr>
              <a:t> as it is popularly called, is a software design pattern for developing web applications. A Model View Controller pattern is made up of the following three parts −</a:t>
            </a:r>
          </a:p>
          <a:p>
            <a:r>
              <a:rPr lang="en-IN" sz="1200" b="1" i="0" kern="1200" dirty="0" smtClean="0">
                <a:solidFill>
                  <a:schemeClr val="tx1"/>
                </a:solidFill>
                <a:latin typeface="+mn-lt"/>
                <a:ea typeface="+mn-ea"/>
                <a:cs typeface="+mn-cs"/>
              </a:rPr>
              <a:t>Model</a:t>
            </a:r>
            <a:r>
              <a:rPr lang="en-IN" sz="1200" b="0" i="0" kern="1200" dirty="0" smtClean="0">
                <a:solidFill>
                  <a:schemeClr val="tx1"/>
                </a:solidFill>
                <a:latin typeface="+mn-lt"/>
                <a:ea typeface="+mn-ea"/>
                <a:cs typeface="+mn-cs"/>
              </a:rPr>
              <a:t> − The lowest level of the pattern which is responsible for maintaining data.</a:t>
            </a:r>
          </a:p>
          <a:p>
            <a:r>
              <a:rPr lang="en-IN" sz="1200" b="1" i="0" kern="1200" dirty="0" smtClean="0">
                <a:solidFill>
                  <a:schemeClr val="tx1"/>
                </a:solidFill>
                <a:latin typeface="+mn-lt"/>
                <a:ea typeface="+mn-ea"/>
                <a:cs typeface="+mn-cs"/>
              </a:rPr>
              <a:t>View</a:t>
            </a:r>
            <a:r>
              <a:rPr lang="en-IN" sz="1200" b="0" i="0" kern="1200" dirty="0" smtClean="0">
                <a:solidFill>
                  <a:schemeClr val="tx1"/>
                </a:solidFill>
                <a:latin typeface="+mn-lt"/>
                <a:ea typeface="+mn-ea"/>
                <a:cs typeface="+mn-cs"/>
              </a:rPr>
              <a:t> − This is responsible for displaying all or a portion of the data to the user.</a:t>
            </a:r>
          </a:p>
          <a:p>
            <a:r>
              <a:rPr lang="en-IN" sz="1200" b="1" i="0" kern="1200" dirty="0" smtClean="0">
                <a:solidFill>
                  <a:schemeClr val="tx1"/>
                </a:solidFill>
                <a:latin typeface="+mn-lt"/>
                <a:ea typeface="+mn-ea"/>
                <a:cs typeface="+mn-cs"/>
              </a:rPr>
              <a:t>Controller</a:t>
            </a:r>
            <a:r>
              <a:rPr lang="en-IN" sz="1200" b="0" i="0" kern="1200" dirty="0" smtClean="0">
                <a:solidFill>
                  <a:schemeClr val="tx1"/>
                </a:solidFill>
                <a:latin typeface="+mn-lt"/>
                <a:ea typeface="+mn-ea"/>
                <a:cs typeface="+mn-cs"/>
              </a:rPr>
              <a:t> − Software Code that controls the interactions between the Model and View.</a:t>
            </a:r>
          </a:p>
          <a:p>
            <a:r>
              <a:rPr lang="en-IN" sz="1200" b="0" i="0" kern="1200" dirty="0" smtClean="0">
                <a:solidFill>
                  <a:schemeClr val="tx1"/>
                </a:solidFill>
                <a:latin typeface="+mn-lt"/>
                <a:ea typeface="+mn-ea"/>
                <a:cs typeface="+mn-cs"/>
              </a:rPr>
              <a:t>MVC is popular as it isolates the application logic from the user interface layer and supports separation of concerns. Here the Controller receives all requests for the application and then works with the Model to prepare any data needed by the View. The View then uses the data prepared by the Controller to generate a final presentable response. The MVC abstraction can be graphically represented as follows.</a:t>
            </a:r>
          </a:p>
          <a:p>
            <a:r>
              <a:rPr lang="en-IN" sz="1200" b="0" i="0" kern="1200" dirty="0" smtClean="0">
                <a:solidFill>
                  <a:schemeClr val="tx1"/>
                </a:solidFill>
                <a:effectLst/>
                <a:latin typeface="+mn-lt"/>
                <a:ea typeface="+mn-ea"/>
                <a:cs typeface="+mn-cs"/>
              </a:rPr>
              <a:t>The Model</a:t>
            </a:r>
          </a:p>
          <a:p>
            <a:r>
              <a:rPr lang="en-IN" sz="1200" b="0" i="0" kern="1200" dirty="0" smtClean="0">
                <a:solidFill>
                  <a:schemeClr val="tx1"/>
                </a:solidFill>
                <a:latin typeface="+mn-lt"/>
                <a:ea typeface="+mn-ea"/>
                <a:cs typeface="+mn-cs"/>
              </a:rPr>
              <a:t>The model is responsible for managing the data of the application. It responds to the request from the view and it also responds to instructions from the controller to update itself.</a:t>
            </a:r>
          </a:p>
          <a:p>
            <a:r>
              <a:rPr lang="en-IN" sz="1200" b="0" i="0" kern="1200" dirty="0" smtClean="0">
                <a:solidFill>
                  <a:schemeClr val="tx1"/>
                </a:solidFill>
                <a:effectLst/>
                <a:latin typeface="+mn-lt"/>
                <a:ea typeface="+mn-ea"/>
                <a:cs typeface="+mn-cs"/>
              </a:rPr>
              <a:t>The View</a:t>
            </a:r>
          </a:p>
          <a:p>
            <a:r>
              <a:rPr lang="en-IN" sz="1200" b="0" i="0" kern="1200" dirty="0" smtClean="0">
                <a:solidFill>
                  <a:schemeClr val="tx1"/>
                </a:solidFill>
                <a:latin typeface="+mn-lt"/>
                <a:ea typeface="+mn-ea"/>
                <a:cs typeface="+mn-cs"/>
              </a:rPr>
              <a:t>It means presentation of data in a particular format, triggered by a controller's decision to present the data. They are script-based </a:t>
            </a:r>
            <a:r>
              <a:rPr lang="en-IN" sz="1200" b="0" i="0" kern="1200" dirty="0" err="1" smtClean="0">
                <a:solidFill>
                  <a:schemeClr val="tx1"/>
                </a:solidFill>
                <a:latin typeface="+mn-lt"/>
                <a:ea typeface="+mn-ea"/>
                <a:cs typeface="+mn-cs"/>
              </a:rPr>
              <a:t>templating</a:t>
            </a:r>
            <a:r>
              <a:rPr lang="en-IN" sz="1200" b="0" i="0" kern="1200" dirty="0" smtClean="0">
                <a:solidFill>
                  <a:schemeClr val="tx1"/>
                </a:solidFill>
                <a:latin typeface="+mn-lt"/>
                <a:ea typeface="+mn-ea"/>
                <a:cs typeface="+mn-cs"/>
              </a:rPr>
              <a:t> systems like JSP, ASP, PHP and very easy to integrate with AJAX technology.</a:t>
            </a:r>
          </a:p>
          <a:p>
            <a:r>
              <a:rPr lang="en-IN" sz="1200" b="0" i="0" kern="1200" dirty="0" smtClean="0">
                <a:solidFill>
                  <a:schemeClr val="tx1"/>
                </a:solidFill>
                <a:effectLst/>
                <a:latin typeface="+mn-lt"/>
                <a:ea typeface="+mn-ea"/>
                <a:cs typeface="+mn-cs"/>
              </a:rPr>
              <a:t>The Controller</a:t>
            </a:r>
          </a:p>
          <a:p>
            <a:r>
              <a:rPr lang="en-IN" sz="1200" b="0" i="0" kern="1200" dirty="0" smtClean="0">
                <a:solidFill>
                  <a:schemeClr val="tx1"/>
                </a:solidFill>
                <a:latin typeface="+mn-lt"/>
                <a:ea typeface="+mn-ea"/>
                <a:cs typeface="+mn-cs"/>
              </a:rPr>
              <a:t>The controller is responsible for responding to the user input and perform interactions on the data model objects. The controller receives the input, it validates the input and then performs the business operation that modifies the state of the data model.</a:t>
            </a:r>
          </a:p>
          <a:p>
            <a:endParaRPr lang="en-IN" dirty="0"/>
          </a:p>
        </p:txBody>
      </p:sp>
      <p:sp>
        <p:nvSpPr>
          <p:cNvPr id="4" name="Slide Number Placeholder 3"/>
          <p:cNvSpPr>
            <a:spLocks noGrp="1"/>
          </p:cNvSpPr>
          <p:nvPr>
            <p:ph type="sldNum" sz="quarter" idx="10"/>
          </p:nvPr>
        </p:nvSpPr>
        <p:spPr/>
        <p:txBody>
          <a:bodyPr/>
          <a:lstStyle/>
          <a:p>
            <a:fld id="{271ACD53-5441-46F1-A76B-A1CA7E5A0ACA}" type="slidenum">
              <a:rPr lang="en-IN" smtClean="0"/>
              <a:pPr/>
              <a:t>13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u="sng" kern="1200" dirty="0" smtClean="0">
                <a:solidFill>
                  <a:schemeClr val="tx1"/>
                </a:solidFill>
                <a:latin typeface="+mn-lt"/>
                <a:ea typeface="+mn-ea"/>
                <a:cs typeface="+mn-cs"/>
                <a:hlinkClick r:id="rId3"/>
              </a:rPr>
              <a:t>http://en.wikipedia.org/wiki/Multitier_architecture#Three-tier_architecture</a:t>
            </a:r>
            <a:endParaRPr lang="en-IN" dirty="0"/>
          </a:p>
        </p:txBody>
      </p:sp>
      <p:sp>
        <p:nvSpPr>
          <p:cNvPr id="4" name="Slide Number Placeholder 3"/>
          <p:cNvSpPr>
            <a:spLocks noGrp="1"/>
          </p:cNvSpPr>
          <p:nvPr>
            <p:ph type="sldNum" sz="quarter" idx="10"/>
          </p:nvPr>
        </p:nvSpPr>
        <p:spPr/>
        <p:txBody>
          <a:bodyPr/>
          <a:lstStyle/>
          <a:p>
            <a:fld id="{271ACD53-5441-46F1-A76B-A1CA7E5A0ACA}"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395288"/>
            <a:ext cx="781367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87413" y="1576388"/>
            <a:ext cx="3608387"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3608388"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3 Tier Architecture </a:t>
            </a:r>
            <a:br>
              <a:rPr lang="en-US" dirty="0" smtClean="0"/>
            </a:br>
            <a:r>
              <a:rPr lang="en-US" dirty="0" smtClean="0"/>
              <a:t>and</a:t>
            </a:r>
            <a:br>
              <a:rPr lang="en-US" dirty="0" smtClean="0"/>
            </a:br>
            <a:r>
              <a:rPr lang="en-US" dirty="0" smtClean="0"/>
              <a:t>MVC</a:t>
            </a:r>
            <a:endParaRPr lang="en-US" dirty="0"/>
          </a:p>
        </p:txBody>
      </p:sp>
      <p:sp>
        <p:nvSpPr>
          <p:cNvPr id="3" name="Subtitle 2"/>
          <p:cNvSpPr>
            <a:spLocks noGrp="1"/>
          </p:cNvSpPr>
          <p:nvPr>
            <p:ph type="subTitle" idx="1"/>
          </p:nvPr>
        </p:nvSpPr>
        <p:spPr>
          <a:xfrm>
            <a:off x="838200" y="3886200"/>
            <a:ext cx="7543800" cy="1752600"/>
          </a:xfrm>
        </p:spPr>
        <p:txBody>
          <a:bodyPr>
            <a:normAutofit fontScale="92500" lnSpcReduction="10000"/>
          </a:bodyPr>
          <a:lstStyle/>
          <a:p>
            <a:r>
              <a:rPr lang="en-US" dirty="0" smtClean="0"/>
              <a:t>Prepared for </a:t>
            </a:r>
            <a:r>
              <a:rPr lang="en-US" dirty="0" err="1" smtClean="0"/>
              <a:t>V</a:t>
            </a:r>
            <a:r>
              <a:rPr lang="en-US" baseline="30000" dirty="0" err="1" smtClean="0"/>
              <a:t>th</a:t>
            </a:r>
            <a:r>
              <a:rPr lang="en-US" dirty="0" smtClean="0"/>
              <a:t> semester DDU-CE students 2018-19 WDDN</a:t>
            </a:r>
          </a:p>
          <a:p>
            <a:endParaRPr lang="en-US" dirty="0" smtClean="0"/>
          </a:p>
          <a:p>
            <a:pPr algn="r"/>
            <a:r>
              <a:rPr lang="en-US" sz="1700" dirty="0" err="1" smtClean="0"/>
              <a:t>Apurva</a:t>
            </a:r>
            <a:r>
              <a:rPr lang="en-US" sz="1700" dirty="0" smtClean="0"/>
              <a:t> A Mehta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fontScale="90000"/>
          </a:bodyPr>
          <a:lstStyle/>
          <a:p>
            <a:r>
              <a:rPr lang="en-US" dirty="0" smtClean="0"/>
              <a:t>What is MVC? </a:t>
            </a:r>
            <a:endParaRPr lang="en-US" dirty="0"/>
          </a:p>
        </p:txBody>
      </p:sp>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3</a:t>
            </a:r>
          </a:p>
          <a:p>
            <a:pPr>
              <a:lnSpc>
                <a:spcPct val="90000"/>
              </a:lnSpc>
              <a:buNone/>
            </a:pPr>
            <a:r>
              <a:rPr lang="en-US" sz="2000" b="1" dirty="0" smtClean="0">
                <a:solidFill>
                  <a:srgbClr val="FF9933"/>
                </a:solidFill>
              </a:rPr>
              <a:t>Model</a:t>
            </a:r>
            <a:r>
              <a:rPr lang="en-US" sz="2000" dirty="0" smtClean="0"/>
              <a:t> is passed to </a:t>
            </a:r>
            <a:r>
              <a:rPr lang="en-US" sz="2000" b="1" dirty="0" smtClean="0">
                <a:solidFill>
                  <a:srgbClr val="FF9933"/>
                </a:solidFill>
              </a:rPr>
              <a:t>View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26" name="Rounded Rectangle 25"/>
          <p:cNvSpPr/>
          <p:nvPr/>
        </p:nvSpPr>
        <p:spPr bwMode="auto">
          <a:xfrm>
            <a:off x="2404872" y="1600200"/>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cxnSp>
        <p:nvCxnSpPr>
          <p:cNvPr id="23" name="Curved Connector 22"/>
          <p:cNvCxnSpPr>
            <a:stCxn id="26" idx="2"/>
            <a:endCxn id="27" idx="0"/>
          </p:cNvCxnSpPr>
          <p:nvPr/>
        </p:nvCxnSpPr>
        <p:spPr bwMode="auto">
          <a:xfrm rot="16200000" flipH="1">
            <a:off x="3863340" y="2244852"/>
            <a:ext cx="1057656" cy="178003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pic>
        <p:nvPicPr>
          <p:cNvPr id="3088" name="Picture 16" descr="C:\Users\Levi\AppData\Local\Microsoft\Windows\Temporary Internet Files\Content.IE5\9BQEC2CV\MCj04315300000[1].png"/>
          <p:cNvPicPr>
            <a:picLocks noChangeAspect="1" noChangeArrowheads="1"/>
          </p:cNvPicPr>
          <p:nvPr/>
        </p:nvPicPr>
        <p:blipFill>
          <a:blip r:embed="rId3" cstate="print"/>
          <a:srcRect/>
          <a:stretch>
            <a:fillRect/>
          </a:stretch>
        </p:blipFill>
        <p:spPr bwMode="auto">
          <a:xfrm>
            <a:off x="4133071" y="2863093"/>
            <a:ext cx="386913" cy="435277"/>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fontScale="90000"/>
          </a:bodyPr>
          <a:lstStyle/>
          <a:p>
            <a:r>
              <a:rPr lang="en-US" dirty="0" smtClean="0"/>
              <a:t>What is MVC? </a:t>
            </a:r>
            <a:endParaRPr lang="en-US" dirty="0"/>
          </a:p>
        </p:txBody>
      </p:sp>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4</a:t>
            </a:r>
          </a:p>
          <a:p>
            <a:pPr>
              <a:lnSpc>
                <a:spcPct val="90000"/>
              </a:lnSpc>
              <a:buNone/>
            </a:pPr>
            <a:r>
              <a:rPr lang="en-US" sz="2000" b="1" dirty="0" smtClean="0">
                <a:solidFill>
                  <a:srgbClr val="FF9933"/>
                </a:solidFill>
              </a:rPr>
              <a:t>View</a:t>
            </a:r>
            <a:r>
              <a:rPr lang="en-US" sz="2000" dirty="0" smtClean="0"/>
              <a:t> transforms </a:t>
            </a:r>
            <a:r>
              <a:rPr lang="en-US" sz="2000" b="1" dirty="0" smtClean="0">
                <a:solidFill>
                  <a:srgbClr val="FF9933"/>
                </a:solidFill>
              </a:rPr>
              <a:t>Model</a:t>
            </a:r>
            <a:r>
              <a:rPr lang="en-US" sz="2000" dirty="0" smtClean="0"/>
              <a:t> into appropriate output format</a:t>
            </a:r>
            <a:endParaRPr lang="en-US" sz="2000" b="1" dirty="0" smtClean="0">
              <a:solidFill>
                <a:srgbClr val="FF9933"/>
              </a:solidFill>
            </a:endParaRP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26" name="Rounded Rectangle 25"/>
          <p:cNvSpPr/>
          <p:nvPr/>
        </p:nvSpPr>
        <p:spPr bwMode="auto">
          <a:xfrm>
            <a:off x="2404872" y="1600200"/>
            <a:ext cx="2194560" cy="1005840"/>
          </a:xfrm>
          <a:prstGeom prst="roundRect">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View</a:t>
            </a:r>
          </a:p>
        </p:txBody>
      </p:sp>
      <p:pic>
        <p:nvPicPr>
          <p:cNvPr id="4098" name="Picture 2" descr="C:\Users\Levi\AppData\Local\Microsoft\Windows\Temporary Internet Files\Content.IE5\HDERI5K3\MCj04316260000[1].png"/>
          <p:cNvPicPr>
            <a:picLocks noChangeAspect="1" noChangeArrowheads="1"/>
          </p:cNvPicPr>
          <p:nvPr/>
        </p:nvPicPr>
        <p:blipFill>
          <a:blip r:embed="rId3" cstate="print"/>
          <a:srcRect/>
          <a:stretch>
            <a:fillRect/>
          </a:stretch>
        </p:blipFill>
        <p:spPr bwMode="auto">
          <a:xfrm>
            <a:off x="5532661" y="4269920"/>
            <a:ext cx="846366" cy="846366"/>
          </a:xfrm>
          <a:prstGeom prst="rect">
            <a:avLst/>
          </a:prstGeom>
          <a:noFill/>
        </p:spPr>
      </p:pic>
      <p:pic>
        <p:nvPicPr>
          <p:cNvPr id="15" name="Picture 16" descr="C:\Users\Levi\AppData\Local\Microsoft\Windows\Temporary Internet Files\Content.IE5\9BQEC2CV\MCj04315300000[1].png"/>
          <p:cNvPicPr>
            <a:picLocks noChangeAspect="1" noChangeArrowheads="1"/>
          </p:cNvPicPr>
          <p:nvPr/>
        </p:nvPicPr>
        <p:blipFill>
          <a:blip r:embed="rId4" cstate="print"/>
          <a:srcRect/>
          <a:stretch>
            <a:fillRect/>
          </a:stretch>
        </p:blipFill>
        <p:spPr bwMode="auto">
          <a:xfrm>
            <a:off x="4437860" y="4310896"/>
            <a:ext cx="696559" cy="783629"/>
          </a:xfrm>
          <a:prstGeom prst="rect">
            <a:avLst/>
          </a:prstGeom>
          <a:noFill/>
        </p:spPr>
      </p:pic>
      <p:sp>
        <p:nvSpPr>
          <p:cNvPr id="17" name="Right Arrow 16"/>
          <p:cNvSpPr/>
          <p:nvPr/>
        </p:nvSpPr>
        <p:spPr bwMode="auto">
          <a:xfrm>
            <a:off x="5159826" y="4528457"/>
            <a:ext cx="359229" cy="293914"/>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Lucida Console"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Still doubt? </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1676400" y="1447800"/>
            <a:ext cx="5638800" cy="3429000"/>
          </a:xfrm>
          <a:prstGeom prst="rect">
            <a:avLst/>
          </a:prstGeom>
          <a:noFill/>
          <a:ln w="9525">
            <a:noFill/>
            <a:miter lim="800000"/>
            <a:headEnd/>
            <a:tailEnd/>
          </a:ln>
        </p:spPr>
      </p:pic>
      <p:sp>
        <p:nvSpPr>
          <p:cNvPr id="6" name="Title 1"/>
          <p:cNvSpPr txBox="1">
            <a:spLocks/>
          </p:cNvSpPr>
          <p:nvPr/>
        </p:nvSpPr>
        <p:spPr>
          <a:xfrm>
            <a:off x="817563" y="5410200"/>
            <a:ext cx="7813675" cy="6096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Lets go to a restaurant</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Controller</a:t>
            </a:r>
            <a:endParaRPr lang="en-IN" dirty="0"/>
          </a:p>
        </p:txBody>
      </p:sp>
      <p:sp>
        <p:nvSpPr>
          <p:cNvPr id="19" name="Flowchart: Connector 18"/>
          <p:cNvSpPr/>
          <p:nvPr/>
        </p:nvSpPr>
        <p:spPr>
          <a:xfrm>
            <a:off x="3886200" y="2057400"/>
            <a:ext cx="1676400" cy="14478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Model</a:t>
            </a:r>
            <a:endParaRPr lang="en-IN" dirty="0">
              <a:solidFill>
                <a:schemeClr val="tx1"/>
              </a:solidFill>
            </a:endParaRPr>
          </a:p>
        </p:txBody>
      </p:sp>
      <p:sp>
        <p:nvSpPr>
          <p:cNvPr id="20" name="Flowchart: Connector 19"/>
          <p:cNvSpPr/>
          <p:nvPr/>
        </p:nvSpPr>
        <p:spPr>
          <a:xfrm>
            <a:off x="3886200" y="4495800"/>
            <a:ext cx="1676400" cy="14478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Controller</a:t>
            </a:r>
            <a:endParaRPr lang="en-IN" dirty="0">
              <a:solidFill>
                <a:schemeClr val="tx1"/>
              </a:solidFill>
            </a:endParaRPr>
          </a:p>
        </p:txBody>
      </p:sp>
      <p:sp>
        <p:nvSpPr>
          <p:cNvPr id="21" name="Flowchart: Connector 20"/>
          <p:cNvSpPr/>
          <p:nvPr/>
        </p:nvSpPr>
        <p:spPr>
          <a:xfrm>
            <a:off x="6324600" y="4495800"/>
            <a:ext cx="1676400" cy="14478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View</a:t>
            </a:r>
            <a:endParaRPr lang="en-IN" dirty="0">
              <a:solidFill>
                <a:schemeClr val="tx1"/>
              </a:solidFill>
            </a:endParaRPr>
          </a:p>
        </p:txBody>
      </p:sp>
      <p:sp>
        <p:nvSpPr>
          <p:cNvPr id="22" name="Flowchart: Magnetic Disk 21"/>
          <p:cNvSpPr/>
          <p:nvPr/>
        </p:nvSpPr>
        <p:spPr>
          <a:xfrm>
            <a:off x="990600" y="1905000"/>
            <a:ext cx="1676400" cy="1905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Database</a:t>
            </a:r>
            <a:endParaRPr lang="en-IN" sz="2800" dirty="0" smtClean="0">
              <a:solidFill>
                <a:schemeClr val="tx1"/>
              </a:solidFill>
            </a:endParaRPr>
          </a:p>
        </p:txBody>
      </p:sp>
      <p:cxnSp>
        <p:nvCxnSpPr>
          <p:cNvPr id="24" name="Straight Arrow Connector 23"/>
          <p:cNvCxnSpPr>
            <a:stCxn id="20" idx="0"/>
            <a:endCxn id="19" idx="4"/>
          </p:cNvCxnSpPr>
          <p:nvPr/>
        </p:nvCxnSpPr>
        <p:spPr>
          <a:xfrm flipV="1">
            <a:off x="4724400" y="3505200"/>
            <a:ext cx="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6"/>
            <a:endCxn id="21" idx="2"/>
          </p:cNvCxnSpPr>
          <p:nvPr/>
        </p:nvCxnSpPr>
        <p:spPr>
          <a:xfrm>
            <a:off x="5562600" y="52197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Flowchart: Connector 28"/>
          <p:cNvSpPr/>
          <p:nvPr/>
        </p:nvSpPr>
        <p:spPr>
          <a:xfrm>
            <a:off x="1066800" y="4495800"/>
            <a:ext cx="1676400" cy="14478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User</a:t>
            </a:r>
            <a:endParaRPr lang="en-IN" dirty="0">
              <a:solidFill>
                <a:schemeClr val="tx1"/>
              </a:solidFill>
            </a:endParaRPr>
          </a:p>
        </p:txBody>
      </p:sp>
      <p:cxnSp>
        <p:nvCxnSpPr>
          <p:cNvPr id="31" name="Straight Arrow Connector 30"/>
          <p:cNvCxnSpPr>
            <a:stCxn id="29" idx="6"/>
            <a:endCxn id="20" idx="2"/>
          </p:cNvCxnSpPr>
          <p:nvPr/>
        </p:nvCxnSpPr>
        <p:spPr>
          <a:xfrm>
            <a:off x="2743200" y="5219700"/>
            <a:ext cx="11430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0"/>
            <a:endCxn id="19" idx="6"/>
          </p:cNvCxnSpPr>
          <p:nvPr/>
        </p:nvCxnSpPr>
        <p:spPr>
          <a:xfrm flipH="1" flipV="1">
            <a:off x="5562600" y="2781300"/>
            <a:ext cx="1600200" cy="1714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Cloud Callout 33"/>
          <p:cNvSpPr/>
          <p:nvPr/>
        </p:nvSpPr>
        <p:spPr>
          <a:xfrm>
            <a:off x="5867400" y="1219200"/>
            <a:ext cx="3276600" cy="22098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View uses the model obtained from controller</a:t>
            </a:r>
            <a:endParaRPr lang="en-IN" sz="2400" dirty="0">
              <a:solidFill>
                <a:schemeClr val="tx1"/>
              </a:solidFill>
            </a:endParaRPr>
          </a:p>
        </p:txBody>
      </p:sp>
      <p:cxnSp>
        <p:nvCxnSpPr>
          <p:cNvPr id="16" name="Straight Arrow Connector 15"/>
          <p:cNvCxnSpPr>
            <a:stCxn id="19" idx="2"/>
            <a:endCxn id="22" idx="4"/>
          </p:cNvCxnSpPr>
          <p:nvPr/>
        </p:nvCxnSpPr>
        <p:spPr>
          <a:xfrm flipH="1">
            <a:off x="2667000" y="2781300"/>
            <a:ext cx="1219200" cy="76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Tier and MVC</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At first glance, the three tiers may seem similar to the model-view-controller (MVC) concept; however, topologically they are different. </a:t>
            </a:r>
            <a:r>
              <a:rPr lang="en-IN" b="1" dirty="0" smtClean="0"/>
              <a:t>A fundamental rule in a three tier architecture is the client tier never communicates directly with the data tier; in a three-tier model all communication must pass through the middle tier</a:t>
            </a:r>
            <a:r>
              <a:rPr lang="en-IN" dirty="0" smtClean="0"/>
              <a:t>. Conceptually the three-tier architecture is </a:t>
            </a:r>
            <a:r>
              <a:rPr lang="en-IN" b="1" dirty="0" smtClean="0"/>
              <a:t>linear</a:t>
            </a:r>
            <a:r>
              <a:rPr lang="en-IN" dirty="0" smtClean="0"/>
              <a:t>. However, the [model-view-controller] MVC architecture is </a:t>
            </a:r>
            <a:r>
              <a:rPr lang="en-IN" b="1" dirty="0" smtClean="0"/>
              <a:t>triangular</a:t>
            </a:r>
            <a:r>
              <a:rPr lang="en-IN" dirty="0" smtClean="0"/>
              <a:t>: the view sends updates to the controller, the controller updates the model, and the view gets updated directly from the model.</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In software engineering, </a:t>
            </a:r>
            <a:r>
              <a:rPr lang="en-US" b="1" dirty="0" smtClean="0"/>
              <a:t>multitier architecture</a:t>
            </a:r>
            <a:r>
              <a:rPr lang="en-US" dirty="0" smtClean="0"/>
              <a:t> is a </a:t>
            </a:r>
            <a:r>
              <a:rPr lang="en-US" dirty="0" smtClean="0">
                <a:solidFill>
                  <a:srgbClr val="FF0000"/>
                </a:solidFill>
              </a:rPr>
              <a:t>client</a:t>
            </a:r>
            <a:r>
              <a:rPr lang="en-US" dirty="0" smtClean="0"/>
              <a:t>–</a:t>
            </a:r>
            <a:r>
              <a:rPr lang="en-US" dirty="0" smtClean="0">
                <a:solidFill>
                  <a:srgbClr val="00B050"/>
                </a:solidFill>
              </a:rPr>
              <a:t>server</a:t>
            </a:r>
            <a:r>
              <a:rPr lang="en-US" dirty="0" smtClean="0"/>
              <a:t> architecture in which </a:t>
            </a:r>
            <a:r>
              <a:rPr lang="en-US" dirty="0" smtClean="0">
                <a:solidFill>
                  <a:schemeClr val="accent6">
                    <a:lumMod val="75000"/>
                  </a:schemeClr>
                </a:solidFill>
              </a:rPr>
              <a:t>presentation</a:t>
            </a:r>
            <a:r>
              <a:rPr lang="en-US" dirty="0" smtClean="0"/>
              <a:t>, </a:t>
            </a:r>
            <a:r>
              <a:rPr lang="en-US" dirty="0" smtClean="0">
                <a:solidFill>
                  <a:schemeClr val="accent4">
                    <a:lumMod val="75000"/>
                  </a:schemeClr>
                </a:solidFill>
              </a:rPr>
              <a:t>application processing</a:t>
            </a:r>
            <a:r>
              <a:rPr lang="en-US" dirty="0" smtClean="0"/>
              <a:t>, and </a:t>
            </a:r>
            <a:r>
              <a:rPr lang="en-US" dirty="0" smtClean="0">
                <a:solidFill>
                  <a:schemeClr val="tx2">
                    <a:lumMod val="60000"/>
                    <a:lumOff val="40000"/>
                  </a:schemeClr>
                </a:solidFill>
              </a:rPr>
              <a:t>data management</a:t>
            </a:r>
            <a:r>
              <a:rPr lang="en-US" dirty="0" smtClean="0"/>
              <a:t> functions are </a:t>
            </a:r>
            <a:r>
              <a:rPr lang="en-US" dirty="0" smtClean="0">
                <a:solidFill>
                  <a:schemeClr val="accent5">
                    <a:lumMod val="60000"/>
                    <a:lumOff val="40000"/>
                  </a:schemeClr>
                </a:solidFill>
              </a:rPr>
              <a:t>physically separated</a:t>
            </a:r>
            <a:r>
              <a:rPr lang="en-US" dirty="0" smtClean="0"/>
              <a:t>. </a:t>
            </a:r>
            <a:endParaRPr lang="en-US" smtClean="0"/>
          </a:p>
          <a:p>
            <a:r>
              <a:rPr lang="en-US" smtClean="0"/>
              <a:t>The </a:t>
            </a:r>
            <a:r>
              <a:rPr lang="en-US" dirty="0" smtClean="0"/>
              <a:t>most widespread use of multitier architecture is the </a:t>
            </a:r>
            <a:r>
              <a:rPr lang="en-US" b="1" dirty="0" smtClean="0"/>
              <a:t>three-tier architecture</a:t>
            </a:r>
            <a:r>
              <a:rPr lang="en-US" dirty="0" smtClean="0"/>
              <a:t>.</a:t>
            </a:r>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Tier(Layer)</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524000" y="1447800"/>
            <a:ext cx="6067425"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Tier(Layer)</a:t>
            </a:r>
            <a:endParaRPr lang="en-IN" dirty="0"/>
          </a:p>
        </p:txBody>
      </p:sp>
      <p:sp>
        <p:nvSpPr>
          <p:cNvPr id="3" name="Content Placeholder 2"/>
          <p:cNvSpPr>
            <a:spLocks noGrp="1"/>
          </p:cNvSpPr>
          <p:nvPr>
            <p:ph idx="1"/>
          </p:nvPr>
        </p:nvSpPr>
        <p:spPr/>
        <p:txBody>
          <a:bodyPr/>
          <a:lstStyle/>
          <a:p>
            <a:r>
              <a:rPr lang="en-US" dirty="0" smtClean="0"/>
              <a:t>A layer is a reusable portion of code that performs a specific function. </a:t>
            </a:r>
          </a:p>
          <a:p>
            <a:endParaRPr lang="en-US" dirty="0" smtClean="0"/>
          </a:p>
          <a:p>
            <a:r>
              <a:rPr lang="en-US" dirty="0" smtClean="0"/>
              <a:t>In the .NET environment, a layer is usually set up as a project that represents this specific function. </a:t>
            </a:r>
          </a:p>
          <a:p>
            <a:r>
              <a:rPr lang="en-US" dirty="0" smtClean="0"/>
              <a:t>This specific layer is in charge of working with other layers to perform some specific goal.</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Tier Architecture</a:t>
            </a:r>
            <a:endParaRPr lang="en-IN" dirty="0"/>
          </a:p>
        </p:txBody>
      </p:sp>
      <p:sp>
        <p:nvSpPr>
          <p:cNvPr id="4" name="Rounded Rectangle 3"/>
          <p:cNvSpPr/>
          <p:nvPr/>
        </p:nvSpPr>
        <p:spPr>
          <a:xfrm>
            <a:off x="5791200" y="1524000"/>
            <a:ext cx="26670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User Interface Layer</a:t>
            </a:r>
            <a:endParaRPr lang="en-IN" sz="1200" dirty="0">
              <a:solidFill>
                <a:schemeClr val="tx1"/>
              </a:solidFill>
            </a:endParaRPr>
          </a:p>
        </p:txBody>
      </p:sp>
      <p:sp>
        <p:nvSpPr>
          <p:cNvPr id="6" name="Rounded Rectangle 5"/>
          <p:cNvSpPr/>
          <p:nvPr/>
        </p:nvSpPr>
        <p:spPr>
          <a:xfrm>
            <a:off x="5791200" y="3124200"/>
            <a:ext cx="26670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Business Logic Layer</a:t>
            </a:r>
            <a:endParaRPr lang="en-IN" sz="1200" dirty="0">
              <a:solidFill>
                <a:schemeClr val="tx1"/>
              </a:solidFill>
            </a:endParaRPr>
          </a:p>
        </p:txBody>
      </p:sp>
      <p:sp>
        <p:nvSpPr>
          <p:cNvPr id="7" name="Flowchart: Magnetic Disk 6"/>
          <p:cNvSpPr/>
          <p:nvPr/>
        </p:nvSpPr>
        <p:spPr>
          <a:xfrm>
            <a:off x="6248400" y="4876800"/>
            <a:ext cx="1676400" cy="1905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Data Layer</a:t>
            </a:r>
            <a:endParaRPr lang="en-IN" sz="2800" dirty="0" smtClean="0">
              <a:solidFill>
                <a:schemeClr val="tx1"/>
              </a:solidFill>
            </a:endParaRPr>
          </a:p>
        </p:txBody>
      </p:sp>
      <p:cxnSp>
        <p:nvCxnSpPr>
          <p:cNvPr id="13" name="Straight Arrow Connector 12"/>
          <p:cNvCxnSpPr>
            <a:stCxn id="4" idx="2"/>
            <a:endCxn id="6" idx="0"/>
          </p:cNvCxnSpPr>
          <p:nvPr/>
        </p:nvCxnSpPr>
        <p:spPr>
          <a:xfrm>
            <a:off x="7124700" y="2438400"/>
            <a:ext cx="0" cy="685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7" idx="1"/>
          </p:cNvCxnSpPr>
          <p:nvPr/>
        </p:nvCxnSpPr>
        <p:spPr>
          <a:xfrm rot="5400000">
            <a:off x="6686550" y="4438650"/>
            <a:ext cx="838200" cy="38100"/>
          </a:xfrm>
          <a:prstGeom prst="bentConnector3">
            <a:avLst>
              <a:gd name="adj1" fmla="val 50000"/>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9218" name="Picture 2" descr="Image result for 3 tier"/>
          <p:cNvPicPr>
            <a:picLocks noChangeAspect="1" noChangeArrowheads="1"/>
          </p:cNvPicPr>
          <p:nvPr/>
        </p:nvPicPr>
        <p:blipFill>
          <a:blip r:embed="rId3" cstate="print"/>
          <a:srcRect/>
          <a:stretch>
            <a:fillRect/>
          </a:stretch>
        </p:blipFill>
        <p:spPr bwMode="auto">
          <a:xfrm>
            <a:off x="304800" y="2590800"/>
            <a:ext cx="5029200" cy="25527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Advantages</a:t>
            </a:r>
            <a:r>
              <a:rPr lang="en-US" dirty="0" smtClean="0"/>
              <a:t> of 3Tier Arch</a:t>
            </a:r>
            <a:endParaRPr lang="en-IN" dirty="0"/>
          </a:p>
        </p:txBody>
      </p:sp>
      <p:sp>
        <p:nvSpPr>
          <p:cNvPr id="3" name="Content Placeholder 2"/>
          <p:cNvSpPr>
            <a:spLocks noGrp="1"/>
          </p:cNvSpPr>
          <p:nvPr>
            <p:ph idx="1"/>
          </p:nvPr>
        </p:nvSpPr>
        <p:spPr/>
        <p:txBody>
          <a:bodyPr/>
          <a:lstStyle/>
          <a:p>
            <a:r>
              <a:rPr lang="en-US" dirty="0" smtClean="0"/>
              <a:t>Enables logical and physical separation between layers</a:t>
            </a:r>
          </a:p>
          <a:p>
            <a:endParaRPr lang="en-US" dirty="0" smtClean="0"/>
          </a:p>
          <a:p>
            <a:r>
              <a:rPr lang="en-US" dirty="0" smtClean="0"/>
              <a:t>Migration to new graphical environment is faster</a:t>
            </a:r>
          </a:p>
          <a:p>
            <a:r>
              <a:rPr lang="en-US" dirty="0" smtClean="0"/>
              <a:t>Changes to any layer is faster</a:t>
            </a:r>
          </a:p>
          <a:p>
            <a:endParaRPr lang="en-US" dirty="0" smtClean="0"/>
          </a:p>
          <a:p>
            <a:r>
              <a:rPr lang="en-US" dirty="0" smtClean="0"/>
              <a:t>Parallel development is possible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Disadvantages</a:t>
            </a:r>
            <a:r>
              <a:rPr lang="en-US" dirty="0" smtClean="0"/>
              <a:t> of 3Tier Arch</a:t>
            </a:r>
            <a:endParaRPr lang="en-US" dirty="0"/>
          </a:p>
        </p:txBody>
      </p:sp>
      <p:sp>
        <p:nvSpPr>
          <p:cNvPr id="3" name="Content Placeholder 2"/>
          <p:cNvSpPr>
            <a:spLocks noGrp="1"/>
          </p:cNvSpPr>
          <p:nvPr>
            <p:ph idx="1"/>
          </p:nvPr>
        </p:nvSpPr>
        <p:spPr/>
        <p:txBody>
          <a:bodyPr/>
          <a:lstStyle/>
          <a:p>
            <a:r>
              <a:rPr lang="en-US" dirty="0" smtClean="0"/>
              <a:t>Time consuming</a:t>
            </a:r>
          </a:p>
          <a:p>
            <a:endParaRPr lang="en-US" dirty="0" smtClean="0"/>
          </a:p>
          <a:p>
            <a:r>
              <a:rPr lang="en-US" dirty="0" smtClean="0"/>
              <a:t>Need good expertise in object oriented concept</a:t>
            </a:r>
          </a:p>
          <a:p>
            <a:endParaRPr lang="en-US" dirty="0" smtClean="0"/>
          </a:p>
          <a:p>
            <a:r>
              <a:rPr lang="en-US" dirty="0" smtClean="0"/>
              <a:t>It is more complex to build.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fontScale="90000"/>
          </a:bodyPr>
          <a:lstStyle/>
          <a:p>
            <a:r>
              <a:rPr lang="en-US" dirty="0" smtClean="0"/>
              <a:t>What is MVC? </a:t>
            </a:r>
            <a:endParaRPr lang="en-US" dirty="0"/>
          </a:p>
        </p:txBody>
      </p:sp>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1</a:t>
            </a:r>
          </a:p>
          <a:p>
            <a:pPr>
              <a:lnSpc>
                <a:spcPct val="90000"/>
              </a:lnSpc>
              <a:buNone/>
            </a:pPr>
            <a:r>
              <a:rPr lang="en-US" sz="2000" dirty="0" smtClean="0"/>
              <a:t>Incoming request directed to </a:t>
            </a:r>
            <a:r>
              <a:rPr lang="en-US" sz="2000" b="1" dirty="0" smtClean="0">
                <a:solidFill>
                  <a:srgbClr val="FF9933"/>
                </a:solidFill>
              </a:rPr>
              <a:t>Controller</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Request</a:t>
            </a:r>
            <a:endParaRPr kumimoji="0" lang="en-US" sz="1600" b="1" i="0" u="none" strike="noStrike" cap="none" normalizeH="0" baseline="0" dirty="0" smtClean="0">
              <a:ln>
                <a:noFill/>
              </a:ln>
              <a:solidFill>
                <a:schemeClr val="tx1"/>
              </a:solidFill>
              <a:effectLst/>
            </a:endParaRPr>
          </a:p>
        </p:txBody>
      </p:sp>
      <p:sp>
        <p:nvSpPr>
          <p:cNvPr id="26" name="Rounded Rectangle 25"/>
          <p:cNvSpPr/>
          <p:nvPr/>
        </p:nvSpPr>
        <p:spPr bwMode="auto">
          <a:xfrm>
            <a:off x="2404872" y="1600200"/>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fontScale="90000"/>
          </a:bodyPr>
          <a:lstStyle/>
          <a:p>
            <a:r>
              <a:rPr lang="en-US" dirty="0" smtClean="0"/>
              <a:t>What is MVC?</a:t>
            </a:r>
            <a:endParaRPr lang="en-US" dirty="0"/>
          </a:p>
        </p:txBody>
      </p:sp>
      <p:sp>
        <p:nvSpPr>
          <p:cNvPr id="34" name="Rectangle 3"/>
          <p:cNvSpPr>
            <a:spLocks noGrp="1" noChangeArrowheads="1"/>
          </p:cNvSpPr>
          <p:nvPr>
            <p:ph type="body" sz="half" idx="1"/>
          </p:nvPr>
        </p:nvSpPr>
        <p:spPr>
          <a:xfrm>
            <a:off x="887413" y="5214260"/>
            <a:ext cx="7442200" cy="1149350"/>
          </a:xfrm>
        </p:spPr>
        <p:txBody>
          <a:bodyPr/>
          <a:lstStyle/>
          <a:p>
            <a:pPr>
              <a:lnSpc>
                <a:spcPct val="90000"/>
              </a:lnSpc>
              <a:buNone/>
            </a:pPr>
            <a:r>
              <a:rPr lang="en-US" sz="2400" dirty="0" smtClean="0"/>
              <a:t>Step 2</a:t>
            </a:r>
          </a:p>
          <a:p>
            <a:pPr>
              <a:lnSpc>
                <a:spcPct val="90000"/>
              </a:lnSpc>
              <a:buNone/>
            </a:pPr>
            <a:r>
              <a:rPr lang="en-US" sz="2000" b="1" dirty="0" smtClean="0">
                <a:solidFill>
                  <a:srgbClr val="FF9933"/>
                </a:solidFill>
              </a:rPr>
              <a:t>Controller</a:t>
            </a:r>
            <a:r>
              <a:rPr lang="en-US" sz="2000" dirty="0" smtClean="0"/>
              <a:t> processes request and forms a data </a:t>
            </a:r>
            <a:r>
              <a:rPr lang="en-US" sz="2000" b="1" dirty="0" smtClean="0">
                <a:solidFill>
                  <a:srgbClr val="FF9933"/>
                </a:solidFill>
              </a:rPr>
              <a:t>Model</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solidFill>
                <a:schemeClr val="tx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sp>
        <p:nvSpPr>
          <p:cNvPr id="26" name="Rounded Rectangle 25"/>
          <p:cNvSpPr/>
          <p:nvPr/>
        </p:nvSpPr>
        <p:spPr bwMode="auto">
          <a:xfrm>
            <a:off x="2404872" y="1600200"/>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rPr>
              <a:t>Controller</a:t>
            </a:r>
          </a:p>
        </p:txBody>
      </p:sp>
      <p:grpSp>
        <p:nvGrpSpPr>
          <p:cNvPr id="2" name="Group 32"/>
          <p:cNvGrpSpPr/>
          <p:nvPr/>
        </p:nvGrpSpPr>
        <p:grpSpPr>
          <a:xfrm>
            <a:off x="5018315" y="1469723"/>
            <a:ext cx="801823" cy="1143955"/>
            <a:chOff x="5595257" y="1415285"/>
            <a:chExt cx="801823" cy="1143955"/>
          </a:xfrm>
        </p:grpSpPr>
        <p:pic>
          <p:nvPicPr>
            <p:cNvPr id="3088" name="Picture 16" descr="C:\Users\Levi\AppData\Local\Microsoft\Windows\Temporary Internet Files\Content.IE5\9BQEC2CV\MCj04315300000[1].png"/>
            <p:cNvPicPr>
              <a:picLocks noChangeAspect="1" noChangeArrowheads="1"/>
            </p:cNvPicPr>
            <p:nvPr/>
          </p:nvPicPr>
          <p:blipFill>
            <a:blip r:embed="rId3" cstate="print"/>
            <a:srcRect/>
            <a:stretch>
              <a:fillRect/>
            </a:stretch>
          </p:blipFill>
          <p:spPr bwMode="auto">
            <a:xfrm>
              <a:off x="5624412" y="1415285"/>
              <a:ext cx="696559" cy="783629"/>
            </a:xfrm>
            <a:prstGeom prst="rect">
              <a:avLst/>
            </a:prstGeom>
            <a:noFill/>
          </p:spPr>
        </p:pic>
        <p:sp>
          <p:nvSpPr>
            <p:cNvPr id="32" name="TextBox 31"/>
            <p:cNvSpPr txBox="1"/>
            <p:nvPr/>
          </p:nvSpPr>
          <p:spPr>
            <a:xfrm>
              <a:off x="5595257" y="2220686"/>
              <a:ext cx="801823" cy="338554"/>
            </a:xfrm>
            <a:prstGeom prst="rect">
              <a:avLst/>
            </a:prstGeom>
            <a:noFill/>
          </p:spPr>
          <p:txBody>
            <a:bodyPr wrap="none" rtlCol="0">
              <a:spAutoFit/>
            </a:bodyPr>
            <a:lstStyle/>
            <a:p>
              <a:r>
                <a:rPr lang="en-US" dirty="0" smtClean="0">
                  <a:latin typeface="+mn-lt"/>
                </a:rPr>
                <a:t>Model</a:t>
              </a:r>
              <a:endParaRPr lang="en-US" dirty="0">
                <a:latin typeface="+mn-lt"/>
              </a:endParaRP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TotalTime>
  <Words>461</Words>
  <Application>Microsoft Office PowerPoint</Application>
  <PresentationFormat>On-screen Show (4:3)</PresentationFormat>
  <Paragraphs>126</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3 Tier Architecture  and MVC</vt:lpstr>
      <vt:lpstr>Introduction</vt:lpstr>
      <vt:lpstr>Tier(Layer)</vt:lpstr>
      <vt:lpstr>Tier(Layer)</vt:lpstr>
      <vt:lpstr>3 Tier Architecture</vt:lpstr>
      <vt:lpstr>Advantages of 3Tier Arch</vt:lpstr>
      <vt:lpstr>Disadvantages of 3Tier Arch</vt:lpstr>
      <vt:lpstr>What is MVC? </vt:lpstr>
      <vt:lpstr>What is MVC?</vt:lpstr>
      <vt:lpstr>What is MVC? </vt:lpstr>
      <vt:lpstr>What is MVC? </vt:lpstr>
      <vt:lpstr>Still doubt? </vt:lpstr>
      <vt:lpstr>Model View Controller</vt:lpstr>
      <vt:lpstr>3 Tier and MVC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Polymorphism</dc:title>
  <dc:creator>baxi</dc:creator>
  <cp:lastModifiedBy>DDU</cp:lastModifiedBy>
  <cp:revision>274</cp:revision>
  <dcterms:created xsi:type="dcterms:W3CDTF">2006-08-16T00:00:00Z</dcterms:created>
  <dcterms:modified xsi:type="dcterms:W3CDTF">2018-09-12T08:28:20Z</dcterms:modified>
</cp:coreProperties>
</file>