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sldIdLst>
    <p:sldId id="296" r:id="rId2"/>
    <p:sldId id="262" r:id="rId3"/>
    <p:sldId id="267" r:id="rId4"/>
    <p:sldId id="268" r:id="rId5"/>
    <p:sldId id="271" r:id="rId6"/>
    <p:sldId id="292" r:id="rId7"/>
    <p:sldId id="279" r:id="rId8"/>
    <p:sldId id="284" r:id="rId9"/>
    <p:sldId id="283" r:id="rId10"/>
    <p:sldId id="295" r:id="rId11"/>
    <p:sldId id="282" r:id="rId12"/>
    <p:sldId id="286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5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1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6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6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6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0CB9-44EC-4655-98CA-98A6F21765E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1D26F-673D-4953-9C0B-63B679B96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20307924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openai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.yahoo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F33B6-AB75-1358-FC90-5A6EEA364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57200"/>
            <a:ext cx="838200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36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954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Software Requirements:</a:t>
            </a:r>
            <a:br>
              <a:rPr lang="en-US" dirty="0"/>
            </a:br>
            <a:r>
              <a:rPr lang="en-US" dirty="0"/>
              <a:t>• Python 3.6 in Google </a:t>
            </a:r>
            <a:r>
              <a:rPr lang="en-US" dirty="0" err="1"/>
              <a:t>Colab</a:t>
            </a:r>
            <a:r>
              <a:rPr lang="en-US" dirty="0"/>
              <a:t> is used for data pre-processing, model training and prediction.</a:t>
            </a:r>
            <a:br>
              <a:rPr lang="en-US" dirty="0"/>
            </a:br>
            <a:r>
              <a:rPr lang="en-US" dirty="0"/>
              <a:t>• Operating System: minimum windows 7 and above or Linux based OS or MAC 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28600"/>
            <a:ext cx="3661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TOOL/PLATFORM USED</a:t>
            </a:r>
          </a:p>
        </p:txBody>
      </p:sp>
    </p:spTree>
    <p:extLst>
      <p:ext uri="{BB962C8B-B14F-4D97-AF65-F5344CB8AC3E}">
        <p14:creationId xmlns:p14="http://schemas.microsoft.com/office/powerpoint/2010/main" val="168385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4200" y="228600"/>
            <a:ext cx="2047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990601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3F814-52D9-A8C3-3807-C1A055AF742C}"/>
              </a:ext>
            </a:extLst>
          </p:cNvPr>
          <p:cNvSpPr txBox="1"/>
          <p:nvPr/>
        </p:nvSpPr>
        <p:spPr>
          <a:xfrm>
            <a:off x="685800" y="1022024"/>
            <a:ext cx="6172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>
                <a:hlinkClick r:id="rId2"/>
              </a:rPr>
              <a:t>https://www.youtube.com/</a:t>
            </a: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FontTx/>
              <a:buAutoNum type="arabicParenR"/>
            </a:pPr>
            <a:r>
              <a:rPr lang="en-IN" dirty="0">
                <a:hlinkClick r:id="rId3"/>
              </a:rPr>
              <a:t>https://www.sciencedirect.com/science/article/pii/S1877050920307924</a:t>
            </a:r>
            <a:endParaRPr lang="en-IN" dirty="0"/>
          </a:p>
          <a:p>
            <a:pPr marL="342900" indent="-342900">
              <a:buFontTx/>
              <a:buAutoNum type="arabicParenR"/>
            </a:pPr>
            <a:endParaRPr lang="en-IN" dirty="0"/>
          </a:p>
          <a:p>
            <a:pPr marL="342900" indent="-342900">
              <a:buFontTx/>
              <a:buAutoNum type="arabicParenR"/>
            </a:pPr>
            <a:r>
              <a:rPr lang="en-IN" dirty="0">
                <a:hlinkClick r:id="rId4"/>
              </a:rPr>
              <a:t>https://chat.openai.com/</a:t>
            </a:r>
            <a:endParaRPr lang="en-IN" dirty="0"/>
          </a:p>
          <a:p>
            <a:pPr marL="342900" indent="-342900">
              <a:buFontTx/>
              <a:buAutoNum type="arabicParenR"/>
            </a:pPr>
            <a:endParaRPr lang="en-IN" dirty="0"/>
          </a:p>
          <a:p>
            <a:pPr marL="342900" indent="-342900">
              <a:buFontTx/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02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19200"/>
            <a:ext cx="7162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800" b="1" dirty="0">
              <a:solidFill>
                <a:schemeClr val="tx2"/>
              </a:solidFill>
            </a:endParaRPr>
          </a:p>
          <a:p>
            <a:endParaRPr lang="en-GB" b="1" u="sng" dirty="0">
              <a:solidFill>
                <a:srgbClr val="FF0000"/>
              </a:solidFill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Developed web app using LMS and LSTM algorithms for &gt;trying to make above 95% accurate closing stock price prediction.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Studied stock trend prediction integrating news and stock prices, identifying challenges and opportunities.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Implemented a news-sensitive stock prediction model in three phases, reviewing existing literature for insights.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657600" y="381000"/>
            <a:ext cx="180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</a:rPr>
              <a:t>Conclusion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6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840333"/>
            <a:ext cx="5105400" cy="28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68690" cy="12236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    INTRODUCTION</a:t>
            </a:r>
            <a:r>
              <a:rPr lang="en-US" sz="4000" b="1" u="sng" dirty="0"/>
              <a:t> </a:t>
            </a:r>
            <a:br>
              <a:rPr lang="en-US" sz="4000" b="1" u="sng" dirty="0"/>
            </a:b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40100" cy="4652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Project: Predict future stock prices using Machine Learning (ML) and Artificial Intelligence (AI) to capitalize on the volatile nature of stock market trends.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Importance of Accurate Prediction: High accuracy in stock market trend prediction can result in significant revenue generation.</a:t>
            </a:r>
          </a:p>
        </p:txBody>
      </p:sp>
    </p:spTree>
    <p:extLst>
      <p:ext uri="{BB962C8B-B14F-4D97-AF65-F5344CB8AC3E}">
        <p14:creationId xmlns:p14="http://schemas.microsoft.com/office/powerpoint/2010/main" val="394770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457200"/>
            <a:ext cx="7620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Objective</a:t>
            </a:r>
          </a:p>
          <a:p>
            <a:endParaRPr lang="en-US" sz="4400" b="1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a stock price prediction system integrating LSTM model and sentiment analysis for informed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Utilize mathematical functions and machine learning to enhance prediction                   accuracy and profitability.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Collect historical stock price data and textual sources for sentiment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Preprocess data, train LSTM model, and sentiment analysis module.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Integrate models into a cohesive prediction system for evaluation and testing.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Monitor system performance, refine models, and incorporate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4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610136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2"/>
                </a:solidFill>
              </a:rPr>
              <a:t>Problem Definition</a:t>
            </a:r>
          </a:p>
          <a:p>
            <a:endParaRPr lang="en-US" sz="2000" b="1" u="sng" dirty="0"/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Stock market enables ownership of public companies via trading, offering potential prosperity with small initial investments and lower risks compared to entrepreneurship or high-income careers.</a:t>
            </a:r>
          </a:p>
          <a:p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Market volatility arises from numerous influencing factors, leading to uncertainty; stock prices, being time-series data, exhibit high volatility.</a:t>
            </a:r>
          </a:p>
          <a:p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Söhne"/>
              </a:rPr>
              <a:t>Utilizing LSTM, the project aims to predict stock prices, leveraging its capability to capture long-term dependencies in sequential data.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488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472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600" b="1" dirty="0">
                <a:solidFill>
                  <a:schemeClr val="tx2"/>
                </a:solidFill>
              </a:rPr>
              <a:t>PROPOSED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59340"/>
            <a:ext cx="7315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prediction methods can be roughly divided into two categories, </a:t>
            </a:r>
          </a:p>
          <a:p>
            <a:r>
              <a:rPr lang="en-US" sz="2000" dirty="0"/>
              <a:t>statistical methods and artificial intelligence methods. </a:t>
            </a:r>
          </a:p>
          <a:p>
            <a:endParaRPr lang="en-US" sz="2000" dirty="0"/>
          </a:p>
          <a:p>
            <a:r>
              <a:rPr lang="en-US" sz="2000" b="1" dirty="0"/>
              <a:t>Statistical methods :  </a:t>
            </a:r>
            <a:r>
              <a:rPr lang="en-US" sz="2000" dirty="0"/>
              <a:t>It</a:t>
            </a:r>
            <a:r>
              <a:rPr lang="en-US" sz="2000" b="1" dirty="0"/>
              <a:t>  </a:t>
            </a:r>
            <a:r>
              <a:rPr lang="en-US" sz="2000" dirty="0"/>
              <a:t>include logistic regression model, ARCH model, etc. </a:t>
            </a:r>
          </a:p>
          <a:p>
            <a:endParaRPr lang="en-US" sz="2000" dirty="0"/>
          </a:p>
          <a:p>
            <a:r>
              <a:rPr lang="en-US" sz="2000" b="1" dirty="0"/>
              <a:t>Artificial intelligence methods: </a:t>
            </a:r>
            <a:r>
              <a:rPr lang="en-US" sz="2000" dirty="0"/>
              <a:t>It</a:t>
            </a:r>
            <a:r>
              <a:rPr lang="en-US" sz="2000" b="1" dirty="0"/>
              <a:t> </a:t>
            </a:r>
            <a:r>
              <a:rPr lang="en-US" sz="2000" dirty="0"/>
              <a:t>include multi-layer perceptron, convolutional neural network, naive Bayes network, back propagation network, single-layer LSTM, support vector machine, recurrent neural network, etc. They used Long short-term memory network (LSTM).</a:t>
            </a:r>
          </a:p>
        </p:txBody>
      </p:sp>
    </p:spTree>
    <p:extLst>
      <p:ext uri="{BB962C8B-B14F-4D97-AF65-F5344CB8AC3E}">
        <p14:creationId xmlns:p14="http://schemas.microsoft.com/office/powerpoint/2010/main" val="252774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14400"/>
            <a:ext cx="701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LSTM</a:t>
            </a:r>
          </a:p>
          <a:p>
            <a:pPr lvl="0"/>
            <a:r>
              <a:rPr lang="en-US" dirty="0"/>
              <a:t>LSTM including Bidirectional-LSTM were tried to predict stock prices through us- age of Historical Close price values. Hyper parameter tuning was also carried out to arrive at the optimum results.</a:t>
            </a:r>
          </a:p>
          <a:p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As indicated in the table below, LSTM is performing better as compared to other mod- </a:t>
            </a:r>
            <a:r>
              <a:rPr lang="en-US" dirty="0" err="1"/>
              <a:t>els</a:t>
            </a:r>
            <a:r>
              <a:rPr lang="en-US" dirty="0"/>
              <a:t> tried as part of the study. Thus, LSTM was selected for prediction of stock prices for other companies as well viz., HDFC Bank, SBI and TCS.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 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07776"/>
              </p:ext>
            </p:extLst>
          </p:nvPr>
        </p:nvGraphicFramePr>
        <p:xfrm>
          <a:off x="2209800" y="5105400"/>
          <a:ext cx="3757930" cy="144526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07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26695" marR="50165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Models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8160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RMSE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226695" marR="501015" algn="ctr">
                        <a:spcBef>
                          <a:spcPts val="13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LSTM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3405" marR="0" algn="l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38.19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226695" marR="50228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Bidirectional</a:t>
                      </a:r>
                      <a:r>
                        <a:rPr lang="en-US" sz="1000" spc="-2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LSTM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5465" marR="0" algn="l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184.29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226695" marR="504190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Linear</a:t>
                      </a:r>
                      <a:r>
                        <a:rPr lang="en-US" sz="1000" spc="-15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Regression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16890" marR="0" algn="l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1030.83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26695" marR="504190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Arima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5465" marR="0" algn="l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532.64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marL="226695" marR="503555" algn="ctr"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KNN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16890" marR="0" algn="l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1273.05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226695" marR="502285" algn="ctr">
                        <a:spcBef>
                          <a:spcPts val="125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Prophet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45465" marR="0" algn="l">
                        <a:spcBef>
                          <a:spcPts val="185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311.46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226695" marR="504190" algn="ctr">
                        <a:spcBef>
                          <a:spcPts val="14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Random</a:t>
                      </a:r>
                      <a:r>
                        <a:rPr lang="en-US" sz="1000" spc="-25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Forest</a:t>
                      </a:r>
                      <a:r>
                        <a:rPr lang="en-US" sz="1000" spc="-15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00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Regressor</a:t>
                      </a:r>
                      <a:endParaRPr lang="en-US" sz="11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5465" marR="0" algn="l"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20202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580.49</a:t>
                      </a:r>
                      <a:endParaRPr lang="en-US" sz="11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15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626918" y="169784"/>
            <a:ext cx="64770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3200" b="1" u="sng" dirty="0">
                <a:solidFill>
                  <a:srgbClr val="FF0000"/>
                </a:solidFill>
              </a:rPr>
              <a:t>Proposed Work</a:t>
            </a:r>
          </a:p>
          <a:p>
            <a:pPr lvl="2"/>
            <a:endParaRPr lang="en-US" sz="2400" b="1" u="sng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SYSTEM ARCHITECTURE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2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2"/>
              </a:solidFill>
            </a:endParaRPr>
          </a:p>
        </p:txBody>
      </p:sp>
      <p:pic>
        <p:nvPicPr>
          <p:cNvPr id="10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733" y="1447800"/>
            <a:ext cx="4724400" cy="413512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67000" y="5715000"/>
            <a:ext cx="39358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Block diagram of stock prediction using LSTM</a:t>
            </a:r>
          </a:p>
        </p:txBody>
      </p:sp>
    </p:spTree>
    <p:extLst>
      <p:ext uri="{BB962C8B-B14F-4D97-AF65-F5344CB8AC3E}">
        <p14:creationId xmlns:p14="http://schemas.microsoft.com/office/powerpoint/2010/main" val="427587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8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870" y="1905000"/>
            <a:ext cx="4874260" cy="2809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47800" y="483393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Generic methodology for news sensitive stock trend prediction</a:t>
            </a:r>
          </a:p>
        </p:txBody>
      </p:sp>
    </p:spTree>
    <p:extLst>
      <p:ext uri="{BB962C8B-B14F-4D97-AF65-F5344CB8AC3E}">
        <p14:creationId xmlns:p14="http://schemas.microsoft.com/office/powerpoint/2010/main" val="82083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762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SET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57200" y="896666"/>
            <a:ext cx="815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historical data downloaded from the Internet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For US Market based Stock :</a:t>
            </a:r>
          </a:p>
          <a:p>
            <a:pPr lvl="0"/>
            <a:r>
              <a:rPr lang="en-US" dirty="0"/>
              <a:t>         we downloaded live datasets namely </a:t>
            </a:r>
            <a:r>
              <a:rPr lang="en-US" dirty="0" err="1"/>
              <a:t>google,apple</a:t>
            </a:r>
            <a:r>
              <a:rPr lang="en-US" dirty="0"/>
              <a:t> ,</a:t>
            </a:r>
            <a:r>
              <a:rPr lang="en-US" dirty="0" err="1"/>
              <a:t>etc</a:t>
            </a:r>
            <a:r>
              <a:rPr lang="en-US" dirty="0"/>
              <a:t> from the Yahoo Finance website </a:t>
            </a:r>
            <a:r>
              <a:rPr lang="en-US" u="sng" dirty="0">
                <a:hlinkClick r:id="rId2"/>
              </a:rPr>
              <a:t>(</a:t>
            </a:r>
            <a:r>
              <a:rPr lang="en-US" u="sng" dirty="0">
                <a:hlinkClick r:id="rId2"/>
              </a:rPr>
              <a:t>https://finance.yahoo.com/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dirty="0"/>
              <a:t>For Indian Market based Stock:</a:t>
            </a:r>
          </a:p>
          <a:p>
            <a:r>
              <a:rPr lang="en-US" dirty="0"/>
              <a:t>         we downloaded live datasets namely Tata motor, </a:t>
            </a:r>
            <a:r>
              <a:rPr lang="en-US" dirty="0" err="1"/>
              <a:t>nifty,banknifty</a:t>
            </a:r>
            <a:r>
              <a:rPr lang="en-US" dirty="0"/>
              <a:t> ,</a:t>
            </a:r>
            <a:r>
              <a:rPr lang="en-US" dirty="0" err="1"/>
              <a:t>etc</a:t>
            </a:r>
            <a:r>
              <a:rPr lang="en-US" dirty="0"/>
              <a:t> from the NSE India website </a:t>
            </a:r>
            <a:r>
              <a:rPr lang="en-US" u="sng" dirty="0"/>
              <a:t>(https://www.nseindia.com/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74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</TotalTime>
  <Words>611</Words>
  <Application>Microsoft Office PowerPoint</Application>
  <PresentationFormat>On-screen Show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Times New Roman</vt:lpstr>
      <vt:lpstr>Wingdings</vt:lpstr>
      <vt:lpstr>Office Theme</vt:lpstr>
      <vt:lpstr>PowerPoint Presentation</vt:lpstr>
      <vt:lpstr>    INTRODUCTION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</dc:creator>
  <cp:lastModifiedBy>chirag patil</cp:lastModifiedBy>
  <cp:revision>156</cp:revision>
  <dcterms:created xsi:type="dcterms:W3CDTF">2023-02-20T13:12:18Z</dcterms:created>
  <dcterms:modified xsi:type="dcterms:W3CDTF">2024-02-27T13:47:25Z</dcterms:modified>
</cp:coreProperties>
</file>