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4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30500000200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B81E6-6F1E-4A7A-90A6-E1FB68FE4DD0}">
  <a:tblStyle styleId="{C9DB81E6-6F1E-4A7A-90A6-E1FB68FE4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725"/>
  </p:normalViewPr>
  <p:slideViewPr>
    <p:cSldViewPr snapToGrid="0">
      <p:cViewPr varScale="1">
        <p:scale>
          <a:sx n="151" d="100"/>
          <a:sy n="15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33/lab/tree/PROJECTS/Data%20Visualisation#Here-again-we-can-see-the-accuracy-which-means-MAE-of-all-models-which-we-implemented-among-them-Linear-regression-fits-well-with-the-lowest-MAE-value-of-3.29.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0639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Olympic medal count predictions by country</a:t>
            </a:r>
            <a:endParaRPr sz="36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422085" y="3414269"/>
            <a:ext cx="3303552" cy="85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Swaroop </a:t>
            </a:r>
            <a:r>
              <a:rPr lang="en" sz="1400" dirty="0" err="1"/>
              <a:t>Shivarai</a:t>
            </a:r>
            <a:r>
              <a:rPr lang="en" sz="1400" dirty="0"/>
              <a:t> </a:t>
            </a:r>
            <a:r>
              <a:rPr lang="en" sz="1400" dirty="0" err="1"/>
              <a:t>Teli</a:t>
            </a:r>
            <a:r>
              <a:rPr lang="en" sz="1400" dirty="0"/>
              <a:t> (97323729),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Chirag Suryakant </a:t>
            </a:r>
            <a:r>
              <a:rPr lang="en" sz="1400" dirty="0" err="1"/>
              <a:t>Patole</a:t>
            </a:r>
            <a:r>
              <a:rPr lang="en" sz="1400" dirty="0"/>
              <a:t> (24220357),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Yash Vaibhav Chavan (38777287).</a:t>
            </a:r>
            <a:endParaRPr sz="14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15873" cy="640448"/>
            <a:chOff x="3297249" y="1109874"/>
            <a:chExt cx="2615873" cy="640448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31922" y="141852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 b="1" i="0" dirty="0">
                  <a:effectLst/>
                  <a:latin typeface="Fira Sans" panose="020B0503050000020004" pitchFamily="34" charset="0"/>
                </a:rPr>
                <a:t>Problem Statement &amp; it’s Type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solidFill>
                  <a:srgbClr val="000000"/>
                </a:solidFill>
                <a:latin typeface="Fira Sans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653477" cy="596100"/>
            <a:chOff x="6033350" y="1109875"/>
            <a:chExt cx="2653477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241922"/>
              <a:ext cx="1981204" cy="457241"/>
              <a:chOff x="6053048" y="914380"/>
              <a:chExt cx="1981204" cy="457241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91438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of choice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53500" cy="596100"/>
            <a:chOff x="3297248" y="2589598"/>
            <a:chExt cx="2653500" cy="596100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5657" y="2728550"/>
              <a:ext cx="1985091" cy="447710"/>
              <a:chOff x="3577469" y="1379603"/>
              <a:chExt cx="1985091" cy="44771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7469" y="137960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Dataset &amp;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it‘s</a:t>
                </a: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Features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653505" cy="596100"/>
            <a:chOff x="3297248" y="4055023"/>
            <a:chExt cx="2653505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53" y="41782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Issues &amp; preprocessing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653515" cy="596100"/>
            <a:chOff x="6033350" y="2616950"/>
            <a:chExt cx="2653515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65" y="272552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 flipH="1">
            <a:off x="3595298" y="1705974"/>
            <a:ext cx="1" cy="883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machine learning </a:t>
            </a:r>
            <a:r>
              <a:rPr lang="en-GB" b="1" dirty="0"/>
              <a:t>REGRESSION</a:t>
            </a:r>
            <a:r>
              <a:rPr lang="en-GB" dirty="0"/>
              <a:t> to model and predict medal counts.</a:t>
            </a:r>
            <a:endParaRPr dirty="0"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 the number of medals a country will win at the Olympics based on historical data.</a:t>
            </a:r>
            <a:endParaRPr dirty="0"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62548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800" b="1" i="0" dirty="0">
                <a:effectLst/>
                <a:latin typeface="Fira Sans" panose="020B0503050000020004" pitchFamily="34" charset="0"/>
              </a:rPr>
              <a:t>Problem Statement &amp; it’s Type</a:t>
            </a:r>
            <a:br>
              <a:rPr lang="en-GB" sz="2800" b="1" i="0" dirty="0">
                <a:effectLst/>
                <a:latin typeface="Fira Sans" panose="020B0503050000020004" pitchFamily="34" charset="0"/>
              </a:rPr>
            </a:br>
            <a:endParaRPr lang="en-GB" sz="2800" b="1" dirty="0">
              <a:solidFill>
                <a:srgbClr val="000000"/>
              </a:solidFill>
              <a:latin typeface="Fira Sans" panose="020B0503050000020004" pitchFamily="34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695388" y="2714625"/>
            <a:ext cx="33432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5815389" y="1785297"/>
            <a:ext cx="2114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Type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CCC8C-352F-ACD1-4BD8-D66F44880707}"/>
              </a:ext>
            </a:extLst>
          </p:cNvPr>
          <p:cNvSpPr txBox="1"/>
          <p:nvPr/>
        </p:nvSpPr>
        <p:spPr>
          <a:xfrm>
            <a:off x="1344897" y="1768284"/>
            <a:ext cx="179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752000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15128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&amp; </a:t>
            </a:r>
            <a:r>
              <a:rPr lang="de-DE" sz="2800" b="1" dirty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it‘s</a:t>
            </a:r>
            <a:r>
              <a:rPr lang="de-DE"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Features</a:t>
            </a:r>
          </a:p>
        </p:txBody>
      </p:sp>
      <p:sp>
        <p:nvSpPr>
          <p:cNvPr id="414" name="Google Shape;414;p18"/>
          <p:cNvSpPr/>
          <p:nvPr/>
        </p:nvSpPr>
        <p:spPr>
          <a:xfrm>
            <a:off x="1796338" y="2928975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2928975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717289" y="833942"/>
            <a:ext cx="2517082" cy="1539784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659150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818300"/>
            <a:ext cx="3331832" cy="347442"/>
            <a:chOff x="4122280" y="1390725"/>
            <a:chExt cx="3331832" cy="347442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792450" y="1406367"/>
              <a:ext cx="66166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7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No. of Features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47874" y="1789775"/>
            <a:ext cx="2224100" cy="94020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425" name="Google Shape;425;p18"/>
          <p:cNvSpPr/>
          <p:nvPr/>
        </p:nvSpPr>
        <p:spPr>
          <a:xfrm>
            <a:off x="1968493" y="2736689"/>
            <a:ext cx="2149486" cy="403674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3961063" y="2665450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2824599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Missing values in </a:t>
              </a:r>
              <a:r>
                <a:rPr lang="en-GB" dirty="0" err="1"/>
                <a:t>prev_medals</a:t>
              </a:r>
              <a:r>
                <a:rPr lang="en-GB" dirty="0"/>
                <a:t> column.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Issues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1662300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1811359"/>
            <a:ext cx="4452238" cy="341891"/>
            <a:chOff x="4134997" y="2383784"/>
            <a:chExt cx="4452238" cy="341891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091062" y="2383784"/>
              <a:ext cx="249617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dirty="0"/>
                <a:t>team, country, year, athletes, age, </a:t>
              </a:r>
              <a:r>
                <a:rPr lang="en-GB" sz="1300" dirty="0" err="1"/>
                <a:t>prev_medals</a:t>
              </a:r>
              <a:r>
                <a:rPr lang="en-GB" sz="1300" dirty="0"/>
                <a:t>, medals</a:t>
              </a:r>
              <a:endParaRPr sz="13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047075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grpSp>
        <p:nvGrpSpPr>
          <p:cNvPr id="439" name="Google Shape;439;p18"/>
          <p:cNvGrpSpPr/>
          <p:nvPr/>
        </p:nvGrpSpPr>
        <p:grpSpPr>
          <a:xfrm>
            <a:off x="3961063" y="3668600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3827742"/>
            <a:ext cx="4412143" cy="331808"/>
            <a:chOff x="4122280" y="4400167"/>
            <a:chExt cx="441214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252280" y="4400167"/>
              <a:ext cx="228214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Cleaned data by dropping rows with missing values.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Pre-processing</a:t>
              </a: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993126" y="1662069"/>
            <a:ext cx="1507787" cy="15257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07B9E-FA10-91D7-D5AD-1CDF6516FBA5}"/>
              </a:ext>
            </a:extLst>
          </p:cNvPr>
          <p:cNvSpPr txBox="1"/>
          <p:nvPr/>
        </p:nvSpPr>
        <p:spPr>
          <a:xfrm>
            <a:off x="1224634" y="2247929"/>
            <a:ext cx="128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teams</a:t>
            </a:r>
            <a:r>
              <a:rPr lang="de-DE" sz="14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.csv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EB247-E915-B9A8-ECE3-E4D8255D582E}"/>
              </a:ext>
            </a:extLst>
          </p:cNvPr>
          <p:cNvSpPr txBox="1"/>
          <p:nvPr/>
        </p:nvSpPr>
        <p:spPr>
          <a:xfrm>
            <a:off x="4036908" y="4434234"/>
            <a:ext cx="43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teams.csv - the team-level data that we use in this project.</a:t>
            </a:r>
          </a:p>
          <a:p>
            <a:r>
              <a:rPr lang="en-GB" sz="1200" dirty="0"/>
              <a:t>athlete_events.csv - this is the original athlete-level data</a:t>
            </a:r>
          </a:p>
          <a:p>
            <a:r>
              <a:rPr lang="en-GB" sz="1200" dirty="0"/>
              <a:t>Source - kaggle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295253" y="2262202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708453" y="2262202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-11147" y="24792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of choice</a:t>
            </a:r>
            <a:endParaRPr lang="en-GB" sz="2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85" name="Google Shape;485;p19"/>
          <p:cNvGrpSpPr/>
          <p:nvPr/>
        </p:nvGrpSpPr>
        <p:grpSpPr>
          <a:xfrm>
            <a:off x="417268" y="980738"/>
            <a:ext cx="1981200" cy="2376685"/>
            <a:chOff x="893049" y="1144286"/>
            <a:chExt cx="1981200" cy="2376685"/>
          </a:xfrm>
        </p:grpSpPr>
        <p:sp>
          <p:nvSpPr>
            <p:cNvPr id="487" name="Google Shape;487;p19"/>
            <p:cNvSpPr txBox="1"/>
            <p:nvPr/>
          </p:nvSpPr>
          <p:spPr>
            <a:xfrm>
              <a:off x="893049" y="31891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Linear Regression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Random Forest Regressor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Gradient Boosting Regressor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Support Vector Regressor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K-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Neighbors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Regressor</a:t>
              </a:r>
              <a:endParaRPr lang="en-DE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167185" y="1144286"/>
              <a:ext cx="1048454" cy="88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used</a:t>
              </a:r>
              <a:endParaRPr lang="en-GB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5850681" y="951002"/>
            <a:ext cx="2728324" cy="3617413"/>
            <a:chOff x="6319028" y="1114550"/>
            <a:chExt cx="2728324" cy="3617413"/>
          </a:xfrm>
        </p:grpSpPr>
        <p:sp>
          <p:nvSpPr>
            <p:cNvPr id="491" name="Google Shape;491;p19"/>
            <p:cNvSpPr txBox="1"/>
            <p:nvPr/>
          </p:nvSpPr>
          <p:spPr>
            <a:xfrm>
              <a:off x="6319028" y="4076159"/>
              <a:ext cx="2728324" cy="65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4" y="1114550"/>
              <a:ext cx="1382989" cy="88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Reasons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417853" y="951002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cxnSpLocks/>
          </p:cNvCxnSpPr>
          <p:nvPr/>
        </p:nvCxnSpPr>
        <p:spPr>
          <a:xfrm>
            <a:off x="1732424" y="1440602"/>
            <a:ext cx="19342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cxnSpLocks/>
          </p:cNvCxnSpPr>
          <p:nvPr/>
        </p:nvCxnSpPr>
        <p:spPr>
          <a:xfrm flipH="1">
            <a:off x="4091419" y="1440602"/>
            <a:ext cx="240578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cxnSpLocks/>
          </p:cNvCxnSpPr>
          <p:nvPr/>
        </p:nvCxnSpPr>
        <p:spPr>
          <a:xfrm>
            <a:off x="1227631" y="1935627"/>
            <a:ext cx="0" cy="1721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cxnSpLocks/>
          </p:cNvCxnSpPr>
          <p:nvPr/>
        </p:nvCxnSpPr>
        <p:spPr>
          <a:xfrm>
            <a:off x="7246443" y="1840436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51AFAF-E2CF-04EB-637B-73E47DA49EA1}"/>
              </a:ext>
            </a:extLst>
          </p:cNvPr>
          <p:cNvSpPr txBox="1"/>
          <p:nvPr/>
        </p:nvSpPr>
        <p:spPr>
          <a:xfrm>
            <a:off x="5864583" y="2470763"/>
            <a:ext cx="300987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interpretable.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good baseline for regression tasks.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numerical data like athletes and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prev_medals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IN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5649048" y="722766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8323" y="722766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8"/>
          <p:cNvSpPr txBox="1"/>
          <p:nvPr/>
        </p:nvSpPr>
        <p:spPr>
          <a:xfrm>
            <a:off x="6024206" y="1086574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Accuracy Metric</a:t>
            </a:r>
          </a:p>
        </p:txBody>
      </p:sp>
      <p:sp>
        <p:nvSpPr>
          <p:cNvPr id="1090" name="Google Shape;1090;p28"/>
          <p:cNvSpPr txBox="1"/>
          <p:nvPr/>
        </p:nvSpPr>
        <p:spPr>
          <a:xfrm>
            <a:off x="320840" y="1078768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and Testing data</a:t>
            </a:r>
          </a:p>
        </p:txBody>
      </p:sp>
      <p:sp>
        <p:nvSpPr>
          <p:cNvPr id="1094" name="Google Shape;1094;p28"/>
          <p:cNvSpPr txBox="1"/>
          <p:nvPr/>
        </p:nvSpPr>
        <p:spPr>
          <a:xfrm>
            <a:off x="4588218" y="3731468"/>
            <a:ext cx="3795597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350" dirty="0">
                <a:latin typeface="Roboto"/>
                <a:ea typeface="Roboto"/>
                <a:cs typeface="Roboto"/>
                <a:sym typeface="Roboto"/>
              </a:rPr>
              <a:t>Evaluation metric : Mean Absolute Error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35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350" dirty="0">
                <a:latin typeface="Roboto"/>
                <a:ea typeface="Roboto"/>
                <a:cs typeface="Roboto"/>
                <a:sym typeface="Roboto"/>
              </a:rPr>
              <a:t>Error Calculation : MAE =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35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350" dirty="0">
                <a:latin typeface="Roboto"/>
                <a:ea typeface="Roboto"/>
                <a:cs typeface="Roboto"/>
                <a:sym typeface="Roboto"/>
              </a:rPr>
              <a:t>Error result : 3.30 medals </a:t>
            </a:r>
            <a:endParaRPr sz="13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28"/>
          <p:cNvSpPr txBox="1"/>
          <p:nvPr/>
        </p:nvSpPr>
        <p:spPr>
          <a:xfrm>
            <a:off x="-12897" y="3840279"/>
            <a:ext cx="26289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Training data : Before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Testing data : After 2012</a:t>
            </a:r>
          </a:p>
        </p:txBody>
      </p:sp>
      <p:cxnSp>
        <p:nvCxnSpPr>
          <p:cNvPr id="1098" name="Google Shape;1098;p28"/>
          <p:cNvCxnSpPr>
            <a:cxnSpLocks/>
            <a:endCxn id="1084" idx="2"/>
          </p:cNvCxnSpPr>
          <p:nvPr/>
        </p:nvCxnSpPr>
        <p:spPr>
          <a:xfrm rot="10800000" flipH="1">
            <a:off x="1152775" y="1743967"/>
            <a:ext cx="209998" cy="2001163"/>
          </a:xfrm>
          <a:prstGeom prst="curvedConnector4">
            <a:avLst>
              <a:gd name="adj1" fmla="val -108858"/>
              <a:gd name="adj2" fmla="val 541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cxnSpLocks/>
            <a:endCxn id="1083" idx="2"/>
          </p:cNvCxnSpPr>
          <p:nvPr/>
        </p:nvCxnSpPr>
        <p:spPr>
          <a:xfrm rot="5400000" flipH="1" flipV="1">
            <a:off x="5981483" y="2315717"/>
            <a:ext cx="1553765" cy="4102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2762272" y="634341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rot="10800000">
            <a:off x="4506272" y="1233366"/>
            <a:ext cx="1142776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08579F6-9B05-BFC8-E502-A56C6A77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27" y="3696934"/>
            <a:ext cx="2225233" cy="327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033990" y="2163559"/>
            <a:ext cx="1059366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</a:t>
            </a:r>
            <a:endParaRPr lang="en-GB" sz="2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67058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1586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2700705"/>
            <a:ext cx="1734600" cy="1080522"/>
            <a:chOff x="6949580" y="3042675"/>
            <a:chExt cx="1734600" cy="108052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 Analysis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456389" y="659813"/>
            <a:ext cx="2828860" cy="1729392"/>
            <a:chOff x="6456389" y="1001783"/>
            <a:chExt cx="282886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Case study USA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6456389" y="2142275"/>
              <a:ext cx="282886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50" dirty="0">
                  <a:latin typeface="Roboto"/>
                  <a:ea typeface="Roboto"/>
                  <a:cs typeface="Roboto"/>
                  <a:sym typeface="Roboto"/>
                </a:rPr>
                <a:t>2012 &amp; 2016 Olympics: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50" dirty="0">
                  <a:latin typeface="Roboto"/>
                  <a:ea typeface="Roboto"/>
                  <a:cs typeface="Roboto"/>
                  <a:sym typeface="Roboto"/>
                </a:rPr>
                <a:t>Actual Medals: 248 &amp; 264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50" dirty="0">
                  <a:latin typeface="Roboto"/>
                  <a:ea typeface="Roboto"/>
                  <a:cs typeface="Roboto"/>
                  <a:sym typeface="Roboto"/>
                </a:rPr>
                <a:t>Predicted Medals: 285.21 &amp; 235.57</a:t>
              </a: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384721" y="52913"/>
            <a:ext cx="2350239" cy="1875491"/>
            <a:chOff x="384721" y="1001783"/>
            <a:chExt cx="2350239" cy="1875491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384721" y="1651234"/>
              <a:ext cx="189176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Mean absolute error</a:t>
              </a:r>
              <a:endParaRPr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392487" y="2288374"/>
              <a:ext cx="2342473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100" i="0" dirty="0">
                  <a:effectLst/>
                  <a:latin typeface="-apple-system"/>
                </a:rPr>
                <a:t>KNN Regressor MAE: 3.50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100" i="0" dirty="0">
                  <a:effectLst/>
                  <a:latin typeface="-apple-system"/>
                </a:rPr>
                <a:t>Support Vector Regressor MAE: 5.22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100" i="0" dirty="0">
                  <a:effectLst/>
                  <a:latin typeface="-apple-system"/>
                </a:rPr>
                <a:t>Random forest MAE: 3.88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100" i="0" dirty="0">
                  <a:effectLst/>
                  <a:latin typeface="-apple-system"/>
                </a:rPr>
                <a:t>Linear Regression MAE: 3.29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100" i="0" dirty="0">
                  <a:effectLst/>
                  <a:latin typeface="-apple-system"/>
                </a:rPr>
                <a:t>Gradient Boosting Regressor MAE: 3.76</a:t>
              </a: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59473" y="2700705"/>
            <a:ext cx="3309080" cy="2161870"/>
            <a:chOff x="59473" y="3042675"/>
            <a:chExt cx="3309080" cy="2161870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Interpretatrion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9473" y="4088311"/>
              <a:ext cx="3309080" cy="1116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sz="1200" i="0" dirty="0">
                  <a:effectLst/>
                  <a:latin typeface="-apple-system"/>
                </a:rPr>
                <a:t>Here again we can see the accuracy which means MAE of all models which we implemented among them Linear regression fits well with the lowest MAE value of 3.29.</a:t>
              </a:r>
              <a:r>
                <a:rPr lang="en-GB" sz="1200" i="0" u="none" strike="noStrike" dirty="0">
                  <a:effectLst/>
                  <a:latin typeface="-apple-system"/>
                  <a:hlinkClick r:id="rId3"/>
                </a:rPr>
                <a:t>¶</a:t>
              </a:r>
              <a:endParaRPr lang="en-GB" sz="1200" i="0" dirty="0">
                <a:effectLst/>
                <a:latin typeface="-apple-system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>
            <a:off x="1626303" y="355164"/>
            <a:ext cx="2385224" cy="6068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281695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96206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00295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2C939E-7DB9-85B1-27AF-702531A130FA}"/>
              </a:ext>
            </a:extLst>
          </p:cNvPr>
          <p:cNvSpPr txBox="1"/>
          <p:nvPr/>
        </p:nvSpPr>
        <p:spPr>
          <a:xfrm>
            <a:off x="5685415" y="3782528"/>
            <a:ext cx="354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Variability in error ratios across different countries.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challenges in predicting medal counts accurately.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307887" y="13234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Conclusion</a:t>
            </a:r>
            <a:endParaRPr dirty="0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979819" y="964001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1"/>
          <p:cNvSpPr txBox="1"/>
          <p:nvPr/>
        </p:nvSpPr>
        <p:spPr>
          <a:xfrm>
            <a:off x="453977" y="750399"/>
            <a:ext cx="6442486" cy="372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u="sng" dirty="0"/>
              <a:t>Summary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Achievements: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Linear Regression provides a robust framework for predicting Olympic medals based on historical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model demonstrates reasonable accuracy with potential for further refinement.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u="sng" dirty="0"/>
              <a:t>Future Prospects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Continuous Improvement: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Explore advanced machine learning techniques (e.g., ensemble methods) for better predictive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Incorporate real-time data feeds during Olympics for dynamic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3"/>
          <p:cNvSpPr txBox="1"/>
          <p:nvPr/>
        </p:nvSpPr>
        <p:spPr>
          <a:xfrm>
            <a:off x="1043056" y="1730595"/>
            <a:ext cx="7014218" cy="229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latin typeface="+mj-lt"/>
                <a:ea typeface="Roboto"/>
                <a:cs typeface="Roboto"/>
                <a:sym typeface="Roboto"/>
              </a:rPr>
              <a:t>THANK_YOU</a:t>
            </a:r>
            <a:endParaRPr sz="8000" b="1" dirty="0"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413</Words>
  <Application>Microsoft Macintosh PowerPoint</Application>
  <PresentationFormat>On-screen Show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Fira Sans</vt:lpstr>
      <vt:lpstr>Arial</vt:lpstr>
      <vt:lpstr>-apple-system</vt:lpstr>
      <vt:lpstr>Roboto</vt:lpstr>
      <vt:lpstr>Fira Sans Extra Condensed</vt:lpstr>
      <vt:lpstr>Fira Sans Extra Condensed SemiBold</vt:lpstr>
      <vt:lpstr>Machine Learning Infographics by Slidesgo</vt:lpstr>
      <vt:lpstr>Olympic medal count predictions by country</vt:lpstr>
      <vt:lpstr>Machine Learning Infographics</vt:lpstr>
      <vt:lpstr>Problem Statement &amp; it’s Type </vt:lpstr>
      <vt:lpstr>Dataset &amp; it‘s Features</vt:lpstr>
      <vt:lpstr>Model of choice</vt:lpstr>
      <vt:lpstr>PowerPoint Presentation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>Swaroop Teli</dc:creator>
  <cp:lastModifiedBy>Chirag patole</cp:lastModifiedBy>
  <cp:revision>14</cp:revision>
  <dcterms:modified xsi:type="dcterms:W3CDTF">2024-09-11T10:16:29Z</dcterms:modified>
</cp:coreProperties>
</file>