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3" r:id="rId4"/>
    <p:sldId id="261" r:id="rId5"/>
    <p:sldId id="258" r:id="rId6"/>
    <p:sldId id="260" r:id="rId7"/>
    <p:sldId id="259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2" r:id="rId31"/>
    <p:sldId id="290" r:id="rId32"/>
    <p:sldId id="293" r:id="rId33"/>
    <p:sldId id="294" r:id="rId34"/>
    <p:sldId id="296" r:id="rId35"/>
    <p:sldId id="295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talog.data.gov/dataset/u-s-chronic-disease-indicators-cdi-d1f3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hospitals.com/" TargetMode="External"/><Relationship Id="rId7" Type="http://schemas.openxmlformats.org/officeDocument/2006/relationships/hyperlink" Target="https://www.healthline.com/health/heart-disease" TargetMode="External"/><Relationship Id="rId2" Type="http://schemas.openxmlformats.org/officeDocument/2006/relationships/hyperlink" Target="https://catalog.data.gov/dataset/u-s-chronic-disease-indicators-cdi-d1f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heartdisease/facts.htm" TargetMode="External"/><Relationship Id="rId5" Type="http://schemas.openxmlformats.org/officeDocument/2006/relationships/hyperlink" Target="https://www.nhs.uk/conditions/coronary-heart-disease" TargetMode="External"/><Relationship Id="rId4" Type="http://schemas.openxmlformats.org/officeDocument/2006/relationships/hyperlink" Target="https://www.who.int/health-topics/cardiovascular-diseases#tab=tab_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870992"/>
            <a:ext cx="4098175" cy="17659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DH 302 MIDSEM</a:t>
            </a:r>
            <a:br>
              <a:rPr lang="en-US" dirty="0">
                <a:latin typeface="Century Schoolbook" panose="02040604050505020304" pitchFamily="18" charset="0"/>
              </a:rPr>
            </a:br>
            <a:r>
              <a:rPr lang="en-US" dirty="0">
                <a:latin typeface="Century Schoolbook" panose="02040604050505020304" pitchFamily="18" charset="0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08" y="3429000"/>
            <a:ext cx="4098175" cy="2558008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Chirag</a:t>
            </a:r>
            <a:r>
              <a:rPr lang="en-US">
                <a:latin typeface="Century Schoolbook" panose="02040604050505020304" pitchFamily="18" charset="0"/>
              </a:rPr>
              <a:t>, </a:t>
            </a:r>
            <a:r>
              <a:rPr lang="en-US" cap="none">
                <a:latin typeface="Century Schoolbook" panose="02040604050505020304" pitchFamily="18" charset="0"/>
              </a:rPr>
              <a:t>18B090003 </a:t>
            </a:r>
            <a:endParaRPr lang="en-US" cap="none" dirty="0">
              <a:latin typeface="Century Schoolbook" panose="02040604050505020304" pitchFamily="18" charset="0"/>
            </a:endParaRPr>
          </a:p>
          <a:p>
            <a:r>
              <a:rPr lang="en-US" cap="none" dirty="0">
                <a:latin typeface="Century Schoolbook" panose="02040604050505020304" pitchFamily="18" charset="0"/>
              </a:rPr>
              <a:t>BS Mathematics , IDDDP Healthcare Informatics </a:t>
            </a:r>
            <a:endParaRPr lang="en-US" dirty="0">
              <a:latin typeface="Century Schoolbook" panose="02040604050505020304" pitchFamily="18" charset="0"/>
            </a:endParaRPr>
          </a:p>
          <a:p>
            <a:r>
              <a:rPr lang="en-US" b="1" dirty="0" err="1">
                <a:latin typeface="Century Schoolbook" panose="02040604050505020304" pitchFamily="18" charset="0"/>
              </a:rPr>
              <a:t>Ameya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cap="none" dirty="0">
                <a:latin typeface="Century Schoolbook" panose="02040604050505020304" pitchFamily="18" charset="0"/>
              </a:rPr>
              <a:t>19B090002</a:t>
            </a:r>
          </a:p>
          <a:p>
            <a:r>
              <a:rPr lang="en-US" cap="none" dirty="0">
                <a:latin typeface="Century Schoolbook" panose="02040604050505020304" pitchFamily="18" charset="0"/>
              </a:rPr>
              <a:t> BS Mathematics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8E01-35FF-4526-8E52-6F988999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BEA94-11A3-4EFB-ACE1-DE23B9CEB3B4}"/>
              </a:ext>
            </a:extLst>
          </p:cNvPr>
          <p:cNvSpPr txBox="1"/>
          <p:nvPr/>
        </p:nvSpPr>
        <p:spPr>
          <a:xfrm>
            <a:off x="839416" y="1988840"/>
            <a:ext cx="10225136" cy="374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Family history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 / Ethnicity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Asians are more likely to develop coronary heart disease than white Europeans.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African or African Caribbean people are at higher risk of developing high blood pressure and having a stroke than other ethnic groups.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US, highest risk for obesity and death from heart diseases is seen in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people, followed by non-Hispanic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whites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 are at greater risk for heart disease than women. According to the CDC, 70-89% of all cardiac events in the United States occur in men</a:t>
            </a:r>
            <a:r>
              <a:rPr lang="en-IN" sz="1800" dirty="0">
                <a:solidFill>
                  <a:srgbClr val="231F20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0FB8-EB92-40FA-AB97-19457849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WELCOME TO THE REAL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3ED00-84FC-4A4B-891E-92D2C52E3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924944"/>
                <a:ext cx="9144000" cy="3475856"/>
              </a:xfrm>
            </p:spPr>
            <p:txBody>
              <a:bodyPr/>
              <a:lstStyle/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Dataset: </a:t>
                </a:r>
                <a:r>
                  <a:rPr lang="en-IN" sz="2000" u="sng" dirty="0">
                    <a:solidFill>
                      <a:srgbClr val="0563C1"/>
                    </a:solidFill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  <a:hlinkClick r:id="rId2"/>
                  </a:rPr>
                  <a:t>https://catalog.data.gov/dataset/u-s-chronic-disease-indicators-cdi-d1f3d</a:t>
                </a:r>
                <a:endParaRPr lang="en-IN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Name</a:t>
                </a:r>
                <a:r>
                  <a:rPr lang="en-IN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: “</a:t>
                </a:r>
                <a:r>
                  <a:rPr lang="en-IN" sz="200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U.S._Chronic_Disease_Indicators__CDI</a:t>
                </a:r>
                <a:r>
                  <a:rPr lang="en-IN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_”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Dimensions: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𝟗𝟓𝟔𝟔𝟑𝟖</m:t>
                    </m:r>
                    <m:r>
                      <a:rPr lang="en-IN" sz="2000" b="1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 ∗  </m:t>
                    </m:r>
                    <m:r>
                      <a:rPr lang="en-IN" sz="2000" b="1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𝟑𝟒</m:t>
                    </m:r>
                  </m:oMath>
                </a14:m>
                <a:endParaRPr lang="en-IN" sz="2000" b="1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1600" dirty="0">
                    <a:latin typeface="Century Schoolbook" panose="02040604050505020304" pitchFamily="18" charset="0"/>
                  </a:rPr>
                  <a:t>(show excel file)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3ED00-84FC-4A4B-891E-92D2C52E3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924944"/>
                <a:ext cx="9144000" cy="3475856"/>
              </a:xfrm>
              <a:blipFill>
                <a:blip r:embed="rId3"/>
                <a:stretch>
                  <a:fillRect t="-1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5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BFFD-77D7-45A1-BDEB-69767240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AF30-8851-4320-B006-FE85D1C7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 this crude data set, unorganised “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facts</a:t>
            </a: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” or “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” have been presented about 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all</a:t>
            </a: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health related records. We will try to extract 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information</a:t>
            </a: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about four conditions: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Coronary artery disease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Congestive heart failure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Cerebro</a:t>
            </a: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-vascular disease (Stroke)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Other Diseases of the heart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3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BF3C-399F-4E61-9A4D-32FD7435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8D95-387A-42CE-85D4-85DD282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76872"/>
            <a:ext cx="9144000" cy="412392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How common is cholesterol screening among adults (18+) in these states? And what is the high cholesterol prevalence in these states?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What is the prevalence of high blood pressure (hypertension) in the adult population in USA? 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What is the hospitalization rate for stroke and acute myocardial infarction?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Can these questions be answered just by looking at the data set?</a:t>
            </a:r>
            <a:br>
              <a:rPr lang="en-IN" dirty="0"/>
            </a:br>
            <a:r>
              <a:rPr lang="en-IN" dirty="0"/>
              <a:t>No. That’s where the computer comes in.</a:t>
            </a:r>
          </a:p>
        </p:txBody>
      </p:sp>
    </p:spTree>
    <p:extLst>
      <p:ext uri="{BB962C8B-B14F-4D97-AF65-F5344CB8AC3E}">
        <p14:creationId xmlns:p14="http://schemas.microsoft.com/office/powerpoint/2010/main" val="22655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38B-9DD1-4EBD-A109-18D56955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Elephant in the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F14C-3352-4DC4-9B99-59573122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Race-wise and Gender-wise mortality rates due to the above 4 mentioned conditions as a measure out of 100,000 population:</a:t>
            </a:r>
          </a:p>
          <a:p>
            <a:pPr marL="0" indent="0">
              <a:buNone/>
            </a:pP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Which race has a higher mortality rate due to the above 4 diseases?</a:t>
            </a:r>
          </a:p>
          <a:p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What is the SMR( Standardized mortality ratio) in the case of each race, when compared to the overall population? </a:t>
            </a:r>
            <a:endParaRPr lang="en-IN" sz="2000" dirty="0">
              <a:latin typeface="Century Schoolbook" panose="02040604050505020304" pitchFamily="18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IN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How does the mortality look like when we compare men and women? 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9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264F-659E-4CBA-AE88-A6A593E9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address the elephant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B0B3-363E-4B58-A443-F818A582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4427984" cy="457200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We will consider the following races.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White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Black 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Asian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n-IN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Latin/Hispanic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Asia/Pacific 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1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89F4F-406E-4EB6-9C00-13D8E9C64241}"/>
              </a:ext>
            </a:extLst>
          </p:cNvPr>
          <p:cNvSpPr txBox="1"/>
          <p:nvPr/>
        </p:nvSpPr>
        <p:spPr>
          <a:xfrm>
            <a:off x="5735960" y="191683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entury Schoolbook" panose="02040604050505020304" pitchFamily="18" charset="0"/>
              </a:rPr>
              <a:t>In the states 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48AE6-CBEC-4DF5-BABA-B72DBC3BE4D3}"/>
              </a:ext>
            </a:extLst>
          </p:cNvPr>
          <p:cNvSpPr txBox="1"/>
          <p:nvPr/>
        </p:nvSpPr>
        <p:spPr>
          <a:xfrm>
            <a:off x="5951984" y="2924944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California, New York</a:t>
            </a:r>
          </a:p>
          <a:p>
            <a:r>
              <a:rPr lang="en-IN" sz="2400" dirty="0">
                <a:latin typeface="Century Schoolbook" panose="02040604050505020304" pitchFamily="18" charset="0"/>
                <a:cs typeface="Courier New" panose="02070309020205020404" pitchFamily="49" charset="0"/>
              </a:rPr>
              <a:t>And USA as a hole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17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BE57-1422-463A-82BB-E6D8C26D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DA0AB-4384-49FF-99F4-888C274CF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1800" b="1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Age-adjusted mortality </a:t>
                </a:r>
                <a:r>
                  <a:rPr lang="en-IN" sz="1800" b="1" dirty="0" err="1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rate</a:t>
                </a:r>
                <a:r>
                  <a:rPr lang="en-IN" sz="18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: The difference in the ages of between any two population is normalized. In short, we assume equal age distribution in both the prospective populations. Otherwise, say a community A has 90 % of people aged 65+ while community B has only 10% of people aged 65+. It would not be insightful to compare these two populations directly, and hence age adjustment is needed. </a:t>
                </a:r>
                <a:endParaRPr lang="en-IN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1800" b="1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Standardized Mortality Ratio</a:t>
                </a:r>
                <a:r>
                  <a:rPr lang="en-IN" sz="18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: How likely is a certain section of the population to die from a particular disease when compared to the general population? This likelihood is expressed in terms of a factor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IN" sz="18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 which is calculated using a standard formula ( using indirect age adjustment)</a:t>
                </a:r>
                <a:endParaRPr lang="en-IN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IN" sz="1800" b="1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Prevalence: </a:t>
                </a:r>
                <a:r>
                  <a:rPr lang="en-IN" sz="18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It is a fraction that indicates the percentage of the population at risk living with a certain condition or ability. It can also be adjusted for age.</a:t>
                </a:r>
                <a:endParaRPr lang="en-IN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DA0AB-4384-49FF-99F4-888C274CF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3" t="-800" r="-10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65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02A7-98D0-49B9-AEF4-228AE95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 Schoolbook" panose="02040604050505020304" pitchFamily="18" charset="0"/>
              </a:rPr>
              <a:t>Coronary artery disease</a:t>
            </a:r>
            <a:r>
              <a:rPr lang="en-IN" dirty="0">
                <a:latin typeface="Century Schoolbook" panose="02040604050505020304" pitchFamily="18" charset="0"/>
              </a:rPr>
              <a:t>- Mortality in 5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FEC2FD-F10B-4C15-8855-634ED29F22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1700808"/>
            <a:ext cx="770485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E0DF-0727-4249-A288-DCF4F01E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 Schoolbook" panose="02040604050505020304" pitchFamily="18" charset="0"/>
              </a:rPr>
              <a:t>Congestive heart failure </a:t>
            </a:r>
            <a:r>
              <a:rPr lang="en-IN" dirty="0">
                <a:latin typeface="Century Schoolbook" panose="02040604050505020304" pitchFamily="18" charset="0"/>
              </a:rPr>
              <a:t>- Mortality in 5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94C98-1EE0-4160-8E30-A045AB1953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1700808"/>
            <a:ext cx="777686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8F3C-245C-4FC0-B586-BBF9FBDE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entury Schoolbook" panose="02040604050505020304" pitchFamily="18" charset="0"/>
              </a:rPr>
              <a:t>MALE and FEMALE counterparts in two states</a:t>
            </a:r>
            <a:br>
              <a:rPr lang="en-IN" dirty="0">
                <a:latin typeface="Century Schoolbook" panose="02040604050505020304" pitchFamily="18" charset="0"/>
              </a:rPr>
            </a:br>
            <a:r>
              <a:rPr lang="en-IN" b="1" dirty="0">
                <a:latin typeface="Century Schoolbook" panose="02040604050505020304" pitchFamily="18" charset="0"/>
              </a:rPr>
              <a:t>Coronary artery disease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732CE-E3C3-497C-847A-86F74F75F5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584" y="1772816"/>
            <a:ext cx="777686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entury Schoolbook" panose="02040604050505020304" pitchFamily="18" charset="0"/>
              </a:rPr>
              <a:t>CARDIOVASCULAR </a:t>
            </a:r>
            <a:br>
              <a:rPr lang="en-US" sz="3600" dirty="0">
                <a:latin typeface="Century Schoolbook" panose="02040604050505020304" pitchFamily="18" charset="0"/>
              </a:rPr>
            </a:br>
            <a:r>
              <a:rPr lang="en-US" sz="3600" dirty="0">
                <a:latin typeface="Century Schoolbook" panose="02040604050505020304" pitchFamily="18" charset="0"/>
              </a:rPr>
              <a:t>DISEASE</a:t>
            </a:r>
            <a:r>
              <a:rPr lang="en-US" dirty="0">
                <a:latin typeface="Century Schoolbook" panose="02040604050505020304" pitchFamily="18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Cardi(o) – pertaining to the heart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Vascular – pertaining to arteries, </a:t>
            </a:r>
            <a:r>
              <a:rPr lang="en-IN" sz="32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veins,etc</a:t>
            </a:r>
            <a:endParaRPr lang="en-IN" sz="32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D407-346E-4828-88C8-31D9B065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entury Schoolbook" panose="02040604050505020304" pitchFamily="18" charset="0"/>
              </a:rPr>
              <a:t>MALE and FEMALE counterparts in two states</a:t>
            </a:r>
            <a:br>
              <a:rPr lang="en-IN" dirty="0">
                <a:latin typeface="Century Schoolbook" panose="02040604050505020304" pitchFamily="18" charset="0"/>
              </a:rPr>
            </a:br>
            <a:r>
              <a:rPr lang="en-IN" b="1" dirty="0">
                <a:latin typeface="Century Schoolbook" panose="02040604050505020304" pitchFamily="18" charset="0"/>
              </a:rPr>
              <a:t>Congestive heart failure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114BF-7C85-4D5B-A10D-30AB31F4B0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44" y="1700808"/>
            <a:ext cx="835292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CF3C-1924-457F-9174-E687F779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Why do men have a higher risk of dying?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1628-949B-4AD8-9ACB-E6D9864A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708920"/>
            <a:ext cx="9144000" cy="3691880"/>
          </a:xfrm>
        </p:spPr>
        <p:txBody>
          <a:bodyPr/>
          <a:lstStyle/>
          <a:p>
            <a:r>
              <a:rPr lang="en-IN" sz="2800" dirty="0">
                <a:latin typeface="Century Schoolbook" panose="02040604050505020304" pitchFamily="18" charset="0"/>
              </a:rPr>
              <a:t>Is it because they live dangerously?</a:t>
            </a:r>
            <a:br>
              <a:rPr lang="en-IN" sz="2800" dirty="0">
                <a:latin typeface="Century Schoolbook" panose="02040604050505020304" pitchFamily="18" charset="0"/>
              </a:rPr>
            </a:br>
            <a:r>
              <a:rPr lang="en-IN" sz="2800" dirty="0">
                <a:latin typeface="Century Schoolbook" panose="02040604050505020304" pitchFamily="18" charset="0"/>
              </a:rPr>
              <a:t>Maybe.</a:t>
            </a:r>
            <a:br>
              <a:rPr lang="en-IN" sz="2800" dirty="0">
                <a:latin typeface="Century Schoolbook" panose="02040604050505020304" pitchFamily="18" charset="0"/>
              </a:rPr>
            </a:br>
            <a:r>
              <a:rPr lang="en-IN" sz="2800" dirty="0">
                <a:latin typeface="Century Schoolbook" panose="02040604050505020304" pitchFamily="18" charset="0"/>
              </a:rPr>
              <a:t>Probably not.</a:t>
            </a:r>
          </a:p>
          <a:p>
            <a:r>
              <a:rPr lang="en-IN" sz="2800" dirty="0">
                <a:latin typeface="Century Schoolbook" panose="02040604050505020304" pitchFamily="18" charset="0"/>
              </a:rPr>
              <a:t>We will try to see why in the few forthcoming slides.</a:t>
            </a:r>
          </a:p>
          <a:p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4A91-D337-45AA-8951-61F3E76A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RACEWISE MORTALITY DUE TO CHF</a:t>
            </a:r>
            <a:br>
              <a:rPr lang="en-IN" dirty="0">
                <a:latin typeface="Century Schoolbook" panose="02040604050505020304" pitchFamily="18" charset="0"/>
              </a:rPr>
            </a:br>
            <a:r>
              <a:rPr lang="en-IN" dirty="0">
                <a:latin typeface="Century Schoolbook" panose="02040604050505020304" pitchFamily="18" charset="0"/>
              </a:rPr>
              <a:t>New York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F6C5F-4B2C-42AC-9E00-7EB361E75E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44" y="1628800"/>
            <a:ext cx="813690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E765-820A-42EB-85A2-229E67FE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RACEWISE MORTALITY DUE TO CHF</a:t>
            </a:r>
            <a:br>
              <a:rPr lang="en-IN" dirty="0">
                <a:latin typeface="Century Schoolbook" panose="02040604050505020304" pitchFamily="18" charset="0"/>
              </a:rPr>
            </a:br>
            <a:r>
              <a:rPr lang="en-IN" dirty="0">
                <a:latin typeface="Century Schoolbook" panose="02040604050505020304" pitchFamily="18" charset="0"/>
              </a:rPr>
              <a:t>California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80CDA3-AE4A-4D28-89FB-7EA72A990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1556792"/>
            <a:ext cx="799288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256B-32BB-44C1-8CC9-920438B4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Who wins? (inappropriate framing)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FE75-DEC0-43C3-907B-D1A909C1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Indians</a:t>
            </a: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have been included in the category of Asians, and American-Indians have been shown to be much more at risk for heart failure when compared to the white population.</a:t>
            </a:r>
            <a:endParaRPr lang="en-IN" sz="2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However, the </a:t>
            </a:r>
            <a:r>
              <a:rPr lang="en-IN" sz="2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black</a:t>
            </a: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population take the #1 spot at risk for all kinds of heart diseases.</a:t>
            </a:r>
            <a:endParaRPr lang="en-IN" sz="2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21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540A-DF40-4B19-B2A7-799BD71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entury Schoolbook" panose="02040604050505020304" pitchFamily="18" charset="0"/>
              </a:rPr>
              <a:t>Racewise</a:t>
            </a:r>
            <a:r>
              <a:rPr lang="en-IN" dirty="0">
                <a:latin typeface="Century Schoolbook" panose="02040604050505020304" pitchFamily="18" charset="0"/>
              </a:rPr>
              <a:t> SMR of Congestive heart failure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CCEAF-D78B-427E-9836-3F74D5F4B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SMR (averaged for all the years is calculated)</a:t>
                </a:r>
                <a:endParaRPr lang="en-IN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IN" sz="18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IN" sz="18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IN" sz="1800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HispanicMortality</a:t>
                </a:r>
                <a:r>
                  <a:rPr lang="en-IN" sz="18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1800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WhiteMortality</a:t>
                </a:r>
                <a:r>
                  <a:rPr lang="en-IN" sz="18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1800" b="1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BlackMortality</a:t>
                </a:r>
                <a:r>
                  <a:rPr lang="en-IN" sz="18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18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AsianMortality</a:t>
                </a:r>
                <a:r>
                  <a:rPr lang="en-IN" sz="18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1800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PacificMortality</a:t>
                </a:r>
                <a:r>
                  <a:rPr lang="en-IN" sz="18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)÷Overall Mortality</a:t>
                </a:r>
                <a:endParaRPr lang="en-IN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dirty="0"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  </a:t>
                </a:r>
                <a:r>
                  <a:rPr lang="en-IN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(0.78 , 1.13 , 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𝟏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𝟑𝟎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, 1.15, 0.56)</m:t>
                    </m:r>
                  </m:oMath>
                </a14:m>
                <a:endParaRPr lang="en-IN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Blacks are 1.3 times as likely as the overall population to die of a heart related event caused by congestive heart failure</a:t>
                </a:r>
                <a:endParaRPr lang="en-IN" sz="18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CCEAF-D78B-427E-9836-3F74D5F4B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0" t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62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191D-6B9F-4E4D-9039-DAC3EAB7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Q1:  </a:t>
            </a:r>
            <a:r>
              <a:rPr lang="en-IN" sz="31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How common is cholesterol screening among adults (18+)? And what is the high cholesterol prevalence ?</a:t>
            </a:r>
            <a:br>
              <a:rPr lang="en-IN" sz="31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C9131-1B42-4E4C-86AD-2DE9BCA7DF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256" y="1556792"/>
            <a:ext cx="8496944" cy="5201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835DF-C3CD-459D-A1A6-9A43C8AD1343}"/>
              </a:ext>
            </a:extLst>
          </p:cNvPr>
          <p:cNvSpPr txBox="1"/>
          <p:nvPr/>
        </p:nvSpPr>
        <p:spPr>
          <a:xfrm>
            <a:off x="407368" y="242088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 Schoolbook" panose="02040604050505020304" pitchFamily="18" charset="0"/>
              </a:rPr>
              <a:t>CHOLESTEROL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SCREENING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PREVALENCE</a:t>
            </a:r>
          </a:p>
        </p:txBody>
      </p:sp>
    </p:spTree>
    <p:extLst>
      <p:ext uri="{BB962C8B-B14F-4D97-AF65-F5344CB8AC3E}">
        <p14:creationId xmlns:p14="http://schemas.microsoft.com/office/powerpoint/2010/main" val="310500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49C649-DB05-4E8B-A3A9-18FD9E7619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360" y="99220"/>
                <a:ext cx="10789840" cy="1325563"/>
              </a:xfrm>
            </p:spPr>
            <p:txBody>
              <a:bodyPr/>
              <a:lstStyle/>
              <a:p>
                <a:r>
                  <a:rPr lang="en-IN" sz="2000" b="1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H</a:t>
                </a:r>
                <a:r>
                  <a:rPr lang="en-IN" sz="2000" b="1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igh cholesterol prevalence </a:t>
                </a:r>
                <a:r>
                  <a:rPr lang="en-IN" sz="20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The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number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of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people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at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risk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screened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positive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for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high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cholesterol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Total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number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of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people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at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risk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screened</m:t>
                        </m:r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49C649-DB05-4E8B-A3A9-18FD9E761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360" y="99220"/>
                <a:ext cx="10789840" cy="1325563"/>
              </a:xfrm>
              <a:blipFill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37BB13-CA90-4363-A05B-AE82C14C09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416" y="1634623"/>
            <a:ext cx="8064896" cy="5112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F7ABA-AE25-4AE9-B9DC-54F746136649}"/>
              </a:ext>
            </a:extLst>
          </p:cNvPr>
          <p:cNvSpPr txBox="1"/>
          <p:nvPr/>
        </p:nvSpPr>
        <p:spPr>
          <a:xfrm>
            <a:off x="9336360" y="2492896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 Schoolbook" panose="02040604050505020304" pitchFamily="18" charset="0"/>
              </a:rPr>
              <a:t>HIGH CHOLESTEROL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PREVALENCE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AMONG THOSE TESTED</a:t>
            </a:r>
          </a:p>
        </p:txBody>
      </p:sp>
    </p:spTree>
    <p:extLst>
      <p:ext uri="{BB962C8B-B14F-4D97-AF65-F5344CB8AC3E}">
        <p14:creationId xmlns:p14="http://schemas.microsoft.com/office/powerpoint/2010/main" val="20819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91D0-7773-46F4-99E4-6BE196B3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116632"/>
            <a:ext cx="10058400" cy="1325563"/>
          </a:xfrm>
        </p:spPr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6A04-4E79-4000-8FBF-F58BF1DB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much higher percentage</a:t>
            </a: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male population could be living with high cholesterol without getting screened.</a:t>
            </a:r>
          </a:p>
          <a:p>
            <a:r>
              <a:rPr lang="en-IN" sz="2800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Male population &gt; Female population </a:t>
            </a:r>
            <a:br>
              <a:rPr lang="en-IN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Therefore, higher crude numbers of males being possibly killed by heart-related events</a:t>
            </a:r>
          </a:p>
        </p:txBody>
      </p:sp>
    </p:spTree>
    <p:extLst>
      <p:ext uri="{BB962C8B-B14F-4D97-AF65-F5344CB8AC3E}">
        <p14:creationId xmlns:p14="http://schemas.microsoft.com/office/powerpoint/2010/main" val="5655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0C03-7BE0-40F8-B8EA-1F137BD6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Q2:  </a:t>
            </a:r>
            <a:r>
              <a:rPr lang="en-IN" sz="31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What is the prevalence of high blood pressure (hypertension) in the adult population in USA? </a:t>
            </a:r>
            <a:br>
              <a:rPr lang="en-IN" sz="31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180A6-0568-481F-8E6B-6E80BC8937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5560" y="1556792"/>
            <a:ext cx="8496944" cy="53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cardiovascular disease?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D942F-6C08-4D24-81F3-CC4F96DA1365}"/>
              </a:ext>
            </a:extLst>
          </p:cNvPr>
          <p:cNvSpPr txBox="1"/>
          <p:nvPr/>
        </p:nvSpPr>
        <p:spPr>
          <a:xfrm>
            <a:off x="911424" y="1916832"/>
            <a:ext cx="9433048" cy="480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Cardiovascular disease is one of the most severe chronic diseases and is the leading cause of death and disability in the world.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Chronic diseases are defined as conditions that last for 1 year or more and require ongoing medical attention or limit activities of daily living or both – other types are diabetes, </a:t>
            </a:r>
            <a:r>
              <a:rPr lang="en-IN" sz="24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alzheimers</a:t>
            </a:r>
            <a:r>
              <a:rPr lang="en-IN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cancer, obesity, etc.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17.9 million people die due to cardiovascular diseases each year.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Heart disease costs the United States about $219 billion each year. (This includes the cost of health care services, medicines, and lost productivity due to death)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A011-0D4D-4C47-B58D-0AA10892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Q3: </a:t>
            </a:r>
            <a:r>
              <a:rPr lang="en-IN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What is the hospitalization rate for stroke and acute myocardial infarction?</a:t>
            </a:r>
            <a:br>
              <a:rPr lang="en-IN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3683A-2CA6-42B8-B28B-978FEF63D88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844825"/>
            <a:ext cx="5460032" cy="382758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217298-DD51-41FC-AA72-310710A9BE2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1844825"/>
            <a:ext cx="5172000" cy="3827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6747F-1F35-4652-8C70-25E4B1CCE632}"/>
              </a:ext>
            </a:extLst>
          </p:cNvPr>
          <p:cNvSpPr txBox="1"/>
          <p:nvPr/>
        </p:nvSpPr>
        <p:spPr>
          <a:xfrm>
            <a:off x="163150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07843-2E48-4785-8AC3-83E48A8C9B98}"/>
              </a:ext>
            </a:extLst>
          </p:cNvPr>
          <p:cNvSpPr txBox="1"/>
          <p:nvPr/>
        </p:nvSpPr>
        <p:spPr>
          <a:xfrm>
            <a:off x="6744072" y="62373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MYOCARDIAL INFARCTION</a:t>
            </a:r>
          </a:p>
        </p:txBody>
      </p:sp>
    </p:spTree>
    <p:extLst>
      <p:ext uri="{BB962C8B-B14F-4D97-AF65-F5344CB8AC3E}">
        <p14:creationId xmlns:p14="http://schemas.microsoft.com/office/powerpoint/2010/main" val="19835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6679-DE05-4D5B-844E-23536D7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was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AD80-5EF9-4B38-BDBA-7C5E3628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methods: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All coding and analysis in R, codes attached here: (we varied one variable to get answers for the rest)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Code has been attached in a separate .txt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5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0ADB-965E-4B71-AF11-CCFB0E8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Noteworthy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768D-EDA3-49B1-A049-5FAA21B3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The alpha numeric coding of the US states aided us a lot to create time series for all the states of mortality due to all the four conditions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The coding of the categories as: : {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“OVR"  "GENF" "GENM" "HIS"  "WHT"  "BLK"  "AIAN" "API"</a:t>
            </a:r>
            <a:r>
              <a:rPr lang="en-IN" sz="2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} helped us </a:t>
            </a:r>
            <a:r>
              <a:rPr lang="en-IN" sz="2000" dirty="0" err="1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analyze</a:t>
            </a:r>
            <a:r>
              <a:rPr lang="en-IN" sz="2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the data easier by making accessibility better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There were a lot of “NA” values which led me to restrict the data sets significantly, and there were still further “NA”s in the hospitalization due to stroke and MI.</a:t>
            </a:r>
            <a:endParaRPr lang="en-IN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09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3050-BB61-4195-A04D-6FA92D84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 could salvage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D8CA-04CC-466F-937E-39305F51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entury Schoolbook" panose="02040604050505020304" pitchFamily="18" charset="0"/>
              </a:rPr>
              <a:t>Created a large list of 11 elements each corresponding to one year from 2010 to 2020 of ONLY data related to cardiovascular disease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Each list was a large matrix containing 27 types of data entries, including crude rates, age adjusted rates, raw numbers, immunizations, hospitalization rates, prevalence rates etc</a:t>
            </a:r>
          </a:p>
          <a:p>
            <a:r>
              <a:rPr lang="en-IN" sz="26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This can be done similarly for all the states, and for all conditions. I have only considered the </a:t>
            </a:r>
            <a:r>
              <a:rPr lang="en-IN" sz="2600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Age adjusted</a:t>
            </a:r>
            <a:r>
              <a:rPr lang="en-IN" sz="26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rates to eliminated the differences in the age compositions of the states, and therefore is the more accurate measure when compared to crude rates</a:t>
            </a:r>
            <a:r>
              <a:rPr lang="en-IN" sz="2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IN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5124-8459-440F-A1E3-D4FB6B15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retrospect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4660-F511-4331-BE8C-62A7B7AA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Need to mitigate creeping up rates of cardiovascular diseases </a:t>
            </a:r>
          </a:p>
          <a:p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Awareness of better diet options, </a:t>
            </a:r>
            <a:r>
              <a:rPr lang="en-IN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frequent screening, </a:t>
            </a: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more accessible health centres with advanced equipment, and natural primary prevention measures like exercising, reducing salt intake should be popularized</a:t>
            </a:r>
          </a:p>
          <a:p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Studies have shown that Indians are more susceptible to cardiovascular disease than Caucasians, who are the main topic of this analysis</a:t>
            </a:r>
          </a:p>
          <a:p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So, it becomes all the more important for India to step up cardiovascular care facilities, and along with that, better information systems and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2304-E1E7-4818-B967-D8113469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hindsight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1774-1F37-4F8F-A8D8-98E64E1D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267944"/>
          </a:xfrm>
        </p:spPr>
        <p:txBody>
          <a:bodyPr/>
          <a:lstStyle/>
          <a:p>
            <a:r>
              <a:rPr lang="en-IN" dirty="0"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We</a:t>
            </a: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had to consider a US dataset due to the unavailability of an Indian dataset</a:t>
            </a:r>
          </a:p>
          <a:p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India should start making it’s hospital data more transparent by developing newer E-H-R standards and phasing out the outdated</a:t>
            </a:r>
          </a:p>
          <a:p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doing so, a standard format (like the aforementioned for alphanumeric coding, coding of categories) should be framed so that the data because readily accessible</a:t>
            </a:r>
          </a:p>
          <a:p>
            <a:pPr marL="0" indent="0">
              <a:buNone/>
            </a:pP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B3C9-62FD-42B7-805A-2ED81986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A475-42F5-470B-9460-1338D662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Plan to analyse state-wise cancer statistics which is a huge subset of the already big data and try to compare cancer prevalence rates and mortality rates of different states.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We will also consider the </a:t>
            </a:r>
            <a:r>
              <a:rPr lang="en-IN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geographical</a:t>
            </a: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aspect (using the </a:t>
            </a:r>
            <a:r>
              <a:rPr lang="en-IN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GPS</a:t>
            </a: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location given in the data) and try to apply a primitive learning algorithm to determine the “</a:t>
            </a:r>
            <a:r>
              <a:rPr lang="en-IN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clustering areas</a:t>
            </a:r>
            <a:r>
              <a:rPr lang="en-IN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” of high cancer rates , and will try to draw insights and explain them. </a:t>
            </a:r>
            <a:endParaRPr lang="en-IN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7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CE42-FFF2-435B-9114-355E701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E26A-85B2-49A3-BD24-F2DF7C4F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563C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2"/>
              </a:rPr>
              <a:t>https://catalog.data.gov/dataset/u-s-chronic-disease-indicators-cdi-d1f3d</a:t>
            </a:r>
            <a:endParaRPr lang="en-IN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563C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3"/>
              </a:rPr>
              <a:t>https://www.apollohospitals.com/</a:t>
            </a:r>
            <a:endParaRPr lang="en-IN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563C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4"/>
              </a:rPr>
              <a:t>https://www.who.int/health-topics/cardiovascular-diseases</a:t>
            </a:r>
            <a:endParaRPr lang="en-IN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563C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5"/>
              </a:rPr>
              <a:t>https://www.nhs.uk/conditions/coronary-heart-disease</a:t>
            </a:r>
            <a:endParaRPr lang="en-IN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563C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6"/>
              </a:rPr>
              <a:t>https://www.cdc.gov/heartdisease/facts.htm</a:t>
            </a:r>
            <a:endParaRPr lang="en-IN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563C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7"/>
              </a:rPr>
              <a:t>https://www.healthline.com/health/heart-disease</a:t>
            </a:r>
            <a:endParaRPr lang="en-IN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5001C-513B-453D-B0BB-47399AA8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61" y="1124744"/>
            <a:ext cx="5856477" cy="5309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8BD31-19C3-49EE-A0CB-2FC5F95411FD}"/>
              </a:ext>
            </a:extLst>
          </p:cNvPr>
          <p:cNvSpPr txBox="1"/>
          <p:nvPr/>
        </p:nvSpPr>
        <p:spPr>
          <a:xfrm>
            <a:off x="1991544" y="33265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to the final slide. Please go back or go to the next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657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4A38-C597-4B8B-9F19-74E8A1EC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ANOMALY IN STROKE / NEW YORK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E3A1B-F49C-42C3-B18B-D0E4154BFD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8" y="1700808"/>
            <a:ext cx="7992888" cy="50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6525344"/>
            <a:ext cx="9289032" cy="936104"/>
          </a:xfrm>
        </p:spPr>
        <p:txBody>
          <a:bodyPr>
            <a:normAutofit fontScale="90000"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</a:t>
            </a: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 types</a:t>
            </a: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Cerebrovascular disease(stroke)</a:t>
            </a: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Coronary artery disease</a:t>
            </a: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Congestive </a:t>
            </a:r>
            <a:r>
              <a:rPr lang="en-IN" sz="2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eart failure</a:t>
            </a: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Ischemic heart disease, Other diseases of the heart</a:t>
            </a: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 BE</a:t>
            </a: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Geneticall</a:t>
            </a:r>
            <a:r>
              <a:rPr lang="en-IN" sz="2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predisposed, </a:t>
            </a:r>
            <a: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Environmentally acquired</a:t>
            </a: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ARRYTHMIAS (Abnormal Heart Rhythms)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24D04-3C62-413C-9CF4-9EAECE47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32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Stress or anxiety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blood pressure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Excessive use of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alcohol </a:t>
            </a:r>
            <a:r>
              <a:rPr lang="en-IN" sz="1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(relaxant)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caffeine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(stimulator)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Substance use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effect of some medication for ex. HCQS</a:t>
            </a:r>
          </a:p>
          <a:p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CORONARY ARTERY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8773616" cy="457517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Leading cause of heart attacks –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myocardial infarctions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Occurs when plaque builds up in the arteries, narrowing it and limiting blood flow to the heart. Without blood, tissue loses oxygen and dies.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blood pressure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Eating food high in cholesterol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Smoking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regular exercise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Diabetes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CONGESTIVE HEART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222328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Heart is unable to pump adequate amount of blood throughout the body.</a:t>
            </a:r>
            <a:endParaRPr lang="en-IN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Obesity , high cholesterol level, </a:t>
            </a:r>
            <a:r>
              <a:rPr lang="en-IN" sz="1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blood pressure</a:t>
            </a:r>
            <a:endParaRPr lang="en-IN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Unhealthy (high salt) diet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Stress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medications like the syrup of Ipecac which is myotoxic</a:t>
            </a:r>
            <a:br>
              <a:rPr lang="en-IN" sz="1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by people with eating disorders</a:t>
            </a:r>
            <a:endParaRPr lang="en-IN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Treatment: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Adding a pacemaker (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generates electrical impulses delivered by electrodes to cause the heart muscle chambers to contract and therefore pump blood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CEREBROVASCULAR DISEASE/STROKE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1988841"/>
            <a:ext cx="9997752" cy="44119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Damage to the brain from interruption of its blood supply, which causes brain cells to die. </a:t>
            </a:r>
            <a:b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Ischemic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stroke and </a:t>
            </a:r>
            <a:r>
              <a:rPr lang="en-IN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Haemorrhagic </a:t>
            </a: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stroke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Symptoms of stroke include trouble walking, speaking and understanding, as well as paralysis or numbness of the face, arm or leg.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Fatty deposits clog the brain’s blood vessels because </a:t>
            </a:r>
            <a:r>
              <a:rPr lang="en-IN" sz="1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IN" sz="1800" b="1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cholesterol</a:t>
            </a:r>
            <a:endParaRPr lang="en-IN" sz="1800" b="1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Rupture in a blood vessel</a:t>
            </a:r>
            <a:r>
              <a:rPr lang="en-US" sz="18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blood clot / embolism</a:t>
            </a:r>
            <a:endParaRPr lang="en-IN" sz="18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2BF-F6A9-429C-B065-60113E76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 FOR HEART DISEASE: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7895E-4C39-4C82-8DD6-476293316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</a:pPr>
                <a:r>
                  <a:rPr lang="en-IN" sz="2000" b="1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Lifestyle changes </a:t>
                </a:r>
                <a:br>
                  <a:rPr lang="en-IN" sz="2000" b="1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factoid</a:t>
                </a:r>
                <a:r>
                  <a:rPr lang="en-IN" sz="2000" b="1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Bankers </a:t>
                </a:r>
                <a:r>
                  <a:rPr lang="en-IN" sz="200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have a 10% higher chance of a heart-related event </a:t>
                </a:r>
              </a:p>
              <a:p>
                <a:pPr>
                  <a:lnSpc>
                    <a:spcPct val="107000"/>
                  </a:lnSpc>
                </a:pPr>
                <a:r>
                  <a:rPr lang="en-IN" sz="2000" b="1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Medication</a:t>
                </a:r>
                <a: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Blood thinners, </a:t>
                </a:r>
                <a14:m>
                  <m:oMath xmlns:m="http://schemas.openxmlformats.org/officeDocument/2006/math">
                    <m:r>
                      <a:rPr lang="en-IN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blockers, and so on</a:t>
                </a:r>
              </a:p>
              <a:p>
                <a:pPr>
                  <a:lnSpc>
                    <a:spcPct val="107000"/>
                  </a:lnSpc>
                </a:pPr>
                <a:r>
                  <a:rPr lang="en-IN" sz="2000" b="1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Implants </a:t>
                </a:r>
                <a:b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Stents</a:t>
                </a:r>
                <a:r>
                  <a:rPr lang="en-IN" sz="200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Pacemakers, Artificial valves and so on</a:t>
                </a:r>
                <a:endParaRPr lang="en-IN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IN" sz="2000" b="1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Surgery</a:t>
                </a:r>
                <a:br>
                  <a:rPr lang="en-IN" sz="2000" b="1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ranges from angioplasty to open heart surgery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7895E-4C39-4C82-8DD6-476293316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8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1940</Words>
  <Application>Microsoft Office PowerPoint</Application>
  <PresentationFormat>Widescreen</PresentationFormat>
  <Paragraphs>160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Century Schoolbook</vt:lpstr>
      <vt:lpstr>Courier New</vt:lpstr>
      <vt:lpstr>Franklin Gothic Medium</vt:lpstr>
      <vt:lpstr>Symbol</vt:lpstr>
      <vt:lpstr>Medical Design 16x9</vt:lpstr>
      <vt:lpstr>DH 302 MIDSEM PROJECT</vt:lpstr>
      <vt:lpstr>CARDIOVASCULAR  DISEASE </vt:lpstr>
      <vt:lpstr>Why study cardiovascular disease?</vt:lpstr>
      <vt:lpstr>TYPES   Broad types: Cerebrovascular disease(stroke) Coronary artery disease Congestive heart failure Ischemic heart disease, Other diseases of the heart  MAY BE  Genetically predisposed, Environmentally acquired      </vt:lpstr>
      <vt:lpstr>ARRYTHMIAS (Abnormal Heart Rhythms)</vt:lpstr>
      <vt:lpstr>CORONARY ARTERY DISEASE</vt:lpstr>
      <vt:lpstr>CONGESTIVE HEART FAILURE</vt:lpstr>
      <vt:lpstr>CEREBROVASCULAR DISEASE/STROKE</vt:lpstr>
      <vt:lpstr>TREATMENT FOR HEART DISEASE: </vt:lpstr>
      <vt:lpstr>RISKS</vt:lpstr>
      <vt:lpstr>WELCOME TO THE REAL WORLD</vt:lpstr>
      <vt:lpstr>About the data set</vt:lpstr>
      <vt:lpstr>Questions</vt:lpstr>
      <vt:lpstr>Elephant in the room</vt:lpstr>
      <vt:lpstr>To address the elephant</vt:lpstr>
      <vt:lpstr>A few definitions</vt:lpstr>
      <vt:lpstr>Coronary artery disease- Mortality in 5 states</vt:lpstr>
      <vt:lpstr>Congestive heart failure - Mortality in 5 states</vt:lpstr>
      <vt:lpstr>MALE and FEMALE counterparts in two states Coronary artery disease</vt:lpstr>
      <vt:lpstr>MALE and FEMALE counterparts in two states Congestive heart failure</vt:lpstr>
      <vt:lpstr>Why do men have a higher risk of dying?</vt:lpstr>
      <vt:lpstr>RACEWISE MORTALITY DUE TO CHF New York</vt:lpstr>
      <vt:lpstr>RACEWISE MORTALITY DUE TO CHF California</vt:lpstr>
      <vt:lpstr>Who wins? (inappropriate framing)</vt:lpstr>
      <vt:lpstr>Racewise SMR of Congestive heart failure</vt:lpstr>
      <vt:lpstr>Q1:  How common is cholesterol screening among adults (18+)? And what is the high cholesterol prevalence ? </vt:lpstr>
      <vt:lpstr>High cholesterol prevalence = (The number of people at risk screened positive for high cholesterol)/(Total number of people at risk screened)</vt:lpstr>
      <vt:lpstr>Inferences</vt:lpstr>
      <vt:lpstr>Q2:  What is the prevalence of high blood pressure (hypertension) in the adult population in USA?  </vt:lpstr>
      <vt:lpstr>Q3: What is the hospitalization rate for stroke and acute myocardial infarction? </vt:lpstr>
      <vt:lpstr>How it was done</vt:lpstr>
      <vt:lpstr>Noteworthy points</vt:lpstr>
      <vt:lpstr>What I could salvage</vt:lpstr>
      <vt:lpstr>In retrospect</vt:lpstr>
      <vt:lpstr>In hindsight</vt:lpstr>
      <vt:lpstr>Looking forward</vt:lpstr>
      <vt:lpstr>BIBLIOGRAPHY</vt:lpstr>
      <vt:lpstr>PowerPoint Presentation</vt:lpstr>
      <vt:lpstr>ANOMALY IN STROKE / NEW YORK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 302 MIDSEM PROJECT</dc:title>
  <dc:creator>Chirag P</dc:creator>
  <cp:lastModifiedBy>Chirag P</cp:lastModifiedBy>
  <cp:revision>7</cp:revision>
  <dcterms:created xsi:type="dcterms:W3CDTF">2021-09-25T13:45:51Z</dcterms:created>
  <dcterms:modified xsi:type="dcterms:W3CDTF">2021-09-28T20:14:29Z</dcterms:modified>
</cp:coreProperties>
</file>