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Context Quality in Training Fusion-in-Decoder for Extractive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 Summary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Related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Retrieval-Augmented Generation Models</a:t>
            </a:r>
          </a:p>
          <a:p>
            <a:pPr/>
            <a:r>
              <a:rPr sz="2400"/>
              <a:t>Effect of Context Characteristics on Retrieval-Augmented Models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68953"/>
            <a:ext cx="4038600" cy="21884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Context Quality Significantly Impacts FiD Model Training</a:t>
            </a:r>
          </a:p>
          <a:p>
            <a:pPr/>
            <a:r>
              <a:rPr sz="2400"/>
              <a:t>Overfitting to Context Quality Explained by Cross-Attention Patterns</a:t>
            </a:r>
          </a:p>
          <a:p>
            <a:pPr/>
            <a:r>
              <a:rPr sz="2400"/>
              <a:t>Proposed Method Effectively Mitigates Overfitting</a:t>
            </a:r>
          </a:p>
          <a:p>
            <a:pPr/>
            <a:r>
              <a:rPr sz="2400"/>
              <a:t>Future Directions: More sophisticated adaptation methods, other tasks and architectures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68910"/>
            <a:ext cx="4038600" cy="2388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Task Specificity</a:t>
            </a:r>
          </a:p>
          <a:p>
            <a:pPr/>
            <a:r>
              <a:rPr sz="2400"/>
              <a:t>Model Architecture</a:t>
            </a:r>
          </a:p>
          <a:p>
            <a:pPr/>
            <a:r>
              <a:rPr sz="2400"/>
              <a:t>Model Size</a:t>
            </a:r>
          </a:p>
          <a:p>
            <a:pPr/>
            <a:r>
              <a:rPr sz="2400"/>
              <a:t>Context Characteristic Coverage</a:t>
            </a:r>
          </a:p>
          <a:p>
            <a:pPr/>
            <a:r>
              <a:rPr sz="2400"/>
              <a:t>Automatic Annotation of Relevant/Irrelevant Passages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65488"/>
            <a:ext cx="4038600" cy="23953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74240"/>
            <a:ext cx="4038600" cy="21778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Appendix: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Training and Evaluation Data</a:t>
            </a:r>
          </a:p>
          <a:p>
            <a:pPr/>
            <a:r>
              <a:rPr sz="2400"/>
              <a:t>FiD Training and Inference</a:t>
            </a:r>
          </a:p>
          <a:p>
            <a:pPr/>
            <a:r>
              <a:rPr sz="2400"/>
              <a:t>Experimental Design</a:t>
            </a:r>
          </a:p>
          <a:p>
            <a:pPr/>
            <a:r>
              <a:rPr sz="2400"/>
              <a:t>Passage Relevance Annotation</a:t>
            </a:r>
          </a:p>
          <a:p>
            <a:pPr/>
            <a:r>
              <a:rPr sz="2400"/>
              <a:t>Full Experimental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674679"/>
            <a:ext cx="4038600" cy="2377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Introduction: The Challenge of Hallucinations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Large Language Models (LLMs) and Hallucinations</a:t>
            </a:r>
          </a:p>
          <a:p>
            <a:pPr/>
            <a:r>
              <a:rPr sz="2400"/>
              <a:t>Retrieval-Augmented Generation (RAG) as a Solution</a:t>
            </a:r>
          </a:p>
          <a:p>
            <a:pPr/>
            <a:r>
              <a:rPr sz="2400"/>
              <a:t>Context Quantity and Quality: Impact on Inference</a:t>
            </a:r>
          </a:p>
          <a:p>
            <a:pPr/>
            <a:r>
              <a:rPr sz="2400"/>
              <a:t>Research Gap: Impact on 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449864"/>
            <a:ext cx="4038600" cy="8266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Task: Extractive Open-Domain Question Answering</a:t>
            </a:r>
          </a:p>
          <a:p>
            <a:pPr/>
            <a:r>
              <a:rPr sz="2400"/>
              <a:t>Datasets: Natural Questions, TriviaQA</a:t>
            </a:r>
          </a:p>
          <a:p>
            <a:pPr/>
            <a:r>
              <a:rPr sz="2400"/>
              <a:t>Model: Fusion-in-Decoder (FiD)</a:t>
            </a:r>
          </a:p>
          <a:p>
            <a:pPr/>
            <a:r>
              <a:rPr sz="2400"/>
              <a:t>Context Quality and Quantity Definitions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719550"/>
            <a:ext cx="4038600" cy="2287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Context Quality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Experimental Setting: Varying Training Context Quality</a:t>
            </a:r>
          </a:p>
          <a:p>
            <a:pPr/>
            <a:r>
              <a:rPr sz="2400"/>
              <a:t>Results: Overfitting to Training Context Quality (Figure 1)</a:t>
            </a:r>
          </a:p>
          <a:p>
            <a:pPr/>
            <a:r>
              <a:rPr sz="2400"/>
              <a:t>Insight: Suboptimal Performance on Different Context Quality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96007"/>
            <a:ext cx="4038600" cy="2734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Context Quantity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Experimental Setting: Varying Training Context Quantity</a:t>
            </a:r>
          </a:p>
          <a:p>
            <a:pPr/>
            <a:r>
              <a:rPr sz="2400"/>
              <a:t>Results: Less Significant Impact than Context Quality (Figure 2)</a:t>
            </a:r>
          </a:p>
          <a:p>
            <a:pPr/>
            <a:r>
              <a:rPr sz="2400"/>
              <a:t>Insight: Context Quantity's Influence is Relatively Insignificant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496007"/>
            <a:ext cx="4038600" cy="2734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Effect of Mixed Context Quality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Experimental Setting: Mixed Context Qualities</a:t>
            </a:r>
          </a:p>
          <a:p>
            <a:pPr/>
            <a:r>
              <a:rPr sz="2400"/>
              <a:t>Results: Overfitting to Distribution of Context Qualities (Table 1)</a:t>
            </a:r>
          </a:p>
          <a:p>
            <a:pPr/>
            <a:r>
              <a:rPr sz="2400"/>
              <a:t>Insight: Distribution of Context Qualities Matters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220617"/>
            <a:ext cx="4038600" cy="32851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Cross-Attention Patterns and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Hypothesis: Overfitting due to Changes in Passage Selection</a:t>
            </a:r>
          </a:p>
          <a:p>
            <a:pPr/>
            <a:r>
              <a:rPr sz="2400"/>
              <a:t>Analysis: Cross-Attention Probability Distribution (Table 2, Figure 3)</a:t>
            </a:r>
          </a:p>
          <a:p>
            <a:pPr/>
            <a:r>
              <a:rPr sz="2400"/>
              <a:t>Insight: Models trained with lower quality attend more selectively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275795"/>
            <a:ext cx="4038600" cy="11747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Intervention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Experimental Setting: Intervening on Cross-Attention Probability</a:t>
            </a:r>
          </a:p>
          <a:p>
            <a:pPr/>
            <a:r>
              <a:rPr sz="2400"/>
              <a:t>Results: Mitigating Overfitting Effects (Figure 4)</a:t>
            </a:r>
          </a:p>
          <a:p>
            <a:pPr/>
            <a:r>
              <a:rPr sz="2400"/>
              <a:t>Insight: Cross-attention Selectivity Explains Overfitting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99497"/>
            <a:ext cx="4038600" cy="3727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Adapting Models to Different Context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2400"/>
              <a:t>Proposed Method: Adjusting Cross-Attention Selectivity with Temperature Parameter</a:t>
            </a:r>
          </a:p>
          <a:p>
            <a:pPr/>
            <a:r>
              <a:rPr sz="2400"/>
              <a:t>Experimental Setting: 2-fold Cross-Validation</a:t>
            </a:r>
          </a:p>
          <a:p>
            <a:pPr/>
            <a:r>
              <a:rPr sz="2400"/>
              <a:t>Results: Improved Performance Across Different Context Qualities (Figure 5)</a:t>
            </a:r>
          </a:p>
          <a:p>
            <a:pPr/>
            <a:r>
              <a:rPr sz="2400"/>
              <a:t>Insight: Effective Adaptation without Retraining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docx_image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9" y="1600200"/>
            <a:ext cx="3284822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