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942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34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697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3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15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0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308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501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2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457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7/26/2024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24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7/26/2024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40522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umbrella over a piggybank">
            <a:extLst>
              <a:ext uri="{FF2B5EF4-FFF2-40B4-BE49-F238E27FC236}">
                <a16:creationId xmlns:a16="http://schemas.microsoft.com/office/drawing/2014/main" id="{4C469036-A318-E4F7-5E96-946505A97018}"/>
              </a:ext>
            </a:extLst>
          </p:cNvPr>
          <p:cNvPicPr>
            <a:picLocks noChangeAspect="1"/>
          </p:cNvPicPr>
          <p:nvPr/>
        </p:nvPicPr>
        <p:blipFill>
          <a:blip r:embed="rId2">
            <a:alphaModFix amt="50000"/>
          </a:blip>
          <a:srcRect t="6830" r="-2" b="-2"/>
          <a:stretch/>
        </p:blipFill>
        <p:spPr>
          <a:xfrm>
            <a:off x="20" y="10"/>
            <a:ext cx="9143751" cy="6857990"/>
          </a:xfrm>
          <a:prstGeom prst="rect">
            <a:avLst/>
          </a:prstGeom>
        </p:spPr>
      </p:pic>
      <p:sp>
        <p:nvSpPr>
          <p:cNvPr id="2" name="Title 1"/>
          <p:cNvSpPr>
            <a:spLocks noGrp="1"/>
          </p:cNvSpPr>
          <p:nvPr>
            <p:ph type="ctrTitle"/>
          </p:nvPr>
        </p:nvSpPr>
        <p:spPr>
          <a:xfrm>
            <a:off x="3732477" y="992221"/>
            <a:ext cx="4685481" cy="4873558"/>
          </a:xfrm>
        </p:spPr>
        <p:txBody>
          <a:bodyPr anchor="ctr">
            <a:normAutofit/>
          </a:bodyPr>
          <a:lstStyle/>
          <a:p>
            <a:r>
              <a:rPr lang="en-IN" sz="4200" dirty="0"/>
              <a:t>Insurance Charges Prediction Analysis</a:t>
            </a:r>
          </a:p>
        </p:txBody>
      </p:sp>
      <p:sp>
        <p:nvSpPr>
          <p:cNvPr id="3" name="Subtitle 2"/>
          <p:cNvSpPr>
            <a:spLocks noGrp="1"/>
          </p:cNvSpPr>
          <p:nvPr>
            <p:ph type="subTitle" idx="1"/>
          </p:nvPr>
        </p:nvSpPr>
        <p:spPr>
          <a:xfrm>
            <a:off x="726042" y="996610"/>
            <a:ext cx="2522925" cy="4864780"/>
          </a:xfrm>
        </p:spPr>
        <p:txBody>
          <a:bodyPr anchor="ctr">
            <a:normAutofit/>
          </a:bodyPr>
          <a:lstStyle/>
          <a:p>
            <a:pPr algn="r"/>
            <a:r>
              <a:rPr lang="en-IN" sz="1700" dirty="0"/>
              <a:t>A comprehensive study on predicting insurance charges using machine learning models</a:t>
            </a:r>
          </a:p>
          <a:p>
            <a:pPr algn="r"/>
            <a:r>
              <a:rPr lang="en-IN" sz="1700" dirty="0"/>
              <a:t>Presenter: </a:t>
            </a:r>
          </a:p>
          <a:p>
            <a:pPr algn="r"/>
            <a:r>
              <a:rPr lang="en-IN" sz="1700" dirty="0"/>
              <a:t>CHIRAG SHAW (C24003)</a:t>
            </a:r>
          </a:p>
          <a:p>
            <a:pPr algn="r"/>
            <a:endParaRPr lang="en-IN" sz="1700" dirty="0"/>
          </a:p>
        </p:txBody>
      </p:sp>
      <p:cxnSp>
        <p:nvCxnSpPr>
          <p:cNvPr id="15" name="Straight Connector 14">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t>Model Performance Comparison</a:t>
            </a:r>
          </a:p>
        </p:txBody>
      </p:sp>
      <p:sp>
        <p:nvSpPr>
          <p:cNvPr id="3" name="Content Placeholder 2"/>
          <p:cNvSpPr>
            <a:spLocks noGrp="1"/>
          </p:cNvSpPr>
          <p:nvPr>
            <p:ph idx="1"/>
          </p:nvPr>
        </p:nvSpPr>
        <p:spPr>
          <a:xfrm>
            <a:off x="1088684" y="2015732"/>
            <a:ext cx="7202456" cy="3450613"/>
          </a:xfrm>
        </p:spPr>
        <p:txBody>
          <a:bodyPr>
            <a:normAutofit/>
          </a:bodyPr>
          <a:lstStyle/>
          <a:p>
            <a:pPr>
              <a:lnSpc>
                <a:spcPct val="110000"/>
              </a:lnSpc>
            </a:pPr>
            <a:endParaRPr lang="en-US"/>
          </a:p>
          <a:p>
            <a:pPr>
              <a:lnSpc>
                <a:spcPct val="110000"/>
              </a:lnSpc>
              <a:defRPr sz="1800" b="0"/>
            </a:pPr>
            <a:r>
              <a:rPr lang="en-US"/>
              <a:t>RMSE Values:</a:t>
            </a:r>
            <a:br>
              <a:rPr lang="en-US"/>
            </a:br>
            <a:r>
              <a:rPr lang="en-US"/>
              <a:t>- Linear Regression: 1010.83</a:t>
            </a:r>
            <a:br>
              <a:rPr lang="en-US"/>
            </a:br>
            <a:r>
              <a:rPr lang="en-US"/>
              <a:t>- Decision Tree: 873.64</a:t>
            </a:r>
            <a:br>
              <a:rPr lang="en-US"/>
            </a:br>
            <a:r>
              <a:rPr lang="en-US"/>
              <a:t>- Random Forest: 894.14</a:t>
            </a:r>
            <a:br>
              <a:rPr lang="en-US"/>
            </a:br>
            <a:br>
              <a:rPr lang="en-US"/>
            </a:br>
            <a:r>
              <a:rPr lang="en-US"/>
              <a:t>Explanation: Decision Tree had the lowest RMSE, suggesting it performed best in terms of predicting insurance charges. The Random Forest model, while slightly higher in RMSE, still performed well and offers better generalization.</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t>Key Findings</a:t>
            </a:r>
          </a:p>
        </p:txBody>
      </p:sp>
      <p:sp>
        <p:nvSpPr>
          <p:cNvPr id="3" name="Content Placeholder 2"/>
          <p:cNvSpPr>
            <a:spLocks noGrp="1"/>
          </p:cNvSpPr>
          <p:nvPr>
            <p:ph idx="1"/>
          </p:nvPr>
        </p:nvSpPr>
        <p:spPr>
          <a:xfrm>
            <a:off x="1088684" y="2015732"/>
            <a:ext cx="7202456" cy="3450613"/>
          </a:xfrm>
        </p:spPr>
        <p:txBody>
          <a:bodyPr>
            <a:normAutofit/>
          </a:bodyPr>
          <a:lstStyle/>
          <a:p>
            <a:endParaRPr lang="en-US"/>
          </a:p>
          <a:p>
            <a:pPr>
              <a:defRPr sz="1800" b="0"/>
            </a:pPr>
            <a:r>
              <a:rPr lang="en-US"/>
              <a:t>1. Smokers generally incur higher medical charges, indicating significant health risks and associated costs.</a:t>
            </a:r>
            <a:br>
              <a:rPr lang="en-US"/>
            </a:br>
            <a:r>
              <a:rPr lang="en-US"/>
              <a:t>2. Regional differences in charges suggest that geographic factors influence insurance costs.</a:t>
            </a:r>
            <a:br>
              <a:rPr lang="en-US"/>
            </a:br>
            <a:r>
              <a:rPr lang="en-US"/>
              <a:t>3. The Decision Tree model provided the most accurate predictions, emphasizing the importance of non-linear modeling in healthcare data.</a:t>
            </a: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t>Conclusion</a:t>
            </a:r>
          </a:p>
        </p:txBody>
      </p:sp>
      <p:sp>
        <p:nvSpPr>
          <p:cNvPr id="3" name="Content Placeholder 2"/>
          <p:cNvSpPr>
            <a:spLocks noGrp="1"/>
          </p:cNvSpPr>
          <p:nvPr>
            <p:ph idx="1"/>
          </p:nvPr>
        </p:nvSpPr>
        <p:spPr>
          <a:xfrm>
            <a:off x="1088684" y="2015732"/>
            <a:ext cx="7202456" cy="3450613"/>
          </a:xfrm>
        </p:spPr>
        <p:txBody>
          <a:bodyPr>
            <a:normAutofit/>
          </a:bodyPr>
          <a:lstStyle/>
          <a:p>
            <a:endParaRPr lang="en-US"/>
          </a:p>
          <a:p>
            <a:pPr>
              <a:defRPr sz="1800" b="0"/>
            </a:pPr>
            <a:r>
              <a:rPr lang="en-US"/>
              <a:t>This study successfully identified key factors influencing insurance charges and demonstrated the effectiveness of using machine learning models for predictive analysis. The findings highlight the potential for improved pricing strategies in the insurance industry.</a:t>
            </a:r>
            <a:br>
              <a:rPr lang="en-US"/>
            </a:br>
            <a:br>
              <a:rPr lang="en-US"/>
            </a:br>
            <a:r>
              <a:rPr lang="en-US"/>
              <a:t>Future work should focus on integrating more complex models and additional features to further enhance prediction accuracy.</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t>Future Work</a:t>
            </a:r>
          </a:p>
        </p:txBody>
      </p:sp>
      <p:sp>
        <p:nvSpPr>
          <p:cNvPr id="3" name="Content Placeholder 2"/>
          <p:cNvSpPr>
            <a:spLocks noGrp="1"/>
          </p:cNvSpPr>
          <p:nvPr>
            <p:ph idx="1"/>
          </p:nvPr>
        </p:nvSpPr>
        <p:spPr>
          <a:xfrm>
            <a:off x="1088684" y="2015732"/>
            <a:ext cx="7202456" cy="3450613"/>
          </a:xfrm>
        </p:spPr>
        <p:txBody>
          <a:bodyPr>
            <a:normAutofit/>
          </a:bodyPr>
          <a:lstStyle/>
          <a:p>
            <a:endParaRPr lang="en-US"/>
          </a:p>
          <a:p>
            <a:pPr>
              <a:defRPr sz="1800" b="0"/>
            </a:pPr>
            <a:r>
              <a:rPr lang="en-US"/>
              <a:t>1. Incorporate additional features such as lifestyle habits, medical history, and geographic data to enhance model predictions.</a:t>
            </a:r>
            <a:br>
              <a:rPr lang="en-US"/>
            </a:br>
            <a:r>
              <a:rPr lang="en-US"/>
              <a:t>2. Explore advanced machine learning models like Gradient Boosting, Neural Networks, and ensemble methods to improve accuracy.</a:t>
            </a:r>
            <a:br>
              <a:rPr lang="en-US"/>
            </a:br>
            <a:r>
              <a:rPr lang="en-US"/>
              <a:t>3. Conduct a more detailed analysis on the impact of regional and socioeconomic factors on insurance charges.</a:t>
            </a: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71" y="938717"/>
            <a:ext cx="6516868" cy="3541837"/>
          </a:xfrm>
        </p:spPr>
        <p:txBody>
          <a:bodyPr vert="horz" lIns="91440" tIns="45720" rIns="91440" bIns="0" rtlCol="0" anchor="b">
            <a:normAutofit/>
          </a:bodyPr>
          <a:lstStyle/>
          <a:p>
            <a:pPr defTabSz="914400"/>
            <a:r>
              <a:rPr lang="en-US" sz="6600"/>
              <a:t>Questions &amp; Discussion</a:t>
            </a:r>
          </a:p>
        </p:txBody>
      </p:sp>
      <p:sp>
        <p:nvSpPr>
          <p:cNvPr id="3" name="Content Placeholder 2"/>
          <p:cNvSpPr>
            <a:spLocks noGrp="1"/>
          </p:cNvSpPr>
          <p:nvPr>
            <p:ph idx="1"/>
          </p:nvPr>
        </p:nvSpPr>
        <p:spPr>
          <a:xfrm>
            <a:off x="1860864" y="4941662"/>
            <a:ext cx="6478764" cy="977621"/>
          </a:xfrm>
        </p:spPr>
        <p:txBody>
          <a:bodyPr vert="horz" lIns="91440" tIns="91440" rIns="91440" bIns="91440" rtlCol="0">
            <a:normAutofit/>
          </a:bodyPr>
          <a:lstStyle/>
          <a:p>
            <a:pPr marL="0" indent="0" defTabSz="914400">
              <a:buNone/>
            </a:pPr>
            <a:r>
              <a:rPr lang="en-US" sz="1400" cap="all"/>
              <a:t>Open floor for questions and discussions</a:t>
            </a:r>
          </a:p>
        </p:txBody>
      </p:sp>
      <p:cxnSp>
        <p:nvCxnSpPr>
          <p:cNvPr id="18" name="Straight Connector 17">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09153" y="804519"/>
            <a:ext cx="2431365" cy="4431360"/>
          </a:xfrm>
        </p:spPr>
        <p:txBody>
          <a:bodyPr anchor="ctr">
            <a:normAutofit/>
          </a:bodyPr>
          <a:lstStyle/>
          <a:p>
            <a:r>
              <a:rPr lang="en-IN" sz="2200"/>
              <a:t>Introduction</a:t>
            </a:r>
          </a:p>
        </p:txBody>
      </p:sp>
      <p:cxnSp>
        <p:nvCxnSpPr>
          <p:cNvPr id="13" name="Straight Connector 12">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8867"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478397" y="804520"/>
            <a:ext cx="4576919" cy="4431359"/>
          </a:xfrm>
        </p:spPr>
        <p:txBody>
          <a:bodyPr anchor="ctr">
            <a:normAutofit/>
          </a:bodyPr>
          <a:lstStyle/>
          <a:p>
            <a:endParaRPr lang="en-US"/>
          </a:p>
          <a:p>
            <a:pPr>
              <a:defRPr sz="1800" b="0"/>
            </a:pPr>
            <a:r>
              <a:rPr lang="en-US"/>
              <a:t>Problem Statement: Understanding and predicting insurance charges is crucial for pricing strategies in the insurance industry. Accurate predictions help in assessing risk and determining premiums.</a:t>
            </a:r>
            <a:br>
              <a:rPr lang="en-US"/>
            </a:br>
            <a:br>
              <a:rPr lang="en-US"/>
            </a:br>
            <a:r>
              <a:rPr lang="en-US"/>
              <a:t>Objective: Use machine learning models to predict insurance charges based on various demographic and health-related factors.</a:t>
            </a:r>
          </a:p>
        </p:txBody>
      </p:sp>
      <p:pic>
        <p:nvPicPr>
          <p:cNvPr id="15" name="Picture 14">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 y="0"/>
            <a:ext cx="914615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1040302"/>
            <a:ext cx="7202456" cy="1020229"/>
          </a:xfrm>
        </p:spPr>
        <p:txBody>
          <a:bodyPr>
            <a:normAutofit/>
          </a:bodyPr>
          <a:lstStyle/>
          <a:p>
            <a:r>
              <a:t>Dataset Overview</a:t>
            </a:r>
          </a:p>
        </p:txBody>
      </p:sp>
      <p:cxnSp>
        <p:nvCxnSpPr>
          <p:cNvPr id="13" name="Straight Connector 12">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742" y="2081620"/>
            <a:ext cx="718649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p:cNvSpPr>
            <a:spLocks noGrp="1"/>
          </p:cNvSpPr>
          <p:nvPr>
            <p:ph idx="1"/>
          </p:nvPr>
        </p:nvSpPr>
        <p:spPr>
          <a:xfrm>
            <a:off x="1088685" y="2355536"/>
            <a:ext cx="7077303" cy="3215530"/>
          </a:xfrm>
        </p:spPr>
        <p:txBody>
          <a:bodyPr>
            <a:normAutofit/>
          </a:bodyPr>
          <a:lstStyle/>
          <a:p>
            <a:endParaRPr lang="en-US"/>
          </a:p>
          <a:p>
            <a:pPr>
              <a:defRPr sz="1800" b="0"/>
            </a:pPr>
            <a:r>
              <a:rPr lang="en-US"/>
              <a:t>Description: The dataset includes information about individuals, such as age, sex, BMI, number of children, smoker status, region, and charges.</a:t>
            </a:r>
            <a:br>
              <a:rPr lang="en-US"/>
            </a:br>
            <a:br>
              <a:rPr lang="en-US"/>
            </a:br>
            <a:r>
              <a:rPr lang="en-US"/>
              <a:t>Key Features: Age, BMI, smoker status, region, and charges (target variable).</a:t>
            </a:r>
          </a:p>
        </p:txBody>
      </p:sp>
      <p:sp>
        <p:nvSpPr>
          <p:cNvPr id="15" name="Rectangle 14">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6122584"/>
            <a:ext cx="9143772"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t>Age Distribution</a:t>
            </a:r>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p:nvSpPr>
        <p:spPr>
          <a:xfrm>
            <a:off x="1088685" y="2015732"/>
            <a:ext cx="31291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defRPr sz="1800" b="0"/>
            </a:pPr>
            <a:r>
              <a:rPr lang="en-US"/>
              <a:t>Insight: The dataset has a diverse age range, with a notable concentration of younger individuals, which may influence the overall charge distribution.</a:t>
            </a:r>
          </a:p>
        </p:txBody>
      </p:sp>
      <p:pic>
        <p:nvPicPr>
          <p:cNvPr id="3" name="Picture 2" descr="Age_Distribution.png"/>
          <p:cNvPicPr>
            <a:picLocks noChangeAspect="1"/>
          </p:cNvPicPr>
          <p:nvPr/>
        </p:nvPicPr>
        <p:blipFill>
          <a:blip r:embed="rId3"/>
          <a:stretch>
            <a:fillRect/>
          </a:stretch>
        </p:blipFill>
        <p:spPr>
          <a:xfrm>
            <a:off x="4570808" y="2019865"/>
            <a:ext cx="3720331" cy="2232197"/>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t>BMI Distribution</a:t>
            </a:r>
          </a:p>
        </p:txBody>
      </p:sp>
      <p:sp>
        <p:nvSpPr>
          <p:cNvPr id="32" name="Rectangle 3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p:nvSpPr>
        <p:spPr>
          <a:xfrm>
            <a:off x="1088685" y="2015732"/>
            <a:ext cx="31291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defRPr sz="1800" b="0"/>
            </a:pPr>
            <a:r>
              <a:rPr lang="en-US"/>
              <a:t>Insight: BMI values are clustered around 25-35, indicating a significant portion of the population is in the overweight category, potentially affecting health-related costs.</a:t>
            </a:r>
          </a:p>
        </p:txBody>
      </p:sp>
      <p:pic>
        <p:nvPicPr>
          <p:cNvPr id="3" name="Picture 2" descr="BMI_Distribution.png"/>
          <p:cNvPicPr>
            <a:picLocks noChangeAspect="1"/>
          </p:cNvPicPr>
          <p:nvPr/>
        </p:nvPicPr>
        <p:blipFill>
          <a:blip r:embed="rId3"/>
          <a:stretch>
            <a:fillRect/>
          </a:stretch>
        </p:blipFill>
        <p:spPr>
          <a:xfrm>
            <a:off x="4570808" y="2019865"/>
            <a:ext cx="3720331" cy="2232197"/>
          </a:xfrm>
          <a:prstGeom prst="rect">
            <a:avLst/>
          </a:prstGeom>
        </p:spPr>
      </p:pic>
      <p:pic>
        <p:nvPicPr>
          <p:cNvPr id="33" name="Picture 3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sz="3000"/>
              <a:t>Charges vs. Smoker Status</a:t>
            </a:r>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p:nvSpPr>
        <p:spPr>
          <a:xfrm>
            <a:off x="1088685" y="2015732"/>
            <a:ext cx="31291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defRPr sz="1800" b="0"/>
            </a:pPr>
            <a:r>
              <a:rPr lang="en-US"/>
              <a:t>Insight: Smokers tend to have higher medical charges, which highlights the significant impact of smoking on healthcare costs.</a:t>
            </a:r>
          </a:p>
        </p:txBody>
      </p:sp>
      <p:pic>
        <p:nvPicPr>
          <p:cNvPr id="3" name="Picture 2" descr="Charges_Smoker_Status.png"/>
          <p:cNvPicPr>
            <a:picLocks noChangeAspect="1"/>
          </p:cNvPicPr>
          <p:nvPr/>
        </p:nvPicPr>
        <p:blipFill>
          <a:blip r:embed="rId3"/>
          <a:stretch>
            <a:fillRect/>
          </a:stretch>
        </p:blipFill>
        <p:spPr>
          <a:xfrm>
            <a:off x="4570808" y="2019865"/>
            <a:ext cx="3720331" cy="2232197"/>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t>Correlation Heatmap</a:t>
            </a:r>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p:nvSpPr>
        <p:spPr>
          <a:xfrm>
            <a:off x="1088685" y="2015732"/>
            <a:ext cx="31291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defRPr sz="1800" b="0"/>
            </a:pPr>
            <a:r>
              <a:rPr lang="en-US"/>
              <a:t>Insight: High correlations between 'charges' and 'smoker status', 'annual salary', and 'hospital expenditure', indicating these are key factors in predicting charges.</a:t>
            </a:r>
          </a:p>
        </p:txBody>
      </p:sp>
      <p:pic>
        <p:nvPicPr>
          <p:cNvPr id="3" name="Picture 2" descr="Correlation_Heatmap.png"/>
          <p:cNvPicPr>
            <a:picLocks noChangeAspect="1"/>
          </p:cNvPicPr>
          <p:nvPr/>
        </p:nvPicPr>
        <p:blipFill>
          <a:blip r:embed="rId3"/>
          <a:stretch>
            <a:fillRect/>
          </a:stretch>
        </p:blipFill>
        <p:spPr>
          <a:xfrm>
            <a:off x="4570808" y="1894304"/>
            <a:ext cx="3720331" cy="2483319"/>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sz="2500"/>
              <a:t>Average Charges by Region</a:t>
            </a:r>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p:nvSpPr>
        <p:spPr>
          <a:xfrm>
            <a:off x="1088685" y="2015732"/>
            <a:ext cx="31291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defRPr sz="1800" b="0"/>
            </a:pPr>
            <a:r>
              <a:rPr lang="en-US"/>
              <a:t>Insight: There are noticeable regional differences in average charges, with the southeast region having the highest average charges.</a:t>
            </a:r>
          </a:p>
        </p:txBody>
      </p:sp>
      <p:pic>
        <p:nvPicPr>
          <p:cNvPr id="3" name="Picture 2" descr="Charges_by_Region.png"/>
          <p:cNvPicPr>
            <a:picLocks noChangeAspect="1"/>
          </p:cNvPicPr>
          <p:nvPr/>
        </p:nvPicPr>
        <p:blipFill>
          <a:blip r:embed="rId3"/>
          <a:stretch>
            <a:fillRect/>
          </a:stretch>
        </p:blipFill>
        <p:spPr>
          <a:xfrm>
            <a:off x="4570808" y="2019865"/>
            <a:ext cx="3720331" cy="2232197"/>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IN"/>
              <a:t>Modeling Approach</a:t>
            </a:r>
          </a:p>
        </p:txBody>
      </p:sp>
      <p:sp>
        <p:nvSpPr>
          <p:cNvPr id="3" name="Content Placeholder 2"/>
          <p:cNvSpPr>
            <a:spLocks noGrp="1"/>
          </p:cNvSpPr>
          <p:nvPr>
            <p:ph idx="1"/>
          </p:nvPr>
        </p:nvSpPr>
        <p:spPr>
          <a:xfrm>
            <a:off x="1088684" y="2015732"/>
            <a:ext cx="7202456" cy="3450613"/>
          </a:xfrm>
        </p:spPr>
        <p:txBody>
          <a:bodyPr>
            <a:normAutofit/>
          </a:bodyPr>
          <a:lstStyle/>
          <a:p>
            <a:pPr>
              <a:lnSpc>
                <a:spcPct val="110000"/>
              </a:lnSpc>
            </a:pPr>
            <a:endParaRPr lang="en-US" sz="1700"/>
          </a:p>
          <a:p>
            <a:pPr>
              <a:lnSpc>
                <a:spcPct val="110000"/>
              </a:lnSpc>
              <a:defRPr sz="1800" b="0"/>
            </a:pPr>
            <a:r>
              <a:rPr lang="en-US" sz="1700"/>
              <a:t>Models Used:</a:t>
            </a:r>
            <a:br>
              <a:rPr lang="en-US" sz="1700"/>
            </a:br>
            <a:r>
              <a:rPr lang="en-US" sz="1700"/>
              <a:t>- Linear Regression: Assumes a linear relationship between features and target.</a:t>
            </a:r>
            <a:br>
              <a:rPr lang="en-US" sz="1700"/>
            </a:br>
            <a:r>
              <a:rPr lang="en-US" sz="1700"/>
              <a:t>- Decision Tree: Captures non-linear interactions and splits data based on feature values.</a:t>
            </a:r>
            <a:br>
              <a:rPr lang="en-US" sz="1700"/>
            </a:br>
            <a:r>
              <a:rPr lang="en-US" sz="1700"/>
              <a:t>- Random Forest: An ensemble of decision trees, providing robustness against overfitting and better generalization.</a:t>
            </a:r>
            <a:br>
              <a:rPr lang="en-US" sz="1700"/>
            </a:br>
            <a:br>
              <a:rPr lang="en-US" sz="1700"/>
            </a:br>
            <a:r>
              <a:rPr lang="en-US" sz="1700"/>
              <a:t>Evaluation Metric: RMSE (Root Mean Squared Error) was used to assess model performance.</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TotalTime>
  <Words>585</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Insurance Charges Prediction Analysis</vt:lpstr>
      <vt:lpstr>Introduction</vt:lpstr>
      <vt:lpstr>Dataset Overview</vt:lpstr>
      <vt:lpstr>Age Distribution</vt:lpstr>
      <vt:lpstr>BMI Distribution</vt:lpstr>
      <vt:lpstr>Charges vs. Smoker Status</vt:lpstr>
      <vt:lpstr>Correlation Heatmap</vt:lpstr>
      <vt:lpstr>Average Charges by Region</vt:lpstr>
      <vt:lpstr>Modeling Approach</vt:lpstr>
      <vt:lpstr>Model Performance Comparison</vt:lpstr>
      <vt:lpstr>Key Findings</vt:lpstr>
      <vt:lpstr>Conclusion</vt:lpstr>
      <vt:lpstr>Future Work</vt:lpstr>
      <vt:lpstr>Questions &amp; Discussion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Chirag  Shaw</cp:lastModifiedBy>
  <cp:revision>2</cp:revision>
  <dcterms:created xsi:type="dcterms:W3CDTF">2013-01-27T09:14:16Z</dcterms:created>
  <dcterms:modified xsi:type="dcterms:W3CDTF">2024-07-25T19:35:41Z</dcterms:modified>
  <cp:category/>
</cp:coreProperties>
</file>