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8" r:id="rId2"/>
    <p:sldId id="264" r:id="rId3"/>
    <p:sldId id="280" r:id="rId4"/>
    <p:sldId id="266" r:id="rId5"/>
    <p:sldId id="262" r:id="rId6"/>
    <p:sldId id="285" r:id="rId7"/>
    <p:sldId id="284" r:id="rId8"/>
    <p:sldId id="286" r:id="rId9"/>
    <p:sldId id="278" r:id="rId10"/>
    <p:sldId id="283" r:id="rId11"/>
    <p:sldId id="281" r:id="rId12"/>
    <p:sldId id="282" r:id="rId13"/>
    <p:sldId id="263" r:id="rId14"/>
    <p:sldId id="267" r:id="rId15"/>
    <p:sldId id="265" r:id="rId16"/>
  </p:sldIdLst>
  <p:sldSz cx="18288000" cy="10287000"/>
  <p:notesSz cx="18288000" cy="10287000"/>
  <p:custShowLst>
    <p:custShow name="Custom show 1" id="0">
      <p:sldLst/>
    </p:custShow>
  </p:custShow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8">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2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08" autoAdjust="0"/>
  </p:normalViewPr>
  <p:slideViewPr>
    <p:cSldViewPr>
      <p:cViewPr varScale="1">
        <p:scale>
          <a:sx n="49" d="100"/>
          <a:sy n="49" d="100"/>
        </p:scale>
        <p:origin x="404" y="36"/>
      </p:cViewPr>
      <p:guideLst>
        <p:guide orient="horz" pos="289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613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968" y="0"/>
            <a:ext cx="7924800" cy="516137"/>
          </a:xfrm>
          <a:prstGeom prst="rect">
            <a:avLst/>
          </a:prstGeom>
        </p:spPr>
        <p:txBody>
          <a:bodyPr vert="horz" lIns="91440" tIns="45720" rIns="91440" bIns="45720" rtlCol="0"/>
          <a:lstStyle>
            <a:lvl1pPr algn="r">
              <a:defRPr sz="1200"/>
            </a:lvl1pPr>
          </a:lstStyle>
          <a:p>
            <a:fld id="{3EFD42F7-718C-4B98-AAEC-167E6DDD60A7}" type="datetimeFigureOut">
              <a:rPr lang="en-US" smtClean="0"/>
              <a:t>4/29/2024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0619"/>
            <a:ext cx="14630400" cy="405050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0865"/>
            <a:ext cx="7924800" cy="5161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968" y="9770865"/>
            <a:ext cx="7924800" cy="516135"/>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273031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3050880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13</a:t>
            </a:fld>
            <a:endParaRPr lang="en-US"/>
          </a:p>
        </p:txBody>
      </p:sp>
    </p:spTree>
    <p:extLst>
      <p:ext uri="{BB962C8B-B14F-4D97-AF65-F5344CB8AC3E}">
        <p14:creationId xmlns:p14="http://schemas.microsoft.com/office/powerpoint/2010/main" val="665383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14</a:t>
            </a:fld>
            <a:endParaRPr lang="en-US"/>
          </a:p>
        </p:txBody>
      </p:sp>
    </p:spTree>
    <p:extLst>
      <p:ext uri="{BB962C8B-B14F-4D97-AF65-F5344CB8AC3E}">
        <p14:creationId xmlns:p14="http://schemas.microsoft.com/office/powerpoint/2010/main" val="52787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231005" cy="10287000"/>
          </a:xfrm>
          <a:custGeom>
            <a:avLst/>
            <a:gdLst/>
            <a:ahLst/>
            <a:cxnLst/>
            <a:rect l="l" t="t" r="r" b="b"/>
            <a:pathLst>
              <a:path w="4231005" h="10287000">
                <a:moveTo>
                  <a:pt x="0" y="10286999"/>
                </a:moveTo>
                <a:lnTo>
                  <a:pt x="0" y="0"/>
                </a:lnTo>
                <a:lnTo>
                  <a:pt x="4230835" y="0"/>
                </a:lnTo>
                <a:lnTo>
                  <a:pt x="4230835" y="10286999"/>
                </a:lnTo>
                <a:lnTo>
                  <a:pt x="0" y="10286999"/>
                </a:lnTo>
                <a:close/>
              </a:path>
            </a:pathLst>
          </a:custGeom>
          <a:solidFill>
            <a:srgbClr val="004A98"/>
          </a:solidFill>
        </p:spPr>
        <p:txBody>
          <a:bodyPr wrap="square" lIns="0" tIns="0" rIns="0" bIns="0" rtlCol="0"/>
          <a:lstStyle/>
          <a:p>
            <a:endParaRPr/>
          </a:p>
        </p:txBody>
      </p:sp>
      <p:sp>
        <p:nvSpPr>
          <p:cNvPr id="17" name="bg object 17"/>
          <p:cNvSpPr/>
          <p:nvPr/>
        </p:nvSpPr>
        <p:spPr>
          <a:xfrm>
            <a:off x="5897011" y="3878930"/>
            <a:ext cx="333375" cy="333375"/>
          </a:xfrm>
          <a:custGeom>
            <a:avLst/>
            <a:gdLst/>
            <a:ahLst/>
            <a:cxnLst/>
            <a:rect l="l" t="t" r="r" b="b"/>
            <a:pathLst>
              <a:path w="333375" h="333375">
                <a:moveTo>
                  <a:pt x="166687" y="333375"/>
                </a:moveTo>
                <a:lnTo>
                  <a:pt x="126176" y="328381"/>
                </a:lnTo>
                <a:lnTo>
                  <a:pt x="88108" y="313693"/>
                </a:lnTo>
                <a:lnTo>
                  <a:pt x="54754" y="290200"/>
                </a:lnTo>
                <a:lnTo>
                  <a:pt x="28089" y="259289"/>
                </a:lnTo>
                <a:lnTo>
                  <a:pt x="9736" y="222832"/>
                </a:lnTo>
                <a:lnTo>
                  <a:pt x="800" y="183025"/>
                </a:lnTo>
                <a:lnTo>
                  <a:pt x="0" y="166687"/>
                </a:lnTo>
                <a:lnTo>
                  <a:pt x="200" y="158498"/>
                </a:lnTo>
                <a:lnTo>
                  <a:pt x="7172" y="118299"/>
                </a:lnTo>
                <a:lnTo>
                  <a:pt x="23708" y="81000"/>
                </a:lnTo>
                <a:lnTo>
                  <a:pt x="48825" y="48821"/>
                </a:lnTo>
                <a:lnTo>
                  <a:pt x="80998" y="23708"/>
                </a:lnTo>
                <a:lnTo>
                  <a:pt x="118301" y="7175"/>
                </a:lnTo>
                <a:lnTo>
                  <a:pt x="158498" y="200"/>
                </a:lnTo>
                <a:lnTo>
                  <a:pt x="166687" y="0"/>
                </a:lnTo>
                <a:lnTo>
                  <a:pt x="174876" y="200"/>
                </a:lnTo>
                <a:lnTo>
                  <a:pt x="215073" y="7175"/>
                </a:lnTo>
                <a:lnTo>
                  <a:pt x="252372" y="23708"/>
                </a:lnTo>
                <a:lnTo>
                  <a:pt x="284549" y="48821"/>
                </a:lnTo>
                <a:lnTo>
                  <a:pt x="309666" y="81000"/>
                </a:lnTo>
                <a:lnTo>
                  <a:pt x="326202" y="118299"/>
                </a:lnTo>
                <a:lnTo>
                  <a:pt x="333174" y="158498"/>
                </a:lnTo>
                <a:lnTo>
                  <a:pt x="333375" y="166687"/>
                </a:lnTo>
                <a:lnTo>
                  <a:pt x="333174" y="174876"/>
                </a:lnTo>
                <a:lnTo>
                  <a:pt x="326202" y="215073"/>
                </a:lnTo>
                <a:lnTo>
                  <a:pt x="309666" y="252372"/>
                </a:lnTo>
                <a:lnTo>
                  <a:pt x="284549" y="284549"/>
                </a:lnTo>
                <a:lnTo>
                  <a:pt x="252372" y="309666"/>
                </a:lnTo>
                <a:lnTo>
                  <a:pt x="215073" y="326202"/>
                </a:lnTo>
                <a:lnTo>
                  <a:pt x="174876" y="333174"/>
                </a:lnTo>
                <a:lnTo>
                  <a:pt x="166687" y="333375"/>
                </a:lnTo>
                <a:close/>
              </a:path>
            </a:pathLst>
          </a:custGeom>
          <a:solidFill>
            <a:srgbClr val="000000"/>
          </a:solidFill>
        </p:spPr>
        <p:txBody>
          <a:bodyPr wrap="square" lIns="0" tIns="0" rIns="0" bIns="0" rtlCol="0"/>
          <a:lstStyle/>
          <a:p>
            <a:endParaRPr/>
          </a:p>
        </p:txBody>
      </p:sp>
      <p:sp>
        <p:nvSpPr>
          <p:cNvPr id="2" name="Holder 2"/>
          <p:cNvSpPr>
            <a:spLocks noGrp="1"/>
          </p:cNvSpPr>
          <p:nvPr>
            <p:ph type="ctrTitle"/>
          </p:nvPr>
        </p:nvSpPr>
        <p:spPr>
          <a:xfrm>
            <a:off x="5793180" y="352589"/>
            <a:ext cx="6701639" cy="18389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DE9E16C-DA16-4CFF-90D8-AE2D9B5AC50B}" type="datetime1">
              <a:rPr lang="en-US" smtClean="0"/>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200" b="0" i="0">
                <a:solidFill>
                  <a:srgbClr val="F5BE49"/>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8F5859E-966D-4CC4-B6B3-39D2F66E6C2E}" type="datetime1">
              <a:rPr lang="en-US" smtClean="0"/>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200" b="0" i="0">
                <a:solidFill>
                  <a:srgbClr val="F5BE49"/>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54208CF-AF4D-434C-8438-41232906236E}" type="datetime1">
              <a:rPr lang="en-US" smtClean="0"/>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200" b="0" i="0">
                <a:solidFill>
                  <a:srgbClr val="F5BE49"/>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8C021F1-533F-4F60-A108-06E00FD27E74}" type="datetime1">
              <a:rPr lang="en-US" smtClean="0"/>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597D131-69A9-43AE-AA32-7CB210F542E6}" type="datetime1">
              <a:rPr lang="en-US" smtClean="0"/>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06587" y="2431516"/>
            <a:ext cx="13074825" cy="3103879"/>
          </a:xfrm>
          <a:prstGeom prst="rect">
            <a:avLst/>
          </a:prstGeom>
        </p:spPr>
        <p:txBody>
          <a:bodyPr wrap="square" lIns="0" tIns="0" rIns="0" bIns="0">
            <a:spAutoFit/>
          </a:bodyPr>
          <a:lstStyle>
            <a:lvl1pPr>
              <a:defRPr sz="20200" b="0" i="0">
                <a:solidFill>
                  <a:srgbClr val="F5BE49"/>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4FF9129B-0A04-4128-B5AA-034F6D10B6E5}" type="datetime1">
              <a:rPr lang="en-US" smtClean="0"/>
              <a:t>4/29/2024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png">
            <a:extLst>
              <a:ext uri="{FF2B5EF4-FFF2-40B4-BE49-F238E27FC236}">
                <a16:creationId xmlns:a16="http://schemas.microsoft.com/office/drawing/2014/main" id="{B36966BB-6D1D-1EA3-B389-C1340A450326}"/>
              </a:ext>
            </a:extLst>
          </p:cNvPr>
          <p:cNvPicPr>
            <a:picLocks noChangeAspect="1"/>
          </p:cNvPicPr>
          <p:nvPr/>
        </p:nvPicPr>
        <p:blipFill>
          <a:blip r:embed="rId2"/>
          <a:stretch>
            <a:fillRect/>
          </a:stretch>
        </p:blipFill>
        <p:spPr>
          <a:xfrm>
            <a:off x="304800" y="-10668"/>
            <a:ext cx="3194685" cy="2062480"/>
          </a:xfrm>
          <a:prstGeom prst="rect">
            <a:avLst/>
          </a:prstGeom>
          <a:noFill/>
          <a:ln w="9525">
            <a:noFill/>
          </a:ln>
        </p:spPr>
      </p:pic>
      <p:sp>
        <p:nvSpPr>
          <p:cNvPr id="4" name="TextBox 3">
            <a:extLst>
              <a:ext uri="{FF2B5EF4-FFF2-40B4-BE49-F238E27FC236}">
                <a16:creationId xmlns:a16="http://schemas.microsoft.com/office/drawing/2014/main" id="{18882939-16E8-7ACC-E38B-CEE6CF866E81}"/>
              </a:ext>
            </a:extLst>
          </p:cNvPr>
          <p:cNvSpPr txBox="1"/>
          <p:nvPr/>
        </p:nvSpPr>
        <p:spPr>
          <a:xfrm>
            <a:off x="3238500" y="142478"/>
            <a:ext cx="11811000" cy="707886"/>
          </a:xfrm>
          <a:prstGeom prst="rect">
            <a:avLst/>
          </a:prstGeom>
          <a:noFill/>
        </p:spPr>
        <p:txBody>
          <a:bodyPr wrap="square">
            <a:spAutoFit/>
          </a:bodyPr>
          <a:lstStyle/>
          <a:p>
            <a:pPr indent="0" algn="ctr"/>
            <a:r>
              <a:rPr lang="en-US" sz="4000" b="1">
                <a:solidFill>
                  <a:srgbClr val="C00000"/>
                </a:solidFill>
                <a:latin typeface="Times New Roman" panose="02020603050405020304" charset="0"/>
              </a:rPr>
              <a:t>SAPTHAGIRI COLLEGE OF ENGINEERING</a:t>
            </a:r>
            <a:endParaRPr lang="en-US" sz="4000" b="1" dirty="0">
              <a:solidFill>
                <a:srgbClr val="C00000"/>
              </a:solidFill>
              <a:latin typeface="Times New Roman" panose="02020603050405020304" charset="0"/>
            </a:endParaRPr>
          </a:p>
        </p:txBody>
      </p:sp>
      <p:pic>
        <p:nvPicPr>
          <p:cNvPr id="5" name="Picture 2">
            <a:extLst>
              <a:ext uri="{FF2B5EF4-FFF2-40B4-BE49-F238E27FC236}">
                <a16:creationId xmlns:a16="http://schemas.microsoft.com/office/drawing/2014/main" id="{C22DDD77-974A-7DA1-E450-6356C7BC1425}"/>
              </a:ext>
            </a:extLst>
          </p:cNvPr>
          <p:cNvPicPr/>
          <p:nvPr/>
        </p:nvPicPr>
        <p:blipFill>
          <a:blip r:embed="rId3">
            <a:extLst>
              <a:ext uri="{28A0092B-C50C-407E-A947-70E740481C1C}">
                <a14:useLocalDpi xmlns:a14="http://schemas.microsoft.com/office/drawing/2010/main" val="0"/>
              </a:ext>
            </a:extLst>
          </a:blip>
          <a:stretch>
            <a:fillRect/>
          </a:stretch>
        </p:blipFill>
        <p:spPr>
          <a:xfrm>
            <a:off x="15392400" y="334137"/>
            <a:ext cx="1626870" cy="1694815"/>
          </a:xfrm>
          <a:prstGeom prst="rect">
            <a:avLst/>
          </a:prstGeom>
          <a:noFill/>
          <a:ln>
            <a:noFill/>
          </a:ln>
        </p:spPr>
      </p:pic>
      <p:sp>
        <p:nvSpPr>
          <p:cNvPr id="7" name="TextBox 6">
            <a:extLst>
              <a:ext uri="{FF2B5EF4-FFF2-40B4-BE49-F238E27FC236}">
                <a16:creationId xmlns:a16="http://schemas.microsoft.com/office/drawing/2014/main" id="{72A06AE7-0471-9637-F4E7-2A967C2FF9A1}"/>
              </a:ext>
            </a:extLst>
          </p:cNvPr>
          <p:cNvSpPr txBox="1"/>
          <p:nvPr/>
        </p:nvSpPr>
        <p:spPr>
          <a:xfrm>
            <a:off x="2895600" y="659174"/>
            <a:ext cx="12496800" cy="369332"/>
          </a:xfrm>
          <a:prstGeom prst="rect">
            <a:avLst/>
          </a:prstGeom>
          <a:noFill/>
        </p:spPr>
        <p:txBody>
          <a:bodyPr wrap="square">
            <a:spAutoFit/>
          </a:bodyPr>
          <a:lstStyle/>
          <a:p>
            <a:pPr indent="0" algn="ctr"/>
            <a:endParaRPr lang="en-US" b="0">
              <a:latin typeface="Times New Roman" panose="02020603050405020304" charset="0"/>
            </a:endParaRPr>
          </a:p>
        </p:txBody>
      </p:sp>
      <p:sp>
        <p:nvSpPr>
          <p:cNvPr id="9" name="TextBox 8">
            <a:extLst>
              <a:ext uri="{FF2B5EF4-FFF2-40B4-BE49-F238E27FC236}">
                <a16:creationId xmlns:a16="http://schemas.microsoft.com/office/drawing/2014/main" id="{35E0BB25-D03D-0D24-7DD6-16AA99911130}"/>
              </a:ext>
            </a:extLst>
          </p:cNvPr>
          <p:cNvSpPr txBox="1"/>
          <p:nvPr/>
        </p:nvSpPr>
        <p:spPr>
          <a:xfrm>
            <a:off x="3124200" y="742856"/>
            <a:ext cx="11169396" cy="923330"/>
          </a:xfrm>
          <a:prstGeom prst="rect">
            <a:avLst/>
          </a:prstGeom>
          <a:noFill/>
        </p:spPr>
        <p:txBody>
          <a:bodyPr wrap="square">
            <a:spAutoFit/>
          </a:bodyPr>
          <a:lstStyle/>
          <a:p>
            <a:pPr algn="ctr">
              <a:tabLst>
                <a:tab pos="88900" algn="l"/>
              </a:tabLst>
            </a:pPr>
            <a:r>
              <a:rPr lang="en-US" b="0">
                <a:latin typeface="Times New Roman" panose="02020603050405020304" charset="0"/>
              </a:rPr>
              <a:t>(Affiliated to Visvesvaraya Technological University, Belagavi&amp; Approved by  AICTE, New Delhi)</a:t>
            </a:r>
          </a:p>
          <a:p>
            <a:pPr indent="0" algn="ctr"/>
            <a:r>
              <a:rPr lang="en-US">
                <a:latin typeface="Times New Roman" panose="02020603050405020304" charset="0"/>
              </a:rPr>
              <a:t>(Accredited by NAAC with “A” grade) (NBA Accredited-CSE,ECE,EEE,ISE,ME)</a:t>
            </a:r>
          </a:p>
          <a:p>
            <a:pPr indent="0" algn="ctr"/>
            <a:r>
              <a:rPr lang="en-US">
                <a:latin typeface="Times New Roman" panose="02020603050405020304" charset="0"/>
              </a:rPr>
              <a:t> (An ISO 9001:2015 &amp; ISO 14001:2015 Certified)</a:t>
            </a:r>
            <a:endParaRPr lang="en-US"/>
          </a:p>
        </p:txBody>
      </p:sp>
      <p:sp>
        <p:nvSpPr>
          <p:cNvPr id="11" name="TextBox 10">
            <a:extLst>
              <a:ext uri="{FF2B5EF4-FFF2-40B4-BE49-F238E27FC236}">
                <a16:creationId xmlns:a16="http://schemas.microsoft.com/office/drawing/2014/main" id="{8B6BEBE1-A67A-7190-6D3F-23644994D405}"/>
              </a:ext>
            </a:extLst>
          </p:cNvPr>
          <p:cNvSpPr txBox="1"/>
          <p:nvPr/>
        </p:nvSpPr>
        <p:spPr>
          <a:xfrm>
            <a:off x="4136898" y="1832157"/>
            <a:ext cx="9144000" cy="584775"/>
          </a:xfrm>
          <a:prstGeom prst="rect">
            <a:avLst/>
          </a:prstGeom>
          <a:noFill/>
        </p:spPr>
        <p:txBody>
          <a:bodyPr wrap="square">
            <a:spAutoFit/>
          </a:bodyPr>
          <a:lstStyle/>
          <a:p>
            <a:pPr indent="0" algn="ctr"/>
            <a:r>
              <a:rPr lang="en-US" sz="3200" b="1">
                <a:solidFill>
                  <a:srgbClr val="00B0F0"/>
                </a:solidFill>
                <a:latin typeface="Times New Roman" panose="02020603050405020304" charset="0"/>
              </a:rPr>
              <a:t>Department of Information Science &amp; Engineering</a:t>
            </a:r>
            <a:endParaRPr lang="en-US" sz="3200" b="1" dirty="0">
              <a:solidFill>
                <a:srgbClr val="00B0F0"/>
              </a:solidFill>
              <a:latin typeface="Times New Roman" panose="02020603050405020304" charset="0"/>
            </a:endParaRPr>
          </a:p>
        </p:txBody>
      </p:sp>
      <p:sp>
        <p:nvSpPr>
          <p:cNvPr id="14" name="TextBox 13">
            <a:extLst>
              <a:ext uri="{FF2B5EF4-FFF2-40B4-BE49-F238E27FC236}">
                <a16:creationId xmlns:a16="http://schemas.microsoft.com/office/drawing/2014/main" id="{229C4C3B-F4D3-6A27-91FB-386460B383BD}"/>
              </a:ext>
            </a:extLst>
          </p:cNvPr>
          <p:cNvSpPr txBox="1"/>
          <p:nvPr/>
        </p:nvSpPr>
        <p:spPr>
          <a:xfrm>
            <a:off x="4081272" y="2874048"/>
            <a:ext cx="9180576"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Internship Presentation</a:t>
            </a:r>
          </a:p>
        </p:txBody>
      </p:sp>
      <p:cxnSp>
        <p:nvCxnSpPr>
          <p:cNvPr id="17" name="Straight Connector 16">
            <a:extLst>
              <a:ext uri="{FF2B5EF4-FFF2-40B4-BE49-F238E27FC236}">
                <a16:creationId xmlns:a16="http://schemas.microsoft.com/office/drawing/2014/main" id="{BB4F10E9-F35B-A9A9-0FD6-7EC28CFE4C65}"/>
              </a:ext>
            </a:extLst>
          </p:cNvPr>
          <p:cNvCxnSpPr/>
          <p:nvPr/>
        </p:nvCxnSpPr>
        <p:spPr>
          <a:xfrm>
            <a:off x="0" y="2400300"/>
            <a:ext cx="1828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510742F-614D-C1FE-5B40-1AB3BA58E790}"/>
              </a:ext>
            </a:extLst>
          </p:cNvPr>
          <p:cNvSpPr txBox="1"/>
          <p:nvPr/>
        </p:nvSpPr>
        <p:spPr>
          <a:xfrm>
            <a:off x="3951732" y="3369340"/>
            <a:ext cx="9186672" cy="584775"/>
          </a:xfrm>
          <a:prstGeom prst="rect">
            <a:avLst/>
          </a:prstGeom>
          <a:noFill/>
        </p:spPr>
        <p:txBody>
          <a:bodyPr wrap="square">
            <a:spAutoFit/>
          </a:bodyPr>
          <a:lstStyle/>
          <a:p>
            <a:pPr algn="ctr"/>
            <a:r>
              <a:rPr lang="en-US" sz="3200" b="1">
                <a:latin typeface="Times New Roman" panose="02020603050405020304" pitchFamily="18" charset="0"/>
                <a:cs typeface="Times New Roman" panose="02020603050405020304" pitchFamily="18" charset="0"/>
              </a:rPr>
              <a:t>on</a:t>
            </a:r>
            <a:endParaRPr lang="en-US" sz="32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0138487-3D85-C6C4-B825-D0E6B44212B9}"/>
              </a:ext>
            </a:extLst>
          </p:cNvPr>
          <p:cNvSpPr txBox="1"/>
          <p:nvPr/>
        </p:nvSpPr>
        <p:spPr>
          <a:xfrm>
            <a:off x="685800" y="4010714"/>
            <a:ext cx="16916400" cy="1569660"/>
          </a:xfrm>
          <a:prstGeom prst="rect">
            <a:avLst/>
          </a:prstGeom>
          <a:noFill/>
        </p:spPr>
        <p:txBody>
          <a:bodyPr wrap="square">
            <a:spAutoFit/>
          </a:bodyPr>
          <a:lstStyle/>
          <a:p>
            <a:pPr algn="ctr"/>
            <a:r>
              <a:rPr lang="en-US" sz="3200" b="1" dirty="0">
                <a:solidFill>
                  <a:srgbClr val="C00000"/>
                </a:solidFill>
              </a:rPr>
              <a:t>“</a:t>
            </a:r>
            <a:r>
              <a:rPr lang="en-US" sz="3200" b="1" i="0" u="none" strike="noStrike" dirty="0">
                <a:solidFill>
                  <a:srgbClr val="C00000"/>
                </a:solidFill>
                <a:effectLst/>
                <a:latin typeface="Calibri" panose="020F0502020204030204" pitchFamily="34" charset="0"/>
              </a:rPr>
              <a:t>Prediction of Whether the students will pass in the law exam or not  using K Nearest Neighbors</a:t>
            </a:r>
            <a:r>
              <a:rPr lang="en-US" sz="3200" b="1" dirty="0">
                <a:solidFill>
                  <a:srgbClr val="FF0000"/>
                </a:solidFill>
              </a:rPr>
              <a:t> </a:t>
            </a:r>
            <a:endParaRPr lang="en-US" sz="3200" b="1" dirty="0">
              <a:solidFill>
                <a:srgbClr val="FF0000"/>
              </a:solidFill>
              <a:latin typeface="Times New Roman" panose="02020603050405020304" pitchFamily="18" charset="0"/>
              <a:cs typeface="Times New Roman" panose="02020603050405020304" pitchFamily="18" charset="0"/>
            </a:endParaRPr>
          </a:p>
          <a:p>
            <a:pPr algn="ctr"/>
            <a:r>
              <a:rPr lang="en-US" sz="3200" b="1" dirty="0">
                <a:solidFill>
                  <a:srgbClr val="C00000"/>
                </a:solidFill>
                <a:latin typeface="Times New Roman" panose="02020603050405020304" pitchFamily="18" charset="0"/>
                <a:cs typeface="Times New Roman" panose="02020603050405020304" pitchFamily="18" charset="0"/>
              </a:rPr>
              <a:t>And</a:t>
            </a:r>
          </a:p>
          <a:p>
            <a:pPr algn="ctr"/>
            <a:r>
              <a:rPr lang="en-US" sz="3200" b="1" i="0" u="none" strike="noStrike" dirty="0">
                <a:solidFill>
                  <a:srgbClr val="C00000"/>
                </a:solidFill>
                <a:effectLst/>
                <a:latin typeface="Calibri" panose="020F0502020204030204" pitchFamily="34" charset="0"/>
              </a:rPr>
              <a:t>Classify different type of objects (</a:t>
            </a:r>
            <a:r>
              <a:rPr lang="en-US" sz="3200" b="1" i="0" u="none" strike="noStrike" dirty="0" err="1">
                <a:solidFill>
                  <a:srgbClr val="C00000"/>
                </a:solidFill>
                <a:effectLst/>
                <a:latin typeface="Calibri" panose="020F0502020204030204" pitchFamily="34" charset="0"/>
              </a:rPr>
              <a:t>laptop,speaker,table,mobile</a:t>
            </a:r>
            <a:r>
              <a:rPr lang="en-US" sz="3200" b="1" i="0" u="none" strike="noStrike" dirty="0">
                <a:solidFill>
                  <a:srgbClr val="C00000"/>
                </a:solidFill>
                <a:effectLst/>
                <a:latin typeface="Calibri" panose="020F0502020204030204" pitchFamily="34" charset="0"/>
              </a:rPr>
              <a:t>)</a:t>
            </a:r>
            <a:r>
              <a:rPr lang="en-US" sz="3200" b="1" dirty="0">
                <a:solidFill>
                  <a:srgbClr val="C00000"/>
                </a:solidFill>
              </a:rPr>
              <a:t> ”</a:t>
            </a:r>
          </a:p>
        </p:txBody>
      </p:sp>
      <p:sp>
        <p:nvSpPr>
          <p:cNvPr id="23" name="TextBox 22">
            <a:extLst>
              <a:ext uri="{FF2B5EF4-FFF2-40B4-BE49-F238E27FC236}">
                <a16:creationId xmlns:a16="http://schemas.microsoft.com/office/drawing/2014/main" id="{BF23D1A6-D5C0-15F2-0D42-F99808A23844}"/>
              </a:ext>
            </a:extLst>
          </p:cNvPr>
          <p:cNvSpPr txBox="1"/>
          <p:nvPr/>
        </p:nvSpPr>
        <p:spPr>
          <a:xfrm>
            <a:off x="7696200" y="5522298"/>
            <a:ext cx="2743200" cy="584775"/>
          </a:xfrm>
          <a:prstGeom prst="rect">
            <a:avLst/>
          </a:prstGeom>
          <a:noFill/>
        </p:spPr>
        <p:txBody>
          <a:bodyPr wrap="square">
            <a:spAutoFit/>
          </a:bodyPr>
          <a:lstStyle/>
          <a:p>
            <a:r>
              <a:rPr lang="en-US" sz="3200" b="1" i="1" dirty="0">
                <a:latin typeface="Times New Roman" panose="02020603050405020304" pitchFamily="18" charset="0"/>
                <a:cs typeface="Times New Roman" panose="02020603050405020304" pitchFamily="18" charset="0"/>
              </a:rPr>
              <a:t>Presented by:</a:t>
            </a:r>
            <a:endParaRPr lang="en-IN" sz="3200" dirty="0"/>
          </a:p>
        </p:txBody>
      </p:sp>
      <p:sp>
        <p:nvSpPr>
          <p:cNvPr id="25" name="TextBox 24">
            <a:extLst>
              <a:ext uri="{FF2B5EF4-FFF2-40B4-BE49-F238E27FC236}">
                <a16:creationId xmlns:a16="http://schemas.microsoft.com/office/drawing/2014/main" id="{5CF78C00-0329-F0F8-2EBD-31FFD7E06801}"/>
              </a:ext>
            </a:extLst>
          </p:cNvPr>
          <p:cNvSpPr txBox="1"/>
          <p:nvPr/>
        </p:nvSpPr>
        <p:spPr>
          <a:xfrm>
            <a:off x="4821853" y="6039587"/>
            <a:ext cx="9186672" cy="523220"/>
          </a:xfrm>
          <a:prstGeom prst="rect">
            <a:avLst/>
          </a:prstGeom>
          <a:noFill/>
        </p:spPr>
        <p:txBody>
          <a:bodyPr wrap="square">
            <a:spAutoFit/>
          </a:bodyPr>
          <a:lstStyle/>
          <a:p>
            <a:r>
              <a:rPr lang="en-US" sz="2800" b="1" i="1">
                <a:latin typeface="Times New Roman" panose="02020603050405020304" pitchFamily="18" charset="0"/>
                <a:ea typeface="Calibri" panose="020F0502020204030204" pitchFamily="34" charset="0"/>
                <a:cs typeface="Times New Roman" panose="02020603050405020304" pitchFamily="18" charset="0"/>
              </a:rPr>
              <a:t>NAME</a:t>
            </a:r>
            <a:r>
              <a:rPr lang="en-US" sz="1800" b="1" i="1">
                <a:latin typeface="Times New Roman" panose="02020603050405020304" pitchFamily="18" charset="0"/>
                <a:ea typeface="Calibri" panose="020F0502020204030204" pitchFamily="34" charset="0"/>
                <a:cs typeface="Times New Roman" panose="02020603050405020304" pitchFamily="18" charset="0"/>
              </a:rPr>
              <a:t> </a:t>
            </a:r>
            <a:endParaRPr lang="en-IN"/>
          </a:p>
        </p:txBody>
      </p:sp>
      <p:sp>
        <p:nvSpPr>
          <p:cNvPr id="27" name="TextBox 26">
            <a:extLst>
              <a:ext uri="{FF2B5EF4-FFF2-40B4-BE49-F238E27FC236}">
                <a16:creationId xmlns:a16="http://schemas.microsoft.com/office/drawing/2014/main" id="{FD42CB45-5611-775B-7029-63FB507C2DAC}"/>
              </a:ext>
            </a:extLst>
          </p:cNvPr>
          <p:cNvSpPr txBox="1"/>
          <p:nvPr/>
        </p:nvSpPr>
        <p:spPr>
          <a:xfrm>
            <a:off x="11201400" y="6060920"/>
            <a:ext cx="1143000" cy="523220"/>
          </a:xfrm>
          <a:prstGeom prst="rect">
            <a:avLst/>
          </a:prstGeom>
          <a:noFill/>
        </p:spPr>
        <p:txBody>
          <a:bodyPr wrap="square">
            <a:spAutoFit/>
          </a:bodyPr>
          <a:lstStyle/>
          <a:p>
            <a:r>
              <a:rPr lang="en-US" sz="2800" b="1" i="1" dirty="0">
                <a:latin typeface="Times New Roman" panose="02020603050405020304" pitchFamily="18" charset="0"/>
                <a:cs typeface="Times New Roman" panose="02020603050405020304" pitchFamily="18" charset="0"/>
              </a:rPr>
              <a:t>USN</a:t>
            </a:r>
            <a:endParaRPr lang="en-IN" sz="2800" dirty="0"/>
          </a:p>
        </p:txBody>
      </p:sp>
      <p:sp>
        <p:nvSpPr>
          <p:cNvPr id="29" name="TextBox 28">
            <a:extLst>
              <a:ext uri="{FF2B5EF4-FFF2-40B4-BE49-F238E27FC236}">
                <a16:creationId xmlns:a16="http://schemas.microsoft.com/office/drawing/2014/main" id="{BA58CD00-2866-6FBA-4994-CFCCFF2C46EC}"/>
              </a:ext>
            </a:extLst>
          </p:cNvPr>
          <p:cNvSpPr txBox="1"/>
          <p:nvPr/>
        </p:nvSpPr>
        <p:spPr>
          <a:xfrm>
            <a:off x="4821853" y="6423729"/>
            <a:ext cx="9481682" cy="107721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400" b="1" dirty="0">
                <a:latin typeface="Times New Roman" panose="02020603050405020304" pitchFamily="18" charset="0"/>
                <a:cs typeface="Times New Roman" panose="02020603050405020304" pitchFamily="18" charset="0"/>
              </a:rPr>
              <a:t>Chirag Tilwani                                                     1SG20IS023</a:t>
            </a:r>
          </a:p>
          <a:p>
            <a:pPr algn="just"/>
            <a:r>
              <a:rPr lang="en-US" sz="2000" dirty="0">
                <a:latin typeface="Times New Roman" panose="02020603050405020304" pitchFamily="18" charset="0"/>
                <a:cs typeface="Times New Roman" panose="02020603050405020304" pitchFamily="18" charset="0"/>
              </a:rPr>
              <a:t>                                            </a:t>
            </a:r>
          </a:p>
        </p:txBody>
      </p:sp>
      <p:sp>
        <p:nvSpPr>
          <p:cNvPr id="31" name="TextBox 30">
            <a:extLst>
              <a:ext uri="{FF2B5EF4-FFF2-40B4-BE49-F238E27FC236}">
                <a16:creationId xmlns:a16="http://schemas.microsoft.com/office/drawing/2014/main" id="{034EBBDB-0A4D-4A3C-4F68-EB583BB74494}"/>
              </a:ext>
            </a:extLst>
          </p:cNvPr>
          <p:cNvSpPr txBox="1"/>
          <p:nvPr/>
        </p:nvSpPr>
        <p:spPr>
          <a:xfrm>
            <a:off x="4081272" y="7500947"/>
            <a:ext cx="9338152" cy="523220"/>
          </a:xfrm>
          <a:prstGeom prst="rect">
            <a:avLst/>
          </a:prstGeom>
          <a:noFill/>
        </p:spPr>
        <p:txBody>
          <a:bodyPr wrap="square">
            <a:spAutoFit/>
          </a:bodyPr>
          <a:lstStyle/>
          <a:p>
            <a:pPr indent="0" algn="ctr"/>
            <a:r>
              <a:rPr lang="en-US" sz="2800" b="1">
                <a:latin typeface="Times New Roman" panose="02020603050405020304" pitchFamily="18" charset="0"/>
                <a:cs typeface="Times New Roman" panose="02020603050405020304" pitchFamily="18" charset="0"/>
              </a:rPr>
              <a:t>Under the guidance of</a:t>
            </a:r>
            <a:endParaRPr lang="en-US" sz="28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FFD047C5-A419-1B72-939D-E14DFB6C3D4B}"/>
              </a:ext>
            </a:extLst>
          </p:cNvPr>
          <p:cNvSpPr txBox="1"/>
          <p:nvPr/>
        </p:nvSpPr>
        <p:spPr>
          <a:xfrm>
            <a:off x="4267200" y="8206181"/>
            <a:ext cx="9338152" cy="1569660"/>
          </a:xfrm>
          <a:prstGeom prst="rect">
            <a:avLst/>
          </a:prstGeom>
          <a:noFill/>
        </p:spPr>
        <p:txBody>
          <a:bodyPr wrap="square">
            <a:spAutoFit/>
          </a:bodyPr>
          <a:lstStyle/>
          <a:p>
            <a:pPr algn="ctr"/>
            <a:r>
              <a:rPr lang="en-US" sz="2400" b="1" dirty="0">
                <a:solidFill>
                  <a:schemeClr val="tx2"/>
                </a:solidFill>
                <a:latin typeface="Times New Roman" panose="02020603050405020304" pitchFamily="18" charset="0"/>
                <a:cs typeface="Times New Roman" panose="02020603050405020304" pitchFamily="18" charset="0"/>
              </a:rPr>
              <a:t>Prof. Priyanka M R</a:t>
            </a:r>
          </a:p>
          <a:p>
            <a:pPr algn="ctr"/>
            <a:r>
              <a:rPr lang="en-US" sz="2400" b="1" dirty="0">
                <a:solidFill>
                  <a:schemeClr val="tx2"/>
                </a:solidFill>
                <a:latin typeface="Times New Roman" panose="02020603050405020304" pitchFamily="18" charset="0"/>
                <a:cs typeface="Times New Roman" panose="02020603050405020304" pitchFamily="18" charset="0"/>
              </a:rPr>
              <a:t>Assistant Professor,</a:t>
            </a:r>
          </a:p>
          <a:p>
            <a:pPr algn="ctr"/>
            <a:r>
              <a:rPr lang="en-US" sz="2400" b="1" dirty="0">
                <a:solidFill>
                  <a:schemeClr val="tx2"/>
                </a:solidFill>
                <a:latin typeface="Times New Roman" panose="02020603050405020304" pitchFamily="18" charset="0"/>
                <a:cs typeface="Times New Roman" panose="02020603050405020304" pitchFamily="18" charset="0"/>
              </a:rPr>
              <a:t>Dept. of I.S.E., S.C.E.</a:t>
            </a:r>
          </a:p>
          <a:p>
            <a:pPr algn="ctr"/>
            <a:r>
              <a:rPr lang="en-US" sz="2400" b="1" dirty="0">
                <a:solidFill>
                  <a:schemeClr val="tx2"/>
                </a:solidFill>
                <a:latin typeface="Times New Roman" panose="02020603050405020304" pitchFamily="18" charset="0"/>
                <a:cs typeface="Times New Roman" panose="02020603050405020304" pitchFamily="18" charset="0"/>
              </a:rPr>
              <a:t>2023-2024</a:t>
            </a:r>
          </a:p>
        </p:txBody>
      </p:sp>
    </p:spTree>
    <p:extLst>
      <p:ext uri="{BB962C8B-B14F-4D97-AF65-F5344CB8AC3E}">
        <p14:creationId xmlns:p14="http://schemas.microsoft.com/office/powerpoint/2010/main" val="84992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BB51960-3DDB-7BE5-380F-2C12D0218B4B}"/>
              </a:ext>
            </a:extLst>
          </p:cNvPr>
          <p:cNvCxnSpPr/>
          <p:nvPr/>
        </p:nvCxnSpPr>
        <p:spPr>
          <a:xfrm>
            <a:off x="990600" y="827689"/>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37EC24D5-9563-7B4F-CDD3-23C964EFBB57}"/>
              </a:ext>
            </a:extLst>
          </p:cNvPr>
          <p:cNvSpPr txBox="1"/>
          <p:nvPr/>
        </p:nvSpPr>
        <p:spPr>
          <a:xfrm>
            <a:off x="990600" y="1028700"/>
            <a:ext cx="16383000" cy="5570756"/>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CLASSIFICATION OF </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LAPTOP,SPEAKER,TABLE AND MOBILE</a:t>
            </a:r>
            <a:r>
              <a:rPr lang="en-US" sz="2800" b="1" dirty="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3200" b="1" dirty="0">
                <a:latin typeface="Times New Roman" panose="02020603050405020304" pitchFamily="18" charset="0"/>
                <a:cs typeface="Times New Roman" panose="02020603050405020304" pitchFamily="18" charset="0"/>
              </a:rPr>
              <a:t>PROBLEM STATEMENT</a:t>
            </a:r>
          </a:p>
          <a:p>
            <a:pPr algn="just"/>
            <a:r>
              <a:rPr lang="en-US" sz="2800" dirty="0">
                <a:latin typeface="Times New Roman" panose="02020603050405020304" pitchFamily="18" charset="0"/>
                <a:cs typeface="Times New Roman" panose="02020603050405020304" pitchFamily="18" charset="0"/>
              </a:rPr>
              <a:t>Create an artificial intelligence system capable of accurately distinguishing </a:t>
            </a:r>
            <a:r>
              <a:rPr lang="en-US" sz="2800" dirty="0" err="1">
                <a:latin typeface="Times New Roman" panose="02020603050405020304" pitchFamily="18" charset="0"/>
                <a:cs typeface="Times New Roman" panose="02020603050405020304" pitchFamily="18" charset="0"/>
              </a:rPr>
              <a:t>laptop,speaker,table</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mobile.The</a:t>
            </a:r>
            <a:r>
              <a:rPr lang="en-US" sz="2800" dirty="0">
                <a:latin typeface="Times New Roman" panose="02020603050405020304" pitchFamily="18" charset="0"/>
                <a:cs typeface="Times New Roman" panose="02020603050405020304" pitchFamily="18" charset="0"/>
              </a:rPr>
              <a:t> project involves training to recognize key visual features that differentiate between </a:t>
            </a:r>
            <a:r>
              <a:rPr lang="en-US" sz="2800" dirty="0" err="1">
                <a:latin typeface="Times New Roman" panose="02020603050405020304" pitchFamily="18" charset="0"/>
                <a:cs typeface="Times New Roman" panose="02020603050405020304" pitchFamily="18" charset="0"/>
              </a:rPr>
              <a:t>laptop,speaker,table</a:t>
            </a:r>
            <a:r>
              <a:rPr lang="en-US" sz="2800" dirty="0">
                <a:latin typeface="Times New Roman" panose="02020603050405020304" pitchFamily="18" charset="0"/>
                <a:cs typeface="Times New Roman" panose="02020603050405020304" pitchFamily="18" charset="0"/>
              </a:rPr>
              <a:t> and mobile.</a:t>
            </a:r>
          </a:p>
          <a:p>
            <a:endParaRPr lang="en-IN" sz="28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8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8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8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B1385F0-5AE3-7D99-3C89-211E3E836215}"/>
              </a:ext>
            </a:extLst>
          </p:cNvPr>
          <p:cNvSpPr txBox="1"/>
          <p:nvPr/>
        </p:nvSpPr>
        <p:spPr>
          <a:xfrm>
            <a:off x="3974968" y="83096"/>
            <a:ext cx="10795263" cy="769441"/>
          </a:xfrm>
          <a:prstGeom prst="rect">
            <a:avLst/>
          </a:prstGeom>
          <a:noFill/>
        </p:spPr>
        <p:txBody>
          <a:bodyPr wrap="none" rtlCol="0">
            <a:spAutoFit/>
          </a:bodyPr>
          <a:lstStyle/>
          <a:p>
            <a:pPr algn="ctr"/>
            <a:r>
              <a:rPr lang="en-IN" sz="4400" b="1" dirty="0">
                <a:latin typeface="Times New Roman" panose="02020603050405020304" pitchFamily="18" charset="0"/>
                <a:cs typeface="Times New Roman" panose="02020603050405020304" pitchFamily="18" charset="0"/>
              </a:rPr>
              <a:t>ARTIFICIAL INTELLIGENCE PROJECT</a:t>
            </a:r>
            <a:endParaRPr lang="en-IN" sz="4400" dirty="0"/>
          </a:p>
        </p:txBody>
      </p:sp>
      <p:sp>
        <p:nvSpPr>
          <p:cNvPr id="11" name="TextBox 10">
            <a:extLst>
              <a:ext uri="{FF2B5EF4-FFF2-40B4-BE49-F238E27FC236}">
                <a16:creationId xmlns:a16="http://schemas.microsoft.com/office/drawing/2014/main" id="{36B21EDB-C2B8-B7E4-D743-DD6AA482ED77}"/>
              </a:ext>
            </a:extLst>
          </p:cNvPr>
          <p:cNvSpPr txBox="1"/>
          <p:nvPr/>
        </p:nvSpPr>
        <p:spPr>
          <a:xfrm>
            <a:off x="228600" y="9834572"/>
            <a:ext cx="17907000" cy="369332"/>
          </a:xfrm>
          <a:prstGeom prst="rect">
            <a:avLst/>
          </a:prstGeom>
          <a:noFill/>
        </p:spPr>
        <p:txBody>
          <a:bodyPr wrap="square">
            <a:spAutoFit/>
          </a:bodyPr>
          <a:lstStyle/>
          <a:p>
            <a:r>
              <a:rPr lang="en-US" b="1">
                <a:sym typeface="+mn-ea"/>
              </a:rPr>
              <a:t>DEPT. OF I.S.E.,S.C.E             			                          Artificial Intelligence and Machine Learning                                                                                                         </a:t>
            </a:r>
            <a:r>
              <a:rPr lang="en-US" b="1"/>
              <a:t>                       </a:t>
            </a:r>
            <a:r>
              <a:rPr lang="en-US" sz="1800" b="1"/>
              <a:t>Page 9</a:t>
            </a:r>
            <a:r>
              <a:rPr lang="en-US" b="1">
                <a:sym typeface="+mn-ea"/>
              </a:rPr>
              <a:t> </a:t>
            </a:r>
          </a:p>
        </p:txBody>
      </p:sp>
    </p:spTree>
    <p:extLst>
      <p:ext uri="{BB962C8B-B14F-4D97-AF65-F5344CB8AC3E}">
        <p14:creationId xmlns:p14="http://schemas.microsoft.com/office/powerpoint/2010/main" val="140395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BB51960-3DDB-7BE5-380F-2C12D0218B4B}"/>
              </a:ext>
            </a:extLst>
          </p:cNvPr>
          <p:cNvCxnSpPr/>
          <p:nvPr/>
        </p:nvCxnSpPr>
        <p:spPr>
          <a:xfrm>
            <a:off x="990600" y="827689"/>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7D62B966-A143-FDCD-56AE-E534B0E1B41F}"/>
              </a:ext>
            </a:extLst>
          </p:cNvPr>
          <p:cNvSpPr txBox="1"/>
          <p:nvPr/>
        </p:nvSpPr>
        <p:spPr>
          <a:xfrm>
            <a:off x="228600" y="9963834"/>
            <a:ext cx="18288000" cy="646331"/>
          </a:xfrm>
          <a:prstGeom prst="rect">
            <a:avLst/>
          </a:prstGeom>
          <a:noFill/>
        </p:spPr>
        <p:txBody>
          <a:bodyPr wrap="square">
            <a:spAutoFit/>
          </a:bodyPr>
          <a:lstStyle/>
          <a:p>
            <a:r>
              <a:rPr lang="en-US" b="1" dirty="0">
                <a:sym typeface="+mn-ea"/>
              </a:rPr>
              <a:t>DEPT. OF I.S.E.,S.C.E             		</a:t>
            </a:r>
            <a:r>
              <a:rPr lang="en-US" b="1">
                <a:sym typeface="+mn-ea"/>
              </a:rPr>
              <a:t>	                            Artificial Intelligence and Machine Learning                                                                                                                                  </a:t>
            </a:r>
            <a:r>
              <a:rPr lang="en-US" sz="1800" b="1"/>
              <a:t>Page </a:t>
            </a:r>
            <a:r>
              <a:rPr lang="en-US" b="1"/>
              <a:t>1</a:t>
            </a:r>
            <a:r>
              <a:rPr lang="en-US" b="1" dirty="0"/>
              <a:t>0</a:t>
            </a:r>
            <a:r>
              <a:rPr lang="en-US" b="1">
                <a:sym typeface="+mn-ea"/>
              </a:rPr>
              <a:t> </a:t>
            </a:r>
            <a:endParaRPr lang="en-US" b="1" dirty="0">
              <a:sym typeface="+mn-ea"/>
            </a:endParaRPr>
          </a:p>
          <a:p>
            <a:endParaRPr lang="en-US" dirty="0"/>
          </a:p>
        </p:txBody>
      </p:sp>
      <p:sp>
        <p:nvSpPr>
          <p:cNvPr id="5" name="TextBox 4">
            <a:extLst>
              <a:ext uri="{FF2B5EF4-FFF2-40B4-BE49-F238E27FC236}">
                <a16:creationId xmlns:a16="http://schemas.microsoft.com/office/drawing/2014/main" id="{CBF7582E-2B78-C8C3-3919-BC84628A2072}"/>
              </a:ext>
            </a:extLst>
          </p:cNvPr>
          <p:cNvSpPr txBox="1"/>
          <p:nvPr/>
        </p:nvSpPr>
        <p:spPr>
          <a:xfrm>
            <a:off x="990600" y="1104900"/>
            <a:ext cx="15440891" cy="523220"/>
          </a:xfrm>
          <a:prstGeom prst="rect">
            <a:avLst/>
          </a:prstGeom>
          <a:noFill/>
        </p:spPr>
        <p:txBody>
          <a:bodyPr wrap="square">
            <a:spAutoFit/>
          </a:bodyPr>
          <a:lstStyle/>
          <a:p>
            <a:pPr marL="342900" indent="-342900">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CODE SNIPPET OF PREDICTION OF WHETHER STUDENT WILL PASS OR FAIL</a:t>
            </a:r>
          </a:p>
        </p:txBody>
      </p:sp>
      <p:sp>
        <p:nvSpPr>
          <p:cNvPr id="3" name="TextBox 2">
            <a:extLst>
              <a:ext uri="{FF2B5EF4-FFF2-40B4-BE49-F238E27FC236}">
                <a16:creationId xmlns:a16="http://schemas.microsoft.com/office/drawing/2014/main" id="{20CEFC6C-80D1-2B3F-82B1-B71E698E6A06}"/>
              </a:ext>
            </a:extLst>
          </p:cNvPr>
          <p:cNvSpPr txBox="1"/>
          <p:nvPr/>
        </p:nvSpPr>
        <p:spPr>
          <a:xfrm>
            <a:off x="6609577" y="84316"/>
            <a:ext cx="4230645" cy="769441"/>
          </a:xfrm>
          <a:prstGeom prst="rect">
            <a:avLst/>
          </a:prstGeom>
          <a:noFill/>
        </p:spPr>
        <p:txBody>
          <a:bodyPr wrap="none" rtlCol="0">
            <a:spAutoFit/>
          </a:bodyPr>
          <a:lstStyle/>
          <a:p>
            <a:r>
              <a:rPr lang="en-US" sz="4400" b="1">
                <a:latin typeface="Times New Roman" panose="02020603050405020304" pitchFamily="18" charset="0"/>
                <a:cs typeface="Times New Roman" panose="02020603050405020304" pitchFamily="18" charset="0"/>
              </a:rPr>
              <a:t>REFLECTIONS</a:t>
            </a:r>
            <a:endParaRPr lang="en-IN" sz="4400" b="1">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F53A3A9-1B5A-807D-00A6-3170658A33AC}"/>
              </a:ext>
            </a:extLst>
          </p:cNvPr>
          <p:cNvPicPr>
            <a:picLocks noChangeAspect="1"/>
          </p:cNvPicPr>
          <p:nvPr/>
        </p:nvPicPr>
        <p:blipFill>
          <a:blip r:embed="rId2"/>
          <a:stretch>
            <a:fillRect/>
          </a:stretch>
        </p:blipFill>
        <p:spPr>
          <a:xfrm>
            <a:off x="1194954" y="1908173"/>
            <a:ext cx="15898091" cy="7363810"/>
          </a:xfrm>
          <a:prstGeom prst="rect">
            <a:avLst/>
          </a:prstGeom>
        </p:spPr>
      </p:pic>
    </p:spTree>
    <p:extLst>
      <p:ext uri="{BB962C8B-B14F-4D97-AF65-F5344CB8AC3E}">
        <p14:creationId xmlns:p14="http://schemas.microsoft.com/office/powerpoint/2010/main" val="370647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BB51960-3DDB-7BE5-380F-2C12D0218B4B}"/>
              </a:ext>
            </a:extLst>
          </p:cNvPr>
          <p:cNvCxnSpPr/>
          <p:nvPr/>
        </p:nvCxnSpPr>
        <p:spPr>
          <a:xfrm>
            <a:off x="990600" y="827689"/>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7D62B966-A143-FDCD-56AE-E534B0E1B41F}"/>
              </a:ext>
            </a:extLst>
          </p:cNvPr>
          <p:cNvSpPr txBox="1"/>
          <p:nvPr/>
        </p:nvSpPr>
        <p:spPr>
          <a:xfrm>
            <a:off x="228600" y="9983569"/>
            <a:ext cx="18288000" cy="646331"/>
          </a:xfrm>
          <a:prstGeom prst="rect">
            <a:avLst/>
          </a:prstGeom>
          <a:noFill/>
        </p:spPr>
        <p:txBody>
          <a:bodyPr wrap="square">
            <a:spAutoFit/>
          </a:bodyPr>
          <a:lstStyle/>
          <a:p>
            <a:r>
              <a:rPr lang="en-US" b="1" dirty="0">
                <a:sym typeface="+mn-ea"/>
              </a:rPr>
              <a:t>DEPT. OF I.S.E.,S.C.E             		</a:t>
            </a:r>
            <a:r>
              <a:rPr lang="en-US" b="1">
                <a:sym typeface="+mn-ea"/>
              </a:rPr>
              <a:t>	                                          Artificial Intelligence and Machine Learning                                                                                                                 </a:t>
            </a:r>
            <a:r>
              <a:rPr lang="en-US" sz="1800" b="1"/>
              <a:t>Page 11</a:t>
            </a:r>
            <a:r>
              <a:rPr lang="en-US" b="1">
                <a:sym typeface="+mn-ea"/>
              </a:rPr>
              <a:t> </a:t>
            </a:r>
            <a:endParaRPr lang="en-US" b="1" dirty="0">
              <a:sym typeface="+mn-ea"/>
            </a:endParaRPr>
          </a:p>
          <a:p>
            <a:endParaRPr lang="en-US" dirty="0"/>
          </a:p>
        </p:txBody>
      </p:sp>
      <p:sp>
        <p:nvSpPr>
          <p:cNvPr id="5" name="TextBox 4">
            <a:extLst>
              <a:ext uri="{FF2B5EF4-FFF2-40B4-BE49-F238E27FC236}">
                <a16:creationId xmlns:a16="http://schemas.microsoft.com/office/drawing/2014/main" id="{413AC87F-DA21-B6AF-28CE-FDF65B714255}"/>
              </a:ext>
            </a:extLst>
          </p:cNvPr>
          <p:cNvSpPr txBox="1"/>
          <p:nvPr/>
        </p:nvSpPr>
        <p:spPr>
          <a:xfrm>
            <a:off x="990600" y="1104900"/>
            <a:ext cx="9261762" cy="523220"/>
          </a:xfrm>
          <a:prstGeom prst="rect">
            <a:avLst/>
          </a:prstGeom>
          <a:noFill/>
        </p:spPr>
        <p:txBody>
          <a:bodyPr wrap="square">
            <a:spAutoFit/>
          </a:bodyPr>
          <a:lstStyle/>
          <a:p>
            <a:r>
              <a:rPr lang="en-IN" sz="1800" b="1">
                <a:latin typeface="Times New Roman" panose="02020603050405020304" pitchFamily="18" charset="0"/>
                <a:cs typeface="Times New Roman" panose="02020603050405020304" pitchFamily="18" charset="0"/>
              </a:rPr>
              <a:t>       </a:t>
            </a:r>
            <a:r>
              <a:rPr lang="en-IN" sz="2800" b="1">
                <a:latin typeface="Times New Roman" panose="02020603050405020304" pitchFamily="18" charset="0"/>
                <a:cs typeface="Times New Roman" panose="02020603050405020304" pitchFamily="18" charset="0"/>
              </a:rPr>
              <a:t>OUTPUT </a:t>
            </a:r>
            <a:endParaRPr lang="en-IN" sz="2800" dirty="0"/>
          </a:p>
        </p:txBody>
      </p:sp>
      <p:pic>
        <p:nvPicPr>
          <p:cNvPr id="7" name="Picture 6">
            <a:extLst>
              <a:ext uri="{FF2B5EF4-FFF2-40B4-BE49-F238E27FC236}">
                <a16:creationId xmlns:a16="http://schemas.microsoft.com/office/drawing/2014/main" id="{EF42655E-15B7-75D8-6240-848C21D58167}"/>
              </a:ext>
            </a:extLst>
          </p:cNvPr>
          <p:cNvPicPr>
            <a:picLocks noChangeAspect="1"/>
          </p:cNvPicPr>
          <p:nvPr/>
        </p:nvPicPr>
        <p:blipFill>
          <a:blip r:embed="rId2"/>
          <a:stretch>
            <a:fillRect/>
          </a:stretch>
        </p:blipFill>
        <p:spPr>
          <a:xfrm>
            <a:off x="1339755" y="2105679"/>
            <a:ext cx="6925642" cy="6705597"/>
          </a:xfrm>
          <a:prstGeom prst="rect">
            <a:avLst/>
          </a:prstGeom>
        </p:spPr>
      </p:pic>
      <p:pic>
        <p:nvPicPr>
          <p:cNvPr id="10" name="Picture 9">
            <a:extLst>
              <a:ext uri="{FF2B5EF4-FFF2-40B4-BE49-F238E27FC236}">
                <a16:creationId xmlns:a16="http://schemas.microsoft.com/office/drawing/2014/main" id="{59F11F18-5753-A9F6-58BA-E46BC4F05F33}"/>
              </a:ext>
            </a:extLst>
          </p:cNvPr>
          <p:cNvPicPr>
            <a:picLocks noChangeAspect="1"/>
          </p:cNvPicPr>
          <p:nvPr/>
        </p:nvPicPr>
        <p:blipFill>
          <a:blip r:embed="rId3"/>
          <a:stretch>
            <a:fillRect/>
          </a:stretch>
        </p:blipFill>
        <p:spPr>
          <a:xfrm>
            <a:off x="9448800" y="2105679"/>
            <a:ext cx="7772400" cy="6771618"/>
          </a:xfrm>
          <a:prstGeom prst="rect">
            <a:avLst/>
          </a:prstGeom>
        </p:spPr>
      </p:pic>
    </p:spTree>
    <p:extLst>
      <p:ext uri="{BB962C8B-B14F-4D97-AF65-F5344CB8AC3E}">
        <p14:creationId xmlns:p14="http://schemas.microsoft.com/office/powerpoint/2010/main" val="328408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33400" y="0"/>
            <a:ext cx="17373600" cy="1490152"/>
          </a:xfrm>
          <a:prstGeom prst="rect">
            <a:avLst/>
          </a:prstGeom>
        </p:spPr>
        <p:txBody>
          <a:bodyPr vert="horz" wrap="square" lIns="0" tIns="12700" rIns="0" bIns="0" rtlCol="0">
            <a:spAutoFit/>
          </a:bodyPr>
          <a:lstStyle/>
          <a:p>
            <a:pPr marL="12700" algn="ctr">
              <a:spcBef>
                <a:spcPts val="100"/>
              </a:spcBef>
            </a:pPr>
            <a:br>
              <a:rPr lang="en-US" sz="4800" dirty="0">
                <a:latin typeface="Times New Roman" panose="02020603050405020304" pitchFamily="18" charset="0"/>
                <a:cs typeface="Times New Roman" panose="02020603050405020304" pitchFamily="18" charset="0"/>
              </a:rPr>
            </a:br>
            <a:endParaRPr lang="en-US" sz="4800" dirty="0">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114617" y="9944100"/>
            <a:ext cx="18287365" cy="1200329"/>
          </a:xfrm>
          <a:prstGeom prst="rect">
            <a:avLst/>
          </a:prstGeom>
          <a:noFill/>
        </p:spPr>
        <p:txBody>
          <a:bodyPr wrap="square" rtlCol="0" anchor="t">
            <a:spAutoFit/>
          </a:bodyPr>
          <a:lstStyle/>
          <a:p>
            <a:r>
              <a:rPr lang="en-US" b="1" dirty="0">
                <a:sym typeface="+mn-ea"/>
              </a:rPr>
              <a:t>DEPT. OF I.S.E.,S.C.E             			                                            Artificial Intelligence and Machine Learning                                                                                                                   </a:t>
            </a:r>
            <a:r>
              <a:rPr lang="en-US" sz="1800" b="1" dirty="0"/>
              <a:t>Page </a:t>
            </a:r>
            <a:r>
              <a:rPr lang="en-US" b="1" dirty="0"/>
              <a:t>12</a:t>
            </a:r>
            <a:r>
              <a:rPr lang="en-US" b="1" dirty="0">
                <a:sym typeface="+mn-ea"/>
              </a:rPr>
              <a:t> </a:t>
            </a:r>
          </a:p>
          <a:p>
            <a:endParaRPr lang="en-US" dirty="0"/>
          </a:p>
          <a:p>
            <a:endParaRPr lang="en-US" b="1" dirty="0">
              <a:sym typeface="+mn-ea"/>
            </a:endParaRPr>
          </a:p>
          <a:p>
            <a:endParaRPr lang="en-US" dirty="0"/>
          </a:p>
        </p:txBody>
      </p:sp>
      <p:cxnSp>
        <p:nvCxnSpPr>
          <p:cNvPr id="9" name="Straight Connector 8"/>
          <p:cNvCxnSpPr/>
          <p:nvPr/>
        </p:nvCxnSpPr>
        <p:spPr>
          <a:xfrm>
            <a:off x="1066800" y="10287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C0314A10-7866-C3A9-60D3-E153C4C48117}"/>
              </a:ext>
            </a:extLst>
          </p:cNvPr>
          <p:cNvSpPr txBox="1"/>
          <p:nvPr/>
        </p:nvSpPr>
        <p:spPr>
          <a:xfrm>
            <a:off x="1219200" y="1039091"/>
            <a:ext cx="16535400" cy="589072"/>
          </a:xfrm>
          <a:prstGeom prst="rect">
            <a:avLst/>
          </a:prstGeom>
          <a:noFill/>
        </p:spPr>
        <p:txBody>
          <a:bodyPr wrap="square">
            <a:spAutoFit/>
          </a:bodyPr>
          <a:lstStyle/>
          <a:p>
            <a:pPr marL="342900" indent="-342900" algn="just">
              <a:lnSpc>
                <a:spcPct val="150000"/>
              </a:lnSpc>
              <a:spcAft>
                <a:spcPts val="800"/>
              </a:spcAf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TRAINING AND TESTING DATA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214CE3BD-6B39-C585-F190-70CE84F5DE41}"/>
              </a:ext>
            </a:extLst>
          </p:cNvPr>
          <p:cNvSpPr txBox="1"/>
          <p:nvPr/>
        </p:nvSpPr>
        <p:spPr>
          <a:xfrm>
            <a:off x="3581400" y="9224211"/>
            <a:ext cx="189879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Training the data</a:t>
            </a:r>
            <a:endParaRPr lang="en-IN"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5956163-A105-6B65-1A13-F94F11A6B4E2}"/>
              </a:ext>
            </a:extLst>
          </p:cNvPr>
          <p:cNvSpPr txBox="1"/>
          <p:nvPr/>
        </p:nvSpPr>
        <p:spPr>
          <a:xfrm>
            <a:off x="12954000" y="9236995"/>
            <a:ext cx="1898790"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Testing the data</a:t>
            </a:r>
            <a:endParaRPr lang="en-IN" b="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A6B45B-3151-98CD-8C88-072A58034B69}"/>
              </a:ext>
            </a:extLst>
          </p:cNvPr>
          <p:cNvPicPr>
            <a:picLocks noChangeAspect="1"/>
          </p:cNvPicPr>
          <p:nvPr/>
        </p:nvPicPr>
        <p:blipFill>
          <a:blip r:embed="rId3"/>
          <a:stretch>
            <a:fillRect/>
          </a:stretch>
        </p:blipFill>
        <p:spPr>
          <a:xfrm>
            <a:off x="1066800" y="2057400"/>
            <a:ext cx="7744959" cy="7132795"/>
          </a:xfrm>
          <a:prstGeom prst="rect">
            <a:avLst/>
          </a:prstGeom>
        </p:spPr>
      </p:pic>
      <p:pic>
        <p:nvPicPr>
          <p:cNvPr id="7" name="Picture 6">
            <a:extLst>
              <a:ext uri="{FF2B5EF4-FFF2-40B4-BE49-F238E27FC236}">
                <a16:creationId xmlns:a16="http://schemas.microsoft.com/office/drawing/2014/main" id="{1CDDBFD9-EC4D-11E7-AB56-B62A75BEAE29}"/>
              </a:ext>
            </a:extLst>
          </p:cNvPr>
          <p:cNvPicPr>
            <a:picLocks noChangeAspect="1"/>
          </p:cNvPicPr>
          <p:nvPr/>
        </p:nvPicPr>
        <p:blipFill>
          <a:blip r:embed="rId4"/>
          <a:stretch>
            <a:fillRect/>
          </a:stretch>
        </p:blipFill>
        <p:spPr>
          <a:xfrm>
            <a:off x="9323841" y="2057400"/>
            <a:ext cx="7744959" cy="7163369"/>
          </a:xfrm>
          <a:prstGeom prst="rect">
            <a:avLst/>
          </a:prstGeom>
        </p:spPr>
      </p:pic>
    </p:spTree>
  </p:cSld>
  <p:clrMapOvr>
    <a:masterClrMapping/>
  </p:clrMapOvr>
  <p:transition spd="slow">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4762" y="0"/>
            <a:ext cx="12649200" cy="928188"/>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pPr algn="ctr"/>
            <a:endParaRPr sz="4400" b="1" dirty="0"/>
          </a:p>
        </p:txBody>
      </p:sp>
      <p:sp>
        <p:nvSpPr>
          <p:cNvPr id="4" name="object 4"/>
          <p:cNvSpPr txBox="1">
            <a:spLocks noGrp="1"/>
          </p:cNvSpPr>
          <p:nvPr>
            <p:ph type="title"/>
          </p:nvPr>
        </p:nvSpPr>
        <p:spPr>
          <a:xfrm>
            <a:off x="2057400" y="82613"/>
            <a:ext cx="14173199" cy="1490152"/>
          </a:xfrm>
          <a:prstGeom prst="rect">
            <a:avLst/>
          </a:prstGeom>
        </p:spPr>
        <p:txBody>
          <a:bodyPr vert="horz" wrap="square" lIns="0" tIns="12700" rIns="0" bIns="0" rtlCol="0">
            <a:spAutoFit/>
          </a:bodyPr>
          <a:lstStyle/>
          <a:p>
            <a:pPr marL="12700" algn="ctr">
              <a:spcBef>
                <a:spcPts val="100"/>
              </a:spcBef>
            </a:pPr>
            <a:r>
              <a:rPr lang="en-US" sz="4800" b="1">
                <a:solidFill>
                  <a:schemeClr val="tx1"/>
                </a:solidFill>
                <a:latin typeface="Times New Roman" panose="02020603050405020304" pitchFamily="18" charset="0"/>
                <a:cs typeface="Times New Roman" panose="02020603050405020304" pitchFamily="18" charset="0"/>
              </a:rPr>
              <a:t>CONCLUSION</a:t>
            </a:r>
            <a:br>
              <a:rPr lang="en-US" sz="4800" b="1"/>
            </a:br>
            <a:endParaRPr sz="4800" dirty="0">
              <a:solidFill>
                <a:srgbClr val="C00000"/>
              </a:solidFill>
            </a:endParaRPr>
          </a:p>
        </p:txBody>
      </p:sp>
      <p:sp>
        <p:nvSpPr>
          <p:cNvPr id="3" name="Text Box 2"/>
          <p:cNvSpPr txBox="1"/>
          <p:nvPr/>
        </p:nvSpPr>
        <p:spPr>
          <a:xfrm>
            <a:off x="304800" y="9944100"/>
            <a:ext cx="17983200" cy="646331"/>
          </a:xfrm>
          <a:prstGeom prst="rect">
            <a:avLst/>
          </a:prstGeom>
          <a:noFill/>
        </p:spPr>
        <p:txBody>
          <a:bodyPr wrap="square" rtlCol="0" anchor="t">
            <a:spAutoFit/>
          </a:bodyPr>
          <a:lstStyle/>
          <a:p>
            <a:r>
              <a:rPr lang="en-US" b="1" dirty="0">
                <a:sym typeface="+mn-ea"/>
              </a:rPr>
              <a:t>DEPT. OF I.S.E.,S.C.E             		</a:t>
            </a:r>
            <a:r>
              <a:rPr lang="en-US" b="1">
                <a:sym typeface="+mn-ea"/>
              </a:rPr>
              <a:t>	                                          Artificial Intelligence and Machine Learning                                                                                                                </a:t>
            </a:r>
            <a:r>
              <a:rPr lang="en-US" sz="1800" b="1"/>
              <a:t>Page </a:t>
            </a:r>
            <a:r>
              <a:rPr lang="en-US" b="1"/>
              <a:t>1</a:t>
            </a:r>
            <a:r>
              <a:rPr lang="en-US" b="1" dirty="0"/>
              <a:t>3</a:t>
            </a:r>
            <a:r>
              <a:rPr lang="en-US" b="1">
                <a:sym typeface="+mn-ea"/>
              </a:rPr>
              <a:t> </a:t>
            </a:r>
            <a:endParaRPr lang="en-US" b="1" dirty="0">
              <a:solidFill>
                <a:schemeClr val="tx1"/>
              </a:solidFill>
              <a:sym typeface="+mn-ea"/>
            </a:endParaRPr>
          </a:p>
          <a:p>
            <a:r>
              <a:rPr lang="en-US"/>
              <a:t> </a:t>
            </a:r>
            <a:endParaRPr lang="en-US" dirty="0"/>
          </a:p>
        </p:txBody>
      </p:sp>
      <p:cxnSp>
        <p:nvCxnSpPr>
          <p:cNvPr id="9" name="Straight Connector 8"/>
          <p:cNvCxnSpPr/>
          <p:nvPr/>
        </p:nvCxnSpPr>
        <p:spPr>
          <a:xfrm>
            <a:off x="990600" y="827689"/>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37D660F9-AA6F-FD09-BF0B-49A4BB104AEA}"/>
              </a:ext>
            </a:extLst>
          </p:cNvPr>
          <p:cNvSpPr txBox="1"/>
          <p:nvPr/>
        </p:nvSpPr>
        <p:spPr>
          <a:xfrm>
            <a:off x="926306" y="1013433"/>
            <a:ext cx="16435388" cy="5840189"/>
          </a:xfrm>
          <a:prstGeom prst="rect">
            <a:avLst/>
          </a:prstGeom>
          <a:noFill/>
        </p:spPr>
        <p:txBody>
          <a:bodyPr wrap="square">
            <a:spAutoFit/>
          </a:bodyPr>
          <a:lstStyle/>
          <a:p>
            <a:pPr algn="just">
              <a:lnSpc>
                <a:spcPct val="150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internship aims to use Python programming language for Artificial Intelligence and Machine Learning so as to apply the theoretical knowledge to solve real-time and complex problems. </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internship helped to find appropriate prediction model to the problems by applying suitable learning algorithm which can be used in future. </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internship project assigned by the company helped to improve programming skills and to implement basic knowledge for solving real world problem. </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project </a:t>
            </a:r>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K-Nearest Neighbors </a:t>
            </a:r>
            <a:r>
              <a:rPr lang="en-US"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a:t>
            </a:r>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lgorithm </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used to predict the </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Whether the students will pass in the law exam or not</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initial linearity test has been considered in the program to satisfy the linearity. The Outcome varies based on the inputs given in the Student dataset.</a:t>
            </a:r>
            <a:r>
              <a:rPr lang="en-US" sz="2800" dirty="0">
                <a:latin typeface="Times New Roman" panose="02020603050405020304" pitchFamily="18" charset="0"/>
                <a:cs typeface="Times New Roman" panose="02020603050405020304" pitchFamily="18" charset="0"/>
              </a:rPr>
              <a:t> Artificial intelligence can be employed to classify </a:t>
            </a:r>
            <a:r>
              <a:rPr lang="en-US" sz="2800" b="1" kern="1200" dirty="0">
                <a:solidFill>
                  <a:srgbClr val="000000"/>
                </a:solidFill>
                <a:effectLst/>
                <a:latin typeface="Times New Roman" panose="02020603050405020304" pitchFamily="18" charset="0"/>
                <a:ea typeface="+mn-ea"/>
                <a:cs typeface="Times New Roman" panose="02020603050405020304" pitchFamily="18" charset="0"/>
              </a:rPr>
              <a:t>laptop, speaker, table and mobile </a:t>
            </a:r>
            <a:r>
              <a:rPr lang="en-US" sz="2800" dirty="0">
                <a:latin typeface="Times New Roman" panose="02020603050405020304" pitchFamily="18" charset="0"/>
                <a:cs typeface="Times New Roman" panose="02020603050405020304" pitchFamily="18" charset="0"/>
              </a:rPr>
              <a:t>based on various features and attributes.</a:t>
            </a:r>
            <a:endParaRPr lang="en-IN" sz="2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1035965020"/>
      </p:ext>
    </p:extLst>
  </p:cSld>
  <p:clrMapOvr>
    <a:masterClrMapping/>
  </p:clrMapOvr>
  <p:transition spd="slow">
    <p:cover dir="d"/>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335" y="38100"/>
            <a:ext cx="18287365" cy="751489"/>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endParaRPr sz="2400" dirty="0"/>
          </a:p>
        </p:txBody>
      </p:sp>
      <p:sp>
        <p:nvSpPr>
          <p:cNvPr id="5" name="TextBox 4"/>
          <p:cNvSpPr txBox="1"/>
          <p:nvPr/>
        </p:nvSpPr>
        <p:spPr>
          <a:xfrm>
            <a:off x="5867400" y="4505813"/>
            <a:ext cx="8991600" cy="1569660"/>
          </a:xfrm>
          <a:prstGeom prst="rect">
            <a:avLst/>
          </a:prstGeom>
          <a:noFill/>
        </p:spPr>
        <p:txBody>
          <a:bodyPr wrap="square" rtlCol="0">
            <a:spAutoFit/>
          </a:bodyPr>
          <a:lstStyle/>
          <a:p>
            <a:r>
              <a:rPr lang="en-US" sz="9600" dirty="0">
                <a:latin typeface="Times New Roman" panose="02020603050405020304" pitchFamily="18" charset="0"/>
                <a:cs typeface="Times New Roman" panose="02020603050405020304" pitchFamily="18" charset="0"/>
              </a:rPr>
              <a:t>THANK YOU</a:t>
            </a:r>
          </a:p>
        </p:txBody>
      </p:sp>
    </p:spTree>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 y="291762"/>
            <a:ext cx="18287365" cy="751489"/>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endParaRPr dirty="0"/>
          </a:p>
        </p:txBody>
      </p:sp>
      <p:sp>
        <p:nvSpPr>
          <p:cNvPr id="4" name="object 4"/>
          <p:cNvSpPr txBox="1">
            <a:spLocks noGrp="1"/>
          </p:cNvSpPr>
          <p:nvPr>
            <p:ph type="title"/>
          </p:nvPr>
        </p:nvSpPr>
        <p:spPr>
          <a:xfrm>
            <a:off x="1600200" y="321203"/>
            <a:ext cx="15392399" cy="1490152"/>
          </a:xfrm>
          <a:prstGeom prst="rect">
            <a:avLst/>
          </a:prstGeom>
        </p:spPr>
        <p:txBody>
          <a:bodyPr vert="horz" wrap="square" lIns="0" tIns="12700" rIns="0" bIns="0" rtlCol="0">
            <a:spAutoFit/>
          </a:bodyPr>
          <a:lstStyle/>
          <a:p>
            <a:pPr marL="12700" algn="ctr">
              <a:spcBef>
                <a:spcPts val="100"/>
              </a:spcBef>
            </a:pPr>
            <a:r>
              <a:rPr lang="en-US" sz="4800" b="1" dirty="0">
                <a:solidFill>
                  <a:schemeClr val="tx1">
                    <a:lumMod val="95000"/>
                    <a:lumOff val="5000"/>
                  </a:schemeClr>
                </a:solidFill>
                <a:latin typeface="Times New Roman" panose="02020603050405020304" pitchFamily="18" charset="0"/>
                <a:cs typeface="Times New Roman" panose="02020603050405020304" pitchFamily="18" charset="0"/>
              </a:rPr>
              <a:t>INTRODUCTION ABOUT THE COMPANY</a:t>
            </a:r>
            <a:br>
              <a:rPr lang="en-US" sz="4800" b="1" dirty="0">
                <a:solidFill>
                  <a:schemeClr val="tx1">
                    <a:lumMod val="95000"/>
                    <a:lumOff val="5000"/>
                  </a:schemeClr>
                </a:solidFill>
                <a:latin typeface="Times New Roman" panose="02020603050405020304" pitchFamily="18" charset="0"/>
                <a:cs typeface="Times New Roman" panose="02020603050405020304" pitchFamily="18" charset="0"/>
              </a:rPr>
            </a:br>
            <a:endParaRPr sz="4800" dirty="0">
              <a:solidFill>
                <a:srgbClr val="C00000"/>
              </a:solidFill>
              <a:latin typeface="Times New Roman" panose="02020603050405020304" pitchFamily="18" charset="0"/>
              <a:cs typeface="Times New Roman" panose="02020603050405020304" pitchFamily="18" charset="0"/>
            </a:endParaRPr>
          </a:p>
        </p:txBody>
      </p:sp>
      <p:sp>
        <p:nvSpPr>
          <p:cNvPr id="15" name="Text Box 14"/>
          <p:cNvSpPr txBox="1"/>
          <p:nvPr/>
        </p:nvSpPr>
        <p:spPr>
          <a:xfrm>
            <a:off x="938645" y="1576077"/>
            <a:ext cx="16383001" cy="7379392"/>
          </a:xfrm>
          <a:prstGeom prst="rect">
            <a:avLst/>
          </a:prstGeom>
          <a:noFill/>
        </p:spPr>
        <p:txBody>
          <a:bodyPr wrap="square" rtlCol="0">
            <a:spAutoFit/>
          </a:bodyPr>
          <a:lstStyle/>
          <a:p>
            <a:pPr>
              <a:lnSpc>
                <a:spcPct val="150000"/>
              </a:lnSpc>
            </a:pPr>
            <a:endParaRPr lang="en-US" sz="36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pPr>
            <a:endParaRPr lang="en-US" sz="36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pPr>
            <a:endParaRPr lang="en-US" sz="36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The company offers broad range of customized software applications powered by concrete technology and industry expertise. It also offers end to end embedded solutions and services. They deal with broad range of product development along with customized features ensuring at most customer satisfaction and also empower individual with knowledge, skills and competencies that assist them to escalate as integrated individuals with a sense of commitment and dedication.</a:t>
            </a:r>
            <a:endParaRPr lang="en-IN"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pPr>
            <a:endParaRPr lang="en-US" sz="36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endParaRPr lang="en-US" sz="36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0" y="9964420"/>
            <a:ext cx="18287365" cy="646331"/>
          </a:xfrm>
          <a:prstGeom prst="rect">
            <a:avLst/>
          </a:prstGeom>
          <a:noFill/>
        </p:spPr>
        <p:txBody>
          <a:bodyPr wrap="square" rtlCol="0" anchor="t">
            <a:spAutoFit/>
          </a:bodyPr>
          <a:lstStyle/>
          <a:p>
            <a:r>
              <a:rPr lang="en-US" b="1" dirty="0">
                <a:sym typeface="+mn-ea"/>
              </a:rPr>
              <a:t>DEPT. OF I.S.E.,S.C.</a:t>
            </a:r>
            <a:r>
              <a:rPr lang="en-US" b="1">
                <a:sym typeface="+mn-ea"/>
              </a:rPr>
              <a:t>E                                                                                                     </a:t>
            </a:r>
            <a:r>
              <a:rPr lang="en-US" b="1" dirty="0"/>
              <a:t>Artificial Intelligence And Machine </a:t>
            </a:r>
            <a:r>
              <a:rPr lang="en-US" b="1"/>
              <a:t>Learning                                                                                                    Page 1</a:t>
            </a:r>
            <a:r>
              <a:rPr lang="en-US" b="1" dirty="0">
                <a:sym typeface="+mn-ea"/>
              </a:rPr>
              <a:t>	                                                                                                                     </a:t>
            </a:r>
          </a:p>
          <a:p>
            <a:endParaRPr lang="en-US" b="1" dirty="0"/>
          </a:p>
        </p:txBody>
      </p:sp>
      <p:cxnSp>
        <p:nvCxnSpPr>
          <p:cNvPr id="9" name="Straight Connector 8"/>
          <p:cNvCxnSpPr/>
          <p:nvPr/>
        </p:nvCxnSpPr>
        <p:spPr>
          <a:xfrm>
            <a:off x="952500"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pic>
        <p:nvPicPr>
          <p:cNvPr id="5" name="Picture 4" descr="Karunadu Technologies Private Limited | Karunadu Technologies">
            <a:extLst>
              <a:ext uri="{FF2B5EF4-FFF2-40B4-BE49-F238E27FC236}">
                <a16:creationId xmlns:a16="http://schemas.microsoft.com/office/drawing/2014/main" id="{5A027B00-71D3-9FB1-8F08-7F2A99A1EFBD}"/>
              </a:ext>
            </a:extLst>
          </p:cNvPr>
          <p:cNvPicPr>
            <a:picLocks noChangeAspect="1"/>
          </p:cNvPicPr>
          <p:nvPr/>
        </p:nvPicPr>
        <p:blipFill rotWithShape="1">
          <a:blip r:embed="rId2">
            <a:extLst>
              <a:ext uri="{28A0092B-C50C-407E-A947-70E740481C1C}">
                <a14:useLocalDpi xmlns:a14="http://schemas.microsoft.com/office/drawing/2010/main" val="0"/>
              </a:ext>
            </a:extLst>
          </a:blip>
          <a:srcRect r="29086"/>
          <a:stretch/>
        </p:blipFill>
        <p:spPr bwMode="auto">
          <a:xfrm>
            <a:off x="4215245" y="1811355"/>
            <a:ext cx="9829800" cy="1792285"/>
          </a:xfrm>
          <a:prstGeom prst="rect">
            <a:avLst/>
          </a:prstGeom>
          <a:noFill/>
          <a:ln>
            <a:noFill/>
          </a:ln>
          <a:extLst>
            <a:ext uri="{53640926-AAD7-44D8-BBD7-CCE9431645EC}">
              <a14:shadowObscured xmlns:a14="http://schemas.microsoft.com/office/drawing/2010/main"/>
            </a:ext>
          </a:extLst>
        </p:spPr>
      </p:pic>
    </p:spTree>
  </p:cSld>
  <p:clrMapOvr>
    <a:masterClrMapping/>
  </p:clrMapOvr>
  <p:transition spd="slow">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E686C70-D7C2-EA19-9A7D-682A8BE2818D}"/>
              </a:ext>
            </a:extLst>
          </p:cNvPr>
          <p:cNvCxnSpPr/>
          <p:nvPr/>
        </p:nvCxnSpPr>
        <p:spPr>
          <a:xfrm>
            <a:off x="952500"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5" name="Text Box 14">
            <a:extLst>
              <a:ext uri="{FF2B5EF4-FFF2-40B4-BE49-F238E27FC236}">
                <a16:creationId xmlns:a16="http://schemas.microsoft.com/office/drawing/2014/main" id="{60D0518F-ECBA-D5CE-82B1-97A9BE9F72C3}"/>
              </a:ext>
            </a:extLst>
          </p:cNvPr>
          <p:cNvSpPr txBox="1"/>
          <p:nvPr/>
        </p:nvSpPr>
        <p:spPr>
          <a:xfrm>
            <a:off x="1219200" y="1028701"/>
            <a:ext cx="16116300" cy="9226052"/>
          </a:xfrm>
          <a:prstGeom prst="rect">
            <a:avLst/>
          </a:prstGeom>
          <a:noFill/>
        </p:spPr>
        <p:txBody>
          <a:bodyPr wrap="square" rtlCol="0">
            <a:spAutoFit/>
          </a:bodyPr>
          <a:lstStyle/>
          <a:p>
            <a:pPr>
              <a:lnSpc>
                <a:spcPct val="150000"/>
              </a:lnSpc>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VISION</a:t>
            </a:r>
          </a:p>
          <a:p>
            <a:pPr algn="just">
              <a:lnSpc>
                <a:spcPct val="150000"/>
              </a:lnSpc>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To Empower Unskilled Individual with knowledge, skills and technical competencies in the field of Information Technology and Embedded engineering which assist them to escalate as integrated individuals contributing to company’s and Nation’s growth. </a:t>
            </a:r>
          </a:p>
          <a:p>
            <a:pPr>
              <a:lnSpc>
                <a:spcPct val="150000"/>
              </a:lnSpc>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MISSION</a:t>
            </a:r>
          </a:p>
          <a:p>
            <a:pPr marL="285750" indent="-285750">
              <a:lnSpc>
                <a:spcPct val="150000"/>
              </a:lnSpc>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Provide cost effective and reliable solutions to customers across various latest technologies. </a:t>
            </a:r>
          </a:p>
          <a:p>
            <a:pPr marL="285750" indent="-285750" algn="just">
              <a:lnSpc>
                <a:spcPct val="150000"/>
              </a:lnSpc>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Offer scalable end-to-end application development and management solutions </a:t>
            </a:r>
          </a:p>
          <a:p>
            <a:pPr marL="285750" indent="-285750" algn="just">
              <a:lnSpc>
                <a:spcPct val="150000"/>
              </a:lnSpc>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Provide cost effective highly scalable products for varied verticals. </a:t>
            </a:r>
          </a:p>
          <a:p>
            <a:pPr marL="285750" indent="-285750" algn="just">
              <a:lnSpc>
                <a:spcPct val="150000"/>
              </a:lnSpc>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Focus on creating sustainable value growth through innovative solutions and unique partnerships.</a:t>
            </a:r>
          </a:p>
          <a:p>
            <a:pPr marL="285750" indent="-285750" algn="just">
              <a:lnSpc>
                <a:spcPct val="150000"/>
              </a:lnSpc>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Create, design and deliver business solutions with high value and innovation by leveraging technology expertise and innovative business models to address long-term business objectives. </a:t>
            </a:r>
          </a:p>
          <a:p>
            <a:pPr marL="285750" indent="-285750" algn="just">
              <a:lnSpc>
                <a:spcPct val="150000"/>
              </a:lnSpc>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Keep our products and services updated with the latest innovations in the respective requirement and technology.</a:t>
            </a:r>
            <a:endParaRPr lang="en-US" sz="3600" dirty="0">
              <a:latin typeface="Times New Roman" panose="02020603050405020304" pitchFamily="18" charset="0"/>
              <a:cs typeface="Times New Roman" panose="02020603050405020304" pitchFamily="18" charset="0"/>
            </a:endParaRPr>
          </a:p>
          <a:p>
            <a:pPr>
              <a:lnSpc>
                <a:spcPct val="150000"/>
              </a:lnSpc>
            </a:pPr>
            <a:r>
              <a:rPr lang="en-US" sz="3600" dirty="0">
                <a:latin typeface="Times New Roman" panose="02020603050405020304" pitchFamily="18" charset="0"/>
                <a:cs typeface="Times New Roman" panose="02020603050405020304" pitchFamily="18" charset="0"/>
              </a:rPr>
              <a:t> </a:t>
            </a:r>
            <a:r>
              <a:rPr lang="en-US" b="1" dirty="0">
                <a:sym typeface="+mn-ea"/>
              </a:rPr>
              <a:t>DEPT. OF I.S.E.,S.C.E                                                                          Artificial Intelligence and Machine Learning                                                                                             Page2                                                                                     </a:t>
            </a:r>
            <a:endParaRPr lang="en-US" dirty="0">
              <a:cs typeface="Times New Roman" panose="02020603050405020304" pitchFamily="18" charset="0"/>
            </a:endParaRPr>
          </a:p>
        </p:txBody>
      </p:sp>
      <p:sp>
        <p:nvSpPr>
          <p:cNvPr id="4" name="TextBox 3">
            <a:extLst>
              <a:ext uri="{FF2B5EF4-FFF2-40B4-BE49-F238E27FC236}">
                <a16:creationId xmlns:a16="http://schemas.microsoft.com/office/drawing/2014/main" id="{7833BF97-8EA7-9F4F-8E58-84F5F02FC899}"/>
              </a:ext>
            </a:extLst>
          </p:cNvPr>
          <p:cNvSpPr txBox="1"/>
          <p:nvPr/>
        </p:nvSpPr>
        <p:spPr>
          <a:xfrm>
            <a:off x="4038600" y="393612"/>
            <a:ext cx="11978028" cy="769441"/>
          </a:xfrm>
          <a:prstGeom prst="rect">
            <a:avLst/>
          </a:prstGeom>
          <a:noFill/>
        </p:spPr>
        <p:txBody>
          <a:bodyPr wrap="square" rtlCol="0">
            <a:spAutoFit/>
          </a:bodyPr>
          <a:lstStyle/>
          <a:p>
            <a:r>
              <a:rPr lang="en-US" sz="4400" b="1">
                <a:latin typeface="Times New Roman" panose="02020603050405020304" pitchFamily="18" charset="0"/>
                <a:cs typeface="Times New Roman" panose="02020603050405020304" pitchFamily="18" charset="0"/>
              </a:rPr>
              <a:t>OVERVIEW OF THE ORGANISATION</a:t>
            </a:r>
            <a:endParaRPr lang="en-IN" sz="4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42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335" y="38100"/>
            <a:ext cx="18287365" cy="751489"/>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endParaRPr sz="2400" dirty="0"/>
          </a:p>
        </p:txBody>
      </p:sp>
      <p:sp>
        <p:nvSpPr>
          <p:cNvPr id="4" name="object 4"/>
          <p:cNvSpPr txBox="1">
            <a:spLocks noGrp="1"/>
          </p:cNvSpPr>
          <p:nvPr>
            <p:ph type="title"/>
          </p:nvPr>
        </p:nvSpPr>
        <p:spPr>
          <a:xfrm>
            <a:off x="1575117" y="234973"/>
            <a:ext cx="15163800" cy="1428596"/>
          </a:xfrm>
          <a:prstGeom prst="rect">
            <a:avLst/>
          </a:prstGeom>
        </p:spPr>
        <p:txBody>
          <a:bodyPr vert="horz" wrap="square" lIns="0" tIns="12700" rIns="0" bIns="0" rtlCol="0">
            <a:spAutoFit/>
          </a:bodyPr>
          <a:lstStyle/>
          <a:p>
            <a:pPr marL="12700" algn="ctr">
              <a:spcBef>
                <a:spcPts val="100"/>
              </a:spcBef>
            </a:pPr>
            <a:r>
              <a:rPr lang="en-US" sz="4400" b="1">
                <a:solidFill>
                  <a:schemeClr val="tx1">
                    <a:lumMod val="95000"/>
                    <a:lumOff val="5000"/>
                  </a:schemeClr>
                </a:solidFill>
                <a:latin typeface="Times New Roman" panose="02020603050405020304" pitchFamily="18" charset="0"/>
                <a:cs typeface="Times New Roman" panose="02020603050405020304" pitchFamily="18" charset="0"/>
              </a:rPr>
              <a:t>COMPANY’S  OBJECTIVES </a:t>
            </a:r>
            <a:b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br>
            <a:endParaRPr sz="4800" dirty="0">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635" y="9944100"/>
            <a:ext cx="18287365" cy="677108"/>
          </a:xfrm>
          <a:prstGeom prst="rect">
            <a:avLst/>
          </a:prstGeom>
          <a:noFill/>
        </p:spPr>
        <p:txBody>
          <a:bodyPr wrap="square" rtlCol="0" anchor="t">
            <a:spAutoFit/>
          </a:bodyPr>
          <a:lstStyle/>
          <a:p>
            <a:r>
              <a:rPr lang="en-US" b="1" dirty="0">
                <a:sym typeface="+mn-ea"/>
              </a:rPr>
              <a:t>DEPT. OF I.S.E.,S.C.E             			</a:t>
            </a:r>
            <a:r>
              <a:rPr lang="en-US" b="1">
                <a:sym typeface="+mn-ea"/>
              </a:rPr>
              <a:t>                                  </a:t>
            </a:r>
            <a:r>
              <a:rPr lang="en-US" b="1"/>
              <a:t>Artificial Intelligence and Machine Learning                                                                                                                 </a:t>
            </a:r>
            <a:r>
              <a:rPr lang="en-US" sz="2000" b="1"/>
              <a:t>Page 3                            </a:t>
            </a:r>
            <a:r>
              <a:rPr lang="en-US" sz="2000" b="1">
                <a:sym typeface="+mn-ea"/>
              </a:rPr>
              <a:t> </a:t>
            </a:r>
            <a:endParaRPr lang="en-US" sz="2000" b="1" dirty="0">
              <a:solidFill>
                <a:schemeClr val="tx1"/>
              </a:solidFill>
              <a:sym typeface="+mn-ea"/>
            </a:endParaRPr>
          </a:p>
          <a:p>
            <a:endParaRPr lang="en-US" dirty="0"/>
          </a:p>
        </p:txBody>
      </p:sp>
      <p:cxnSp>
        <p:nvCxnSpPr>
          <p:cNvPr id="9" name="Straight Connector 8"/>
          <p:cNvCxnSpPr/>
          <p:nvPr/>
        </p:nvCxnSpPr>
        <p:spPr>
          <a:xfrm>
            <a:off x="965834" y="9525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088EC6F9-01F1-95BE-519F-77C286AA257A}"/>
              </a:ext>
            </a:extLst>
          </p:cNvPr>
          <p:cNvSpPr txBox="1"/>
          <p:nvPr/>
        </p:nvSpPr>
        <p:spPr>
          <a:xfrm>
            <a:off x="762000" y="1152022"/>
            <a:ext cx="16586834" cy="50783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To develop software and Embedded solutions and services focusing on quality standards and customer values. </a:t>
            </a:r>
          </a:p>
          <a:p>
            <a:pPr marL="285750" indent="-285750">
              <a:lnSpc>
                <a:spcPct val="150000"/>
              </a:lnSpc>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Offer end to end embedded solutions which ensure the best customer satisfaction. </a:t>
            </a:r>
          </a:p>
          <a:p>
            <a:pPr marL="285750" indent="-285750">
              <a:lnSpc>
                <a:spcPct val="150000"/>
              </a:lnSpc>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To build Skilled and Talented manpower pool for global industry requirements. </a:t>
            </a:r>
          </a:p>
          <a:p>
            <a:pPr marL="285750" indent="-285750">
              <a:lnSpc>
                <a:spcPct val="150000"/>
              </a:lnSpc>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To develop software and embedded products which are globally recognized.</a:t>
            </a:r>
          </a:p>
          <a:p>
            <a:pPr marL="285750" indent="-285750">
              <a:lnSpc>
                <a:spcPct val="150000"/>
              </a:lnSpc>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To become a global leader in Offering Scalable and cost-effective Software solutions and services across various domains like E-commerce, Banking, Finance, Healthcare and much more. </a:t>
            </a:r>
          </a:p>
          <a:p>
            <a:pPr marL="285750" indent="-285750">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To generate employment for skilled and highly talented youth of our Country INDIA</a:t>
            </a:r>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IN" sz="36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IN" sz="3600" dirty="0">
              <a:latin typeface="Times New Roman" panose="02020603050405020304" pitchFamily="18" charset="0"/>
              <a:cs typeface="Times New Roman" panose="02020603050405020304" pitchFamily="18" charset="0"/>
            </a:endParaRPr>
          </a:p>
        </p:txBody>
      </p:sp>
    </p:spTree>
  </p:cSld>
  <p:clrMapOvr>
    <a:masterClrMapping/>
  </p:clrMapOvr>
  <p:transition spd="slow">
    <p:cover dir="d"/>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81299" y="153585"/>
            <a:ext cx="13411201" cy="751489"/>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pPr algn="ctr"/>
            <a:r>
              <a:rPr lang="en-IN" sz="4400" b="1">
                <a:latin typeface="Times New Roman" panose="02020603050405020304" pitchFamily="18" charset="0"/>
                <a:cs typeface="Times New Roman" panose="02020603050405020304" pitchFamily="18" charset="0"/>
              </a:rPr>
              <a:t>TASK PERFORMED </a:t>
            </a:r>
            <a:endParaRPr lang="en-IN" sz="4400"/>
          </a:p>
          <a:p>
            <a:pPr algn="ctr"/>
            <a:endParaRPr sz="4800" dirty="0"/>
          </a:p>
        </p:txBody>
      </p:sp>
      <p:sp>
        <p:nvSpPr>
          <p:cNvPr id="4" name="object 4"/>
          <p:cNvSpPr txBox="1">
            <a:spLocks noGrp="1"/>
          </p:cNvSpPr>
          <p:nvPr>
            <p:ph type="title"/>
          </p:nvPr>
        </p:nvSpPr>
        <p:spPr>
          <a:xfrm>
            <a:off x="4121445" y="0"/>
            <a:ext cx="10045065" cy="1490152"/>
          </a:xfrm>
          <a:prstGeom prst="rect">
            <a:avLst/>
          </a:prstGeom>
        </p:spPr>
        <p:txBody>
          <a:bodyPr vert="horz" wrap="square" lIns="0" tIns="12700" rIns="0" bIns="0" rtlCol="0">
            <a:spAutoFit/>
          </a:bodyPr>
          <a:lstStyle/>
          <a:p>
            <a:pPr marL="12700" algn="ctr">
              <a:spcBef>
                <a:spcPts val="100"/>
              </a:spcBef>
            </a:pPr>
            <a:br>
              <a:rPr lang="en-US" sz="4800" dirty="0">
                <a:latin typeface="Times New Roman" panose="02020603050405020304" pitchFamily="18" charset="0"/>
                <a:cs typeface="Times New Roman" panose="02020603050405020304" pitchFamily="18" charset="0"/>
              </a:rPr>
            </a:br>
            <a:endParaRPr lang="en-US" sz="4800" dirty="0">
              <a:solidFill>
                <a:srgbClr val="C00000"/>
              </a:solidFill>
              <a:latin typeface="Times New Roman" panose="02020603050405020304" pitchFamily="18" charset="0"/>
              <a:cs typeface="Times New Roman" panose="02020603050405020304" pitchFamily="18" charset="0"/>
            </a:endParaRPr>
          </a:p>
        </p:txBody>
      </p:sp>
      <p:sp>
        <p:nvSpPr>
          <p:cNvPr id="15" name="Text Box 14"/>
          <p:cNvSpPr txBox="1"/>
          <p:nvPr/>
        </p:nvSpPr>
        <p:spPr>
          <a:xfrm>
            <a:off x="1295400" y="933612"/>
            <a:ext cx="16383000" cy="6693627"/>
          </a:xfrm>
          <a:prstGeom prst="rect">
            <a:avLst/>
          </a:prstGeom>
          <a:noFill/>
        </p:spPr>
        <p:txBody>
          <a:bodyPr wrap="square" rtlCol="0">
            <a:spAutoFit/>
          </a:bodyPr>
          <a:lstStyle/>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LEARNING EXPERIENCE</a:t>
            </a:r>
          </a:p>
          <a:p>
            <a:pPr marL="457200" indent="-457200">
              <a:lnSpc>
                <a:spcPct val="150000"/>
              </a:lnSpc>
              <a:buFont typeface="Arial" panose="020B0604020202020204" pitchFamily="34" charset="0"/>
              <a:buChar char="•"/>
              <a:tabLst>
                <a:tab pos="3681413" algn="l"/>
              </a:tabLst>
            </a:pPr>
            <a:r>
              <a:rPr lang="en-US" sz="2800" dirty="0">
                <a:latin typeface="Times New Roman" panose="02020603050405020304" pitchFamily="18" charset="0"/>
                <a:cs typeface="Times New Roman" panose="02020603050405020304" pitchFamily="18" charset="0"/>
              </a:rPr>
              <a:t>The value that I have gained is to always work hard even if the task is small and it seems unimportant. It helped me to build a good work idea, and the effort could be seen. </a:t>
            </a:r>
          </a:p>
          <a:p>
            <a:pPr marL="457200" indent="-457200">
              <a:lnSpc>
                <a:spcPct val="150000"/>
              </a:lnSpc>
              <a:buFont typeface="Arial" panose="020B0604020202020204" pitchFamily="34" charset="0"/>
              <a:buChar char="•"/>
              <a:tabLst>
                <a:tab pos="3681413" algn="l"/>
              </a:tabLst>
            </a:pPr>
            <a:r>
              <a:rPr lang="en-US" sz="2800" dirty="0">
                <a:latin typeface="Times New Roman" panose="02020603050405020304" pitchFamily="18" charset="0"/>
                <a:cs typeface="Times New Roman" panose="02020603050405020304" pitchFamily="18" charset="0"/>
              </a:rPr>
              <a:t>My co-workers had a lot of experience I have talked to them and asked for some advice they have for me.</a:t>
            </a:r>
          </a:p>
          <a:p>
            <a:pPr>
              <a:lnSpc>
                <a:spcPct val="150000"/>
              </a:lnSpc>
              <a:tabLst>
                <a:tab pos="3681413" algn="l"/>
              </a:tabLst>
            </a:pPr>
            <a:r>
              <a:rPr lang="en-US" sz="2800" dirty="0">
                <a:latin typeface="Times New Roman" panose="02020603050405020304" pitchFamily="18" charset="0"/>
                <a:cs typeface="Times New Roman" panose="02020603050405020304" pitchFamily="18" charset="0"/>
              </a:rPr>
              <a:t>      I could learn a lot and get more ideas. I think this internship is extremely cherished by me. </a:t>
            </a:r>
          </a:p>
          <a:p>
            <a:pPr marL="457200" indent="-457200">
              <a:lnSpc>
                <a:spcPct val="150000"/>
              </a:lnSpc>
              <a:buFont typeface="Arial" panose="020B0604020202020204" pitchFamily="34" charset="0"/>
              <a:buChar char="•"/>
              <a:tabLst>
                <a:tab pos="3681413" algn="l"/>
              </a:tabLst>
            </a:pPr>
            <a:r>
              <a:rPr lang="en-US" sz="2800" dirty="0">
                <a:latin typeface="Times New Roman" panose="02020603050405020304" pitchFamily="18" charset="0"/>
                <a:cs typeface="Times New Roman" panose="02020603050405020304" pitchFamily="18" charset="0"/>
              </a:rPr>
              <a:t>The internship enhanced my skill and ability to work in a team. The internship allowed me to gain experience and develop interpersonal skills which made me an attractive candidate.</a:t>
            </a:r>
          </a:p>
          <a:p>
            <a:pPr marL="457200" indent="-457200">
              <a:lnSpc>
                <a:spcPct val="150000"/>
              </a:lnSpc>
              <a:buFont typeface="Arial" panose="020B0604020202020204" pitchFamily="34" charset="0"/>
              <a:buChar char="•"/>
              <a:tabLst>
                <a:tab pos="3681413" algn="l"/>
              </a:tabLst>
            </a:pPr>
            <a:r>
              <a:rPr lang="en-US" sz="2800" dirty="0">
                <a:latin typeface="Times New Roman" panose="02020603050405020304" pitchFamily="18" charset="0"/>
                <a:cs typeface="Times New Roman" panose="02020603050405020304" pitchFamily="18" charset="0"/>
              </a:rPr>
              <a:t>It also means that we have learned many things. My strength in the internship is that I am a good team builder. As a member of the team, I am responsible in group discussions and giving my own opinions.</a:t>
            </a:r>
            <a:endParaRPr lang="en-I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pPr>
            <a:endParaRPr lang="en-IN"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635" y="9944100"/>
            <a:ext cx="18287365" cy="1200329"/>
          </a:xfrm>
          <a:prstGeom prst="rect">
            <a:avLst/>
          </a:prstGeom>
          <a:noFill/>
        </p:spPr>
        <p:txBody>
          <a:bodyPr wrap="square" rtlCol="0" anchor="t">
            <a:spAutoFit/>
          </a:bodyPr>
          <a:lstStyle/>
          <a:p>
            <a:r>
              <a:rPr lang="en-US" b="1" dirty="0">
                <a:sym typeface="+mn-ea"/>
              </a:rPr>
              <a:t>DEPT. OF I.S.E.,S.C.E             			</a:t>
            </a:r>
            <a:r>
              <a:rPr lang="en-US" b="1">
                <a:sym typeface="+mn-ea"/>
              </a:rPr>
              <a:t>                          Artificial Intelligence and Machine Learning                                                                                                         </a:t>
            </a:r>
            <a:r>
              <a:rPr lang="en-US" b="1"/>
              <a:t>                                   </a:t>
            </a:r>
            <a:r>
              <a:rPr lang="en-US" sz="1800" b="1"/>
              <a:t>Page 4</a:t>
            </a:r>
            <a:r>
              <a:rPr lang="en-US" b="1">
                <a:sym typeface="+mn-ea"/>
              </a:rPr>
              <a:t> </a:t>
            </a:r>
            <a:endParaRPr lang="en-US" b="1" dirty="0">
              <a:sym typeface="+mn-ea"/>
            </a:endParaRPr>
          </a:p>
          <a:p>
            <a:endParaRPr lang="en-US" dirty="0"/>
          </a:p>
          <a:p>
            <a:endParaRPr lang="en-US" b="1" dirty="0">
              <a:solidFill>
                <a:schemeClr val="tx1"/>
              </a:solidFill>
              <a:sym typeface="+mn-ea"/>
            </a:endParaRPr>
          </a:p>
          <a:p>
            <a:endParaRPr lang="en-US" dirty="0"/>
          </a:p>
        </p:txBody>
      </p:sp>
      <p:cxnSp>
        <p:nvCxnSpPr>
          <p:cNvPr id="9" name="Straight Connector 8"/>
          <p:cNvCxnSpPr/>
          <p:nvPr/>
        </p:nvCxnSpPr>
        <p:spPr>
          <a:xfrm>
            <a:off x="1143000" y="789589"/>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8" name="Rectangle 4">
            <a:extLst>
              <a:ext uri="{FF2B5EF4-FFF2-40B4-BE49-F238E27FC236}">
                <a16:creationId xmlns:a16="http://schemas.microsoft.com/office/drawing/2014/main" id="{8E36AACF-A823-0896-F72B-50EF62AF7709}"/>
              </a:ext>
            </a:extLst>
          </p:cNvPr>
          <p:cNvSpPr>
            <a:spLocks noChangeArrowheads="1"/>
          </p:cNvSpPr>
          <p:nvPr/>
        </p:nvSpPr>
        <p:spPr bwMode="auto">
          <a:xfrm>
            <a:off x="0" y="0"/>
            <a:ext cx="561975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67A8E04-A64B-83E1-B1BE-F3B5FA599183}"/>
              </a:ext>
            </a:extLst>
          </p:cNvPr>
          <p:cNvCxnSpPr/>
          <p:nvPr/>
        </p:nvCxnSpPr>
        <p:spPr>
          <a:xfrm>
            <a:off x="990600" y="827689"/>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A2D288AB-3C39-3D1D-53AB-F72ED924396A}"/>
              </a:ext>
            </a:extLst>
          </p:cNvPr>
          <p:cNvSpPr txBox="1"/>
          <p:nvPr/>
        </p:nvSpPr>
        <p:spPr>
          <a:xfrm>
            <a:off x="1219200" y="1028699"/>
            <a:ext cx="15849600" cy="6478184"/>
          </a:xfrm>
          <a:prstGeom prst="rect">
            <a:avLst/>
          </a:prstGeom>
          <a:noFill/>
        </p:spPr>
        <p:txBody>
          <a:bodyPr wrap="square" rtlCol="0">
            <a:spAutoFit/>
          </a:bodyPr>
          <a:lstStyle/>
          <a:p>
            <a:pPr>
              <a:lnSpc>
                <a:spcPct val="150000"/>
              </a:lnSpc>
            </a:pP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KNOWLEDGE ACQUIRED</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knowledge I have gained in our training is about Artificial Intelligence and Machine Learning. I have learnt many things about the science of collecting, analyzing and preprocessing raw data to train my machine learning model effectively.</a:t>
            </a:r>
            <a:endParaRPr lang="en-IN"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Machine learning models can process vast amounts of data quickly and accurately, making it possible to analyze and understand complex data sets that would be impossible for humans to process on their own.</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Machine learning models can make accurate predictions and forecasts based on historical data, allowing businesses to make informed decisions and plan for the future. </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has been a great technical learning experience as it is thought to me a lot about various machine learning algorithms and appropriate use of it really improved my technical knowledge and skills.</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AE93F75-7C58-E60C-6451-07E8BB888BE1}"/>
              </a:ext>
            </a:extLst>
          </p:cNvPr>
          <p:cNvSpPr txBox="1"/>
          <p:nvPr/>
        </p:nvSpPr>
        <p:spPr>
          <a:xfrm>
            <a:off x="152400" y="9825335"/>
            <a:ext cx="18440400" cy="923330"/>
          </a:xfrm>
          <a:prstGeom prst="rect">
            <a:avLst/>
          </a:prstGeom>
          <a:noFill/>
        </p:spPr>
        <p:txBody>
          <a:bodyPr wrap="square">
            <a:spAutoFit/>
          </a:bodyPr>
          <a:lstStyle/>
          <a:p>
            <a:r>
              <a:rPr lang="en-US" b="1">
                <a:sym typeface="+mn-ea"/>
              </a:rPr>
              <a:t>DEPT. OF I.S.E.,S.C.E             			                          Artificial Intelligence and Machine Learning                                                                                                         </a:t>
            </a:r>
            <a:r>
              <a:rPr lang="en-US" b="1"/>
              <a:t>                       </a:t>
            </a:r>
            <a:r>
              <a:rPr lang="en-US" sz="1800" b="1"/>
              <a:t>Page </a:t>
            </a:r>
            <a:r>
              <a:rPr lang="en-US" b="1"/>
              <a:t>5</a:t>
            </a:r>
            <a:r>
              <a:rPr lang="en-US" b="1">
                <a:sym typeface="+mn-ea"/>
              </a:rPr>
              <a:t> </a:t>
            </a:r>
          </a:p>
          <a:p>
            <a:endParaRPr lang="en-US"/>
          </a:p>
          <a:p>
            <a:endParaRPr lang="en-US" b="1" dirty="0">
              <a:solidFill>
                <a:schemeClr val="tx1"/>
              </a:solidFill>
              <a:sym typeface="+mn-ea"/>
            </a:endParaRPr>
          </a:p>
        </p:txBody>
      </p:sp>
    </p:spTree>
    <p:extLst>
      <p:ext uri="{BB962C8B-B14F-4D97-AF65-F5344CB8AC3E}">
        <p14:creationId xmlns:p14="http://schemas.microsoft.com/office/powerpoint/2010/main" val="423562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0984DED-1D7E-A567-A8EF-E98263C61115}"/>
              </a:ext>
            </a:extLst>
          </p:cNvPr>
          <p:cNvCxnSpPr/>
          <p:nvPr/>
        </p:nvCxnSpPr>
        <p:spPr>
          <a:xfrm>
            <a:off x="990600" y="827689"/>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6" name="Text Placeholder 5">
            <a:extLst>
              <a:ext uri="{FF2B5EF4-FFF2-40B4-BE49-F238E27FC236}">
                <a16:creationId xmlns:a16="http://schemas.microsoft.com/office/drawing/2014/main" id="{4BCACB21-9E45-075A-F9C7-7ACA5DE254B1}"/>
              </a:ext>
            </a:extLst>
          </p:cNvPr>
          <p:cNvSpPr>
            <a:spLocks noGrp="1"/>
          </p:cNvSpPr>
          <p:nvPr>
            <p:ph type="body" idx="1"/>
          </p:nvPr>
        </p:nvSpPr>
        <p:spPr>
          <a:xfrm>
            <a:off x="914400" y="1028700"/>
            <a:ext cx="16459200" cy="12526506"/>
          </a:xfrm>
        </p:spPr>
        <p:txBody>
          <a:bodyPr/>
          <a:lstStyle/>
          <a:p>
            <a:pPr marL="457200" indent="-457200">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Python</a:t>
            </a:r>
          </a:p>
          <a:p>
            <a:pPr marL="457200" indent="-457200">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Numpy</a:t>
            </a:r>
          </a:p>
          <a:p>
            <a:pPr marL="457200" indent="-457200">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Pandas</a:t>
            </a:r>
          </a:p>
          <a:p>
            <a:pPr marL="457200" indent="-457200">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Matplotlib</a:t>
            </a:r>
          </a:p>
          <a:p>
            <a:pPr>
              <a:lnSpc>
                <a:spcPct val="150000"/>
              </a:lnSpc>
            </a:pPr>
            <a:r>
              <a:rPr lang="en-US" sz="3200" b="1">
                <a:latin typeface="Times New Roman" panose="02020603050405020304" pitchFamily="18" charset="0"/>
                <a:cs typeface="Times New Roman" panose="02020603050405020304" pitchFamily="18" charset="0"/>
              </a:rPr>
              <a:t>MACHINE LEARNING ALGORITHMS</a:t>
            </a:r>
          </a:p>
          <a:p>
            <a:pPr marL="457200" indent="-457200">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Linear Regression</a:t>
            </a:r>
          </a:p>
          <a:p>
            <a:pPr marL="457200" indent="-457200">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Multiple Linear Regression</a:t>
            </a:r>
          </a:p>
          <a:p>
            <a:pPr marL="457200" indent="-457200">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Logistic Regression</a:t>
            </a:r>
          </a:p>
          <a:p>
            <a:pPr marL="457200" indent="-457200">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K Nearest Neighbor</a:t>
            </a:r>
          </a:p>
          <a:p>
            <a:pPr marL="457200" indent="-457200">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Support Vector Machine</a:t>
            </a:r>
          </a:p>
          <a:p>
            <a:pPr marL="457200" indent="-457200">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Decision Tree</a:t>
            </a:r>
          </a:p>
          <a:p>
            <a:endParaRPr lang="en-US" sz="1200" b="1">
              <a:sym typeface="+mn-ea"/>
            </a:endParaRPr>
          </a:p>
          <a:p>
            <a:endParaRPr lang="en-US" sz="1200" b="1">
              <a:sym typeface="+mn-ea"/>
            </a:endParaRPr>
          </a:p>
          <a:p>
            <a:endParaRPr lang="en-US" sz="1200" b="1">
              <a:sym typeface="+mn-ea"/>
            </a:endParaRPr>
          </a:p>
          <a:p>
            <a:endParaRPr lang="en-US" sz="1200" b="1">
              <a:sym typeface="+mn-ea"/>
            </a:endParaRPr>
          </a:p>
          <a:p>
            <a:endParaRPr lang="en-US" sz="1200" b="1">
              <a:sym typeface="+mn-ea"/>
            </a:endParaRPr>
          </a:p>
          <a:p>
            <a:r>
              <a:rPr lang="en-US" b="1">
                <a:sym typeface="+mn-ea"/>
              </a:rPr>
              <a:t>DEPT. OF I.S.E.,S.C.E             </a:t>
            </a:r>
            <a:r>
              <a:rPr lang="en-US" sz="1200" b="1">
                <a:sym typeface="+mn-ea"/>
              </a:rPr>
              <a:t>		</a:t>
            </a:r>
            <a:r>
              <a:rPr lang="en-US" b="1">
                <a:sym typeface="+mn-ea"/>
              </a:rPr>
              <a:t>	                 Artificial Intelligence and Machine Learning                                                                                                                     Page 6       </a:t>
            </a:r>
            <a:r>
              <a:rPr lang="en-US" sz="1200" b="1">
                <a:sym typeface="+mn-ea"/>
              </a:rPr>
              <a:t>                                             </a:t>
            </a:r>
            <a:r>
              <a:rPr lang="en-US" sz="1200" b="1"/>
              <a:t>                                             </a:t>
            </a:r>
            <a:endParaRPr lang="en-US" sz="1200" b="1">
              <a:sym typeface="+mn-ea"/>
            </a:endParaRPr>
          </a:p>
          <a:p>
            <a:r>
              <a:rPr lang="en-US" sz="1200" b="1">
                <a:sym typeface="+mn-ea"/>
              </a:rPr>
              <a:t>        </a:t>
            </a:r>
          </a:p>
          <a:p>
            <a:endParaRPr lang="en-US" sz="1200" b="1">
              <a:sym typeface="+mn-ea"/>
            </a:endParaRPr>
          </a:p>
          <a:p>
            <a:endParaRPr lang="en-US" sz="3200" b="1">
              <a:solidFill>
                <a:schemeClr val="tx1"/>
              </a:solidFill>
              <a:sym typeface="+mn-ea"/>
            </a:endParaRPr>
          </a:p>
          <a:p>
            <a:pPr marL="457200" indent="-457200">
              <a:lnSpc>
                <a:spcPct val="150000"/>
              </a:lnSpc>
              <a:buFont typeface="Arial" panose="020B0604020202020204" pitchFamily="34" charset="0"/>
              <a:buChar char="•"/>
            </a:pPr>
            <a:endParaRPr lang="en-US" sz="320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3200" b="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b="1">
              <a:latin typeface="Times New Roman" panose="02020603050405020304" pitchFamily="18" charset="0"/>
              <a:cs typeface="Times New Roman" panose="02020603050405020304" pitchFamily="18" charset="0"/>
            </a:endParaRPr>
          </a:p>
          <a:p>
            <a:endParaRPr lang="en-IN" sz="2800"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9B0828E-DE83-E4DB-FCE3-68005921DCBB}"/>
              </a:ext>
            </a:extLst>
          </p:cNvPr>
          <p:cNvSpPr txBox="1"/>
          <p:nvPr/>
        </p:nvSpPr>
        <p:spPr>
          <a:xfrm>
            <a:off x="6477000" y="45632"/>
            <a:ext cx="5125121" cy="769441"/>
          </a:xfrm>
          <a:prstGeom prst="rect">
            <a:avLst/>
          </a:prstGeom>
          <a:noFill/>
        </p:spPr>
        <p:txBody>
          <a:bodyPr wrap="none" rtlCol="0">
            <a:spAutoFit/>
          </a:bodyPr>
          <a:lstStyle/>
          <a:p>
            <a:r>
              <a:rPr lang="en-US" sz="4400" b="1">
                <a:latin typeface="Times New Roman" panose="02020603050405020304" pitchFamily="18" charset="0"/>
                <a:cs typeface="Times New Roman" panose="02020603050405020304" pitchFamily="18" charset="0"/>
              </a:rPr>
              <a:t>SKILLS LEARNED</a:t>
            </a:r>
            <a:endParaRPr lang="en-IN" sz="4400"/>
          </a:p>
        </p:txBody>
      </p:sp>
    </p:spTree>
    <p:extLst>
      <p:ext uri="{BB962C8B-B14F-4D97-AF65-F5344CB8AC3E}">
        <p14:creationId xmlns:p14="http://schemas.microsoft.com/office/powerpoint/2010/main" val="331679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50C0428-8D41-2A54-7883-F29816569EEA}"/>
              </a:ext>
            </a:extLst>
          </p:cNvPr>
          <p:cNvCxnSpPr/>
          <p:nvPr/>
        </p:nvCxnSpPr>
        <p:spPr>
          <a:xfrm>
            <a:off x="990600" y="827689"/>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DBECA75A-CE8A-8B12-B9F1-EB26F34B6BD0}"/>
              </a:ext>
            </a:extLst>
          </p:cNvPr>
          <p:cNvSpPr txBox="1"/>
          <p:nvPr/>
        </p:nvSpPr>
        <p:spPr>
          <a:xfrm>
            <a:off x="3676362" y="64264"/>
            <a:ext cx="11676851" cy="769441"/>
          </a:xfrm>
          <a:prstGeom prst="rect">
            <a:avLst/>
          </a:prstGeom>
          <a:noFill/>
        </p:spPr>
        <p:txBody>
          <a:bodyPr wrap="none" rtlCol="0">
            <a:spAutoFit/>
          </a:bodyPr>
          <a:lstStyle/>
          <a:p>
            <a:r>
              <a:rPr lang="en-US" sz="4400" b="1">
                <a:latin typeface="Times New Roman" panose="02020603050405020304" pitchFamily="18" charset="0"/>
                <a:cs typeface="Times New Roman" panose="02020603050405020304" pitchFamily="18" charset="0"/>
              </a:rPr>
              <a:t>MOST CHALLENGING TASK PERFORMED</a:t>
            </a:r>
            <a:endParaRPr lang="en-IN" sz="44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00BBE1A-049A-6969-AE6D-BFA63069E0DC}"/>
              </a:ext>
            </a:extLst>
          </p:cNvPr>
          <p:cNvSpPr txBox="1"/>
          <p:nvPr/>
        </p:nvSpPr>
        <p:spPr>
          <a:xfrm>
            <a:off x="1371600" y="1104903"/>
            <a:ext cx="15925800" cy="6478184"/>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most challenging task was to learn to work with resilience and patience. During my internship in artificial intelligence and machine learning, the most challenging task I encountered was refining the prediction models for w</a:t>
            </a:r>
            <a:r>
              <a:rPr lang="en-US" sz="2800" i="0" u="none" strike="noStrike" dirty="0">
                <a:effectLst/>
                <a:latin typeface="Times New Roman" panose="02020603050405020304" pitchFamily="18" charset="0"/>
                <a:cs typeface="Times New Roman" panose="02020603050405020304" pitchFamily="18" charset="0"/>
              </a:rPr>
              <a:t>hether the students will pass in the law exam or not </a:t>
            </a:r>
            <a:r>
              <a:rPr lang="en-US" sz="2800" dirty="0">
                <a:latin typeface="Times New Roman" panose="02020603050405020304" pitchFamily="18" charset="0"/>
                <a:cs typeface="Times New Roman" panose="02020603050405020304" pitchFamily="18" charset="0"/>
              </a:rPr>
              <a:t>classification using k-nearest neighbor algorithm.</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involved not only understanding the complex relationships within the dataset but also fine-tuning the </a:t>
            </a:r>
          </a:p>
          <a:p>
            <a:pPr algn="just">
              <a:lnSpc>
                <a:spcPct val="150000"/>
              </a:lnSpc>
            </a:pPr>
            <a:r>
              <a:rPr lang="en-US" sz="2800" dirty="0">
                <a:latin typeface="Times New Roman" panose="02020603050405020304" pitchFamily="18" charset="0"/>
                <a:cs typeface="Times New Roman" panose="02020603050405020304" pitchFamily="18" charset="0"/>
              </a:rPr>
              <a:t>      logistic parameters to achieve optimal classification accuracy.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Alongside this, the classification of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laptop,speaker,table</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and mobile</a:t>
            </a:r>
            <a:r>
              <a:rPr lang="en-US" sz="2800" dirty="0">
                <a:latin typeface="Times New Roman" panose="02020603050405020304" pitchFamily="18" charset="0"/>
                <a:cs typeface="Times New Roman" panose="02020603050405020304" pitchFamily="18" charset="0"/>
              </a:rPr>
              <a:t> in the artificial intelligence project presented its own set of challenges.</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Overall, these challenges required perseverance, critical thinking, and continuous experimentation to deliver effective solutions in both projects. </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83B7F80-C766-0E1B-D732-2BB20EF6B551}"/>
              </a:ext>
            </a:extLst>
          </p:cNvPr>
          <p:cNvSpPr txBox="1"/>
          <p:nvPr/>
        </p:nvSpPr>
        <p:spPr>
          <a:xfrm>
            <a:off x="370787" y="9852375"/>
            <a:ext cx="18288000" cy="369332"/>
          </a:xfrm>
          <a:prstGeom prst="rect">
            <a:avLst/>
          </a:prstGeom>
          <a:noFill/>
        </p:spPr>
        <p:txBody>
          <a:bodyPr wrap="square">
            <a:spAutoFit/>
          </a:bodyPr>
          <a:lstStyle/>
          <a:p>
            <a:r>
              <a:rPr lang="en-US" b="1">
                <a:sym typeface="+mn-ea"/>
              </a:rPr>
              <a:t>DEPT. OF I.S.E.,S.C.E             			                          Artificial Intelligence and Machine Learning                                                                                                         </a:t>
            </a:r>
            <a:r>
              <a:rPr lang="en-US" b="1"/>
              <a:t>                       </a:t>
            </a:r>
            <a:r>
              <a:rPr lang="en-US" sz="1800" b="1"/>
              <a:t>Page 7</a:t>
            </a:r>
            <a:r>
              <a:rPr lang="en-US" b="1">
                <a:sym typeface="+mn-ea"/>
              </a:rPr>
              <a:t> </a:t>
            </a:r>
          </a:p>
        </p:txBody>
      </p:sp>
    </p:spTree>
    <p:extLst>
      <p:ext uri="{BB962C8B-B14F-4D97-AF65-F5344CB8AC3E}">
        <p14:creationId xmlns:p14="http://schemas.microsoft.com/office/powerpoint/2010/main" val="319901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7325C432-6994-895B-2897-7CA49B380DD2}"/>
              </a:ext>
            </a:extLst>
          </p:cNvPr>
          <p:cNvCxnSpPr/>
          <p:nvPr/>
        </p:nvCxnSpPr>
        <p:spPr>
          <a:xfrm>
            <a:off x="990600" y="827689"/>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635FF1D1-8605-B958-49F9-7EAF036C7AB6}"/>
              </a:ext>
            </a:extLst>
          </p:cNvPr>
          <p:cNvSpPr txBox="1"/>
          <p:nvPr/>
        </p:nvSpPr>
        <p:spPr>
          <a:xfrm>
            <a:off x="2286000" y="0"/>
            <a:ext cx="13944600" cy="769441"/>
          </a:xfrm>
          <a:prstGeom prst="rect">
            <a:avLst/>
          </a:prstGeom>
          <a:noFill/>
        </p:spPr>
        <p:txBody>
          <a:bodyPr wrap="square">
            <a:spAutoFit/>
          </a:bodyPr>
          <a:lstStyle/>
          <a:p>
            <a:pPr algn="ctr"/>
            <a:r>
              <a:rPr lang="en-IN" sz="4400" b="1" dirty="0">
                <a:latin typeface="Times New Roman" panose="02020603050405020304" pitchFamily="18" charset="0"/>
                <a:cs typeface="Times New Roman" panose="02020603050405020304" pitchFamily="18" charset="0"/>
              </a:rPr>
              <a:t>MACHINE LEARNING PROJECT</a:t>
            </a:r>
            <a:endParaRPr lang="en-IN" sz="4400"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89DD1E0-7C49-0CDE-C160-C19136252666}"/>
              </a:ext>
            </a:extLst>
          </p:cNvPr>
          <p:cNvSpPr txBox="1"/>
          <p:nvPr/>
        </p:nvSpPr>
        <p:spPr>
          <a:xfrm>
            <a:off x="1295400" y="1028702"/>
            <a:ext cx="16078200" cy="8966557"/>
          </a:xfrm>
          <a:prstGeom prst="rect">
            <a:avLst/>
          </a:prstGeom>
          <a:noFill/>
        </p:spPr>
        <p:txBody>
          <a:bodyPr wrap="square">
            <a:spAutoFit/>
          </a:bodyPr>
          <a:lstStyle/>
          <a:p>
            <a:pPr algn="ctr"/>
            <a:r>
              <a:rPr lang="en-US" sz="2800" b="1" i="0" u="none" strike="noStrike" dirty="0">
                <a:solidFill>
                  <a:srgbClr val="000000"/>
                </a:solidFill>
                <a:effectLst/>
                <a:latin typeface="Times New Roman" panose="02020603050405020304" pitchFamily="18" charset="0"/>
                <a:cs typeface="Times New Roman" panose="02020603050405020304" pitchFamily="18" charset="0"/>
              </a:rPr>
              <a:t>PREDICTION OF WHETHER THE STUDENTS WILL PASS IN THE LAW EXAM OR NOT  USING K NEAREST NEIGHBORS</a:t>
            </a:r>
            <a:r>
              <a:rPr lang="en-US" sz="2800" b="1" dirty="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3200" b="1" dirty="0">
                <a:latin typeface="Times New Roman" panose="02020603050405020304" pitchFamily="18" charset="0"/>
                <a:cs typeface="Times New Roman" panose="02020603050405020304" pitchFamily="18" charset="0"/>
              </a:rPr>
              <a:t>PROBLEM STATEMENT</a:t>
            </a:r>
          </a:p>
          <a:p>
            <a:pPr algn="just"/>
            <a:r>
              <a:rPr lang="en-IN" sz="32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Develop a machine learning model using the K-Nearest Neighbors (KNN) algorithm to predict whether a       law student is likely to pass or fail the upcoming exam.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32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Inputs: </a:t>
            </a:r>
            <a:r>
              <a:rPr lang="en-IN" sz="2800" dirty="0">
                <a:latin typeface="Times New Roman" panose="02020603050405020304" pitchFamily="18" charset="0"/>
                <a:cs typeface="Times New Roman" panose="02020603050405020304" pitchFamily="18" charset="0"/>
              </a:rPr>
              <a:t>‘</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decile3</a:t>
            </a:r>
            <a:r>
              <a:rPr lang="en-IN" sz="2800"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decile1</a:t>
            </a:r>
            <a:r>
              <a:rPr lang="en-IN" sz="2800"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sex</a:t>
            </a:r>
            <a:r>
              <a:rPr lang="en-IN" sz="2800"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lsat</a:t>
            </a:r>
            <a:r>
              <a:rPr lang="en-IN" sz="2800"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ugpa</a:t>
            </a:r>
            <a:r>
              <a:rPr lang="en-IN" sz="2800"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grad</a:t>
            </a:r>
            <a:r>
              <a:rPr lang="en-IN" sz="2800"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fulltime</a:t>
            </a:r>
            <a:r>
              <a:rPr lang="en-IN" sz="2800"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fam_inc</a:t>
            </a:r>
            <a:r>
              <a:rPr lang="en-US" sz="40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parttime</a:t>
            </a:r>
            <a:r>
              <a:rPr lang="en-IN" sz="2800"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male</a:t>
            </a:r>
            <a:r>
              <a:rPr lang="en-IN" sz="2800" dirty="0">
                <a:latin typeface="Times New Roman" panose="02020603050405020304" pitchFamily="18" charset="0"/>
                <a:cs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race1’,</a:t>
            </a:r>
            <a:r>
              <a:rPr lang="en-IN" sz="2800" dirty="0">
                <a:latin typeface="Times New Roman" panose="02020603050405020304" pitchFamily="18" charset="0"/>
                <a:cs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tier</a:t>
            </a:r>
            <a:r>
              <a:rPr lang="en-IN" sz="2800" dirty="0">
                <a:latin typeface="Times New Roman" panose="02020603050405020304" pitchFamily="18" charset="0"/>
                <a:cs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tier</a:t>
            </a:r>
            <a:r>
              <a:rPr lang="en-IN" sz="2800" dirty="0">
                <a:latin typeface="Times New Roman" panose="02020603050405020304" pitchFamily="18" charset="0"/>
                <a:cs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decile1b</a:t>
            </a:r>
            <a:r>
              <a:rPr lang="en-IN" sz="2800"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a:t>
            </a:r>
            <a:endParaRPr lang="en-IN" sz="2800" dirty="0"/>
          </a:p>
          <a:p>
            <a:pPr marL="457200" indent="-457200">
              <a:lnSpc>
                <a:spcPct val="150000"/>
              </a:lnSpc>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Output</a:t>
            </a:r>
            <a:r>
              <a:rPr lang="en-IN" sz="32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a:t>
            </a:r>
            <a:r>
              <a:rPr lang="en-US" sz="2800" b="0" i="0" u="none" strike="noStrike" dirty="0" err="1">
                <a:solidFill>
                  <a:srgbClr val="000000"/>
                </a:solidFill>
                <a:effectLst/>
                <a:latin typeface="Calibri" panose="020F0502020204030204" pitchFamily="34" charset="0"/>
              </a:rPr>
              <a:t>pass_bar</a:t>
            </a:r>
            <a:r>
              <a:rPr lang="en-US" sz="2800" dirty="0"/>
              <a:t> </a:t>
            </a:r>
            <a:r>
              <a:rPr lang="en-IN" sz="2800"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a:t>
            </a:r>
          </a:p>
          <a:p>
            <a:pPr marL="342900" indent="-342900">
              <a:lnSpc>
                <a:spcPct val="150000"/>
              </a:lnSpc>
              <a:spcAft>
                <a:spcPts val="1000"/>
              </a:spcAft>
              <a:buFont typeface="Wingdings" panose="05000000000000000000" pitchFamily="2" charset="2"/>
              <a:buChar char="Ø"/>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ALGORITHM – </a:t>
            </a:r>
            <a:r>
              <a:rPr lang="en-IN" sz="3200" b="1" dirty="0">
                <a:latin typeface="Times New Roman" panose="02020603050405020304" pitchFamily="18" charset="0"/>
                <a:ea typeface="Calibri" panose="020F0502020204030204" pitchFamily="34" charset="0"/>
                <a:cs typeface="Times New Roman" panose="02020603050405020304" pitchFamily="18" charset="0"/>
              </a:rPr>
              <a:t>K-Nearest </a:t>
            </a:r>
            <a:r>
              <a:rPr lang="en-IN" sz="3200" b="1" dirty="0" err="1">
                <a:latin typeface="Times New Roman" panose="02020603050405020304" pitchFamily="18" charset="0"/>
                <a:ea typeface="Calibri" panose="020F0502020204030204" pitchFamily="34" charset="0"/>
                <a:cs typeface="Times New Roman" panose="02020603050405020304" pitchFamily="18" charset="0"/>
              </a:rPr>
              <a:t>Neighbors</a:t>
            </a:r>
            <a:endParaRPr lang="en-IN" sz="3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The K-Nearest Neighbors (KNN) algorithm is a popular machine learning technique used for classification and regression tasks. It relies on the idea that similar data points tend to have similar labels or values.</a:t>
            </a:r>
            <a:r>
              <a:rPr lang="en-US" sz="2800" dirty="0">
                <a:latin typeface="Times New Roman" panose="02020603050405020304" pitchFamily="18" charset="0"/>
                <a:cs typeface="Times New Roman" panose="02020603050405020304" pitchFamily="18" charset="0"/>
              </a:rPr>
              <a:t>.</a:t>
            </a:r>
          </a:p>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B4B1AD-0475-EA35-2B88-B545C5BB8487}"/>
              </a:ext>
            </a:extLst>
          </p:cNvPr>
          <p:cNvSpPr txBox="1"/>
          <p:nvPr/>
        </p:nvSpPr>
        <p:spPr>
          <a:xfrm>
            <a:off x="152400" y="9889141"/>
            <a:ext cx="18135600" cy="369332"/>
          </a:xfrm>
          <a:prstGeom prst="rect">
            <a:avLst/>
          </a:prstGeom>
          <a:noFill/>
        </p:spPr>
        <p:txBody>
          <a:bodyPr wrap="square">
            <a:spAutoFit/>
          </a:bodyPr>
          <a:lstStyle/>
          <a:p>
            <a:r>
              <a:rPr lang="en-US" b="1">
                <a:sym typeface="+mn-ea"/>
              </a:rPr>
              <a:t>DEPT. OF I.S.E.,S.C.E             			                          Artificial Intelligence and Machine Learning                                                                                                         </a:t>
            </a:r>
            <a:r>
              <a:rPr lang="en-US" b="1"/>
              <a:t>                       </a:t>
            </a:r>
            <a:r>
              <a:rPr lang="en-US" sz="1800" b="1"/>
              <a:t>Page 8</a:t>
            </a:r>
            <a:r>
              <a:rPr lang="en-US" b="1">
                <a:sym typeface="+mn-ea"/>
              </a:rPr>
              <a:t> </a:t>
            </a:r>
          </a:p>
        </p:txBody>
      </p:sp>
    </p:spTree>
    <p:extLst>
      <p:ext uri="{BB962C8B-B14F-4D97-AF65-F5344CB8AC3E}">
        <p14:creationId xmlns:p14="http://schemas.microsoft.com/office/powerpoint/2010/main" val="1093175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TotalTime>
  <Words>1588</Words>
  <Application>Microsoft Office PowerPoint</Application>
  <PresentationFormat>Custom</PresentationFormat>
  <Paragraphs>134</Paragraphs>
  <Slides>15</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Calibri</vt:lpstr>
      <vt:lpstr>Söhne</vt:lpstr>
      <vt:lpstr>Times New Roman</vt:lpstr>
      <vt:lpstr>Wingdings</vt:lpstr>
      <vt:lpstr>Office Theme</vt:lpstr>
      <vt:lpstr>PowerPoint Presentation</vt:lpstr>
      <vt:lpstr>INTRODUCTION ABOUT THE COMPANY </vt:lpstr>
      <vt:lpstr>PowerPoint Presentation</vt:lpstr>
      <vt:lpstr>COMPANY’S  OBJECTIVES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CONCLUSION </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TEST BY  THE VIDEO INTERVIEW</dc:title>
  <dc:creator>Niveditha Rao</dc:creator>
  <cp:keywords>DAFQ0Ui1B_E,BAERcGiW2zQ</cp:keywords>
  <cp:lastModifiedBy>chirag tilwani</cp:lastModifiedBy>
  <cp:revision>101</cp:revision>
  <dcterms:created xsi:type="dcterms:W3CDTF">2022-11-03T05:29:00Z</dcterms:created>
  <dcterms:modified xsi:type="dcterms:W3CDTF">2024-04-28T20:08:56Z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2022-11-02T22:00:00Z</vt:filetime>
  </property>
  <property fmtid="{D5CDD505-2E9C-101B-9397-08002B2CF9AE}" pid="3" name="Creator">
    <vt:lpwstr>Canva</vt:lpwstr>
  </property>
  <property fmtid="{D5CDD505-2E9C-101B-9397-08002B2CF9AE}" pid="4" name="LastSaved">
    <vt:filetime>2022-11-03T22:00:00Z</vt:filetime>
  </property>
  <property fmtid="{D5CDD505-2E9C-101B-9397-08002B2CF9AE}" pid="5" name="ICV">
    <vt:lpwstr>6750D44D746B4D82B121A47B542783EF</vt:lpwstr>
  </property>
  <property fmtid="{D5CDD505-2E9C-101B-9397-08002B2CF9AE}" pid="6" name="KSOProductBuildVer">
    <vt:lpwstr>1033-11.2.0.10233</vt:lpwstr>
  </property>
</Properties>
</file>