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B2B2B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B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E6E5"/>
          </a:solidFill>
        </a:fill>
      </a:tcStyle>
    </a:wholeTbl>
    <a:band2H>
      <a:tcTxStyle b="def" i="def"/>
      <a:tcStyle>
        <a:tcBdr/>
        <a:fill>
          <a:solidFill>
            <a:srgbClr val="E6F3F2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1CBDD"/>
          </a:solidFill>
        </a:fill>
      </a:tcStyle>
    </a:wholeTbl>
    <a:band2H>
      <a:tcTxStyle b="def" i="def"/>
      <a:tcStyle>
        <a:tcBdr/>
        <a:fill>
          <a:solidFill>
            <a:srgbClr val="F8E7E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2B2B2B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solidFill>
            <a:srgbClr val="2B2B2B">
              <a:alpha val="20000"/>
            </a:srgbClr>
          </a:solidFill>
        </a:fill>
      </a:tcStyle>
    </a:firstCol>
    <a:lastRow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50800" cap="flat">
              <a:solidFill>
                <a:srgbClr val="2B2B2B"/>
              </a:solidFill>
              <a:prstDash val="solid"/>
              <a:round/>
            </a:ln>
          </a:top>
          <a:bottom>
            <a:ln w="127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B2B2B"/>
        </a:fontRef>
        <a:srgbClr val="2B2B2B"/>
      </a:tcTxStyle>
      <a:tcStyle>
        <a:tcBdr>
          <a:left>
            <a:ln w="12700" cap="flat">
              <a:solidFill>
                <a:srgbClr val="2B2B2B"/>
              </a:solidFill>
              <a:prstDash val="solid"/>
              <a:round/>
            </a:ln>
          </a:left>
          <a:right>
            <a:ln w="12700" cap="flat">
              <a:solidFill>
                <a:srgbClr val="2B2B2B"/>
              </a:solidFill>
              <a:prstDash val="solid"/>
              <a:round/>
            </a:ln>
          </a:right>
          <a:top>
            <a:ln w="12700" cap="flat">
              <a:solidFill>
                <a:srgbClr val="2B2B2B"/>
              </a:solidFill>
              <a:prstDash val="solid"/>
              <a:round/>
            </a:ln>
          </a:top>
          <a:bottom>
            <a:ln w="25400" cap="flat">
              <a:solidFill>
                <a:srgbClr val="2B2B2B"/>
              </a:solidFill>
              <a:prstDash val="solid"/>
              <a:round/>
            </a:ln>
          </a:bottom>
          <a:insideH>
            <a:ln w="12700" cap="flat">
              <a:solidFill>
                <a:srgbClr val="2B2B2B"/>
              </a:solidFill>
              <a:prstDash val="solid"/>
              <a:round/>
            </a:ln>
          </a:insideH>
          <a:insideV>
            <a:ln w="12700" cap="flat">
              <a:solidFill>
                <a:srgbClr val="2B2B2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228600" y="201168"/>
            <a:ext cx="4114800" cy="4402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228600" y="201168"/>
            <a:ext cx="4114800" cy="855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228600" y="1123950"/>
            <a:ext cx="4114800" cy="3584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68"/>
          <p:cNvSpPr txBox="1"/>
          <p:nvPr>
            <p:ph type="body" sz="half" idx="13"/>
          </p:nvPr>
        </p:nvSpPr>
        <p:spPr>
          <a:xfrm>
            <a:off x="4800600" y="1123949"/>
            <a:ext cx="4114800" cy="3584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0"/>
              </a:spcBef>
            </a:pP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228600" y="201168"/>
            <a:ext cx="5187601" cy="45207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228600" y="201168"/>
            <a:ext cx="4114800" cy="959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half" idx="1"/>
          </p:nvPr>
        </p:nvSpPr>
        <p:spPr>
          <a:xfrm>
            <a:off x="228600" y="1124713"/>
            <a:ext cx="4114800" cy="3585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80"/>
          <p:cNvSpPr txBox="1"/>
          <p:nvPr>
            <p:ph type="body" sz="half" idx="13"/>
          </p:nvPr>
        </p:nvSpPr>
        <p:spPr>
          <a:xfrm>
            <a:off x="4800600" y="1124712"/>
            <a:ext cx="4114800" cy="35859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0"/>
              </a:spcBef>
            </a:pP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228600" y="201168"/>
            <a:ext cx="4114800" cy="502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sz="half" idx="1"/>
          </p:nvPr>
        </p:nvSpPr>
        <p:spPr>
          <a:xfrm>
            <a:off x="228600" y="995518"/>
            <a:ext cx="4114800" cy="36876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  <a:lvl2pPr marL="1141185" indent="-544285">
              <a:buSzPts val="2400"/>
              <a:defRPr sz="2400"/>
            </a:lvl2pPr>
            <a:lvl3pPr marL="1598385" indent="-544285">
              <a:buSzPts val="2400"/>
              <a:defRPr sz="2400"/>
            </a:lvl3pPr>
            <a:lvl4pPr marL="2055585" indent="-544285">
              <a:buSzPts val="2400"/>
              <a:defRPr sz="2400"/>
            </a:lvl4pPr>
            <a:lvl5pPr marL="2512785" indent="-544285">
              <a:buSzPts val="2400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hape 87"/>
          <p:cNvSpPr txBox="1"/>
          <p:nvPr>
            <p:ph type="body" sz="half" idx="13"/>
          </p:nvPr>
        </p:nvSpPr>
        <p:spPr>
          <a:xfrm>
            <a:off x="4800600" y="1116648"/>
            <a:ext cx="4114800" cy="35664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228600" y="411480"/>
            <a:ext cx="6400800" cy="640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4800600" y="1093469"/>
            <a:ext cx="1828800" cy="3589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228600" indent="457200">
              <a:buSzTx/>
              <a:buNone/>
              <a:defRPr sz="1600"/>
            </a:lvl2pPr>
            <a:lvl3pPr marL="1507259" indent="-434109">
              <a:buSzPts val="1600"/>
              <a:defRPr sz="1600"/>
            </a:lvl3pPr>
            <a:lvl4pPr marL="1964459" indent="-434109">
              <a:buSzPts val="1600"/>
              <a:defRPr sz="1600"/>
            </a:lvl4pPr>
            <a:lvl5pPr marL="2421659" indent="-434109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hape 94"/>
          <p:cNvSpPr txBox="1"/>
          <p:nvPr>
            <p:ph type="body" sz="quarter" idx="13"/>
          </p:nvPr>
        </p:nvSpPr>
        <p:spPr>
          <a:xfrm>
            <a:off x="228600" y="201168"/>
            <a:ext cx="4114800" cy="30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100"/>
            </a:pPr>
          </a:p>
        </p:txBody>
      </p:sp>
      <p:sp>
        <p:nvSpPr>
          <p:cNvPr id="137" name="Shape 95"/>
          <p:cNvSpPr txBox="1"/>
          <p:nvPr>
            <p:ph type="body" sz="quarter" idx="14"/>
          </p:nvPr>
        </p:nvSpPr>
        <p:spPr>
          <a:xfrm>
            <a:off x="228600" y="1093468"/>
            <a:ext cx="1828800" cy="3589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600"/>
            </a:pPr>
          </a:p>
        </p:txBody>
      </p:sp>
      <p:sp>
        <p:nvSpPr>
          <p:cNvPr id="138" name="Shape 96"/>
          <p:cNvSpPr txBox="1"/>
          <p:nvPr>
            <p:ph type="body" sz="quarter" idx="15"/>
          </p:nvPr>
        </p:nvSpPr>
        <p:spPr>
          <a:xfrm>
            <a:off x="2514600" y="1093468"/>
            <a:ext cx="1828800" cy="3589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600"/>
            </a:pPr>
          </a:p>
        </p:txBody>
      </p:sp>
      <p:sp>
        <p:nvSpPr>
          <p:cNvPr id="139" name="Shape 97"/>
          <p:cNvSpPr txBox="1"/>
          <p:nvPr>
            <p:ph type="body" sz="quarter" idx="16"/>
          </p:nvPr>
        </p:nvSpPr>
        <p:spPr>
          <a:xfrm>
            <a:off x="7086600" y="1093468"/>
            <a:ext cx="1828800" cy="3589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600"/>
            </a:pP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01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8" name="Title Text"/>
          <p:cNvSpPr txBox="1"/>
          <p:nvPr>
            <p:ph type="title"/>
          </p:nvPr>
        </p:nvSpPr>
        <p:spPr>
          <a:xfrm>
            <a:off x="228600" y="411480"/>
            <a:ext cx="4114800" cy="640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9" name="Body Level One…"/>
          <p:cNvSpPr txBox="1"/>
          <p:nvPr>
            <p:ph type="body" sz="half" idx="1"/>
          </p:nvPr>
        </p:nvSpPr>
        <p:spPr>
          <a:xfrm>
            <a:off x="228600" y="1097280"/>
            <a:ext cx="4114800" cy="3585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959757" indent="-362857">
              <a:buSzPts val="1600"/>
              <a:defRPr sz="1600"/>
            </a:lvl2pPr>
            <a:lvl3pPr marL="1416957" indent="-362857">
              <a:buSzPts val="1600"/>
              <a:defRPr sz="1600"/>
            </a:lvl3pPr>
            <a:lvl4pPr marL="1874157" indent="-362857">
              <a:buSzPts val="1600"/>
              <a:defRPr sz="1600"/>
            </a:lvl4pPr>
            <a:lvl5pPr marL="2331357" indent="-362857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8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28600" y="201168"/>
            <a:ext cx="4114800" cy="4402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14"/>
          <p:cNvSpPr/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Body Level One…"/>
          <p:cNvSpPr txBox="1"/>
          <p:nvPr>
            <p:ph type="body" sz="quarter" idx="1"/>
          </p:nvPr>
        </p:nvSpPr>
        <p:spPr>
          <a:xfrm>
            <a:off x="6858000" y="2857500"/>
            <a:ext cx="2286000" cy="2286000"/>
          </a:xfrm>
          <a:prstGeom prst="rect">
            <a:avLst/>
          </a:prstGeom>
          <a:solidFill>
            <a:srgbClr val="2B2B2B"/>
          </a:solidFill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  <a:lvl2pPr marL="1031239" indent="-408939">
              <a:defRPr>
                <a:solidFill>
                  <a:srgbClr val="FFFFFF"/>
                </a:solidFill>
              </a:defRPr>
            </a:lvl2pPr>
            <a:lvl3pPr marL="1488439" indent="-408939">
              <a:defRPr>
                <a:solidFill>
                  <a:srgbClr val="FFFFFF"/>
                </a:solidFill>
              </a:defRPr>
            </a:lvl3pPr>
            <a:lvl4pPr marL="1945639" indent="-408939">
              <a:defRPr>
                <a:solidFill>
                  <a:srgbClr val="FFFFFF"/>
                </a:solidFill>
              </a:defRPr>
            </a:lvl4pPr>
            <a:lvl5pPr marL="2402839" indent="-408939"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xfrm>
            <a:off x="228600" y="201168"/>
            <a:ext cx="4114800" cy="894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1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228600" indent="457200">
              <a:buSzTx/>
              <a:buNone/>
              <a:defRPr sz="1600"/>
            </a:lvl2pPr>
            <a:lvl3pPr marL="1507259" indent="-434109">
              <a:buSzPts val="1600"/>
              <a:defRPr sz="1600"/>
            </a:lvl3pPr>
            <a:lvl4pPr marL="1964459" indent="-434109">
              <a:buSzPts val="1600"/>
              <a:defRPr sz="1600"/>
            </a:lvl4pPr>
            <a:lvl5pPr marL="2421659" indent="-434109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228600" y="192025"/>
            <a:ext cx="1828800" cy="44091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228600" indent="457200">
              <a:buSzTx/>
              <a:buNone/>
              <a:defRPr sz="1600"/>
            </a:lvl2pPr>
            <a:lvl3pPr marL="1507259" indent="-434109">
              <a:buSzPts val="1600"/>
              <a:defRPr sz="1600"/>
            </a:lvl3pPr>
            <a:lvl4pPr marL="1964459" indent="-434109">
              <a:buSzPts val="1600"/>
              <a:defRPr sz="1600"/>
            </a:lvl4pPr>
            <a:lvl5pPr marL="2421659" indent="-434109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16"/>
          <p:cNvSpPr/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0" y="2857500"/>
            <a:ext cx="2286000" cy="2286000"/>
          </a:xfrm>
          <a:prstGeom prst="rect">
            <a:avLst/>
          </a:prstGeom>
          <a:solidFill>
            <a:srgbClr val="2B2B2B"/>
          </a:solidFill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  <a:lvl2pPr marL="1031239" indent="-408939">
              <a:defRPr>
                <a:solidFill>
                  <a:srgbClr val="FFFFFF"/>
                </a:solidFill>
              </a:defRPr>
            </a:lvl2pPr>
            <a:lvl3pPr marL="1488439" indent="-408939">
              <a:defRPr>
                <a:solidFill>
                  <a:srgbClr val="FFFFFF"/>
                </a:solidFill>
              </a:defRPr>
            </a:lvl3pPr>
            <a:lvl4pPr marL="1945639" indent="-408939">
              <a:defRPr>
                <a:solidFill>
                  <a:srgbClr val="FFFFFF"/>
                </a:solidFill>
              </a:defRPr>
            </a:lvl4pPr>
            <a:lvl5pPr marL="2402839" indent="-408939"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Shape 20" descr="Shap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251" y="4692269"/>
            <a:ext cx="700670" cy="34132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Text"/>
          <p:cNvSpPr txBox="1"/>
          <p:nvPr>
            <p:ph type="title"/>
          </p:nvPr>
        </p:nvSpPr>
        <p:spPr>
          <a:xfrm>
            <a:off x="228600" y="201168"/>
            <a:ext cx="4114800" cy="855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3" name="Body Level One…"/>
          <p:cNvSpPr txBox="1"/>
          <p:nvPr>
            <p:ph type="body" sz="half" idx="1"/>
          </p:nvPr>
        </p:nvSpPr>
        <p:spPr>
          <a:xfrm>
            <a:off x="228600" y="1143000"/>
            <a:ext cx="4114800" cy="3584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defRPr sz="1100"/>
            </a:lvl1pPr>
            <a:lvl2pPr marL="846364" indent="-249464">
              <a:spcBef>
                <a:spcPts val="0"/>
              </a:spcBef>
              <a:buSzPts val="1100"/>
              <a:defRPr sz="1100"/>
            </a:lvl2pPr>
            <a:lvl3pPr marL="1303564" indent="-249464">
              <a:spcBef>
                <a:spcPts val="0"/>
              </a:spcBef>
              <a:buSzPts val="1100"/>
              <a:defRPr sz="1100"/>
            </a:lvl3pPr>
            <a:lvl4pPr marL="1760764" indent="-249464">
              <a:spcBef>
                <a:spcPts val="0"/>
              </a:spcBef>
              <a:buSzPts val="1100"/>
              <a:defRPr sz="1100"/>
            </a:lvl4pPr>
            <a:lvl5pPr marL="2217964" indent="-249464">
              <a:spcBef>
                <a:spcPts val="0"/>
              </a:spcBef>
              <a:buSzPts val="1100"/>
              <a:defRPr sz="1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139" descr="Shape 1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2774" y="2187700"/>
            <a:ext cx="1303021" cy="528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hape 140" descr="Shape 1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524" y="4690871"/>
            <a:ext cx="694527" cy="338329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 txBox="1"/>
          <p:nvPr>
            <p:ph type="title"/>
          </p:nvPr>
        </p:nvSpPr>
        <p:spPr>
          <a:xfrm>
            <a:off x="0" y="17410"/>
            <a:ext cx="4695600" cy="17733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211" name="Body Level One…"/>
          <p:cNvSpPr txBox="1"/>
          <p:nvPr>
            <p:ph type="body" sz="quarter" idx="1"/>
          </p:nvPr>
        </p:nvSpPr>
        <p:spPr>
          <a:xfrm>
            <a:off x="0" y="1871829"/>
            <a:ext cx="4695600" cy="1229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800"/>
            </a:lvl1pPr>
            <a:lvl2pPr marL="228600" indent="368300">
              <a:buSzTx/>
              <a:buNone/>
              <a:defRPr sz="1800"/>
            </a:lvl2pPr>
            <a:lvl3pPr marL="228600" indent="825500">
              <a:buSzTx/>
              <a:buNone/>
              <a:defRPr sz="1800"/>
            </a:lvl3pPr>
            <a:lvl4pPr marL="228600" indent="1282700">
              <a:buSzTx/>
              <a:buNone/>
              <a:defRPr sz="1800"/>
            </a:lvl4pPr>
            <a:lvl5pPr marL="228600" indent="1739900"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2" name="Shape 146" descr="Shape 1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5045" y="1531416"/>
            <a:ext cx="3336549" cy="16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28600" y="201168"/>
            <a:ext cx="4114800" cy="381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228600" y="201168"/>
            <a:ext cx="4114800" cy="894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228600" y="1116487"/>
            <a:ext cx="1828800" cy="3454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995795" indent="-379845"/>
            <a:lvl3pPr marL="1452995" indent="-379845"/>
            <a:lvl4pPr marL="1910195" indent="-379845"/>
            <a:lvl5pPr marL="2367395" indent="-379845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0" name="Shape 31" descr="Shape 31"/>
          <p:cNvPicPr>
            <a:picLocks noChangeAspect="1"/>
          </p:cNvPicPr>
          <p:nvPr/>
        </p:nvPicPr>
        <p:blipFill>
          <a:blip r:embed="rId2">
            <a:extLst/>
          </a:blip>
          <a:srcRect l="2" t="1" r="2" b="1"/>
          <a:stretch>
            <a:fillRect/>
          </a:stretch>
        </p:blipFill>
        <p:spPr>
          <a:xfrm>
            <a:off x="228600" y="4690871"/>
            <a:ext cx="722377" cy="33833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1" cy="2571900"/>
          </a:xfrm>
          <a:prstGeom prst="rect">
            <a:avLst/>
          </a:prstGeom>
          <a:solidFill>
            <a:schemeClr val="accent3"/>
          </a:solidFill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35"/>
          <p:cNvSpPr txBox="1"/>
          <p:nvPr>
            <p:ph type="body" sz="quarter" idx="13"/>
          </p:nvPr>
        </p:nvSpPr>
        <p:spPr>
          <a:xfrm>
            <a:off x="228600" y="182880"/>
            <a:ext cx="4114800" cy="300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600"/>
            </a:pPr>
          </a:p>
        </p:txBody>
      </p:sp>
      <p:sp>
        <p:nvSpPr>
          <p:cNvPr id="50" name="Shape 36"/>
          <p:cNvSpPr txBox="1"/>
          <p:nvPr>
            <p:ph type="body" sz="half" idx="14"/>
          </p:nvPr>
        </p:nvSpPr>
        <p:spPr>
          <a:xfrm>
            <a:off x="228600" y="1097280"/>
            <a:ext cx="4114800" cy="3488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600"/>
            </a:pPr>
          </a:p>
        </p:txBody>
      </p:sp>
      <p:sp>
        <p:nvSpPr>
          <p:cNvPr id="51" name="Shape 37"/>
          <p:cNvSpPr txBox="1"/>
          <p:nvPr>
            <p:ph type="body" sz="quarter" idx="15"/>
          </p:nvPr>
        </p:nvSpPr>
        <p:spPr>
          <a:xfrm>
            <a:off x="6858000" y="0"/>
            <a:ext cx="2286000" cy="2571900"/>
          </a:xfrm>
          <a:prstGeom prst="rect">
            <a:avLst/>
          </a:prstGeom>
          <a:solidFill>
            <a:srgbClr val="000000"/>
          </a:solidFill>
        </p:spPr>
        <p:txBody>
          <a:bodyPr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" name="Shape 38"/>
          <p:cNvSpPr txBox="1"/>
          <p:nvPr>
            <p:ph type="body" sz="quarter" idx="16"/>
          </p:nvPr>
        </p:nvSpPr>
        <p:spPr>
          <a:xfrm>
            <a:off x="4572000" y="0"/>
            <a:ext cx="2286000" cy="2571900"/>
          </a:xfrm>
          <a:prstGeom prst="rect">
            <a:avLst/>
          </a:prstGeom>
          <a:solidFill>
            <a:srgbClr val="008B88"/>
          </a:solidFill>
        </p:spPr>
        <p:txBody>
          <a:bodyPr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42"/>
          <p:cNvSpPr/>
          <p:nvPr>
            <p:ph type="pic" idx="13"/>
          </p:nvPr>
        </p:nvSpPr>
        <p:spPr>
          <a:xfrm>
            <a:off x="950975" y="337930"/>
            <a:ext cx="7297502" cy="41049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-2" y="-2"/>
            <a:ext cx="9144001" cy="1290602"/>
          </a:xfrm>
          <a:prstGeom prst="rect">
            <a:avLst/>
          </a:prstGeom>
          <a:solidFill>
            <a:srgbClr val="2B2B2B"/>
          </a:solidFill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idx="1"/>
          </p:nvPr>
        </p:nvSpPr>
        <p:spPr>
          <a:xfrm>
            <a:off x="774500" y="1515509"/>
            <a:ext cx="7595100" cy="3086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xfrm>
            <a:off x="228600" y="203781"/>
            <a:ext cx="4114800" cy="14268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78" name="Shape 54" descr="Shape 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3811" y="241300"/>
            <a:ext cx="521590" cy="211456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57"/>
          <p:cNvSpPr txBox="1"/>
          <p:nvPr/>
        </p:nvSpPr>
        <p:spPr>
          <a:xfrm>
            <a:off x="228600" y="1630652"/>
            <a:ext cx="411480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pic>
        <p:nvPicPr>
          <p:cNvPr id="80" name="Shape 58" descr="Shape 5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5045" y="1531416"/>
            <a:ext cx="3336549" cy="16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228600" y="201168"/>
            <a:ext cx="4114800" cy="4493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45" descr="Shape 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524" y="4690871"/>
            <a:ext cx="694527" cy="33832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74" tIns="68574" rIns="68574" bIns="68574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74" tIns="68574" rIns="68574" bIns="6857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788399" y="483152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1750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ts val="1400"/>
        <a:buFontTx/>
        <a:buChar char="–"/>
        <a:tabLst/>
        <a:defRPr b="0" baseline="0" cap="none" i="0" spc="0" strike="noStrike" sz="1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1750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ts val="14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3pPr>
      <a:lvl4pPr marL="1828800" marR="0" indent="-31750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ts val="1400"/>
        <a:buFontTx/>
        <a:buChar char="–"/>
        <a:tabLst/>
        <a:defRPr b="0" baseline="0" cap="none" i="0" spc="0" strike="noStrike" sz="1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1750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ts val="1400"/>
        <a:buFontTx/>
        <a:buChar char="»"/>
        <a:tabLst/>
        <a:defRPr b="0" baseline="0" cap="none" i="0" spc="0" strike="noStrike" sz="1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5pPr>
      <a:lvl6pPr marL="2636520" marR="0" indent="-24892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ts val="14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6pPr>
      <a:lvl7pPr marL="3093720" marR="0" indent="-24892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ts val="14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7pPr>
      <a:lvl8pPr marL="3550920" marR="0" indent="-24892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ts val="14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8pPr>
      <a:lvl9pPr marL="4008120" marR="0" indent="-24892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Tx/>
        <a:buSzPts val="14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B2B2B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155"/>
          <p:cNvSpPr txBox="1"/>
          <p:nvPr>
            <p:ph type="title"/>
          </p:nvPr>
        </p:nvSpPr>
        <p:spPr>
          <a:xfrm>
            <a:off x="0" y="81359"/>
            <a:ext cx="4695600" cy="1773302"/>
          </a:xfrm>
          <a:prstGeom prst="rect">
            <a:avLst/>
          </a:prstGeom>
        </p:spPr>
        <p:txBody>
          <a:bodyPr/>
          <a:lstStyle>
            <a:lvl1pPr marL="12064" marR="5080" indent="-12064">
              <a:lnSpc>
                <a:spcPct val="100000"/>
              </a:lnSpc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Introduction to Data  Science Pipeline </a:t>
            </a:r>
          </a:p>
        </p:txBody>
      </p:sp>
      <p:sp>
        <p:nvSpPr>
          <p:cNvPr id="230" name="Shape 156"/>
          <p:cNvSpPr txBox="1"/>
          <p:nvPr>
            <p:ph type="body" sz="quarter" idx="1"/>
          </p:nvPr>
        </p:nvSpPr>
        <p:spPr>
          <a:xfrm>
            <a:off x="0" y="1956898"/>
            <a:ext cx="4695600" cy="1595101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Kunal Malhotra </a:t>
            </a:r>
          </a:p>
          <a:p>
            <a:pPr marL="0">
              <a:spcBef>
                <a:spcPts val="0"/>
              </a:spcBef>
            </a:pPr>
            <a:r>
              <a:t>kunal.malhotra1@ibm.com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14"/>
          <p:cNvSpPr txBox="1"/>
          <p:nvPr>
            <p:ph type="title"/>
          </p:nvPr>
        </p:nvSpPr>
        <p:spPr>
          <a:xfrm>
            <a:off x="228600" y="164824"/>
            <a:ext cx="8686800" cy="670502"/>
          </a:xfrm>
          <a:prstGeom prst="rect">
            <a:avLst/>
          </a:prstGeom>
        </p:spPr>
        <p:txBody>
          <a:bodyPr/>
          <a:lstStyle>
            <a:lvl1pPr indent="6350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Feature Engineering</a:t>
            </a:r>
          </a:p>
        </p:txBody>
      </p:sp>
      <p:sp>
        <p:nvSpPr>
          <p:cNvPr id="262" name="Shape 215"/>
          <p:cNvSpPr txBox="1"/>
          <p:nvPr>
            <p:ph type="body" sz="half" idx="1"/>
          </p:nvPr>
        </p:nvSpPr>
        <p:spPr>
          <a:xfrm>
            <a:off x="228600" y="2995650"/>
            <a:ext cx="8686800" cy="1764601"/>
          </a:xfrm>
          <a:prstGeom prst="rect">
            <a:avLst/>
          </a:prstGeom>
        </p:spPr>
        <p:txBody>
          <a:bodyPr/>
          <a:lstStyle/>
          <a:p>
            <a:pPr marL="443484" marR="4927" indent="-357251" defTabSz="886968">
              <a:lnSpc>
                <a:spcPct val="100400"/>
              </a:lnSpc>
              <a:buClr>
                <a:srgbClr val="000000"/>
              </a:buClr>
              <a:buSzPts val="2100"/>
              <a:buFont typeface="Arial"/>
              <a:buChar char="●"/>
              <a:defRPr sz="2134">
                <a:solidFill>
                  <a:srgbClr val="000000"/>
                </a:solidFill>
              </a:defRPr>
            </a:pPr>
            <a:r>
              <a:t>Feature engineering is the art of finding feature that leads  simplest decision algorithm. ( Good features allow a  simple model to beat a complex model.)</a:t>
            </a:r>
          </a:p>
          <a:p>
            <a:pPr marL="443484" marR="827220" indent="-357251" defTabSz="886968">
              <a:lnSpc>
                <a:spcPct val="100400"/>
              </a:lnSpc>
              <a:buClr>
                <a:srgbClr val="000000"/>
              </a:buClr>
              <a:buSzPts val="2100"/>
              <a:buFont typeface="Arial"/>
              <a:buChar char="●"/>
              <a:defRPr sz="2134">
                <a:solidFill>
                  <a:srgbClr val="000000"/>
                </a:solidFill>
              </a:defRPr>
            </a:pPr>
            <a:r>
              <a:t>Best features may be a subset, or a combination, or  transformed version of the features.</a:t>
            </a:r>
          </a:p>
        </p:txBody>
      </p:sp>
      <p:sp>
        <p:nvSpPr>
          <p:cNvPr id="263" name="Shape 216"/>
          <p:cNvSpPr/>
          <p:nvPr/>
        </p:nvSpPr>
        <p:spPr>
          <a:xfrm>
            <a:off x="1493324" y="995973"/>
            <a:ext cx="5777402" cy="186330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21"/>
          <p:cNvSpPr txBox="1"/>
          <p:nvPr>
            <p:ph type="title"/>
          </p:nvPr>
        </p:nvSpPr>
        <p:spPr>
          <a:xfrm>
            <a:off x="228600" y="201175"/>
            <a:ext cx="8727300" cy="766801"/>
          </a:xfrm>
          <a:prstGeom prst="rect">
            <a:avLst/>
          </a:prstGeom>
        </p:spPr>
        <p:txBody>
          <a:bodyPr/>
          <a:lstStyle>
            <a:lvl1pPr indent="7492" defTabSz="539495">
              <a:lnSpc>
                <a:spcPct val="100000"/>
              </a:lnSpc>
              <a:defRPr sz="2124">
                <a:solidFill>
                  <a:srgbClr val="000000"/>
                </a:solidFill>
              </a:defRPr>
            </a:lvl1pPr>
          </a:lstStyle>
          <a:p>
            <a:pPr/>
            <a:r>
              <a:t>How to do Feature Engineering?</a:t>
            </a:r>
          </a:p>
        </p:txBody>
      </p:sp>
      <p:sp>
        <p:nvSpPr>
          <p:cNvPr id="266" name="Shape 222"/>
          <p:cNvSpPr txBox="1"/>
          <p:nvPr>
            <p:ph type="body" idx="1"/>
          </p:nvPr>
        </p:nvSpPr>
        <p:spPr>
          <a:xfrm>
            <a:off x="228600" y="1123949"/>
            <a:ext cx="8727300" cy="3584401"/>
          </a:xfrm>
          <a:prstGeom prst="rect">
            <a:avLst/>
          </a:prstGeom>
        </p:spPr>
        <p:txBody>
          <a:bodyPr/>
          <a:lstStyle/>
          <a:p>
            <a:pPr marL="457200" indent="-381000"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Manually pick by domain experts and trial and error.</a:t>
            </a:r>
          </a:p>
          <a:p>
            <a:pPr marL="457200" marR="492758" indent="-381000"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Search the possible combinations by training and  combining subsets (e.g. Random Forest)</a:t>
            </a:r>
          </a:p>
          <a:p>
            <a:pPr marL="457200" marR="1385569" indent="-381000"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Use statistical concepts like correlation and  information criteria</a:t>
            </a:r>
          </a:p>
          <a:p>
            <a:pPr marL="457200" marR="128270" indent="-381000"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Reduce the features to a low dimension space using  techniques like PCA.</a:t>
            </a:r>
          </a:p>
          <a:p>
            <a:pPr marL="457200" marR="116837" indent="-381000"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Automatic Feature Learning though Deep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27"/>
          <p:cNvSpPr txBox="1"/>
          <p:nvPr>
            <p:ph type="title"/>
          </p:nvPr>
        </p:nvSpPr>
        <p:spPr>
          <a:xfrm>
            <a:off x="228600" y="201175"/>
            <a:ext cx="8727300" cy="855601"/>
          </a:xfrm>
          <a:prstGeom prst="rect">
            <a:avLst/>
          </a:prstGeom>
        </p:spPr>
        <p:txBody>
          <a:bodyPr/>
          <a:lstStyle>
            <a:lvl1pPr indent="8762" defTabSz="630936">
              <a:lnSpc>
                <a:spcPct val="100000"/>
              </a:lnSpc>
              <a:defRPr sz="2484">
                <a:solidFill>
                  <a:srgbClr val="000000"/>
                </a:solidFill>
              </a:defRPr>
            </a:lvl1pPr>
          </a:lstStyle>
          <a:p>
            <a:pPr/>
            <a:r>
              <a:t>Analysis</a:t>
            </a:r>
          </a:p>
        </p:txBody>
      </p:sp>
      <p:sp>
        <p:nvSpPr>
          <p:cNvPr id="269" name="Shape 228"/>
          <p:cNvSpPr txBox="1"/>
          <p:nvPr>
            <p:ph type="body" idx="1"/>
          </p:nvPr>
        </p:nvSpPr>
        <p:spPr>
          <a:xfrm>
            <a:off x="228600" y="1123949"/>
            <a:ext cx="8727300" cy="3584401"/>
          </a:xfrm>
          <a:prstGeom prst="rect">
            <a:avLst/>
          </a:prstGeom>
        </p:spPr>
        <p:txBody>
          <a:bodyPr/>
          <a:lstStyle/>
          <a:p>
            <a:pPr marL="457200" indent="-381000"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Goal of analysis is to extract knowledge</a:t>
            </a:r>
          </a:p>
          <a:p>
            <a:pPr marL="457200" indent="-381000"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This knowledge usually come in one of the two forms</a:t>
            </a:r>
          </a:p>
          <a:p>
            <a:pPr lvl="1" indent="-381000">
              <a:buClr>
                <a:srgbClr val="000000"/>
              </a:buClr>
              <a:buSzPts val="2400"/>
              <a:buFont typeface="Arial"/>
              <a:buChar char="○"/>
              <a:defRPr sz="2400">
                <a:solidFill>
                  <a:srgbClr val="000000"/>
                </a:solidFill>
              </a:defRPr>
            </a:pPr>
            <a:r>
              <a:t>KPI (Key Performance Indicators)</a:t>
            </a:r>
          </a:p>
          <a:p>
            <a:pPr lvl="2" marR="396875" indent="-381000">
              <a:lnSpc>
                <a:spcPct val="100400"/>
              </a:lnSpc>
              <a:buClr>
                <a:srgbClr val="000000"/>
              </a:buClr>
              <a:buSzPts val="2400"/>
              <a:buFont typeface="Arial"/>
              <a:buChar char="■"/>
              <a:defRPr sz="2400">
                <a:solidFill>
                  <a:srgbClr val="000000"/>
                </a:solidFill>
              </a:defRPr>
            </a:pPr>
            <a:r>
              <a:t>Describe key measurement for what is being  measured. (e.g. revenue per year, profit margin,  revenue for sqft in retail, revenue per employer)</a:t>
            </a:r>
          </a:p>
          <a:p>
            <a:pPr lvl="1" indent="-381000">
              <a:buClr>
                <a:srgbClr val="000000"/>
              </a:buClr>
              <a:buSzPts val="2400"/>
              <a:buFont typeface="Arial"/>
              <a:buChar char="○"/>
              <a:defRPr sz="2400">
                <a:solidFill>
                  <a:srgbClr val="000000"/>
                </a:solidFill>
              </a:defRPr>
            </a:pPr>
            <a:r>
              <a:t>Models to describe or predict the data</a:t>
            </a:r>
          </a:p>
          <a:p>
            <a:pPr lvl="2" indent="-381000">
              <a:buClr>
                <a:srgbClr val="000000"/>
              </a:buClr>
              <a:buSzPts val="2400"/>
              <a:buFont typeface="Arial"/>
              <a:buChar char="■"/>
              <a:defRPr sz="2400">
                <a:solidFill>
                  <a:srgbClr val="000000"/>
                </a:solidFill>
              </a:defRPr>
            </a:pPr>
            <a:r>
              <a:t>e.g. Machine Learning models or Statistical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33"/>
          <p:cNvSpPr txBox="1"/>
          <p:nvPr>
            <p:ph type="title"/>
          </p:nvPr>
        </p:nvSpPr>
        <p:spPr>
          <a:xfrm>
            <a:off x="228600" y="201175"/>
            <a:ext cx="8686800" cy="855601"/>
          </a:xfrm>
          <a:prstGeom prst="rect">
            <a:avLst/>
          </a:prstGeom>
        </p:spPr>
        <p:txBody>
          <a:bodyPr/>
          <a:lstStyle>
            <a:lvl1pPr indent="8762" defTabSz="630936">
              <a:lnSpc>
                <a:spcPct val="100000"/>
              </a:lnSpc>
              <a:defRPr sz="2484">
                <a:solidFill>
                  <a:srgbClr val="000000"/>
                </a:solidFill>
              </a:defRPr>
            </a:lvl1pPr>
          </a:lstStyle>
          <a:p>
            <a:pPr/>
            <a:r>
              <a:t>4 Analysis types by time to decision</a:t>
            </a:r>
          </a:p>
        </p:txBody>
      </p:sp>
      <p:sp>
        <p:nvSpPr>
          <p:cNvPr id="272" name="Shape 234"/>
          <p:cNvSpPr txBox="1"/>
          <p:nvPr>
            <p:ph type="body" idx="1"/>
          </p:nvPr>
        </p:nvSpPr>
        <p:spPr>
          <a:xfrm>
            <a:off x="228600" y="1123949"/>
            <a:ext cx="8686800" cy="3584401"/>
          </a:xfrm>
          <a:prstGeom prst="rect">
            <a:avLst/>
          </a:prstGeom>
        </p:spPr>
        <p:txBody>
          <a:bodyPr/>
          <a:lstStyle/>
          <a:p>
            <a:pPr marL="448055" indent="-373380" defTabSz="896111">
              <a:buClr>
                <a:srgbClr val="000000"/>
              </a:buClr>
              <a:buSzPts val="2300"/>
              <a:buFont typeface="Arial"/>
              <a:buChar char="●"/>
              <a:defRPr sz="2352">
                <a:solidFill>
                  <a:srgbClr val="000000"/>
                </a:solidFill>
              </a:defRPr>
            </a:pPr>
            <a:r>
              <a:t>Hindsight	( what happened?)</a:t>
            </a:r>
          </a:p>
          <a:p>
            <a:pPr lvl="1" marL="896111" indent="-373380" defTabSz="896111">
              <a:buClr>
                <a:srgbClr val="000000"/>
              </a:buClr>
              <a:buSzPts val="2300"/>
              <a:buFont typeface="Arial"/>
              <a:buChar char="○"/>
              <a:defRPr sz="2352">
                <a:solidFill>
                  <a:srgbClr val="000000"/>
                </a:solidFill>
              </a:defRPr>
            </a:pPr>
            <a:r>
              <a:t>Done using Batch Analytics like MapReduce</a:t>
            </a:r>
          </a:p>
          <a:p>
            <a:pPr marL="448055" indent="-373380" defTabSz="896111">
              <a:buClr>
                <a:srgbClr val="000000"/>
              </a:buClr>
              <a:buSzPts val="2300"/>
              <a:buFont typeface="Arial"/>
              <a:buChar char="●"/>
              <a:defRPr sz="2352">
                <a:solidFill>
                  <a:srgbClr val="000000"/>
                </a:solidFill>
              </a:defRPr>
            </a:pPr>
            <a:r>
              <a:t>Oversight ( what is happening?)</a:t>
            </a:r>
          </a:p>
          <a:p>
            <a:pPr lvl="1" marL="896111" indent="-373380" defTabSz="896111">
              <a:buClr>
                <a:srgbClr val="000000"/>
              </a:buClr>
              <a:buSzPts val="2300"/>
              <a:buFont typeface="Arial"/>
              <a:buChar char="○"/>
              <a:defRPr sz="2352">
                <a:solidFill>
                  <a:srgbClr val="000000"/>
                </a:solidFill>
              </a:defRPr>
            </a:pPr>
            <a:r>
              <a:t>Done using Real Time Analytics technologies like CEP</a:t>
            </a:r>
          </a:p>
          <a:p>
            <a:pPr marL="448055" indent="-373380" defTabSz="896111">
              <a:buClr>
                <a:srgbClr val="000000"/>
              </a:buClr>
              <a:buSzPts val="2300"/>
              <a:buFont typeface="Arial"/>
              <a:buChar char="●"/>
              <a:defRPr sz="2352">
                <a:solidFill>
                  <a:srgbClr val="000000"/>
                </a:solidFill>
              </a:defRPr>
            </a:pPr>
            <a:r>
              <a:t>Insight ( why things happening?)</a:t>
            </a:r>
          </a:p>
          <a:p>
            <a:pPr lvl="1" marL="896111" marR="311150" indent="-373380" defTabSz="896111">
              <a:lnSpc>
                <a:spcPct val="102400"/>
              </a:lnSpc>
              <a:buClr>
                <a:srgbClr val="000000"/>
              </a:buClr>
              <a:buSzPts val="2300"/>
              <a:buFont typeface="Arial"/>
              <a:buChar char="○"/>
              <a:defRPr sz="2352">
                <a:solidFill>
                  <a:srgbClr val="000000"/>
                </a:solidFill>
              </a:defRPr>
            </a:pPr>
            <a:r>
              <a:t>Done with Data Mining and Unsupervised learning  algorithms like Clustering</a:t>
            </a:r>
          </a:p>
          <a:p>
            <a:pPr marL="448055" indent="-373380" defTabSz="896111">
              <a:buClr>
                <a:srgbClr val="000000"/>
              </a:buClr>
              <a:buSzPts val="2300"/>
              <a:buFont typeface="Arial"/>
              <a:buChar char="●"/>
              <a:defRPr sz="2352">
                <a:solidFill>
                  <a:srgbClr val="000000"/>
                </a:solidFill>
              </a:defRPr>
            </a:pPr>
            <a:r>
              <a:t>Foresight ( what will happen?)</a:t>
            </a:r>
          </a:p>
          <a:p>
            <a:pPr lvl="1" marL="896111" marR="221537" indent="-373380" defTabSz="896111">
              <a:lnSpc>
                <a:spcPct val="102400"/>
              </a:lnSpc>
              <a:buClr>
                <a:srgbClr val="000000"/>
              </a:buClr>
              <a:buSzPts val="2300"/>
              <a:buFont typeface="Arial"/>
              <a:buChar char="○"/>
              <a:defRPr sz="2352">
                <a:solidFill>
                  <a:srgbClr val="000000"/>
                </a:solidFill>
              </a:defRPr>
            </a:pPr>
            <a:r>
              <a:t>Done by building models using Machine learning or  one of other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39"/>
          <p:cNvSpPr txBox="1"/>
          <p:nvPr>
            <p:ph type="title"/>
          </p:nvPr>
        </p:nvSpPr>
        <p:spPr>
          <a:xfrm>
            <a:off x="228600" y="201174"/>
            <a:ext cx="8686800" cy="729902"/>
          </a:xfrm>
          <a:prstGeom prst="rect">
            <a:avLst/>
          </a:prstGeom>
        </p:spPr>
        <p:txBody>
          <a:bodyPr/>
          <a:lstStyle>
            <a:lvl1pPr indent="7112" defTabSz="512063">
              <a:lnSpc>
                <a:spcPct val="100000"/>
              </a:lnSpc>
              <a:defRPr sz="2016">
                <a:solidFill>
                  <a:srgbClr val="000000"/>
                </a:solidFill>
              </a:defRPr>
            </a:lvl1pPr>
          </a:lstStyle>
          <a:p>
            <a:pPr/>
            <a:r>
              <a:t>Data Analytics Tools Landscape</a:t>
            </a:r>
          </a:p>
        </p:txBody>
      </p:sp>
      <p:sp>
        <p:nvSpPr>
          <p:cNvPr id="275" name="Shape 240"/>
          <p:cNvSpPr/>
          <p:nvPr/>
        </p:nvSpPr>
        <p:spPr>
          <a:xfrm>
            <a:off x="1082799" y="930948"/>
            <a:ext cx="7084802" cy="391500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45" descr="Shape 2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50"/>
          <p:cNvSpPr txBox="1"/>
          <p:nvPr>
            <p:ph type="title"/>
          </p:nvPr>
        </p:nvSpPr>
        <p:spPr>
          <a:xfrm>
            <a:off x="228599" y="201174"/>
            <a:ext cx="8646002" cy="670502"/>
          </a:xfrm>
          <a:prstGeom prst="rect">
            <a:avLst/>
          </a:prstGeom>
        </p:spPr>
        <p:txBody>
          <a:bodyPr/>
          <a:lstStyle>
            <a:lvl1pPr indent="6350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Batch Analytics</a:t>
            </a:r>
          </a:p>
        </p:txBody>
      </p:sp>
      <p:pic>
        <p:nvPicPr>
          <p:cNvPr id="280" name="Shape 251" descr="Shape 2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875" y="968000"/>
            <a:ext cx="6916261" cy="3781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56"/>
          <p:cNvSpPr txBox="1"/>
          <p:nvPr>
            <p:ph type="title"/>
          </p:nvPr>
        </p:nvSpPr>
        <p:spPr>
          <a:xfrm>
            <a:off x="228600" y="201175"/>
            <a:ext cx="8686800" cy="766801"/>
          </a:xfrm>
          <a:prstGeom prst="rect">
            <a:avLst/>
          </a:prstGeom>
        </p:spPr>
        <p:txBody>
          <a:bodyPr/>
          <a:lstStyle>
            <a:lvl1pPr marL="1788522" marR="3606" indent="-1779955" defTabSz="649223">
              <a:lnSpc>
                <a:spcPct val="100699"/>
              </a:lnSpc>
              <a:defRPr sz="2130">
                <a:solidFill>
                  <a:srgbClr val="000000"/>
                </a:solidFill>
              </a:defRPr>
            </a:lvl1pPr>
          </a:lstStyle>
          <a:p>
            <a:pPr/>
            <a:r>
              <a:t>Real Time Analytics: Complex Event  Processing</a:t>
            </a:r>
          </a:p>
        </p:txBody>
      </p:sp>
      <p:pic>
        <p:nvPicPr>
          <p:cNvPr id="283" name="Shape 257" descr="Shape 2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899" y="997474"/>
            <a:ext cx="7832193" cy="3781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62"/>
          <p:cNvSpPr txBox="1"/>
          <p:nvPr>
            <p:ph type="title"/>
          </p:nvPr>
        </p:nvSpPr>
        <p:spPr>
          <a:xfrm>
            <a:off x="228600" y="201174"/>
            <a:ext cx="8686800" cy="670502"/>
          </a:xfrm>
          <a:prstGeom prst="rect">
            <a:avLst/>
          </a:prstGeom>
        </p:spPr>
        <p:txBody>
          <a:bodyPr/>
          <a:lstStyle/>
          <a:p>
            <a:pPr/>
            <a:r>
              <a:t>Building A Decision Model</a:t>
            </a:r>
          </a:p>
        </p:txBody>
      </p:sp>
      <p:sp>
        <p:nvSpPr>
          <p:cNvPr id="286" name="Shape 263"/>
          <p:cNvSpPr txBox="1"/>
          <p:nvPr>
            <p:ph type="body" idx="1"/>
          </p:nvPr>
        </p:nvSpPr>
        <p:spPr>
          <a:xfrm>
            <a:off x="228600" y="871549"/>
            <a:ext cx="8686800" cy="3584401"/>
          </a:xfrm>
          <a:prstGeom prst="rect">
            <a:avLst/>
          </a:prstGeom>
        </p:spPr>
        <p:txBody>
          <a:bodyPr/>
          <a:lstStyle/>
          <a:p>
            <a:pPr marL="0" marR="5080">
              <a:defRPr sz="2400">
                <a:solidFill>
                  <a:srgbClr val="3F3F3F"/>
                </a:solidFill>
              </a:defRPr>
            </a:pPr>
            <a:r>
              <a:t>A model describe how a system behave when input changes. There are many ways to build models.</a:t>
            </a:r>
          </a:p>
          <a:p>
            <a:pPr marL="0" marR="5080" indent="144779"/>
            <a:endParaRPr sz="2400">
              <a:solidFill>
                <a:srgbClr val="3F3F3F"/>
              </a:solidFill>
            </a:endParaRPr>
          </a:p>
          <a:p>
            <a:pPr marL="914400" marR="5080" indent="-355600">
              <a:buClr>
                <a:srgbClr val="3F3F3F"/>
              </a:buClr>
              <a:buSzPts val="2000"/>
              <a:buAutoNum type="arabicPeriod" startAt="1"/>
              <a:defRPr sz="2000">
                <a:solidFill>
                  <a:srgbClr val="3F3F3F"/>
                </a:solidFill>
              </a:defRPr>
            </a:pPr>
            <a:r>
              <a:t>Regression models and ML Models Time series models.</a:t>
            </a:r>
          </a:p>
          <a:p>
            <a:pPr marL="914400" indent="-355600">
              <a:buClr>
                <a:srgbClr val="3F3F3F"/>
              </a:buClr>
              <a:buSzPts val="2000"/>
              <a:buAutoNum type="arabicPeriod" startAt="1"/>
              <a:defRPr sz="2000">
                <a:solidFill>
                  <a:srgbClr val="3F3F3F"/>
                </a:solidFill>
              </a:defRPr>
            </a:pPr>
            <a:r>
              <a:t>Statistical models.</a:t>
            </a:r>
          </a:p>
          <a:p>
            <a:pPr marL="914400" marR="2037078" indent="-355600">
              <a:lnSpc>
                <a:spcPct val="100400"/>
              </a:lnSpc>
              <a:buClr>
                <a:srgbClr val="3F3F3F"/>
              </a:buClr>
              <a:buSzPts val="2000"/>
              <a:buAutoNum type="arabicPeriod" startAt="1"/>
              <a:defRPr sz="2000">
                <a:solidFill>
                  <a:srgbClr val="3F3F3F"/>
                </a:solidFill>
              </a:defRPr>
            </a:pPr>
            <a:r>
              <a:t>Physical Models - based on physical phenomena. For example flight  models, space flight models weather models.</a:t>
            </a:r>
          </a:p>
          <a:p>
            <a:pPr marL="914400" indent="-355600">
              <a:buClr>
                <a:srgbClr val="3F3F3F"/>
              </a:buClr>
              <a:buSzPts val="2000"/>
              <a:buAutoNum type="arabicPeriod" startAt="1"/>
              <a:defRPr sz="2000">
                <a:solidFill>
                  <a:srgbClr val="3F3F3F"/>
                </a:solidFill>
              </a:defRPr>
            </a:pPr>
            <a:r>
              <a:t>Mathematical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68"/>
          <p:cNvSpPr txBox="1"/>
          <p:nvPr>
            <p:ph type="title"/>
          </p:nvPr>
        </p:nvSpPr>
        <p:spPr>
          <a:xfrm>
            <a:off x="228600" y="201175"/>
            <a:ext cx="8686800" cy="855601"/>
          </a:xfrm>
          <a:prstGeom prst="rect">
            <a:avLst/>
          </a:prstGeom>
        </p:spPr>
        <p:txBody>
          <a:bodyPr/>
          <a:lstStyle>
            <a:lvl1pPr indent="12700">
              <a:lnSpc>
                <a:spcPct val="100000"/>
              </a:lnSpc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Pitfalls: Experiment vs Observation</a:t>
            </a:r>
          </a:p>
        </p:txBody>
      </p:sp>
      <p:sp>
        <p:nvSpPr>
          <p:cNvPr id="289" name="Shape 269"/>
          <p:cNvSpPr txBox="1"/>
          <p:nvPr>
            <p:ph type="body" idx="1"/>
          </p:nvPr>
        </p:nvSpPr>
        <p:spPr>
          <a:xfrm>
            <a:off x="228600" y="1123949"/>
            <a:ext cx="8686800" cy="3584401"/>
          </a:xfrm>
          <a:prstGeom prst="rect">
            <a:avLst/>
          </a:prstGeom>
        </p:spPr>
        <p:txBody>
          <a:bodyPr/>
          <a:lstStyle/>
          <a:p>
            <a:pPr marL="457200" marR="112395" indent="-355600">
              <a:lnSpc>
                <a:spcPct val="100400"/>
              </a:lnSpc>
              <a:buClr>
                <a:srgbClr val="000000"/>
              </a:buClr>
              <a:buSzPts val="2000"/>
              <a:buAutoNum type="arabicPeriod" startAt="1"/>
              <a:defRPr sz="2000">
                <a:solidFill>
                  <a:srgbClr val="000000"/>
                </a:solidFill>
              </a:defRPr>
            </a:pPr>
            <a:r>
              <a:t>If you follow scientific method, you would do experiments, and  they have control sets (A/B) tests.</a:t>
            </a:r>
          </a:p>
          <a:p>
            <a:pPr marL="457200" marR="5080" indent="-355600">
              <a:lnSpc>
                <a:spcPct val="100400"/>
              </a:lnSpc>
              <a:buClr>
                <a:srgbClr val="000000"/>
              </a:buClr>
              <a:buSzPts val="2000"/>
              <a:buAutoNum type="arabicPeriod" startAt="1"/>
              <a:defRPr sz="2000">
                <a:solidFill>
                  <a:srgbClr val="000000"/>
                </a:solidFill>
              </a:defRPr>
            </a:pPr>
            <a:r>
              <a:t>Big Data does not have a control set, it is rather observations. (we  observe the world as it happens)</a:t>
            </a:r>
          </a:p>
          <a:p>
            <a:pPr marL="457200" indent="-355600">
              <a:buClr>
                <a:srgbClr val="000000"/>
              </a:buClr>
              <a:buSzPts val="2000"/>
              <a:buAutoNum type="arabicPeriod" startAt="1"/>
              <a:defRPr sz="2000">
                <a:solidFill>
                  <a:srgbClr val="000000"/>
                </a:solidFill>
              </a:defRPr>
            </a:pPr>
            <a:r>
              <a:t>So what we can tell are limited.</a:t>
            </a:r>
          </a:p>
          <a:p>
            <a:pPr marL="457200" marR="1201419" indent="-355600">
              <a:lnSpc>
                <a:spcPct val="100400"/>
              </a:lnSpc>
              <a:buClr>
                <a:srgbClr val="000000"/>
              </a:buClr>
              <a:buSzPts val="2000"/>
              <a:buAutoNum type="arabicPeriod" startAt="1"/>
              <a:defRPr sz="2000">
                <a:solidFill>
                  <a:srgbClr val="000000"/>
                </a:solidFill>
              </a:defRPr>
            </a:pPr>
            <a:r>
              <a:t>Correlation does not imply Causality!!</a:t>
            </a:r>
          </a:p>
          <a:p>
            <a:pPr lvl="1" indent="-355600">
              <a:buClr>
                <a:srgbClr val="000000"/>
              </a:buClr>
              <a:buSzPts val="2000"/>
              <a:buAutoNum type="alphaLcPeriod" startAt="1"/>
              <a:defRPr sz="2000">
                <a:solidFill>
                  <a:srgbClr val="000000"/>
                </a:solidFill>
              </a:defRPr>
            </a:pPr>
            <a:r>
              <a:t>Send a book home example.</a:t>
            </a:r>
          </a:p>
          <a:p>
            <a:pPr lvl="1" marR="1198244" indent="-355600">
              <a:lnSpc>
                <a:spcPct val="103600"/>
              </a:lnSpc>
              <a:buClr>
                <a:srgbClr val="000000"/>
              </a:buClr>
              <a:buSzPts val="2000"/>
              <a:buAutoNum type="alphaLcPeriod" startAt="1"/>
              <a:defRPr sz="2000">
                <a:solidFill>
                  <a:srgbClr val="000000"/>
                </a:solidFill>
              </a:defRPr>
            </a:pPr>
            <a:r>
              <a:t>All big buyers have free  shipping.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161"/>
          <p:cNvSpPr txBox="1"/>
          <p:nvPr>
            <p:ph type="title"/>
          </p:nvPr>
        </p:nvSpPr>
        <p:spPr>
          <a:xfrm>
            <a:off x="228600" y="201175"/>
            <a:ext cx="8686800" cy="855601"/>
          </a:xfrm>
          <a:prstGeom prst="rect">
            <a:avLst/>
          </a:prstGeom>
        </p:spPr>
        <p:txBody>
          <a:bodyPr/>
          <a:lstStyle>
            <a:lvl1pPr indent="12700">
              <a:lnSpc>
                <a:spcPct val="100000"/>
              </a:lnSpc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What is Data Science?</a:t>
            </a:r>
          </a:p>
        </p:txBody>
      </p:sp>
      <p:sp>
        <p:nvSpPr>
          <p:cNvPr id="233" name="Shape 162"/>
          <p:cNvSpPr txBox="1"/>
          <p:nvPr>
            <p:ph type="body" sz="half" idx="1"/>
          </p:nvPr>
        </p:nvSpPr>
        <p:spPr>
          <a:xfrm>
            <a:off x="228600" y="1123949"/>
            <a:ext cx="4114800" cy="3584401"/>
          </a:xfrm>
          <a:prstGeom prst="rect">
            <a:avLst/>
          </a:prstGeom>
        </p:spPr>
        <p:txBody>
          <a:bodyPr/>
          <a:lstStyle/>
          <a:p>
            <a:pPr marL="3175" marR="6985" indent="12065">
              <a:lnSpc>
                <a:spcPct val="119375"/>
              </a:lnSpc>
              <a:defRPr b="1" sz="2400">
                <a:solidFill>
                  <a:srgbClr val="000000"/>
                </a:solidFill>
              </a:defRPr>
            </a:pPr>
            <a:r>
              <a:t>Extraction of  knowledge from large  volumes of data </a:t>
            </a:r>
            <a:r>
              <a:rPr b="0"/>
              <a:t>that are  structured or  unstructured.</a:t>
            </a:r>
          </a:p>
          <a:p>
            <a:pPr marL="0"/>
            <a:endParaRPr sz="2400">
              <a:solidFill>
                <a:srgbClr val="000000"/>
              </a:solidFill>
            </a:endParaRPr>
          </a:p>
          <a:p>
            <a:pPr marL="0" marR="5080" indent="12064">
              <a:lnSpc>
                <a:spcPct val="119375"/>
              </a:lnSpc>
              <a:defRPr sz="2400">
                <a:solidFill>
                  <a:srgbClr val="000000"/>
                </a:solidFill>
              </a:defRPr>
            </a:pPr>
            <a:r>
              <a:t>It is a continuation of the  fields </a:t>
            </a:r>
            <a:r>
              <a:rPr b="1"/>
              <a:t>data mining </a:t>
            </a:r>
            <a:r>
              <a:t>and  </a:t>
            </a:r>
            <a:r>
              <a:rPr b="1"/>
              <a:t>predictive analytics</a:t>
            </a:r>
          </a:p>
        </p:txBody>
      </p:sp>
      <p:sp>
        <p:nvSpPr>
          <p:cNvPr id="234" name="Shape 163"/>
          <p:cNvSpPr/>
          <p:nvPr/>
        </p:nvSpPr>
        <p:spPr>
          <a:xfrm>
            <a:off x="4770815" y="1607974"/>
            <a:ext cx="4235700" cy="21432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74"/>
          <p:cNvSpPr txBox="1"/>
          <p:nvPr>
            <p:ph type="title"/>
          </p:nvPr>
        </p:nvSpPr>
        <p:spPr>
          <a:xfrm>
            <a:off x="228600" y="201175"/>
            <a:ext cx="8686800" cy="855601"/>
          </a:xfrm>
          <a:prstGeom prst="rect">
            <a:avLst/>
          </a:prstGeom>
        </p:spPr>
        <p:txBody>
          <a:bodyPr/>
          <a:lstStyle>
            <a:lvl1pPr indent="8762" defTabSz="630936">
              <a:lnSpc>
                <a:spcPct val="100000"/>
              </a:lnSpc>
              <a:defRPr sz="2484">
                <a:solidFill>
                  <a:srgbClr val="000000"/>
                </a:solidFill>
              </a:defRPr>
            </a:lvl1pPr>
          </a:lstStyle>
          <a:p>
            <a:pPr/>
            <a:r>
              <a:t>Causality: What can we do?</a:t>
            </a:r>
          </a:p>
        </p:txBody>
      </p:sp>
      <p:sp>
        <p:nvSpPr>
          <p:cNvPr id="292" name="Shape 275"/>
          <p:cNvSpPr txBox="1"/>
          <p:nvPr>
            <p:ph type="body" sz="half" idx="1"/>
          </p:nvPr>
        </p:nvSpPr>
        <p:spPr>
          <a:xfrm>
            <a:off x="228600" y="1123949"/>
            <a:ext cx="4343400" cy="3584401"/>
          </a:xfrm>
          <a:prstGeom prst="rect">
            <a:avLst/>
          </a:prstGeom>
        </p:spPr>
        <p:txBody>
          <a:bodyPr/>
          <a:lstStyle/>
          <a:p>
            <a:pPr marL="422275" marR="52068" indent="-358775">
              <a:lnSpc>
                <a:spcPct val="100400"/>
              </a:lnSpc>
              <a:buClr>
                <a:srgbClr val="000000"/>
              </a:buClr>
              <a:buSzPts val="2000"/>
              <a:buAutoNum type="arabicPeriod" startAt="1"/>
              <a:defRPr sz="2000">
                <a:solidFill>
                  <a:srgbClr val="000000"/>
                </a:solidFill>
              </a:defRPr>
            </a:pPr>
            <a:r>
              <a:t>Option 1: We can act on  correlation if we can verify the  guess or if correctness is not  critical (Start Investigation, Check for a disease, Marketing).</a:t>
            </a:r>
          </a:p>
          <a:p>
            <a:pPr marL="0" marR="52068">
              <a:lnSpc>
                <a:spcPct val="100400"/>
              </a:lnSpc>
            </a:pPr>
            <a:endParaRPr sz="2000">
              <a:solidFill>
                <a:srgbClr val="000000"/>
              </a:solidFill>
            </a:endParaRPr>
          </a:p>
          <a:p>
            <a:pPr marL="422275" marR="5080" indent="-358775" algn="just">
              <a:lnSpc>
                <a:spcPct val="100400"/>
              </a:lnSpc>
              <a:buClr>
                <a:srgbClr val="000000"/>
              </a:buClr>
              <a:buSzPts val="2000"/>
              <a:buAutoNum type="arabicPeriod" startAt="1"/>
              <a:defRPr sz="2000">
                <a:solidFill>
                  <a:srgbClr val="000000"/>
                </a:solidFill>
              </a:defRPr>
            </a:pPr>
            <a:r>
              <a:t>Option 2: We verify correlations  using A/B testing or propensity  analysis.</a:t>
            </a:r>
          </a:p>
        </p:txBody>
      </p:sp>
      <p:sp>
        <p:nvSpPr>
          <p:cNvPr id="293" name="Shape 276"/>
          <p:cNvSpPr/>
          <p:nvPr/>
        </p:nvSpPr>
        <p:spPr>
          <a:xfrm>
            <a:off x="5143487" y="1470738"/>
            <a:ext cx="3350402" cy="220200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168"/>
          <p:cNvSpPr txBox="1"/>
          <p:nvPr>
            <p:ph type="title"/>
          </p:nvPr>
        </p:nvSpPr>
        <p:spPr>
          <a:xfrm>
            <a:off x="228600" y="164824"/>
            <a:ext cx="8686800" cy="670502"/>
          </a:xfrm>
          <a:prstGeom prst="rect">
            <a:avLst/>
          </a:prstGeom>
        </p:spPr>
        <p:txBody>
          <a:bodyPr/>
          <a:lstStyle>
            <a:lvl1pPr indent="6350" defTabSz="457200">
              <a:lnSpc>
                <a:spcPct val="100000"/>
              </a:lnSpc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Data Science Pipeline</a:t>
            </a:r>
          </a:p>
        </p:txBody>
      </p:sp>
      <p:sp>
        <p:nvSpPr>
          <p:cNvPr id="237" name="Shape 169"/>
          <p:cNvSpPr/>
          <p:nvPr/>
        </p:nvSpPr>
        <p:spPr>
          <a:xfrm>
            <a:off x="1714499" y="896449"/>
            <a:ext cx="5877002" cy="3984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174"/>
          <p:cNvSpPr txBox="1"/>
          <p:nvPr>
            <p:ph type="title"/>
          </p:nvPr>
        </p:nvSpPr>
        <p:spPr>
          <a:xfrm>
            <a:off x="228600" y="201175"/>
            <a:ext cx="8686800" cy="766801"/>
          </a:xfrm>
          <a:prstGeom prst="rect">
            <a:avLst/>
          </a:prstGeom>
        </p:spPr>
        <p:txBody>
          <a:bodyPr/>
          <a:lstStyle>
            <a:lvl1pPr indent="12700">
              <a:lnSpc>
                <a:spcPct val="100000"/>
              </a:lnSpc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Example ( Road.lk) traffic Feed</a:t>
            </a:r>
          </a:p>
        </p:txBody>
      </p:sp>
      <p:sp>
        <p:nvSpPr>
          <p:cNvPr id="240" name="Shape 175"/>
          <p:cNvSpPr txBox="1"/>
          <p:nvPr>
            <p:ph type="body" sz="half" idx="1"/>
          </p:nvPr>
        </p:nvSpPr>
        <p:spPr>
          <a:xfrm>
            <a:off x="228600" y="1123949"/>
            <a:ext cx="4114800" cy="3584401"/>
          </a:xfrm>
          <a:prstGeom prst="rect">
            <a:avLst/>
          </a:prstGeom>
        </p:spPr>
        <p:txBody>
          <a:bodyPr/>
          <a:lstStyle/>
          <a:p>
            <a:pPr marL="520065" indent="-443865">
              <a:lnSpc>
                <a:spcPct val="119656"/>
              </a:lnSpc>
              <a:buClr>
                <a:srgbClr val="000000"/>
              </a:buClr>
              <a:buSzPts val="2200"/>
              <a:buAutoNum type="arabicPeriod" startAt="1"/>
              <a:defRPr sz="2200">
                <a:solidFill>
                  <a:srgbClr val="000000"/>
                </a:solidFill>
              </a:defRPr>
            </a:pPr>
            <a:r>
              <a:t>Data as tweets</a:t>
            </a:r>
          </a:p>
          <a:p>
            <a:pPr marL="520065" marR="33655" indent="-443865">
              <a:lnSpc>
                <a:spcPct val="119375"/>
              </a:lnSpc>
              <a:spcBef>
                <a:spcPts val="100"/>
              </a:spcBef>
              <a:buClr>
                <a:srgbClr val="000000"/>
              </a:buClr>
              <a:buSzPts val="2200"/>
              <a:buAutoNum type="arabicPeriod" startAt="1"/>
              <a:defRPr sz="2200">
                <a:solidFill>
                  <a:srgbClr val="000000"/>
                </a:solidFill>
              </a:defRPr>
            </a:pPr>
            <a:r>
              <a:t>Extract time,  location, and traffic  level using NLP</a:t>
            </a:r>
          </a:p>
          <a:p>
            <a:pPr marL="520065" indent="-443865">
              <a:lnSpc>
                <a:spcPct val="115750"/>
              </a:lnSpc>
              <a:buClr>
                <a:srgbClr val="000000"/>
              </a:buClr>
              <a:buSzPts val="2200"/>
              <a:buAutoNum type="arabicPeriod" startAt="1"/>
              <a:defRPr sz="2200">
                <a:solidFill>
                  <a:srgbClr val="000000"/>
                </a:solidFill>
              </a:defRPr>
            </a:pPr>
            <a:r>
              <a:t>Explore data</a:t>
            </a:r>
          </a:p>
          <a:p>
            <a:pPr marL="520065" marR="583565" indent="-443865">
              <a:lnSpc>
                <a:spcPct val="119375"/>
              </a:lnSpc>
              <a:spcBef>
                <a:spcPts val="100"/>
              </a:spcBef>
              <a:buClr>
                <a:srgbClr val="000000"/>
              </a:buClr>
              <a:buSzPts val="2200"/>
              <a:buAutoNum type="arabicPeriod" startAt="1"/>
              <a:defRPr sz="2200">
                <a:solidFill>
                  <a:srgbClr val="000000"/>
                </a:solidFill>
              </a:defRPr>
            </a:pPr>
            <a:r>
              <a:t>Model based on  time, and it is a  holiday</a:t>
            </a:r>
          </a:p>
          <a:p>
            <a:pPr marL="520065" marR="5080" indent="-443865">
              <a:lnSpc>
                <a:spcPct val="119375"/>
              </a:lnSpc>
              <a:buClr>
                <a:srgbClr val="000000"/>
              </a:buClr>
              <a:buSzPts val="2200"/>
              <a:buAutoNum type="arabicPeriod" startAt="1"/>
              <a:defRPr sz="2200">
                <a:solidFill>
                  <a:srgbClr val="000000"/>
                </a:solidFill>
              </a:defRPr>
            </a:pPr>
            <a:r>
              <a:t>Predict traffic given  a time and location.</a:t>
            </a:r>
          </a:p>
        </p:txBody>
      </p:sp>
      <p:sp>
        <p:nvSpPr>
          <p:cNvPr id="241" name="Shape 176"/>
          <p:cNvSpPr/>
          <p:nvPr/>
        </p:nvSpPr>
        <p:spPr>
          <a:xfrm>
            <a:off x="4277090" y="1123946"/>
            <a:ext cx="4818901" cy="3003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181"/>
          <p:cNvSpPr txBox="1"/>
          <p:nvPr>
            <p:ph type="title"/>
          </p:nvPr>
        </p:nvSpPr>
        <p:spPr>
          <a:xfrm>
            <a:off x="228600" y="201175"/>
            <a:ext cx="8686800" cy="855601"/>
          </a:xfrm>
          <a:prstGeom prst="rect">
            <a:avLst/>
          </a:prstGeom>
        </p:spPr>
        <p:txBody>
          <a:bodyPr/>
          <a:lstStyle>
            <a:lvl1pPr indent="8762" defTabSz="630936">
              <a:lnSpc>
                <a:spcPct val="100000"/>
              </a:lnSpc>
              <a:defRPr sz="2484">
                <a:solidFill>
                  <a:srgbClr val="000000"/>
                </a:solidFill>
              </a:defRPr>
            </a:lvl1pPr>
          </a:lstStyle>
          <a:p>
            <a:pPr/>
            <a:r>
              <a:t>Data Cleanup</a:t>
            </a:r>
          </a:p>
        </p:txBody>
      </p:sp>
      <p:sp>
        <p:nvSpPr>
          <p:cNvPr id="244" name="Shape 182"/>
          <p:cNvSpPr txBox="1"/>
          <p:nvPr>
            <p:ph type="body" idx="1"/>
          </p:nvPr>
        </p:nvSpPr>
        <p:spPr>
          <a:xfrm>
            <a:off x="228600" y="1123949"/>
            <a:ext cx="8686800" cy="3584401"/>
          </a:xfrm>
          <a:prstGeom prst="rect">
            <a:avLst/>
          </a:prstGeom>
        </p:spPr>
        <p:txBody>
          <a:bodyPr/>
          <a:lstStyle/>
          <a:p>
            <a:pPr marL="0" marR="5080" indent="12700">
              <a:lnSpc>
                <a:spcPct val="119375"/>
              </a:lnSpc>
              <a:defRPr sz="2400">
                <a:solidFill>
                  <a:srgbClr val="000000"/>
                </a:solidFill>
              </a:defRPr>
            </a:pPr>
            <a:r>
              <a:t>Real data is messay, often needs to cleaned up before  useful.</a:t>
            </a:r>
          </a:p>
          <a:p>
            <a:pPr marL="457200" indent="-381000">
              <a:lnSpc>
                <a:spcPct val="115625"/>
              </a:lnSpc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Bad formats - ignore or treat like missing data</a:t>
            </a:r>
          </a:p>
          <a:p>
            <a:pPr marL="457200" indent="-381000">
              <a:lnSpc>
                <a:spcPct val="119531"/>
              </a:lnSpc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Missing Data - extrapolate or remove data line</a:t>
            </a:r>
          </a:p>
          <a:p>
            <a:pPr marL="457200" indent="-381000">
              <a:lnSpc>
                <a:spcPct val="119531"/>
              </a:lnSpc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Useless variables - remove</a:t>
            </a:r>
          </a:p>
          <a:p>
            <a:pPr marL="457200" marR="599440" indent="-381000">
              <a:lnSpc>
                <a:spcPct val="119375"/>
              </a:lnSpc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Wrong data - e.g. aaa, bbb, joe, some might be deliberate lie, or 99 may be a code for N/A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187"/>
          <p:cNvSpPr txBox="1"/>
          <p:nvPr>
            <p:ph type="title"/>
          </p:nvPr>
        </p:nvSpPr>
        <p:spPr>
          <a:xfrm>
            <a:off x="228600" y="201175"/>
            <a:ext cx="8686800" cy="855601"/>
          </a:xfrm>
          <a:prstGeom prst="rect">
            <a:avLst/>
          </a:prstGeom>
        </p:spPr>
        <p:txBody>
          <a:bodyPr/>
          <a:lstStyle>
            <a:lvl1pPr indent="8762" defTabSz="630936">
              <a:lnSpc>
                <a:spcPct val="100000"/>
              </a:lnSpc>
              <a:defRPr sz="2484">
                <a:solidFill>
                  <a:srgbClr val="000000"/>
                </a:solidFill>
              </a:defRPr>
            </a:lvl1pPr>
          </a:lstStyle>
          <a:p>
            <a:pPr/>
            <a:r>
              <a:t>Data Cleanup (Contd.)</a:t>
            </a:r>
          </a:p>
        </p:txBody>
      </p:sp>
      <p:sp>
        <p:nvSpPr>
          <p:cNvPr id="247" name="Shape 188"/>
          <p:cNvSpPr txBox="1"/>
          <p:nvPr>
            <p:ph type="body" idx="1"/>
          </p:nvPr>
        </p:nvSpPr>
        <p:spPr>
          <a:xfrm>
            <a:off x="228600" y="1123949"/>
            <a:ext cx="8686800" cy="3584401"/>
          </a:xfrm>
          <a:prstGeom prst="rect">
            <a:avLst/>
          </a:prstGeom>
        </p:spPr>
        <p:txBody>
          <a:bodyPr/>
          <a:lstStyle/>
          <a:p>
            <a:pPr marL="457200" indent="-355600">
              <a:lnSpc>
                <a:spcPct val="119656"/>
              </a:lnSpc>
              <a:buClr>
                <a:srgbClr val="000000"/>
              </a:buClr>
              <a:buSzPts val="2000"/>
              <a:buFont typeface="Arial"/>
              <a:buChar char="●"/>
              <a:defRPr sz="2000">
                <a:solidFill>
                  <a:srgbClr val="000000"/>
                </a:solidFill>
              </a:defRPr>
            </a:pPr>
            <a:r>
              <a:t>Transform variables ( date formats, String to int)</a:t>
            </a:r>
          </a:p>
          <a:p>
            <a:pPr marL="457200" indent="-355600">
              <a:lnSpc>
                <a:spcPct val="119656"/>
              </a:lnSpc>
              <a:buClr>
                <a:srgbClr val="000000"/>
              </a:buClr>
              <a:buSzPts val="2000"/>
              <a:buFont typeface="Arial"/>
              <a:buChar char="●"/>
              <a:defRPr sz="2000">
                <a:solidFill>
                  <a:srgbClr val="000000"/>
                </a:solidFill>
              </a:defRPr>
            </a:pPr>
            <a:r>
              <a:t>Create derived variables</a:t>
            </a:r>
          </a:p>
          <a:p>
            <a:pPr lvl="1" indent="-355600">
              <a:buClr>
                <a:srgbClr val="000000"/>
              </a:buClr>
              <a:buSzPts val="2000"/>
              <a:buFont typeface="Arial"/>
              <a:buChar char="○"/>
              <a:defRPr sz="2000">
                <a:solidFill>
                  <a:srgbClr val="000000"/>
                </a:solidFill>
              </a:defRPr>
            </a:pPr>
            <a:r>
              <a:t>Derive country from IP</a:t>
            </a:r>
          </a:p>
          <a:p>
            <a:pPr lvl="1" indent="-355600">
              <a:lnSpc>
                <a:spcPct val="120000"/>
              </a:lnSpc>
              <a:buClr>
                <a:srgbClr val="000000"/>
              </a:buClr>
              <a:buSzPts val="2000"/>
              <a:buFont typeface="Arial"/>
              <a:buChar char="○"/>
              <a:defRPr sz="2000">
                <a:solidFill>
                  <a:srgbClr val="000000"/>
                </a:solidFill>
              </a:defRPr>
            </a:pPr>
            <a:r>
              <a:t>age from ID card number</a:t>
            </a:r>
          </a:p>
          <a:p>
            <a:pPr marL="457200" indent="-355600">
              <a:buClr>
                <a:srgbClr val="000000"/>
              </a:buClr>
              <a:buSzPts val="2000"/>
              <a:buFont typeface="Arial"/>
              <a:buChar char="●"/>
              <a:defRPr sz="2000">
                <a:solidFill>
                  <a:srgbClr val="000000"/>
                </a:solidFill>
              </a:defRPr>
            </a:pPr>
            <a:r>
              <a:t>Normalize strings</a:t>
            </a:r>
          </a:p>
          <a:p>
            <a:pPr lvl="1" indent="-355600">
              <a:buClr>
                <a:srgbClr val="000000"/>
              </a:buClr>
              <a:buSzPts val="2000"/>
              <a:buFont typeface="Arial"/>
              <a:buChar char="○"/>
              <a:defRPr sz="2000">
                <a:solidFill>
                  <a:srgbClr val="000000"/>
                </a:solidFill>
              </a:defRPr>
            </a:pPr>
            <a:r>
              <a:t>e.g. stemm or use phonetic sounds</a:t>
            </a:r>
          </a:p>
          <a:p>
            <a:pPr lvl="1" indent="-355600">
              <a:lnSpc>
                <a:spcPct val="120000"/>
              </a:lnSpc>
              <a:buClr>
                <a:srgbClr val="000000"/>
              </a:buClr>
              <a:buSzPts val="2000"/>
              <a:buFont typeface="Arial"/>
              <a:buChar char="○"/>
              <a:defRPr sz="2000">
                <a:solidFill>
                  <a:srgbClr val="000000"/>
                </a:solidFill>
              </a:defRPr>
            </a:pPr>
            <a:r>
              <a:t>different spellings and nicknames ( William-&gt;Bill)</a:t>
            </a:r>
          </a:p>
          <a:p>
            <a:pPr marL="457200" marR="9525" indent="-355600">
              <a:lnSpc>
                <a:spcPct val="119375"/>
              </a:lnSpc>
              <a:buClr>
                <a:srgbClr val="000000"/>
              </a:buClr>
              <a:buSzPts val="2000"/>
              <a:buFont typeface="Arial"/>
              <a:buChar char="●"/>
              <a:defRPr sz="2000">
                <a:solidFill>
                  <a:srgbClr val="000000"/>
                </a:solidFill>
              </a:defRPr>
            </a:pPr>
            <a:r>
              <a:t>Feature value re scaling (e.g. most ML algorithms  needs value to rescaled to 0-1 range).</a:t>
            </a:r>
          </a:p>
          <a:p>
            <a:pPr marL="457200" indent="-355600">
              <a:lnSpc>
                <a:spcPct val="115750"/>
              </a:lnSpc>
              <a:buClr>
                <a:srgbClr val="000000"/>
              </a:buClr>
              <a:buSzPts val="2000"/>
              <a:buFont typeface="Arial"/>
              <a:buChar char="●"/>
              <a:defRPr sz="2000">
                <a:solidFill>
                  <a:srgbClr val="000000"/>
                </a:solidFill>
              </a:defRPr>
            </a:pPr>
            <a:r>
              <a:t>Enrich	(e.g. lookup and add age from profile)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193"/>
          <p:cNvSpPr txBox="1"/>
          <p:nvPr>
            <p:ph type="title"/>
          </p:nvPr>
        </p:nvSpPr>
        <p:spPr>
          <a:xfrm>
            <a:off x="228600" y="201175"/>
            <a:ext cx="8704800" cy="766801"/>
          </a:xfrm>
          <a:prstGeom prst="rect">
            <a:avLst/>
          </a:prstGeom>
        </p:spPr>
        <p:txBody>
          <a:bodyPr/>
          <a:lstStyle>
            <a:lvl1pPr indent="7492" defTabSz="539495">
              <a:lnSpc>
                <a:spcPct val="100000"/>
              </a:lnSpc>
              <a:defRPr sz="2124">
                <a:solidFill>
                  <a:srgbClr val="000000"/>
                </a:solidFill>
              </a:defRPr>
            </a:lvl1pPr>
          </a:lstStyle>
          <a:p>
            <a:pPr/>
            <a:r>
              <a:t>Data Exploration</a:t>
            </a:r>
          </a:p>
        </p:txBody>
      </p:sp>
      <p:sp>
        <p:nvSpPr>
          <p:cNvPr id="250" name="Shape 194"/>
          <p:cNvSpPr txBox="1"/>
          <p:nvPr>
            <p:ph type="body" idx="1"/>
          </p:nvPr>
        </p:nvSpPr>
        <p:spPr>
          <a:xfrm>
            <a:off x="228600" y="1123949"/>
            <a:ext cx="8704800" cy="3584401"/>
          </a:xfrm>
          <a:prstGeom prst="rect">
            <a:avLst/>
          </a:prstGeom>
        </p:spPr>
        <p:txBody>
          <a:bodyPr/>
          <a:lstStyle/>
          <a:p>
            <a:pPr marL="457200" marR="892175" indent="-355600">
              <a:lnSpc>
                <a:spcPct val="119375"/>
              </a:lnSpc>
              <a:buClr>
                <a:srgbClr val="000000"/>
              </a:buClr>
              <a:buSzPts val="2000"/>
              <a:buFont typeface="Arial"/>
              <a:buChar char="●"/>
              <a:defRPr sz="2000">
                <a:solidFill>
                  <a:srgbClr val="000000"/>
                </a:solidFill>
              </a:defRPr>
            </a:pPr>
            <a:r>
              <a:t>Understand, and get a feel for what is </a:t>
            </a:r>
            <a:r>
              <a:rPr b="1"/>
              <a:t>expected  (models =&gt; densities, constraints) </a:t>
            </a:r>
            <a:r>
              <a:t>and  </a:t>
            </a:r>
            <a:r>
              <a:rPr b="1"/>
              <a:t>unexpected/ residuals (errors, outliers)</a:t>
            </a:r>
          </a:p>
          <a:p>
            <a:pPr marL="457200" indent="-355600">
              <a:lnSpc>
                <a:spcPct val="115965"/>
              </a:lnSpc>
              <a:buClr>
                <a:srgbClr val="000000"/>
              </a:buClr>
              <a:buSzPts val="2000"/>
              <a:buFont typeface="Arial"/>
              <a:buChar char="●"/>
              <a:defRPr sz="2000">
                <a:solidFill>
                  <a:srgbClr val="000000"/>
                </a:solidFill>
              </a:defRPr>
            </a:pPr>
            <a:r>
              <a:t>Think what this is data about? domain, background,</a:t>
            </a:r>
          </a:p>
          <a:p>
            <a:pPr lvl="1" marR="357504" indent="-355600">
              <a:buClr>
                <a:srgbClr val="000000"/>
              </a:buClr>
              <a:buSzPts val="2000"/>
              <a:buFont typeface="Arial"/>
              <a:buChar char="○"/>
              <a:defRPr sz="2000">
                <a:solidFill>
                  <a:srgbClr val="000000"/>
                </a:solidFill>
              </a:defRPr>
            </a:pPr>
            <a:r>
              <a:t>how it is collected, what each fields mean and range  of values.</a:t>
            </a:r>
          </a:p>
          <a:p>
            <a:pPr marL="457200" marR="109220" indent="-355600" algn="just">
              <a:buClr>
                <a:srgbClr val="000000"/>
              </a:buClr>
              <a:buSzPts val="2000"/>
              <a:buFont typeface="Arial"/>
              <a:buChar char="●"/>
              <a:defRPr sz="2000">
                <a:solidFill>
                  <a:srgbClr val="000000"/>
                </a:solidFill>
              </a:defRPr>
            </a:pPr>
            <a:r>
              <a:t>Head, tail, count, all descriptives (Mean, Max, median,  percentiles .. ) - Five number Summary. Min. 1st Qu.  Median Mean 3rd Qu. Max.</a:t>
            </a:r>
          </a:p>
          <a:p>
            <a:pPr marL="457200" marR="5080" indent="-355600">
              <a:buClr>
                <a:srgbClr val="000000"/>
              </a:buClr>
              <a:buSzPts val="2000"/>
              <a:buFont typeface="Arial"/>
              <a:buChar char="●"/>
              <a:defRPr sz="2000">
                <a:solidFill>
                  <a:srgbClr val="000000"/>
                </a:solidFill>
              </a:defRPr>
            </a:pPr>
            <a:r>
              <a:t>Run a bunch of count/group-by statements to gauge if  I think it's corrupt.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199"/>
          <p:cNvSpPr txBox="1"/>
          <p:nvPr>
            <p:ph type="title"/>
          </p:nvPr>
        </p:nvSpPr>
        <p:spPr>
          <a:xfrm>
            <a:off x="228600" y="201175"/>
            <a:ext cx="8686800" cy="766801"/>
          </a:xfrm>
          <a:prstGeom prst="rect">
            <a:avLst/>
          </a:prstGeom>
        </p:spPr>
        <p:txBody>
          <a:bodyPr/>
          <a:lstStyle>
            <a:lvl1pPr indent="12700">
              <a:lnSpc>
                <a:spcPct val="100000"/>
              </a:lnSpc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Data Exploration (Contd.)</a:t>
            </a:r>
          </a:p>
        </p:txBody>
      </p:sp>
      <p:sp>
        <p:nvSpPr>
          <p:cNvPr id="253" name="Shape 200"/>
          <p:cNvSpPr txBox="1"/>
          <p:nvPr>
            <p:ph type="body" idx="1"/>
          </p:nvPr>
        </p:nvSpPr>
        <p:spPr>
          <a:xfrm>
            <a:off x="228600" y="1123949"/>
            <a:ext cx="8686800" cy="3584401"/>
          </a:xfrm>
          <a:prstGeom prst="rect">
            <a:avLst/>
          </a:prstGeom>
        </p:spPr>
        <p:txBody>
          <a:bodyPr/>
          <a:lstStyle/>
          <a:p>
            <a:pPr marL="457200" indent="-381000"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Plot - take random sample and explore ( scatter plot)</a:t>
            </a:r>
          </a:p>
          <a:p>
            <a:pPr lvl="1" indent="-381000">
              <a:buClr>
                <a:srgbClr val="000000"/>
              </a:buClr>
              <a:buSzPts val="2400"/>
              <a:buFont typeface="Arial"/>
              <a:buChar char="○"/>
              <a:defRPr sz="2400">
                <a:solidFill>
                  <a:srgbClr val="000000"/>
                </a:solidFill>
              </a:defRPr>
            </a:pPr>
            <a:r>
              <a:t>e.g. Draw scatter plot or Trellis Plot</a:t>
            </a:r>
          </a:p>
          <a:p>
            <a:pPr marL="457200" indent="-381000"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Find Dependencies between fields</a:t>
            </a:r>
          </a:p>
          <a:p>
            <a:pPr lvl="1" indent="-381000">
              <a:buClr>
                <a:srgbClr val="000000"/>
              </a:buClr>
              <a:buSzPts val="2400"/>
              <a:buFont typeface="Arial"/>
              <a:buChar char="○"/>
              <a:defRPr sz="2400">
                <a:solidFill>
                  <a:srgbClr val="000000"/>
                </a:solidFill>
              </a:defRPr>
            </a:pPr>
            <a:r>
              <a:t>Calculate Correlation</a:t>
            </a:r>
          </a:p>
          <a:p>
            <a:pPr lvl="1" indent="-381000">
              <a:buClr>
                <a:srgbClr val="000000"/>
              </a:buClr>
              <a:buSzPts val="2400"/>
              <a:buFont typeface="Arial"/>
              <a:buChar char="○"/>
              <a:defRPr sz="2400">
                <a:solidFill>
                  <a:srgbClr val="000000"/>
                </a:solidFill>
              </a:defRPr>
            </a:pPr>
            <a:r>
              <a:t>Dimensionality reduction</a:t>
            </a:r>
          </a:p>
          <a:p>
            <a:pPr lvl="1" indent="-381000">
              <a:buClr>
                <a:srgbClr val="000000"/>
              </a:buClr>
              <a:buSzPts val="2400"/>
              <a:buFont typeface="Arial"/>
              <a:buChar char="○"/>
              <a:defRPr sz="2400">
                <a:solidFill>
                  <a:srgbClr val="000000"/>
                </a:solidFill>
              </a:defRPr>
            </a:pPr>
            <a:r>
              <a:t>Cluster and look visualize clusters</a:t>
            </a:r>
          </a:p>
          <a:p>
            <a:pPr marL="457200" marR="5080" indent="-381000">
              <a:buClr>
                <a:srgbClr val="000000"/>
              </a:buClr>
              <a:buSzPts val="2400"/>
              <a:buFont typeface="Arial"/>
              <a:buChar char="●"/>
              <a:defRPr sz="2400">
                <a:solidFill>
                  <a:srgbClr val="000000"/>
                </a:solidFill>
              </a:defRPr>
            </a:pPr>
            <a:r>
              <a:t>Look at frequency distribution of each field and try to  find a known distribution if possible.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05"/>
          <p:cNvSpPr txBox="1"/>
          <p:nvPr>
            <p:ph type="title"/>
          </p:nvPr>
        </p:nvSpPr>
        <p:spPr>
          <a:xfrm>
            <a:off x="228600" y="180875"/>
            <a:ext cx="8686800" cy="638400"/>
          </a:xfrm>
          <a:prstGeom prst="rect">
            <a:avLst/>
          </a:prstGeom>
        </p:spPr>
        <p:txBody>
          <a:bodyPr/>
          <a:lstStyle>
            <a:lvl1pPr indent="5968" defTabSz="429768">
              <a:lnSpc>
                <a:spcPct val="100000"/>
              </a:lnSpc>
              <a:defRPr sz="1692">
                <a:solidFill>
                  <a:srgbClr val="000000"/>
                </a:solidFill>
              </a:defRPr>
            </a:lvl1pPr>
          </a:lstStyle>
          <a:p>
            <a:pPr/>
            <a:r>
              <a:t>Data Exploration (Contd.)</a:t>
            </a:r>
          </a:p>
        </p:txBody>
      </p:sp>
      <p:sp>
        <p:nvSpPr>
          <p:cNvPr id="256" name="Shape 206"/>
          <p:cNvSpPr/>
          <p:nvPr/>
        </p:nvSpPr>
        <p:spPr>
          <a:xfrm>
            <a:off x="4815623" y="839598"/>
            <a:ext cx="4262401" cy="263970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57" name="Shape 207"/>
          <p:cNvSpPr/>
          <p:nvPr/>
        </p:nvSpPr>
        <p:spPr>
          <a:xfrm>
            <a:off x="503824" y="839599"/>
            <a:ext cx="1612202" cy="37776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58" name="Shape 208"/>
          <p:cNvSpPr/>
          <p:nvPr/>
        </p:nvSpPr>
        <p:spPr>
          <a:xfrm>
            <a:off x="1992746" y="839591"/>
            <a:ext cx="3215401" cy="30852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59" name="Shape 209"/>
          <p:cNvSpPr/>
          <p:nvPr/>
        </p:nvSpPr>
        <p:spPr>
          <a:xfrm>
            <a:off x="5534523" y="3593348"/>
            <a:ext cx="2083801" cy="13923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blk_background_2017">
  <a:themeElements>
    <a:clrScheme name="1_blk_background_2017">
      <a:dk1>
        <a:srgbClr val="2B2B2B"/>
      </a:dk1>
      <a:lt1>
        <a:srgbClr val="FFFFFF"/>
      </a:lt1>
      <a:dk2>
        <a:srgbClr val="A7A7A7"/>
      </a:dk2>
      <a:lt2>
        <a:srgbClr val="535353"/>
      </a:lt2>
      <a:accent1>
        <a:srgbClr val="8F8B8B"/>
      </a:accent1>
      <a:accent2>
        <a:srgbClr val="0029FF"/>
      </a:accent2>
      <a:accent3>
        <a:srgbClr val="01BAB6"/>
      </a:accent3>
      <a:accent4>
        <a:srgbClr val="504E4E"/>
      </a:accent4>
      <a:accent5>
        <a:srgbClr val="8D48DD"/>
      </a:accent5>
      <a:accent6>
        <a:srgbClr val="DB2699"/>
      </a:accent6>
      <a:hlink>
        <a:srgbClr val="0000FF"/>
      </a:hlink>
      <a:folHlink>
        <a:srgbClr val="FF00FF"/>
      </a:folHlink>
    </a:clrScheme>
    <a:fontScheme name="1_blk_background_2017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blk_background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blk_background_2017">
  <a:themeElements>
    <a:clrScheme name="1_blk_background_201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B8B"/>
      </a:accent1>
      <a:accent2>
        <a:srgbClr val="0029FF"/>
      </a:accent2>
      <a:accent3>
        <a:srgbClr val="01BAB6"/>
      </a:accent3>
      <a:accent4>
        <a:srgbClr val="504E4E"/>
      </a:accent4>
      <a:accent5>
        <a:srgbClr val="8D48DD"/>
      </a:accent5>
      <a:accent6>
        <a:srgbClr val="DB2699"/>
      </a:accent6>
      <a:hlink>
        <a:srgbClr val="0000FF"/>
      </a:hlink>
      <a:folHlink>
        <a:srgbClr val="FF00FF"/>
      </a:folHlink>
    </a:clrScheme>
    <a:fontScheme name="1_blk_background_2017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blk_background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B2B2B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