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410BD-BF68-4B2D-F0A5-697834B11E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232EAB-E1D8-4605-81DD-D66730DE6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D1CFAA-3E82-52C3-2E4C-DFC8D0DC8659}"/>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5" name="Footer Placeholder 4">
            <a:extLst>
              <a:ext uri="{FF2B5EF4-FFF2-40B4-BE49-F238E27FC236}">
                <a16:creationId xmlns:a16="http://schemas.microsoft.com/office/drawing/2014/main" id="{326D35E2-81CD-6A53-6AB3-2AE1C452E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92589-1EAA-0E4B-9645-48FEE6EB52FC}"/>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154636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824E-7EBC-ED1B-F68F-79EAA8AE91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9A5D9-8042-13D6-7AD6-66500CC53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B7B44-3816-C6A9-E70C-25B64F50A27F}"/>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5" name="Footer Placeholder 4">
            <a:extLst>
              <a:ext uri="{FF2B5EF4-FFF2-40B4-BE49-F238E27FC236}">
                <a16:creationId xmlns:a16="http://schemas.microsoft.com/office/drawing/2014/main" id="{4AE20CB7-2D35-9EB2-FCA0-DF35FA95EA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163E5-A588-05D5-F9CC-3D00D0DFBA4E}"/>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285340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9076EF-431B-B7E2-85A2-E2283CCA52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BE320C-7122-870C-BFFE-720307489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9EF71-5944-7D64-E9A3-A5F4D0ADE15C}"/>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5" name="Footer Placeholder 4">
            <a:extLst>
              <a:ext uri="{FF2B5EF4-FFF2-40B4-BE49-F238E27FC236}">
                <a16:creationId xmlns:a16="http://schemas.microsoft.com/office/drawing/2014/main" id="{0FDD8A6B-F443-FE65-FDD0-D5E16032C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C1C5C-905F-6981-EBE0-623D242823B7}"/>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428971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78CB-C7A1-1818-707A-8204032D5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EF8446-3EBC-DDE0-B18A-7D3762F2D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02F8C-D032-DB4D-EBAE-DDA1FD4B749E}"/>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5" name="Footer Placeholder 4">
            <a:extLst>
              <a:ext uri="{FF2B5EF4-FFF2-40B4-BE49-F238E27FC236}">
                <a16:creationId xmlns:a16="http://schemas.microsoft.com/office/drawing/2014/main" id="{6031D6A7-5DA1-D4F8-4C49-0FABF276E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B1E06-A0AA-E8AB-C008-A94F58485F50}"/>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226111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AF6E-695B-20DA-AA4B-1BF74257DE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02CC39-8778-2F35-5A82-0FFBB978AE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F03693-615C-050E-94B7-A13C6DBE6761}"/>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5" name="Footer Placeholder 4">
            <a:extLst>
              <a:ext uri="{FF2B5EF4-FFF2-40B4-BE49-F238E27FC236}">
                <a16:creationId xmlns:a16="http://schemas.microsoft.com/office/drawing/2014/main" id="{3502FCD7-03A2-BDA8-5A51-B265DB509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3D33A-9097-8D40-EF99-98602B830D2D}"/>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292318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2D20-FF33-B115-90DA-F29206F18C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4BB7A-2B54-06E1-3E1A-CC30A6D556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649334-472E-5728-BD45-25AB181235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9FBB0-92B1-CA35-A310-6618CA0A1CCD}"/>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6" name="Footer Placeholder 5">
            <a:extLst>
              <a:ext uri="{FF2B5EF4-FFF2-40B4-BE49-F238E27FC236}">
                <a16:creationId xmlns:a16="http://schemas.microsoft.com/office/drawing/2014/main" id="{06805C35-8065-2E1C-7A74-7CB2E30258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EBFF8-6B56-4212-B5C9-57721A253B0B}"/>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210871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74CA-F23D-9AC2-CE4E-AEDEC4E237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17C675-0034-6895-CF37-729EBD07C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45269-B41D-1D40-BC9D-88AA2B3B5C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B0BFFE-50F8-8B4D-4799-5087B4952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E96D9-895C-4084-BD50-83A8613EA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4CEC43-79BD-249C-692D-8C1D0F6C7DCA}"/>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8" name="Footer Placeholder 7">
            <a:extLst>
              <a:ext uri="{FF2B5EF4-FFF2-40B4-BE49-F238E27FC236}">
                <a16:creationId xmlns:a16="http://schemas.microsoft.com/office/drawing/2014/main" id="{759726F5-2794-C13D-6BB2-EEEF66EBAC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EAA138-1BEF-13DF-48F7-124B9328E734}"/>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4250709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F826-C3D6-F6C6-8A3D-D93E7BDFFC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C44886-27E1-0B0A-BCBD-B63E909C2B58}"/>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4" name="Footer Placeholder 3">
            <a:extLst>
              <a:ext uri="{FF2B5EF4-FFF2-40B4-BE49-F238E27FC236}">
                <a16:creationId xmlns:a16="http://schemas.microsoft.com/office/drawing/2014/main" id="{FA0D7654-9AFB-B413-602B-C5E7BA04D7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27C85-22D2-FAEA-887F-967492DAD73C}"/>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97699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8ADD9-A027-92FF-84EF-48B5C384933C}"/>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3" name="Footer Placeholder 2">
            <a:extLst>
              <a:ext uri="{FF2B5EF4-FFF2-40B4-BE49-F238E27FC236}">
                <a16:creationId xmlns:a16="http://schemas.microsoft.com/office/drawing/2014/main" id="{7F97A153-3C1E-8AE4-1040-01A72635E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E7C60F-5072-9F72-172E-13A2A530B100}"/>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387639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BF2E-38F7-B406-96CD-63C221B5CC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BA83F9-D4DD-67E3-8B9D-CB1480978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0579A1-1ED2-7F9E-939F-3890A7320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05F95-4900-5180-E83D-63E965B68305}"/>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6" name="Footer Placeholder 5">
            <a:extLst>
              <a:ext uri="{FF2B5EF4-FFF2-40B4-BE49-F238E27FC236}">
                <a16:creationId xmlns:a16="http://schemas.microsoft.com/office/drawing/2014/main" id="{50E11D92-A21B-CB88-03BA-FCFB93BED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C8060-AED5-8C50-CDB6-59F2B27FC7BF}"/>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22344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EF32-CB45-103F-49D0-747B6B45F9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9EA8F1-4688-5626-518E-289DC2AB51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301141-8D9E-49B3-A202-8DB0764AF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46EFA7-4B07-9217-3AA3-C727542EDEA7}"/>
              </a:ext>
            </a:extLst>
          </p:cNvPr>
          <p:cNvSpPr>
            <a:spLocks noGrp="1"/>
          </p:cNvSpPr>
          <p:nvPr>
            <p:ph type="dt" sz="half" idx="10"/>
          </p:nvPr>
        </p:nvSpPr>
        <p:spPr/>
        <p:txBody>
          <a:bodyPr/>
          <a:lstStyle/>
          <a:p>
            <a:fld id="{0B2F4069-A199-47A5-94A1-CB6B81506DBB}" type="datetimeFigureOut">
              <a:rPr lang="en-US" smtClean="0"/>
              <a:t>11/18/2024</a:t>
            </a:fld>
            <a:endParaRPr lang="en-US"/>
          </a:p>
        </p:txBody>
      </p:sp>
      <p:sp>
        <p:nvSpPr>
          <p:cNvPr id="6" name="Footer Placeholder 5">
            <a:extLst>
              <a:ext uri="{FF2B5EF4-FFF2-40B4-BE49-F238E27FC236}">
                <a16:creationId xmlns:a16="http://schemas.microsoft.com/office/drawing/2014/main" id="{E52CC063-DA91-22C5-A205-3C29DC824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19417-7B7C-A73A-416E-DC9A1B5B3FDD}"/>
              </a:ext>
            </a:extLst>
          </p:cNvPr>
          <p:cNvSpPr>
            <a:spLocks noGrp="1"/>
          </p:cNvSpPr>
          <p:nvPr>
            <p:ph type="sldNum" sz="quarter" idx="12"/>
          </p:nvPr>
        </p:nvSpPr>
        <p:spPr/>
        <p:txBody>
          <a:bodyPr/>
          <a:lstStyle/>
          <a:p>
            <a:fld id="{6702DBE2-0A8D-4A77-9C07-2D15657AB842}" type="slidenum">
              <a:rPr lang="en-US" smtClean="0"/>
              <a:t>‹#›</a:t>
            </a:fld>
            <a:endParaRPr lang="en-US"/>
          </a:p>
        </p:txBody>
      </p:sp>
    </p:spTree>
    <p:extLst>
      <p:ext uri="{BB962C8B-B14F-4D97-AF65-F5344CB8AC3E}">
        <p14:creationId xmlns:p14="http://schemas.microsoft.com/office/powerpoint/2010/main" val="3821001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E049E-4A5B-B1D5-2B94-3DDD310D1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1F55B9-E168-35E8-5DB2-AE5AE421F8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0EBEC-AAB4-4EDC-0B56-75A9A24841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2F4069-A199-47A5-94A1-CB6B81506DBB}" type="datetimeFigureOut">
              <a:rPr lang="en-US" smtClean="0"/>
              <a:t>11/18/2024</a:t>
            </a:fld>
            <a:endParaRPr lang="en-US"/>
          </a:p>
        </p:txBody>
      </p:sp>
      <p:sp>
        <p:nvSpPr>
          <p:cNvPr id="5" name="Footer Placeholder 4">
            <a:extLst>
              <a:ext uri="{FF2B5EF4-FFF2-40B4-BE49-F238E27FC236}">
                <a16:creationId xmlns:a16="http://schemas.microsoft.com/office/drawing/2014/main" id="{CCA997D9-C936-32B7-3E62-F410C56210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413295A-8C51-0917-DCDB-DB8C78733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02DBE2-0A8D-4A77-9C07-2D15657AB842}" type="slidenum">
              <a:rPr lang="en-US" smtClean="0"/>
              <a:t>‹#›</a:t>
            </a:fld>
            <a:endParaRPr lang="en-US"/>
          </a:p>
        </p:txBody>
      </p:sp>
    </p:spTree>
    <p:extLst>
      <p:ext uri="{BB962C8B-B14F-4D97-AF65-F5344CB8AC3E}">
        <p14:creationId xmlns:p14="http://schemas.microsoft.com/office/powerpoint/2010/main" val="697609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815CA-B271-B039-306A-C8C8CD35AA7B}"/>
              </a:ext>
            </a:extLst>
          </p:cNvPr>
          <p:cNvSpPr>
            <a:spLocks noGrp="1"/>
          </p:cNvSpPr>
          <p:nvPr>
            <p:ph type="ctrTitle"/>
          </p:nvPr>
        </p:nvSpPr>
        <p:spPr/>
        <p:txBody>
          <a:bodyPr>
            <a:normAutofit/>
          </a:bodyPr>
          <a:lstStyle/>
          <a:p>
            <a:pPr algn="l"/>
            <a:r>
              <a:rPr lang="en-US" sz="1200" b="1" dirty="0"/>
              <a:t>Data cleaning </a:t>
            </a:r>
            <a:r>
              <a:rPr lang="en-US" sz="1200" dirty="0"/>
              <a:t>: Data imputation techniques,  removing duplicates etc.</a:t>
            </a:r>
            <a:br>
              <a:rPr lang="en-US" sz="1200" dirty="0"/>
            </a:br>
            <a:r>
              <a:rPr lang="en-US" sz="1200" b="1" dirty="0"/>
              <a:t>Feature Engineering </a:t>
            </a:r>
            <a:r>
              <a:rPr lang="en-US" sz="1200" dirty="0"/>
              <a:t>: create a new feature like ratio of delayed payment to no. of payment</a:t>
            </a:r>
            <a:br>
              <a:rPr lang="en-US" sz="1200" dirty="0"/>
            </a:br>
            <a:r>
              <a:rPr lang="en-US" sz="1200" b="1" dirty="0"/>
              <a:t>Feature normalization</a:t>
            </a:r>
            <a:r>
              <a:rPr lang="en-US" sz="1200" dirty="0"/>
              <a:t>: Min max scaler</a:t>
            </a:r>
            <a:br>
              <a:rPr lang="en-US" sz="1200" dirty="0"/>
            </a:br>
            <a:r>
              <a:rPr lang="en-US" sz="1200" b="1" dirty="0"/>
              <a:t>Data visualization </a:t>
            </a:r>
            <a:r>
              <a:rPr lang="en-US" sz="1200" dirty="0"/>
              <a:t>using seaborn and checking </a:t>
            </a:r>
            <a:r>
              <a:rPr lang="en-US" sz="1200" b="1" dirty="0"/>
              <a:t>data correlation </a:t>
            </a:r>
            <a:r>
              <a:rPr lang="en-US" sz="1200" dirty="0"/>
              <a:t>between features and target variable</a:t>
            </a:r>
            <a:br>
              <a:rPr lang="en-US" sz="1200" dirty="0"/>
            </a:br>
            <a:r>
              <a:rPr lang="en-US" sz="1200" dirty="0"/>
              <a:t>Take subset of training data as given in the test data for the features</a:t>
            </a:r>
            <a:br>
              <a:rPr lang="en-US" sz="1200" dirty="0"/>
            </a:br>
            <a:r>
              <a:rPr lang="en-US" sz="1200" dirty="0"/>
              <a:t>Perform </a:t>
            </a:r>
            <a:r>
              <a:rPr lang="en-US" sz="1200" b="1" dirty="0"/>
              <a:t>One-Hot Encoding/ </a:t>
            </a:r>
            <a:r>
              <a:rPr lang="en-US" sz="1200" b="1" dirty="0" err="1"/>
              <a:t>LabelEncoding</a:t>
            </a:r>
            <a:r>
              <a:rPr lang="en-US" sz="1200" b="1" dirty="0"/>
              <a:t> </a:t>
            </a:r>
            <a:r>
              <a:rPr lang="en-US" sz="1200" dirty="0"/>
              <a:t>for categorical features. </a:t>
            </a:r>
            <a:br>
              <a:rPr lang="en-US" sz="1200" dirty="0"/>
            </a:br>
            <a:r>
              <a:rPr lang="en-US" sz="1200" b="1" dirty="0"/>
              <a:t>Fit the model </a:t>
            </a:r>
            <a:r>
              <a:rPr lang="en-US" sz="1200" dirty="0"/>
              <a:t>on the training data to compute the weight matrix and check the R-2 score, if less than 0.8, go for L-2 regularization (Ridge regression)</a:t>
            </a:r>
            <a:br>
              <a:rPr lang="en-US" sz="1200" dirty="0"/>
            </a:br>
            <a:r>
              <a:rPr lang="en-US" sz="1200" dirty="0"/>
              <a:t>Predict the credit score on the test data and take the required features in the final csv and decode the target variable.</a:t>
            </a:r>
            <a:br>
              <a:rPr lang="en-US" sz="1200" dirty="0"/>
            </a:br>
            <a:br>
              <a:rPr lang="en-US" sz="1200" dirty="0"/>
            </a:br>
            <a:endParaRPr lang="en-US" sz="1200" dirty="0"/>
          </a:p>
        </p:txBody>
      </p:sp>
    </p:spTree>
    <p:extLst>
      <p:ext uri="{BB962C8B-B14F-4D97-AF65-F5344CB8AC3E}">
        <p14:creationId xmlns:p14="http://schemas.microsoft.com/office/powerpoint/2010/main" val="686439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133</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Data cleaning : Data imputation techniques,  removing duplicates etc. Feature Engineering : create a new feature like ratio of delayed payment to no. of payment Feature normalization: Min max scaler Data visualization using seaborn and checking data correlation between features and target variable Take subset of training data as given in the test data for the features Perform One-Hot Encoding/ LabelEncoding for categorical features.  Fit the model on the training data to compute the weight matrix and check the R-2 score, if less than 0.8, go for L-2 regularization (Ridge regression) Predict the credit score on the test data and take the required features in the final csv and decode the target variable.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Chirag Vij</dc:creator>
  <cp:lastModifiedBy>Chirag Vij</cp:lastModifiedBy>
  <cp:revision>3</cp:revision>
  <dcterms:created xsi:type="dcterms:W3CDTF">2024-11-18T12:33:02Z</dcterms:created>
  <dcterms:modified xsi:type="dcterms:W3CDTF">2024-11-18T13:00:52Z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6f97f8-1f65-4440-afff-6cc790915837_Enabled">
    <vt:lpwstr>true</vt:lpwstr>
  </property>
  <property fmtid="{D5CDD505-2E9C-101B-9397-08002B2CF9AE}" pid="3" name="MSIP_Label_066f97f8-1f65-4440-afff-6cc790915837_SetDate">
    <vt:lpwstr>2024-11-18T12:33:18Z</vt:lpwstr>
  </property>
  <property fmtid="{D5CDD505-2E9C-101B-9397-08002B2CF9AE}" pid="4" name="MSIP_Label_066f97f8-1f65-4440-afff-6cc790915837_Method">
    <vt:lpwstr>Privileged</vt:lpwstr>
  </property>
  <property fmtid="{D5CDD505-2E9C-101B-9397-08002B2CF9AE}" pid="5" name="MSIP_Label_066f97f8-1f65-4440-afff-6cc790915837_Name">
    <vt:lpwstr>Non-Business</vt:lpwstr>
  </property>
  <property fmtid="{D5CDD505-2E9C-101B-9397-08002B2CF9AE}" pid="6" name="MSIP_Label_066f97f8-1f65-4440-afff-6cc790915837_SiteId">
    <vt:lpwstr>f38a5ecd-2813-4862-b11b-ac1d563c806f</vt:lpwstr>
  </property>
  <property fmtid="{D5CDD505-2E9C-101B-9397-08002B2CF9AE}" pid="7" name="MSIP_Label_066f97f8-1f65-4440-afff-6cc790915837_ActionId">
    <vt:lpwstr>15b4b3bf-0935-4fd8-8ded-2f795833618d</vt:lpwstr>
  </property>
  <property fmtid="{D5CDD505-2E9C-101B-9397-08002B2CF9AE}" pid="8" name="MSIP_Label_066f97f8-1f65-4440-afff-6cc790915837_ContentBits">
    <vt:lpwstr>0</vt:lpwstr>
  </property>
</Properties>
</file>