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57" r:id="rId4"/>
    <p:sldId id="289" r:id="rId5"/>
    <p:sldId id="290" r:id="rId6"/>
    <p:sldId id="291" r:id="rId7"/>
    <p:sldId id="293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>
          <p15:clr>
            <a:srgbClr val="A4A3A4"/>
          </p15:clr>
        </p15:guide>
        <p15:guide id="2" pos="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2C"/>
    <a:srgbClr val="F58014"/>
    <a:srgbClr val="599E2F"/>
    <a:srgbClr val="E08803"/>
    <a:srgbClr val="FF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5"/>
    <p:restoredTop sz="92949" autoAdjust="0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>
        <p:guide orient="horz" pos="21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1C33D-175C-4448-AC53-4345F676D392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A4DCC-CA9B-214F-9112-09963284714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6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7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0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3324"/>
            <a:ext cx="9144000" cy="6483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951"/>
            <a:ext cx="105156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5592763"/>
            <a:ext cx="6516688" cy="8366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1124712"/>
            <a:ext cx="7928237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2800199"/>
            <a:ext cx="7928237" cy="13535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7665"/>
            <a:ext cx="5139447" cy="127990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 information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gpu-sim/gpgpu-sim_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virginia.edu/rodinia/doku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Nvidia GTX480 Design and Heat Dissipation Trend Exploration</a:t>
            </a:r>
            <a:br>
              <a:rPr lang="en-US" dirty="0"/>
            </a:br>
            <a:r>
              <a:rPr lang="en-US" sz="2800" dirty="0" err="1"/>
              <a:t>Qiyu</a:t>
            </a:r>
            <a:r>
              <a:rPr lang="en-US" sz="2800" dirty="0"/>
              <a:t> Chen, </a:t>
            </a:r>
            <a:r>
              <a:rPr lang="en-US" sz="2800" dirty="0" err="1"/>
              <a:t>Junzhe</a:t>
            </a:r>
            <a:r>
              <a:rPr lang="en-US" sz="2800" dirty="0"/>
              <a:t> Huang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3430"/>
            <a:ext cx="9144000" cy="900660"/>
          </a:xfrm>
        </p:spPr>
        <p:txBody>
          <a:bodyPr>
            <a:normAutofit/>
          </a:bodyPr>
          <a:lstStyle/>
          <a:p>
            <a:r>
              <a:rPr lang="en-US" i="1" dirty="0"/>
              <a:t>EECS - Computer Science and Engineering</a:t>
            </a:r>
          </a:p>
          <a:p>
            <a:r>
              <a:rPr lang="en-US" dirty="0"/>
              <a:t>Dec 8, 2022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2685"/>
            <a:ext cx="10515600" cy="267779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Tools and methodologies</a:t>
            </a:r>
          </a:p>
          <a:p>
            <a:pPr marL="514350" indent="-514350">
              <a:buAutoNum type="arabicPeriod"/>
            </a:pPr>
            <a:r>
              <a:rPr lang="en-US" dirty="0"/>
              <a:t>Experimental results and technical insights</a:t>
            </a:r>
          </a:p>
          <a:p>
            <a:pPr marL="514350" indent="-514350">
              <a:buAutoNum type="arabicPeriod"/>
            </a:pPr>
            <a:r>
              <a:rPr lang="en-US" dirty="0"/>
              <a:t>Qualitative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830" y="248569"/>
            <a:ext cx="5188146" cy="89635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and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Tools:</a:t>
            </a:r>
          </a:p>
          <a:p>
            <a:pPr lvl="1"/>
            <a:r>
              <a:rPr lang="en-US" dirty="0"/>
              <a:t>GPGPU-Sim [1]</a:t>
            </a:r>
          </a:p>
          <a:p>
            <a:pPr lvl="1"/>
            <a:r>
              <a:rPr lang="en-US" dirty="0" err="1"/>
              <a:t>HotSpot</a:t>
            </a:r>
            <a:r>
              <a:rPr lang="en-US" dirty="0"/>
              <a:t> [2]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Methodologies:</a:t>
            </a:r>
          </a:p>
          <a:p>
            <a:pPr lvl="1"/>
            <a:r>
              <a:rPr lang="en-US" dirty="0"/>
              <a:t>CUDA kernels design: </a:t>
            </a:r>
            <a:r>
              <a:rPr lang="en-US" dirty="0" err="1"/>
              <a:t>MatMul</a:t>
            </a:r>
            <a:r>
              <a:rPr lang="en-US" dirty="0"/>
              <a:t> and Needleman-Wunsch</a:t>
            </a:r>
          </a:p>
          <a:p>
            <a:pPr lvl="1"/>
            <a:r>
              <a:rPr lang="en-US" dirty="0"/>
              <a:t>GPU design: a 4-layer, 3D GTX480 floor plan</a:t>
            </a:r>
          </a:p>
          <a:p>
            <a:pPr lvl="1"/>
            <a:r>
              <a:rPr lang="en-US" dirty="0"/>
              <a:t>Heat dissipation analysis with different</a:t>
            </a:r>
          </a:p>
          <a:p>
            <a:pPr lvl="2"/>
            <a:r>
              <a:rPr lang="en-US" dirty="0"/>
              <a:t>kernel operations</a:t>
            </a:r>
          </a:p>
          <a:p>
            <a:pPr lvl="2"/>
            <a:r>
              <a:rPr lang="en-US" dirty="0"/>
              <a:t>tensor size</a:t>
            </a:r>
          </a:p>
          <a:p>
            <a:pPr lvl="1"/>
            <a:r>
              <a:rPr lang="en-US" dirty="0"/>
              <a:t>Heatmap visualization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>
                <a:hlinkClick r:id="rId3"/>
              </a:rPr>
              <a:t>https://github.com/gpgpu-sim/gpgpu-sim_distribution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www.cs.virginia.edu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rodinia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doku.php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830" y="248569"/>
            <a:ext cx="5188146" cy="896352"/>
          </a:xfrm>
        </p:spPr>
        <p:txBody>
          <a:bodyPr>
            <a:normAutofit/>
          </a:bodyPr>
          <a:lstStyle/>
          <a:p>
            <a:r>
              <a:rPr lang="en-US" dirty="0"/>
              <a:t>Exp</a:t>
            </a:r>
            <a:r>
              <a:rPr lang="en-US" altLang="zh-CN" dirty="0"/>
              <a:t>erimental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sizes:</a:t>
            </a:r>
          </a:p>
          <a:p>
            <a:pPr lvl="1"/>
            <a:r>
              <a:rPr lang="en-US" altLang="zh-CN" dirty="0" err="1"/>
              <a:t>MatMul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50,</a:t>
            </a:r>
            <a:r>
              <a:rPr lang="zh-CN" altLang="en-US" dirty="0"/>
              <a:t> </a:t>
            </a:r>
            <a:r>
              <a:rPr lang="en-US" altLang="zh-CN" dirty="0"/>
              <a:t>100,</a:t>
            </a:r>
            <a:r>
              <a:rPr lang="zh-CN" altLang="en-US" dirty="0"/>
              <a:t> </a:t>
            </a:r>
            <a:r>
              <a:rPr lang="en-US" altLang="zh-CN" dirty="0"/>
              <a:t>200,</a:t>
            </a:r>
            <a:r>
              <a:rPr lang="zh-CN" altLang="en-US" dirty="0"/>
              <a:t> </a:t>
            </a:r>
            <a:r>
              <a:rPr lang="en-US" altLang="zh-CN" dirty="0"/>
              <a:t>300,</a:t>
            </a:r>
            <a:r>
              <a:rPr lang="zh-CN" altLang="en-US" dirty="0"/>
              <a:t> </a:t>
            </a:r>
            <a:r>
              <a:rPr lang="en-US" altLang="zh-CN" dirty="0"/>
              <a:t>400</a:t>
            </a:r>
          </a:p>
          <a:p>
            <a:pPr lvl="1"/>
            <a:r>
              <a:rPr lang="en-US" altLang="zh-CN" dirty="0"/>
              <a:t>Needleman-Wunsch:</a:t>
            </a:r>
            <a:r>
              <a:rPr lang="zh-CN" altLang="en-US" dirty="0"/>
              <a:t> </a:t>
            </a:r>
            <a:r>
              <a:rPr lang="en-US" altLang="zh-CN" dirty="0"/>
              <a:t>128,</a:t>
            </a:r>
            <a:r>
              <a:rPr lang="zh-CN" altLang="en-US" dirty="0"/>
              <a:t> </a:t>
            </a:r>
            <a:r>
              <a:rPr lang="en-US" altLang="zh-CN" dirty="0"/>
              <a:t>192,</a:t>
            </a:r>
            <a:r>
              <a:rPr lang="zh-CN" altLang="en-US" dirty="0"/>
              <a:t> </a:t>
            </a:r>
            <a:r>
              <a:rPr lang="en-US" altLang="zh-CN" dirty="0"/>
              <a:t>256,</a:t>
            </a:r>
            <a:r>
              <a:rPr lang="zh-CN" altLang="en-US" dirty="0"/>
              <a:t> </a:t>
            </a:r>
            <a:r>
              <a:rPr lang="en-US" altLang="zh-CN" dirty="0"/>
              <a:t>320,</a:t>
            </a:r>
            <a:r>
              <a:rPr lang="zh-CN" altLang="en-US" dirty="0"/>
              <a:t> </a:t>
            </a:r>
            <a:r>
              <a:rPr lang="en-US" altLang="zh-CN" dirty="0"/>
              <a:t>384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Outputs</a:t>
            </a:r>
            <a:r>
              <a:rPr lang="zh-CN" altLang="en-US" dirty="0"/>
              <a:t> </a:t>
            </a:r>
            <a:r>
              <a:rPr lang="en-US" altLang="zh-CN" dirty="0"/>
              <a:t>(along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sizes):</a:t>
            </a:r>
          </a:p>
          <a:p>
            <a:pPr lvl="1"/>
            <a:r>
              <a:rPr lang="en-US" altLang="zh-CN" u="sng" dirty="0"/>
              <a:t>3D</a:t>
            </a:r>
            <a:r>
              <a:rPr lang="zh-CN" altLang="en-US" u="sng" dirty="0"/>
              <a:t> </a:t>
            </a:r>
            <a:r>
              <a:rPr lang="en-US" altLang="zh-CN" u="sng" dirty="0"/>
              <a:t>floor</a:t>
            </a:r>
            <a:r>
              <a:rPr lang="zh-CN" altLang="en-US" u="sng" dirty="0"/>
              <a:t> </a:t>
            </a:r>
            <a:r>
              <a:rPr lang="en-US" altLang="zh-CN" u="sng" dirty="0"/>
              <a:t>plan</a:t>
            </a:r>
            <a:r>
              <a:rPr lang="zh-CN" altLang="en-US" u="sng" dirty="0"/>
              <a:t> </a:t>
            </a:r>
            <a:r>
              <a:rPr lang="en-US" altLang="zh-CN" u="sng" dirty="0"/>
              <a:t>configurations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Fermi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  <a:p>
            <a:pPr lvl="1"/>
            <a:r>
              <a:rPr lang="en-US" altLang="zh-CN" u="sng" dirty="0"/>
              <a:t>Heatmaps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u="sng" dirty="0"/>
              <a:t>Power</a:t>
            </a:r>
            <a:r>
              <a:rPr lang="zh-CN" altLang="en-US" u="sng" dirty="0"/>
              <a:t> </a:t>
            </a:r>
            <a:r>
              <a:rPr lang="en-US" altLang="zh-CN" u="sng" dirty="0"/>
              <a:t>logs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operations:</a:t>
            </a:r>
          </a:p>
          <a:p>
            <a:pPr lvl="2"/>
            <a:r>
              <a:rPr lang="en-US" altLang="zh-CN" dirty="0"/>
              <a:t>Average</a:t>
            </a:r>
          </a:p>
          <a:p>
            <a:pPr lvl="2"/>
            <a:r>
              <a:rPr lang="en-US" altLang="zh-CN" dirty="0"/>
              <a:t>Max</a:t>
            </a:r>
          </a:p>
          <a:p>
            <a:pPr lvl="2"/>
            <a:r>
              <a:rPr lang="en-US" altLang="zh-CN" dirty="0"/>
              <a:t>Min</a:t>
            </a:r>
          </a:p>
          <a:p>
            <a:pPr lvl="1"/>
            <a:r>
              <a:rPr lang="en-US" altLang="zh-CN" u="sng" dirty="0"/>
              <a:t>Automation</a:t>
            </a:r>
            <a:r>
              <a:rPr lang="zh-CN" altLang="en-US" u="sng" dirty="0"/>
              <a:t> </a:t>
            </a:r>
            <a:r>
              <a:rPr lang="en-US" altLang="zh-CN" u="sng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one-click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830" y="248569"/>
            <a:ext cx="5188146" cy="896352"/>
          </a:xfrm>
        </p:spPr>
        <p:txBody>
          <a:bodyPr>
            <a:normAutofit/>
          </a:bodyPr>
          <a:lstStyle/>
          <a:p>
            <a:r>
              <a:rPr lang="en-US" dirty="0"/>
              <a:t>Exp</a:t>
            </a:r>
            <a:r>
              <a:rPr lang="en-US" altLang="zh-CN" dirty="0"/>
              <a:t>erimental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4"/>
            <a:ext cx="10313504" cy="4940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Heatmaps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508CC6-AFF1-8842-52F8-5B5D671D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0" y="1801756"/>
            <a:ext cx="5430079" cy="4496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CF91D7-C16B-C9DB-D734-BB203C882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952" y="1727078"/>
            <a:ext cx="5527831" cy="45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9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830" y="248569"/>
            <a:ext cx="5188146" cy="896352"/>
          </a:xfrm>
        </p:spPr>
        <p:txBody>
          <a:bodyPr>
            <a:normAutofit/>
          </a:bodyPr>
          <a:lstStyle/>
          <a:p>
            <a:r>
              <a:rPr lang="en-US" dirty="0"/>
              <a:t>Exp</a:t>
            </a:r>
            <a:r>
              <a:rPr lang="en-US" altLang="zh-CN" dirty="0"/>
              <a:t>erimental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4"/>
            <a:ext cx="10313504" cy="4940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traces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6A729-3959-1C5F-2D0C-EEE5AE03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30" y="1647029"/>
            <a:ext cx="9763539" cy="44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2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830" y="248569"/>
            <a:ext cx="5188146" cy="896352"/>
          </a:xfrm>
        </p:spPr>
        <p:txBody>
          <a:bodyPr>
            <a:normAutofit/>
          </a:bodyPr>
          <a:lstStyle/>
          <a:p>
            <a:r>
              <a:rPr lang="en-US" dirty="0"/>
              <a:t>Exp</a:t>
            </a:r>
            <a:r>
              <a:rPr lang="en-US" altLang="zh-CN" dirty="0"/>
              <a:t>erimental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4"/>
            <a:ext cx="10313504" cy="4940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Automation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1A424-F5EB-7D00-7930-A0BCEC12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01" y="2506538"/>
            <a:ext cx="9582598" cy="15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5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830" y="248569"/>
            <a:ext cx="5188146" cy="896352"/>
          </a:xfrm>
        </p:spPr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4"/>
            <a:ext cx="10313504" cy="4940794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MatMul</a:t>
            </a:r>
            <a:r>
              <a:rPr lang="zh-CN" altLang="en-US" sz="2400" dirty="0"/>
              <a:t> </a:t>
            </a:r>
            <a:r>
              <a:rPr lang="en-US" altLang="zh-CN" sz="2400" dirty="0"/>
              <a:t>takes</a:t>
            </a:r>
            <a:r>
              <a:rPr lang="zh-CN" altLang="en-US" sz="2400" dirty="0"/>
              <a:t> </a:t>
            </a:r>
            <a:r>
              <a:rPr lang="en-US" altLang="zh-CN" sz="2400" dirty="0"/>
              <a:t>longer</a:t>
            </a:r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run</a:t>
            </a:r>
          </a:p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average</a:t>
            </a:r>
            <a:r>
              <a:rPr lang="zh-CN" altLang="en-US" sz="2400" dirty="0"/>
              <a:t> </a:t>
            </a:r>
            <a:r>
              <a:rPr lang="en-US" altLang="zh-CN" sz="2400" dirty="0"/>
              <a:t>power</a:t>
            </a:r>
            <a:r>
              <a:rPr lang="zh-CN" altLang="en-US" sz="2400" dirty="0"/>
              <a:t> </a:t>
            </a:r>
            <a:r>
              <a:rPr lang="en-US" altLang="zh-CN" sz="2400" dirty="0"/>
              <a:t>consumption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MatMul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higher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NW.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power</a:t>
            </a:r>
            <a:r>
              <a:rPr lang="zh-CN" altLang="en-US" sz="2400" dirty="0"/>
              <a:t> </a:t>
            </a:r>
            <a:r>
              <a:rPr lang="en-US" altLang="zh-CN" sz="2400" dirty="0"/>
              <a:t>traces</a:t>
            </a:r>
            <a:r>
              <a:rPr lang="zh-CN" altLang="en-US" sz="2400" dirty="0"/>
              <a:t> </a:t>
            </a:r>
            <a:r>
              <a:rPr lang="en-US" altLang="zh-CN" sz="2400" dirty="0"/>
              <a:t>show</a:t>
            </a:r>
            <a:r>
              <a:rPr lang="zh-CN" altLang="en-US" sz="2400" dirty="0"/>
              <a:t> </a:t>
            </a:r>
            <a:r>
              <a:rPr lang="en-US" altLang="zh-CN" sz="2400" dirty="0"/>
              <a:t>downward</a:t>
            </a:r>
            <a:r>
              <a:rPr lang="zh-CN" altLang="en-US" sz="2400" dirty="0"/>
              <a:t> </a:t>
            </a:r>
            <a:r>
              <a:rPr lang="en-US" altLang="zh-CN" sz="2400" dirty="0"/>
              <a:t>trends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input</a:t>
            </a:r>
            <a:r>
              <a:rPr lang="zh-CN" altLang="en-US" sz="2400" dirty="0"/>
              <a:t> </a:t>
            </a:r>
            <a:r>
              <a:rPr lang="en-US" altLang="zh-CN" sz="2400" dirty="0"/>
              <a:t>tensor</a:t>
            </a:r>
            <a:r>
              <a:rPr lang="zh-CN" altLang="en-US" sz="2400" dirty="0"/>
              <a:t> </a:t>
            </a:r>
            <a:r>
              <a:rPr lang="en-US" altLang="zh-CN" sz="2400" dirty="0"/>
              <a:t>sizes</a:t>
            </a:r>
            <a:r>
              <a:rPr lang="zh-CN" altLang="en-US" sz="2400" dirty="0"/>
              <a:t> </a:t>
            </a:r>
            <a:r>
              <a:rPr lang="en-US" altLang="zh-CN" sz="2400" dirty="0"/>
              <a:t>increases</a:t>
            </a:r>
          </a:p>
          <a:p>
            <a:pPr lvl="1"/>
            <a:r>
              <a:rPr lang="en-US" altLang="zh-CN" sz="2000" dirty="0"/>
              <a:t>except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power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MatMul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fairly</a:t>
            </a:r>
            <a:r>
              <a:rPr lang="zh-CN" altLang="en-US" sz="2000" dirty="0"/>
              <a:t> </a:t>
            </a:r>
            <a:r>
              <a:rPr lang="en-US" altLang="zh-CN" sz="2000" dirty="0"/>
              <a:t>small</a:t>
            </a:r>
            <a:r>
              <a:rPr lang="zh-CN" altLang="en-US" sz="2000" dirty="0"/>
              <a:t> </a:t>
            </a:r>
            <a:r>
              <a:rPr lang="en-US" altLang="zh-CN" sz="2000" dirty="0"/>
              <a:t>(50),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51.402w</a:t>
            </a:r>
            <a:r>
              <a:rPr lang="zh-CN" altLang="en-US" sz="2000" dirty="0"/>
              <a:t> </a:t>
            </a:r>
            <a:r>
              <a:rPr lang="en-US" altLang="zh-CN" sz="2000" dirty="0"/>
              <a:t>(compared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100.178w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100)</a:t>
            </a:r>
          </a:p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average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maximum</a:t>
            </a:r>
            <a:r>
              <a:rPr lang="zh-CN" altLang="en-US" sz="2400" dirty="0"/>
              <a:t> </a:t>
            </a:r>
            <a:r>
              <a:rPr lang="en-US" altLang="zh-CN" sz="2400" dirty="0"/>
              <a:t>temperatures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NW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obviously</a:t>
            </a:r>
            <a:r>
              <a:rPr lang="zh-CN" altLang="en-US" sz="2400" dirty="0"/>
              <a:t> </a:t>
            </a:r>
            <a:r>
              <a:rPr lang="en-US" altLang="zh-CN" sz="2400" dirty="0"/>
              <a:t>higher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MatMul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9282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269</Words>
  <Application>Microsoft Macintosh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Office Theme</vt:lpstr>
      <vt:lpstr>Nvidia GTX480 Design and Heat Dissipation Trend Exploration Qiyu Chen, Junzhe Huang</vt:lpstr>
      <vt:lpstr>Overview</vt:lpstr>
      <vt:lpstr>Tools and methodologies</vt:lpstr>
      <vt:lpstr>Experimental results</vt:lpstr>
      <vt:lpstr>Experimental results</vt:lpstr>
      <vt:lpstr>Experimental results</vt:lpstr>
      <vt:lpstr>Experimental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Huang, Junzhe</cp:lastModifiedBy>
  <cp:revision>149</cp:revision>
  <cp:lastPrinted>2022-08-26T15:15:10Z</cp:lastPrinted>
  <dcterms:created xsi:type="dcterms:W3CDTF">2022-08-26T15:15:10Z</dcterms:created>
  <dcterms:modified xsi:type="dcterms:W3CDTF">2022-12-08T00:00:58Z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  <property fmtid="{D5CDD505-2E9C-101B-9397-08002B2CF9AE}" pid="3" name="KSOProductBuildVer">
    <vt:lpwstr>1033-3.2.0.6370</vt:lpwstr>
  </property>
</Properties>
</file>