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8" r:id="rId4"/>
    <p:sldId id="263" r:id="rId5"/>
    <p:sldId id="264" r:id="rId6"/>
    <p:sldId id="265" r:id="rId7"/>
    <p:sldId id="266" r:id="rId8"/>
    <p:sldId id="267" r:id="rId9"/>
    <p:sldId id="274" r:id="rId10"/>
    <p:sldId id="277" r:id="rId11"/>
    <p:sldId id="280" r:id="rId12"/>
    <p:sldId id="279" r:id="rId13"/>
    <p:sldId id="281" r:id="rId14"/>
    <p:sldId id="290" r:id="rId15"/>
    <p:sldId id="269" r:id="rId16"/>
    <p:sldId id="272" r:id="rId17"/>
    <p:sldId id="282" r:id="rId18"/>
    <p:sldId id="270" r:id="rId19"/>
    <p:sldId id="286" r:id="rId20"/>
  </p:sldIdLst>
  <p:sldSz cx="9144000" cy="6858000" type="screen4x3"/>
  <p:notesSz cx="6807200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29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E7BE-FE11-45CE-B02F-728E2A6455E4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82CC-BF58-4485-B750-B2442228B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26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E7BE-FE11-45CE-B02F-728E2A6455E4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82CC-BF58-4485-B750-B2442228B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8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E7BE-FE11-45CE-B02F-728E2A6455E4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82CC-BF58-4485-B750-B2442228B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75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E7BE-FE11-45CE-B02F-728E2A6455E4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82CC-BF58-4485-B750-B2442228B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2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E7BE-FE11-45CE-B02F-728E2A6455E4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82CC-BF58-4485-B750-B2442228B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741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E7BE-FE11-45CE-B02F-728E2A6455E4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82CC-BF58-4485-B750-B2442228B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76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E7BE-FE11-45CE-B02F-728E2A6455E4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82CC-BF58-4485-B750-B2442228B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02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E7BE-FE11-45CE-B02F-728E2A6455E4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82CC-BF58-4485-B750-B2442228B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7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E7BE-FE11-45CE-B02F-728E2A6455E4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82CC-BF58-4485-B750-B2442228B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00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E7BE-FE11-45CE-B02F-728E2A6455E4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82CC-BF58-4485-B750-B2442228B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58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E7BE-FE11-45CE-B02F-728E2A6455E4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82CC-BF58-4485-B750-B2442228B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0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4E7BE-FE11-45CE-B02F-728E2A6455E4}" type="datetimeFigureOut">
              <a:rPr lang="ko-KR" altLang="en-US" smtClean="0"/>
              <a:t>2019-05-17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A82CC-BF58-4485-B750-B2442228B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18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www.kaggle.com/stardust0/python-vs-r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kaggle.com/c/two-sigma-financial-news/kernel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-long-term-data-science-roadmap-which-wont-help-you-become-an-expert-in-only-several-months-4436733e63ff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towardsdatascience.com/a-long-term-data-science-roadmap-which-wont-help-you-become-an-expert-in-only-several-months-4436733e63f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malldataguru.com/%EB%AF%B8%EA%B5%AD-%EC%9D%B8%ED%84%B4%EC%89%BD%EC%97%90%EC%84%9C-%EB%B0%B0%EC%9A%B4-%EB%8D%B0%EC%9D%B4%ED%84%B0-%EC%82%AC%EC%9D%B4%EC%96%B8%ED%8B%B0%EC%8A%A4%ED%8A%B8-%EB%8D%B0%EC%9D%B4%ED%84%B0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malldataguru.com/%EB%AF%B8%EA%B5%AD-%EC%9D%B8%ED%84%B4%EC%89%BD%EC%97%90%EC%84%9C-%EB%B0%B0%EC%9A%B4-%EB%8D%B0%EC%9D%B4%ED%84%B0-%EC%82%AC%EC%9D%B4%EC%96%B8%ED%8B%B0%EC%8A%A4%ED%8A%B8-%EB%8D%B0%EC%9D%B4%ED%84%B0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hatsthebigdata.com/2016/07/08/the-new-data-scientist-venn-diagra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rdclouds.com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ml-research-lab/data-scientist-learning-path-2018-a82e67d49d8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rends.google.com/trends/explore?date=all&amp;q=%EC%9D%B8%EA%B3%B5%EC%A7%80%EB%8A%A5,%EB%A8%B8%EC%8B%A0%EB%9F%AC%EB%8B%9D,%EB%94%A5%EB%9F%AC%EB%8B%9D,OLA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rends.google.com/trends/explore?date=all&amp;q=%2Fm%2F0212jm,%2Fm%2F05z1_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rends.google.com/trends/explore?date=all&amp;geo=KR&amp;q=%2Fm%2F0212jm,%2Fm%2F05z1_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rends.google.com/trends/explore?date=all&amp;geo=KR&amp;q=%2Fm%2F0212jm,%2Fm%2F05z1_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rends.google.com/trends/explore?date=all&amp;q=%EC%9D%B8%EA%B3%B5%EC%A7%80%EB%8A%A5,%EB%A8%B8%EC%8B%A0%EB%9F%AC%EB%8B%9D,%EB%94%A5%EB%9F%AC%EB%8B%9D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FA814-2AD1-4733-9A19-972C90E53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049640"/>
            <a:ext cx="7772400" cy="1112122"/>
          </a:xfrm>
        </p:spPr>
        <p:txBody>
          <a:bodyPr/>
          <a:lstStyle/>
          <a:p>
            <a:r>
              <a:rPr lang="ko-KR" altLang="en-US" dirty="0" err="1"/>
              <a:t>분석팀</a:t>
            </a:r>
            <a:r>
              <a:rPr lang="ko-KR" altLang="en-US" dirty="0"/>
              <a:t> </a:t>
            </a:r>
            <a:r>
              <a:rPr lang="en-US" altLang="ko-KR" dirty="0"/>
              <a:t>Study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8D795C-1346-4997-A636-CB3B5EF50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057344"/>
            <a:ext cx="6858000" cy="39685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19.5.17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C8CEC59-DD88-402D-B035-3476CFBC92DF}"/>
              </a:ext>
            </a:extLst>
          </p:cNvPr>
          <p:cNvSpPr txBox="1">
            <a:spLocks/>
          </p:cNvSpPr>
          <p:nvPr/>
        </p:nvSpPr>
        <p:spPr>
          <a:xfrm>
            <a:off x="685800" y="3276772"/>
            <a:ext cx="7772400" cy="3968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>
                <a:latin typeface="+mn-ea"/>
                <a:ea typeface="+mn-ea"/>
              </a:rPr>
              <a:t>&lt;</a:t>
            </a:r>
            <a:r>
              <a:rPr lang="ko-KR" altLang="en-US" sz="2000" dirty="0">
                <a:latin typeface="+mn-ea"/>
                <a:ea typeface="+mn-ea"/>
              </a:rPr>
              <a:t>브레인스토밍</a:t>
            </a:r>
            <a:r>
              <a:rPr lang="en-US" altLang="ko-KR" sz="2000" dirty="0">
                <a:latin typeface="+mn-ea"/>
                <a:ea typeface="+mn-ea"/>
              </a:rPr>
              <a:t>&gt;</a:t>
            </a:r>
            <a:endParaRPr lang="ko-KR" altLang="en-US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547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0E7A0-FDD8-4EC3-A9C8-43773686F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2654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언어를 선택한다면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42BFFF-4DA9-4B19-B582-806E0BECDD3F}"/>
              </a:ext>
            </a:extLst>
          </p:cNvPr>
          <p:cNvSpPr txBox="1"/>
          <p:nvPr/>
        </p:nvSpPr>
        <p:spPr>
          <a:xfrm>
            <a:off x="775855" y="1143000"/>
            <a:ext cx="755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Python vs. R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8C6B1F1-149D-4DC6-BF4B-7E38243A4E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2"/>
          <a:stretch/>
        </p:blipFill>
        <p:spPr>
          <a:xfrm>
            <a:off x="254000" y="1663659"/>
            <a:ext cx="3585864" cy="1597775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317E3AD-6E77-45DF-BD64-0E9298466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1" y="4269309"/>
            <a:ext cx="3585864" cy="1791772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F801153-60EB-4ABC-810D-CA8F87D00584}"/>
              </a:ext>
            </a:extLst>
          </p:cNvPr>
          <p:cNvSpPr/>
          <p:nvPr/>
        </p:nvSpPr>
        <p:spPr>
          <a:xfrm>
            <a:off x="209550" y="6207205"/>
            <a:ext cx="46672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4"/>
              </a:rPr>
              <a:t>https://www.kaggle.com/stardust0/python-vs-r</a:t>
            </a:r>
            <a:endParaRPr lang="ko-KR" altLang="en-US" sz="1100" dirty="0">
              <a:latin typeface="Microsoft JhengHei" panose="020B0604030504040204" pitchFamily="34" charset="-120"/>
            </a:endParaRPr>
          </a:p>
        </p:txBody>
      </p:sp>
      <p:pic>
        <p:nvPicPr>
          <p:cNvPr id="4098" name="Picture 2" descr="https://www.kaggleusercontent.com/kf/4689276/eyJhbGciOiJkaXIiLCJlbmMiOiJBMTI4Q0JDLUhTMjU2In0..kayG12Z78hhveLCBCJ89dA.tLXKXjEj59UqRw9ahPqkFeSxiXap1i0FDf18_JD9dzgjfBDqBCfp8a-0JjZ2LZmZvoUsBsL-wm5vCI7aNvq2ccOGHT12k57UEyqmfB5gKS4pZMqp3Kh8eQTUwBa8Rt2_64bnAryn0kE27g7GmItm9Q.Ta-TL19LM6xiWlHPIqniQQ/__results___files/__results___25_0.png">
            <a:extLst>
              <a:ext uri="{FF2B5EF4-FFF2-40B4-BE49-F238E27FC236}">
                <a16:creationId xmlns:a16="http://schemas.microsoft.com/office/drawing/2014/main" id="{9739A789-777E-4069-AB97-E90845F66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658" y="1637669"/>
            <a:ext cx="4785642" cy="4724400"/>
          </a:xfrm>
          <a:prstGeom prst="rect">
            <a:avLst/>
          </a:prstGeom>
          <a:ln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F672707C-6818-4ABB-83C8-BBF91928ECB6}"/>
              </a:ext>
            </a:extLst>
          </p:cNvPr>
          <p:cNvSpPr/>
          <p:nvPr/>
        </p:nvSpPr>
        <p:spPr>
          <a:xfrm>
            <a:off x="1727200" y="3479800"/>
            <a:ext cx="546100" cy="558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CCAC44B1-F064-45E7-A5E4-702646D0D7BA}"/>
              </a:ext>
            </a:extLst>
          </p:cNvPr>
          <p:cNvSpPr/>
          <p:nvPr/>
        </p:nvSpPr>
        <p:spPr>
          <a:xfrm>
            <a:off x="3937000" y="4845050"/>
            <a:ext cx="520700" cy="565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195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0E7A0-FDD8-4EC3-A9C8-43773686F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2654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언어를 선택한다면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42BFFF-4DA9-4B19-B582-806E0BECDD3F}"/>
              </a:ext>
            </a:extLst>
          </p:cNvPr>
          <p:cNvSpPr txBox="1"/>
          <p:nvPr/>
        </p:nvSpPr>
        <p:spPr>
          <a:xfrm>
            <a:off x="775855" y="1143000"/>
            <a:ext cx="755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Python</a:t>
            </a:r>
            <a:r>
              <a:rPr lang="ko-KR" altLang="en-US" dirty="0"/>
              <a:t>을 선택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F8E1FD-F697-400F-8ADF-0349CD03EBD8}"/>
              </a:ext>
            </a:extLst>
          </p:cNvPr>
          <p:cNvSpPr/>
          <p:nvPr/>
        </p:nvSpPr>
        <p:spPr>
          <a:xfrm>
            <a:off x="3587750" y="6243545"/>
            <a:ext cx="514840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2"/>
              </a:rPr>
              <a:t>https://www.kaggle.com/c/two-sigma-financial-news/kernels</a:t>
            </a:r>
            <a:endParaRPr lang="ko-KR" altLang="en-US" sz="1000" dirty="0">
              <a:latin typeface="Microsoft JhengHei" panose="020B0604030504040204" pitchFamily="34" charset="-12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1DDAF7-0C8A-4F91-B9AA-BB59BD106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66" y="1466850"/>
            <a:ext cx="4867284" cy="46799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27121FF-7C04-459F-B4AF-ECDCBABFABDA}"/>
              </a:ext>
            </a:extLst>
          </p:cNvPr>
          <p:cNvSpPr/>
          <p:nvPr/>
        </p:nvSpPr>
        <p:spPr>
          <a:xfrm>
            <a:off x="7886700" y="3429000"/>
            <a:ext cx="209550" cy="271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96F82E5-2755-45DC-A617-0B563DC78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78" y="2197616"/>
            <a:ext cx="3443937" cy="286333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C82F765-D429-4012-AC5C-BB595D0AE140}"/>
              </a:ext>
            </a:extLst>
          </p:cNvPr>
          <p:cNvSpPr/>
          <p:nvPr/>
        </p:nvSpPr>
        <p:spPr>
          <a:xfrm>
            <a:off x="425450" y="3951236"/>
            <a:ext cx="3162300" cy="5509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28D559-32BA-4531-80F1-3B1BB5F74094}"/>
              </a:ext>
            </a:extLst>
          </p:cNvPr>
          <p:cNvSpPr txBox="1"/>
          <p:nvPr/>
        </p:nvSpPr>
        <p:spPr>
          <a:xfrm>
            <a:off x="204129" y="6394872"/>
            <a:ext cx="4259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en-US" altLang="ko-KR" dirty="0" err="1"/>
              <a:t>WiseProphet</a:t>
            </a:r>
            <a:r>
              <a:rPr lang="ko-KR" altLang="en-US" dirty="0"/>
              <a:t>도 </a:t>
            </a:r>
            <a:r>
              <a:rPr lang="en-US" altLang="ko-KR" dirty="0"/>
              <a:t>Python</a:t>
            </a:r>
            <a:r>
              <a:rPr lang="ko-KR" altLang="en-US" dirty="0"/>
              <a:t>으로 개발</a:t>
            </a:r>
          </a:p>
        </p:txBody>
      </p:sp>
    </p:spTree>
    <p:extLst>
      <p:ext uri="{BB962C8B-B14F-4D97-AF65-F5344CB8AC3E}">
        <p14:creationId xmlns:p14="http://schemas.microsoft.com/office/powerpoint/2010/main" val="1547325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0E7A0-FDD8-4EC3-A9C8-43773686F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2654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어떤 지식과 스킬이 필요할까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42BFFF-4DA9-4B19-B582-806E0BECDD3F}"/>
              </a:ext>
            </a:extLst>
          </p:cNvPr>
          <p:cNvSpPr txBox="1"/>
          <p:nvPr/>
        </p:nvSpPr>
        <p:spPr>
          <a:xfrm>
            <a:off x="775855" y="1143000"/>
            <a:ext cx="755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 Scientist</a:t>
            </a:r>
            <a:r>
              <a:rPr lang="ko-KR" altLang="en-US" dirty="0"/>
              <a:t>의 지식체계를 응용해서 보면</a:t>
            </a:r>
          </a:p>
        </p:txBody>
      </p:sp>
      <p:pic>
        <p:nvPicPr>
          <p:cNvPr id="4" name="Picture 2" descr="https://cdn-images-1.medium.com/max/1600/1*T5GfsoZ-IWK3rcVkZ7R2bw.png">
            <a:extLst>
              <a:ext uri="{FF2B5EF4-FFF2-40B4-BE49-F238E27FC236}">
                <a16:creationId xmlns:a16="http://schemas.microsoft.com/office/drawing/2014/main" id="{A16B1247-B237-4A38-AC10-8607FC685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013" y="1517234"/>
            <a:ext cx="4421505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FC1F153-726B-41CD-853C-02BBBD823F50}"/>
              </a:ext>
            </a:extLst>
          </p:cNvPr>
          <p:cNvSpPr/>
          <p:nvPr/>
        </p:nvSpPr>
        <p:spPr>
          <a:xfrm>
            <a:off x="374073" y="6546434"/>
            <a:ext cx="83958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3"/>
              </a:rPr>
              <a:t>https://towardsdatascience.com/a-long-term-data-science-roadmap-which-wont-help-you-become-an-expert-in-only-several-months-4436733e63ff</a:t>
            </a:r>
            <a:endParaRPr lang="ko-KR" altLang="en-US" sz="900" dirty="0">
              <a:latin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8986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0E7A0-FDD8-4EC3-A9C8-43773686F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2654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모든 것을 다 알아야 하나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42BFFF-4DA9-4B19-B582-806E0BECDD3F}"/>
              </a:ext>
            </a:extLst>
          </p:cNvPr>
          <p:cNvSpPr txBox="1"/>
          <p:nvPr/>
        </p:nvSpPr>
        <p:spPr>
          <a:xfrm>
            <a:off x="775855" y="1143000"/>
            <a:ext cx="755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것을 알 필요는 없다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C1F153-726B-41CD-853C-02BBBD823F50}"/>
              </a:ext>
            </a:extLst>
          </p:cNvPr>
          <p:cNvSpPr/>
          <p:nvPr/>
        </p:nvSpPr>
        <p:spPr>
          <a:xfrm>
            <a:off x="374073" y="6546434"/>
            <a:ext cx="83958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2"/>
              </a:rPr>
              <a:t>https://towardsdatascience.com/a-long-term-data-science-roadmap-which-wont-help-you-become-an-expert-in-only-several-months-4436733e63ff</a:t>
            </a:r>
            <a:endParaRPr lang="ko-KR" altLang="en-US" sz="900" dirty="0">
              <a:latin typeface="Microsoft JhengHei" panose="020B0604030504040204" pitchFamily="34" charset="-120"/>
            </a:endParaRPr>
          </a:p>
        </p:txBody>
      </p:sp>
      <p:pic>
        <p:nvPicPr>
          <p:cNvPr id="1026" name="Picture 2" descr="https://cdn-images-1.medium.com/max/1200/1*bgvRyySdqyxC5UA5ziQM9Q.jpeg">
            <a:extLst>
              <a:ext uri="{FF2B5EF4-FFF2-40B4-BE49-F238E27FC236}">
                <a16:creationId xmlns:a16="http://schemas.microsoft.com/office/drawing/2014/main" id="{0C41E2CB-1AC4-4D9F-95A0-DC777B63A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2" y="1942972"/>
            <a:ext cx="7381875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034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0E7A0-FDD8-4EC3-A9C8-43773686F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2654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모든 것을 다 알아야 하나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42BFFF-4DA9-4B19-B582-806E0BECDD3F}"/>
              </a:ext>
            </a:extLst>
          </p:cNvPr>
          <p:cNvSpPr txBox="1"/>
          <p:nvPr/>
        </p:nvSpPr>
        <p:spPr>
          <a:xfrm>
            <a:off x="775855" y="1143000"/>
            <a:ext cx="755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것을 알 필요는 없다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4F3C60-3736-45E5-820C-DC8C1EC8A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28" y="2100532"/>
            <a:ext cx="8775743" cy="32118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DBDC9C-346D-43D4-991B-0B8C3997EEE4}"/>
              </a:ext>
            </a:extLst>
          </p:cNvPr>
          <p:cNvSpPr txBox="1"/>
          <p:nvPr/>
        </p:nvSpPr>
        <p:spPr>
          <a:xfrm>
            <a:off x="3411966" y="5138930"/>
            <a:ext cx="930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n-ea"/>
              </a:rPr>
              <a:t>scikit</a:t>
            </a:r>
            <a:r>
              <a:rPr lang="en-US" altLang="ko-KR" sz="1200" dirty="0">
                <a:latin typeface="+mn-ea"/>
              </a:rPr>
              <a:t>-learn</a:t>
            </a:r>
          </a:p>
          <a:p>
            <a:r>
              <a:rPr lang="en-US" altLang="ko-KR" sz="1200" dirty="0">
                <a:latin typeface="+mn-ea"/>
              </a:rPr>
              <a:t>Pandas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6CF5E4-78E4-42FA-85CC-FA8B39C48892}"/>
              </a:ext>
            </a:extLst>
          </p:cNvPr>
          <p:cNvSpPr txBox="1"/>
          <p:nvPr/>
        </p:nvSpPr>
        <p:spPr>
          <a:xfrm>
            <a:off x="4342157" y="5142713"/>
            <a:ext cx="1676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System (OS, Hadoop)</a:t>
            </a:r>
          </a:p>
          <a:p>
            <a:r>
              <a:rPr lang="en-US" altLang="ko-KR" sz="1200" dirty="0">
                <a:latin typeface="+mn-ea"/>
              </a:rPr>
              <a:t>SQL</a:t>
            </a:r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5919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0E7A0-FDD8-4EC3-A9C8-43773686F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2654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데이터 분석에 관한 </a:t>
            </a:r>
            <a:r>
              <a:rPr lang="en-US" altLang="ko-KR" dirty="0"/>
              <a:t>job</a:t>
            </a:r>
            <a:r>
              <a:rPr lang="ko-KR" altLang="en-US" dirty="0"/>
              <a:t>의 세분화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42BFFF-4DA9-4B19-B582-806E0BECDD3F}"/>
              </a:ext>
            </a:extLst>
          </p:cNvPr>
          <p:cNvSpPr txBox="1"/>
          <p:nvPr/>
        </p:nvSpPr>
        <p:spPr>
          <a:xfrm>
            <a:off x="775855" y="1143000"/>
            <a:ext cx="755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분석에 관한 </a:t>
            </a:r>
            <a:r>
              <a:rPr lang="en-US" altLang="ko-KR" dirty="0"/>
              <a:t>job</a:t>
            </a:r>
            <a:r>
              <a:rPr lang="ko-KR" altLang="en-US" dirty="0"/>
              <a:t>이 요즘 세분화되고 있다</a:t>
            </a:r>
          </a:p>
        </p:txBody>
      </p:sp>
      <p:pic>
        <p:nvPicPr>
          <p:cNvPr id="6" name="Picture 2" descr="data scientistì ëí ì´ë¯¸ì§ ê²ìê²°ê³¼">
            <a:extLst>
              <a:ext uri="{FF2B5EF4-FFF2-40B4-BE49-F238E27FC236}">
                <a16:creationId xmlns:a16="http://schemas.microsoft.com/office/drawing/2014/main" id="{02580556-C393-4C4D-AF68-7557A7FCD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535175"/>
            <a:ext cx="3459128" cy="259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748B4A8-97B8-481B-8AA8-4C9630276670}"/>
              </a:ext>
            </a:extLst>
          </p:cNvPr>
          <p:cNvSpPr/>
          <p:nvPr/>
        </p:nvSpPr>
        <p:spPr>
          <a:xfrm>
            <a:off x="4087778" y="2282886"/>
            <a:ext cx="4572000" cy="16389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b="1" dirty="0">
                <a:solidFill>
                  <a:srgbClr val="313131"/>
                </a:solidFill>
                <a:latin typeface="+mn-ea"/>
              </a:rPr>
              <a:t>[</a:t>
            </a:r>
            <a:r>
              <a:rPr lang="ko-KR" altLang="en-US" sz="1100" b="1" dirty="0">
                <a:solidFill>
                  <a:srgbClr val="313131"/>
                </a:solidFill>
                <a:latin typeface="+mn-ea"/>
              </a:rPr>
              <a:t>데이터 분석가 </a:t>
            </a:r>
            <a:r>
              <a:rPr lang="en-US" altLang="ko-KR" sz="1100" b="1" dirty="0">
                <a:solidFill>
                  <a:srgbClr val="313131"/>
                </a:solidFill>
                <a:latin typeface="+mn-ea"/>
              </a:rPr>
              <a:t>Data Analyst – </a:t>
            </a:r>
            <a:r>
              <a:rPr lang="ko-KR" altLang="en-US" sz="1100" b="1" dirty="0">
                <a:solidFill>
                  <a:srgbClr val="313131"/>
                </a:solidFill>
                <a:latin typeface="+mn-ea"/>
              </a:rPr>
              <a:t>모든 것을 조금씩 아는 스토리 </a:t>
            </a:r>
            <a:r>
              <a:rPr lang="ko-KR" altLang="en-US" sz="1100" b="1" dirty="0" err="1">
                <a:solidFill>
                  <a:srgbClr val="313131"/>
                </a:solidFill>
                <a:latin typeface="+mn-ea"/>
              </a:rPr>
              <a:t>텔러</a:t>
            </a:r>
            <a:r>
              <a:rPr lang="en-US" altLang="ko-KR" sz="1100" b="1" dirty="0">
                <a:solidFill>
                  <a:srgbClr val="313131"/>
                </a:solidFill>
                <a:latin typeface="+mn-ea"/>
              </a:rPr>
              <a:t>]</a:t>
            </a:r>
          </a:p>
          <a:p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 </a:t>
            </a:r>
          </a:p>
          <a:p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데이터계의 만능 </a:t>
            </a:r>
            <a:r>
              <a:rPr lang="ko-KR" altLang="en-US" sz="900" dirty="0" err="1">
                <a:solidFill>
                  <a:srgbClr val="313131"/>
                </a:solidFill>
                <a:latin typeface="+mn-ea"/>
              </a:rPr>
              <a:t>재능꾼이라고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 보면 된다</a:t>
            </a:r>
            <a:r>
              <a:rPr lang="en-US" altLang="ko-KR" sz="900" dirty="0">
                <a:solidFill>
                  <a:srgbClr val="313131"/>
                </a:solidFill>
                <a:latin typeface="+mn-ea"/>
              </a:rPr>
              <a:t>. 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나쁘게 말하면 이도 저도 아닌 애매한 존재</a:t>
            </a:r>
            <a:r>
              <a:rPr lang="en-US" altLang="ko-KR" sz="900" dirty="0">
                <a:solidFill>
                  <a:srgbClr val="313131"/>
                </a:solidFill>
                <a:latin typeface="+mn-ea"/>
              </a:rPr>
              <a:t>. 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좋은 </a:t>
            </a:r>
            <a:r>
              <a:rPr lang="ko-KR" altLang="en-US" sz="900" b="1" dirty="0">
                <a:solidFill>
                  <a:srgbClr val="313131"/>
                </a:solidFill>
                <a:latin typeface="+mn-ea"/>
              </a:rPr>
              <a:t>모델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을 짜기에는 </a:t>
            </a:r>
            <a:r>
              <a:rPr lang="ko-KR" altLang="en-US" sz="900" b="1" dirty="0">
                <a:solidFill>
                  <a:srgbClr val="313131"/>
                </a:solidFill>
                <a:latin typeface="+mn-ea"/>
              </a:rPr>
              <a:t>수학</a:t>
            </a:r>
            <a:r>
              <a:rPr lang="en-US" altLang="ko-KR" sz="900" b="1" dirty="0">
                <a:solidFill>
                  <a:srgbClr val="313131"/>
                </a:solidFill>
                <a:latin typeface="+mn-ea"/>
              </a:rPr>
              <a:t>/</a:t>
            </a:r>
            <a:r>
              <a:rPr lang="ko-KR" altLang="en-US" sz="900" b="1" dirty="0">
                <a:solidFill>
                  <a:srgbClr val="313131"/>
                </a:solidFill>
                <a:latin typeface="+mn-ea"/>
              </a:rPr>
              <a:t>통계적 지식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이 부족하고</a:t>
            </a:r>
            <a:r>
              <a:rPr lang="en-US" altLang="ko-KR" sz="900" dirty="0">
                <a:solidFill>
                  <a:srgbClr val="313131"/>
                </a:solidFill>
                <a:latin typeface="+mn-ea"/>
              </a:rPr>
              <a:t>, 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좋은 </a:t>
            </a:r>
            <a:r>
              <a:rPr lang="ko-KR" altLang="en-US" sz="900" b="1" dirty="0">
                <a:solidFill>
                  <a:srgbClr val="313131"/>
                </a:solidFill>
                <a:latin typeface="+mn-ea"/>
              </a:rPr>
              <a:t>데이터 관리 프로그램 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혹은 </a:t>
            </a:r>
            <a:r>
              <a:rPr lang="en-US" altLang="ko-KR" sz="900" b="1" dirty="0">
                <a:solidFill>
                  <a:srgbClr val="313131"/>
                </a:solidFill>
                <a:latin typeface="+mn-ea"/>
              </a:rPr>
              <a:t>query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를 만들기에는 </a:t>
            </a:r>
            <a:r>
              <a:rPr lang="ko-KR" altLang="en-US" sz="900" b="1" dirty="0">
                <a:solidFill>
                  <a:srgbClr val="313131"/>
                </a:solidFill>
                <a:latin typeface="+mn-ea"/>
              </a:rPr>
              <a:t>컴퓨터 프로그래밍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 능력이 부족하다</a:t>
            </a:r>
            <a:r>
              <a:rPr lang="en-US" altLang="ko-KR" sz="900" dirty="0">
                <a:solidFill>
                  <a:srgbClr val="313131"/>
                </a:solidFill>
                <a:latin typeface="+mn-ea"/>
              </a:rPr>
              <a:t>. 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그렇다고 컨설턴트처럼 말을 청산유수처럼 해 </a:t>
            </a:r>
            <a:r>
              <a:rPr lang="en-US" altLang="ko-KR" sz="900" dirty="0">
                <a:solidFill>
                  <a:srgbClr val="313131"/>
                </a:solidFill>
                <a:latin typeface="+mn-ea"/>
              </a:rPr>
              <a:t>client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를 설득할 수 있는 것도 아니다</a:t>
            </a:r>
            <a:r>
              <a:rPr lang="en-US" altLang="ko-KR" sz="900" dirty="0">
                <a:solidFill>
                  <a:srgbClr val="313131"/>
                </a:solidFill>
                <a:latin typeface="+mn-ea"/>
              </a:rPr>
              <a:t>. 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다만 얕고 넓게 아는 지식을 기반으로 여기저기에 있는 데이터를 </a:t>
            </a:r>
            <a:r>
              <a:rPr lang="ko-KR" altLang="en-US" sz="900" dirty="0" err="1">
                <a:solidFill>
                  <a:srgbClr val="313131"/>
                </a:solidFill>
                <a:latin typeface="+mn-ea"/>
              </a:rPr>
              <a:t>끌어모아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 그럴싸한 스토리를 만들어 낼 수 있는 재주가 있다</a:t>
            </a:r>
            <a:r>
              <a:rPr lang="en-US" altLang="ko-KR" sz="900" dirty="0">
                <a:solidFill>
                  <a:srgbClr val="313131"/>
                </a:solidFill>
                <a:latin typeface="+mn-ea"/>
              </a:rPr>
              <a:t>. 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실제 상황을 예로 들어보자</a:t>
            </a:r>
            <a:r>
              <a:rPr lang="en-US" altLang="ko-KR" sz="900" dirty="0">
                <a:solidFill>
                  <a:srgbClr val="313131"/>
                </a:solidFill>
                <a:latin typeface="+mn-ea"/>
              </a:rPr>
              <a:t>. 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마케팅 팀장이 갑자기 이번 마케팅 캠페인이 매출 증가에 효과가 있었는지 궁금해한다</a:t>
            </a:r>
            <a:r>
              <a:rPr lang="en-US" altLang="ko-KR" sz="900" dirty="0">
                <a:solidFill>
                  <a:srgbClr val="313131"/>
                </a:solidFill>
                <a:latin typeface="+mn-ea"/>
              </a:rPr>
              <a:t>. 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데이터 분석가는 바로 </a:t>
            </a:r>
            <a:r>
              <a:rPr lang="ko-KR" altLang="en-US" sz="900" b="1" dirty="0">
                <a:solidFill>
                  <a:srgbClr val="313131"/>
                </a:solidFill>
                <a:latin typeface="+mn-ea"/>
              </a:rPr>
              <a:t>캠페인이 시작한 전후 </a:t>
            </a:r>
            <a:r>
              <a:rPr lang="en-US" altLang="ko-KR" sz="900" b="1" dirty="0">
                <a:solidFill>
                  <a:srgbClr val="313131"/>
                </a:solidFill>
                <a:latin typeface="+mn-ea"/>
              </a:rPr>
              <a:t>3</a:t>
            </a:r>
            <a:r>
              <a:rPr lang="ko-KR" altLang="en-US" sz="900" b="1" dirty="0">
                <a:solidFill>
                  <a:srgbClr val="313131"/>
                </a:solidFill>
                <a:latin typeface="+mn-ea"/>
              </a:rPr>
              <a:t>개월간 매출액을 도표화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해서 </a:t>
            </a:r>
            <a:r>
              <a:rPr lang="ko-KR" altLang="en-US" sz="900" b="1" dirty="0">
                <a:solidFill>
                  <a:srgbClr val="313131"/>
                </a:solidFill>
                <a:latin typeface="+mn-ea"/>
              </a:rPr>
              <a:t>추세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가 </a:t>
            </a:r>
            <a:r>
              <a:rPr lang="ko-KR" altLang="en-US" sz="900" dirty="0" err="1">
                <a:solidFill>
                  <a:srgbClr val="313131"/>
                </a:solidFill>
                <a:latin typeface="+mn-ea"/>
              </a:rPr>
              <a:t>어떤지</a:t>
            </a:r>
            <a:r>
              <a:rPr lang="en-US" altLang="ko-KR" sz="900" dirty="0">
                <a:solidFill>
                  <a:srgbClr val="313131"/>
                </a:solidFill>
                <a:latin typeface="+mn-ea"/>
              </a:rPr>
              <a:t>, 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어떤 </a:t>
            </a:r>
            <a:r>
              <a:rPr lang="ko-KR" altLang="en-US" sz="900" b="1" dirty="0">
                <a:solidFill>
                  <a:srgbClr val="313131"/>
                </a:solidFill>
                <a:latin typeface="+mn-ea"/>
              </a:rPr>
              <a:t>유형의 고객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들이 더 </a:t>
            </a:r>
            <a:r>
              <a:rPr lang="ko-KR" altLang="en-US" sz="900" b="1" dirty="0">
                <a:solidFill>
                  <a:srgbClr val="313131"/>
                </a:solidFill>
                <a:latin typeface="+mn-ea"/>
              </a:rPr>
              <a:t>유입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됐는지를 </a:t>
            </a:r>
            <a:r>
              <a:rPr lang="ko-KR" altLang="en-US" sz="900" b="1" dirty="0">
                <a:solidFill>
                  <a:srgbClr val="313131"/>
                </a:solidFill>
                <a:latin typeface="+mn-ea"/>
              </a:rPr>
              <a:t>직관적으로 정리한 보고서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를 작성해서 마케팅 팀에게 전달한다</a:t>
            </a:r>
            <a:r>
              <a:rPr lang="en-US" altLang="ko-KR" sz="900" dirty="0">
                <a:solidFill>
                  <a:srgbClr val="313131"/>
                </a:solidFill>
                <a:latin typeface="+mn-ea"/>
              </a:rPr>
              <a:t>.</a:t>
            </a:r>
            <a:endParaRPr lang="en-US" altLang="ko-KR" sz="900" b="0" i="0" dirty="0">
              <a:solidFill>
                <a:srgbClr val="313131"/>
              </a:solidFill>
              <a:effectLst/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72AE61F-DBFE-4446-AE4A-691889FAA7F6}"/>
              </a:ext>
            </a:extLst>
          </p:cNvPr>
          <p:cNvSpPr/>
          <p:nvPr/>
        </p:nvSpPr>
        <p:spPr>
          <a:xfrm>
            <a:off x="4087778" y="4139669"/>
            <a:ext cx="4572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b="1" dirty="0">
                <a:solidFill>
                  <a:srgbClr val="313131"/>
                </a:solidFill>
                <a:latin typeface="+mn-ea"/>
              </a:rPr>
              <a:t>[</a:t>
            </a:r>
            <a:r>
              <a:rPr lang="ko-KR" altLang="en-US" sz="1100" b="1" dirty="0">
                <a:solidFill>
                  <a:srgbClr val="313131"/>
                </a:solidFill>
                <a:latin typeface="+mn-ea"/>
              </a:rPr>
              <a:t>비즈니스 분석가 </a:t>
            </a:r>
            <a:r>
              <a:rPr lang="en-US" altLang="ko-KR" sz="1100" b="1" dirty="0">
                <a:solidFill>
                  <a:srgbClr val="313131"/>
                </a:solidFill>
                <a:latin typeface="+mn-ea"/>
              </a:rPr>
              <a:t>Business Analyst – </a:t>
            </a:r>
            <a:r>
              <a:rPr lang="ko-KR" altLang="en-US" sz="1100" b="1" dirty="0" err="1">
                <a:solidFill>
                  <a:srgbClr val="313131"/>
                </a:solidFill>
                <a:latin typeface="+mn-ea"/>
              </a:rPr>
              <a:t>문과어와</a:t>
            </a:r>
            <a:r>
              <a:rPr lang="ko-KR" altLang="en-US" sz="1100" b="1" dirty="0">
                <a:solidFill>
                  <a:srgbClr val="313131"/>
                </a:solidFill>
                <a:latin typeface="+mn-ea"/>
              </a:rPr>
              <a:t> </a:t>
            </a:r>
            <a:r>
              <a:rPr lang="ko-KR" altLang="en-US" sz="1100" b="1" dirty="0" err="1">
                <a:solidFill>
                  <a:srgbClr val="313131"/>
                </a:solidFill>
                <a:latin typeface="+mn-ea"/>
              </a:rPr>
              <a:t>이과어를</a:t>
            </a:r>
            <a:r>
              <a:rPr lang="ko-KR" altLang="en-US" sz="1100" b="1" dirty="0">
                <a:solidFill>
                  <a:srgbClr val="313131"/>
                </a:solidFill>
                <a:latin typeface="+mn-ea"/>
              </a:rPr>
              <a:t> 동시통역하는 자</a:t>
            </a:r>
            <a:r>
              <a:rPr lang="en-US" altLang="ko-KR" sz="1100" b="1" dirty="0">
                <a:solidFill>
                  <a:srgbClr val="313131"/>
                </a:solidFill>
                <a:latin typeface="+mn-ea"/>
              </a:rPr>
              <a:t>]</a:t>
            </a:r>
          </a:p>
          <a:p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 </a:t>
            </a:r>
          </a:p>
          <a:p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컨설턴트처럼 발표를 아트 수준으로 할 수 있는 사람</a:t>
            </a:r>
            <a:r>
              <a:rPr lang="en-US" altLang="ko-KR" sz="900" dirty="0">
                <a:solidFill>
                  <a:srgbClr val="313131"/>
                </a:solidFill>
                <a:latin typeface="+mn-ea"/>
              </a:rPr>
              <a:t>. 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하지만 그것 하나만으로는 부족하다</a:t>
            </a:r>
            <a:r>
              <a:rPr lang="en-US" altLang="ko-KR" sz="900" dirty="0">
                <a:solidFill>
                  <a:srgbClr val="313131"/>
                </a:solidFill>
                <a:latin typeface="+mn-ea"/>
              </a:rPr>
              <a:t>. 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이 </a:t>
            </a:r>
            <a:r>
              <a:rPr lang="ko-KR" altLang="en-US" sz="900" dirty="0" err="1">
                <a:solidFill>
                  <a:srgbClr val="313131"/>
                </a:solidFill>
                <a:latin typeface="+mn-ea"/>
              </a:rPr>
              <a:t>직군은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 </a:t>
            </a:r>
            <a:r>
              <a:rPr lang="en-US" altLang="ko-KR" sz="900" b="1" dirty="0">
                <a:solidFill>
                  <a:srgbClr val="313131"/>
                </a:solidFill>
                <a:latin typeface="+mn-ea"/>
              </a:rPr>
              <a:t>client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와 </a:t>
            </a:r>
            <a:r>
              <a:rPr lang="ko-KR" altLang="en-US" sz="900" b="1" dirty="0">
                <a:solidFill>
                  <a:srgbClr val="313131"/>
                </a:solidFill>
                <a:latin typeface="+mn-ea"/>
              </a:rPr>
              <a:t>데이터 관련 </a:t>
            </a:r>
            <a:r>
              <a:rPr lang="ko-KR" altLang="en-US" sz="900" b="1" dirty="0" err="1">
                <a:solidFill>
                  <a:srgbClr val="313131"/>
                </a:solidFill>
                <a:latin typeface="+mn-ea"/>
              </a:rPr>
              <a:t>직군</a:t>
            </a:r>
            <a:r>
              <a:rPr lang="ko-KR" altLang="en-US" sz="900" dirty="0" err="1">
                <a:solidFill>
                  <a:srgbClr val="313131"/>
                </a:solidFill>
                <a:latin typeface="+mn-ea"/>
              </a:rPr>
              <a:t>을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 이어주는 </a:t>
            </a:r>
            <a:r>
              <a:rPr lang="ko-KR" altLang="en-US" sz="900" b="1" dirty="0">
                <a:solidFill>
                  <a:srgbClr val="313131"/>
                </a:solidFill>
                <a:latin typeface="+mn-ea"/>
              </a:rPr>
              <a:t>가교 역할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을 하는 사람들이다</a:t>
            </a:r>
            <a:r>
              <a:rPr lang="en-US" altLang="ko-KR" sz="900" dirty="0">
                <a:solidFill>
                  <a:srgbClr val="313131"/>
                </a:solidFill>
                <a:latin typeface="+mn-ea"/>
              </a:rPr>
              <a:t>. 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데이터 세계에 오래 있지 못 한 사람에게 그들의 언어는 외국어나 다름없다</a:t>
            </a:r>
            <a:r>
              <a:rPr lang="en-US" altLang="ko-KR" sz="900" dirty="0">
                <a:solidFill>
                  <a:srgbClr val="313131"/>
                </a:solidFill>
                <a:latin typeface="+mn-ea"/>
              </a:rPr>
              <a:t>. 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데이터 사람들은 나름 쉽게 말한다고 생각하며 “이렇게 </a:t>
            </a:r>
            <a:r>
              <a:rPr lang="en-US" altLang="ko-KR" sz="900" b="1" dirty="0">
                <a:solidFill>
                  <a:srgbClr val="313131"/>
                </a:solidFill>
                <a:latin typeface="+mn-ea"/>
              </a:rPr>
              <a:t>two sample mean testing</a:t>
            </a:r>
            <a:r>
              <a:rPr lang="ko-KR" altLang="en-US" sz="900" b="1" dirty="0">
                <a:solidFill>
                  <a:srgbClr val="313131"/>
                </a:solidFill>
                <a:latin typeface="+mn-ea"/>
              </a:rPr>
              <a:t>을 한 결과 </a:t>
            </a:r>
            <a:r>
              <a:rPr lang="en-US" altLang="ko-KR" sz="900" b="1" dirty="0">
                <a:solidFill>
                  <a:srgbClr val="313131"/>
                </a:solidFill>
                <a:latin typeface="+mn-ea"/>
              </a:rPr>
              <a:t>5% level</a:t>
            </a:r>
            <a:r>
              <a:rPr lang="ko-KR" altLang="en-US" sz="900" b="1" dirty="0">
                <a:solidFill>
                  <a:srgbClr val="313131"/>
                </a:solidFill>
                <a:latin typeface="+mn-ea"/>
              </a:rPr>
              <a:t>에서 매우 </a:t>
            </a:r>
            <a:r>
              <a:rPr lang="en-US" altLang="ko-KR" sz="900" b="1" dirty="0">
                <a:solidFill>
                  <a:srgbClr val="313131"/>
                </a:solidFill>
                <a:latin typeface="+mn-ea"/>
              </a:rPr>
              <a:t>significant </a:t>
            </a:r>
            <a:r>
              <a:rPr lang="ko-KR" altLang="en-US" sz="900" b="1" dirty="0">
                <a:solidFill>
                  <a:srgbClr val="313131"/>
                </a:solidFill>
                <a:latin typeface="+mn-ea"/>
              </a:rPr>
              <a:t>하다는 결과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가 나왔습니다</a:t>
            </a:r>
            <a:r>
              <a:rPr lang="en-US" altLang="ko-KR" sz="900" dirty="0">
                <a:solidFill>
                  <a:srgbClr val="313131"/>
                </a:solidFill>
                <a:latin typeface="+mn-ea"/>
              </a:rPr>
              <a:t>.” 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발표하면 그 회의실에 있는 </a:t>
            </a:r>
            <a:r>
              <a:rPr lang="en-US" altLang="ko-KR" sz="900" dirty="0">
                <a:solidFill>
                  <a:srgbClr val="313131"/>
                </a:solidFill>
                <a:latin typeface="+mn-ea"/>
              </a:rPr>
              <a:t>client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들은 카오스에 빠진다</a:t>
            </a:r>
            <a:r>
              <a:rPr lang="en-US" altLang="ko-KR" sz="900" dirty="0">
                <a:solidFill>
                  <a:srgbClr val="313131"/>
                </a:solidFill>
                <a:latin typeface="+mn-ea"/>
              </a:rPr>
              <a:t>. 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그러면 그때 바로 비즈니스 분석가가 나서서 “</a:t>
            </a:r>
            <a:r>
              <a:rPr lang="ko-KR" altLang="en-US" sz="900" b="1" dirty="0">
                <a:solidFill>
                  <a:srgbClr val="313131"/>
                </a:solidFill>
                <a:latin typeface="+mn-ea"/>
              </a:rPr>
              <a:t>두 그룹 평균이 실제로 다르다고 봐도 </a:t>
            </a:r>
            <a:r>
              <a:rPr lang="ko-KR" altLang="en-US" sz="900" b="1" dirty="0" err="1">
                <a:solidFill>
                  <a:srgbClr val="313131"/>
                </a:solidFill>
                <a:latin typeface="+mn-ea"/>
              </a:rPr>
              <a:t>무방하답니다</a:t>
            </a:r>
            <a:r>
              <a:rPr lang="ko-KR" altLang="en-US" sz="900" dirty="0" err="1">
                <a:solidFill>
                  <a:srgbClr val="313131"/>
                </a:solidFill>
                <a:latin typeface="+mn-ea"/>
              </a:rPr>
              <a:t>”라고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 통역해준다</a:t>
            </a:r>
            <a:r>
              <a:rPr lang="en-US" altLang="ko-KR" sz="900" dirty="0">
                <a:solidFill>
                  <a:srgbClr val="313131"/>
                </a:solidFill>
                <a:latin typeface="+mn-ea"/>
              </a:rPr>
              <a:t>. 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실제로 일해보신 분들은 아시겠지만</a:t>
            </a:r>
            <a:r>
              <a:rPr lang="en-US" altLang="ko-KR" sz="900" dirty="0">
                <a:solidFill>
                  <a:srgbClr val="313131"/>
                </a:solidFill>
                <a:latin typeface="+mn-ea"/>
              </a:rPr>
              <a:t>, 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이 역할이 보기보다 매우 어렵다</a:t>
            </a:r>
            <a:r>
              <a:rPr lang="en-US" altLang="ko-KR" sz="900" dirty="0">
                <a:solidFill>
                  <a:srgbClr val="313131"/>
                </a:solidFill>
                <a:latin typeface="+mn-ea"/>
              </a:rPr>
              <a:t>. 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필자도 매 면접 때마다 자신 있게 커뮤니케이션 능력이 장점이라고 말하곤 했지만</a:t>
            </a:r>
            <a:r>
              <a:rPr lang="en-US" altLang="ko-KR" sz="900" dirty="0">
                <a:solidFill>
                  <a:srgbClr val="313131"/>
                </a:solidFill>
                <a:latin typeface="+mn-ea"/>
              </a:rPr>
              <a:t>, 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정말 이 직군 사람들이 메시지를 포장하고 </a:t>
            </a:r>
            <a:r>
              <a:rPr lang="en-US" altLang="ko-KR" sz="900" dirty="0">
                <a:solidFill>
                  <a:srgbClr val="313131"/>
                </a:solidFill>
                <a:latin typeface="+mn-ea"/>
              </a:rPr>
              <a:t>client 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눈높이 맞추는 것을 보면서 아직 멀었다고 생각하게 되었다</a:t>
            </a:r>
            <a:r>
              <a:rPr lang="en-US" altLang="ko-KR" sz="900" dirty="0">
                <a:solidFill>
                  <a:srgbClr val="313131"/>
                </a:solidFill>
                <a:latin typeface="+mn-ea"/>
              </a:rPr>
              <a:t>.</a:t>
            </a:r>
            <a:endParaRPr lang="en-US" altLang="ko-KR" sz="900" b="0" i="0" dirty="0">
              <a:solidFill>
                <a:srgbClr val="313131"/>
              </a:solidFill>
              <a:effectLst/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320D3F-AAF6-4430-8D2E-F1FF5D81C9AB}"/>
              </a:ext>
            </a:extLst>
          </p:cNvPr>
          <p:cNvSpPr/>
          <p:nvPr/>
        </p:nvSpPr>
        <p:spPr>
          <a:xfrm>
            <a:off x="628650" y="6414654"/>
            <a:ext cx="82088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hlinkClick r:id="rId3"/>
              </a:rPr>
              <a:t>https://smalldataguru.com/%EB%AF%B8%EA%B5%AD-%EC%9D%B8%ED%84%B4%EC%89%BD%EC%97%90%EC%84%9C-%EB%B0%B0%EC%9A%B4-%EB%8D%B0%EC%9D%B4%ED%84%B0-%EC%82%AC%EC%9D%B4%EC%96%B8%ED%8B%B0%EC%8A%A4%ED%8A%B8-%EB%8D%B0%EC%9D%B4%ED%84%B0/</a:t>
            </a:r>
            <a:endParaRPr lang="ko-KR" altLang="en-US" sz="800" dirty="0">
              <a:latin typeface="Microsoft JhengHei" panose="020B06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3CD2A-93B1-4F1C-A0EC-0E90035568CF}"/>
              </a:ext>
            </a:extLst>
          </p:cNvPr>
          <p:cNvSpPr txBox="1"/>
          <p:nvPr/>
        </p:nvSpPr>
        <p:spPr>
          <a:xfrm>
            <a:off x="775855" y="5299502"/>
            <a:ext cx="31339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+mn-ea"/>
              </a:rPr>
              <a:t>위 다이어그램에는 </a:t>
            </a:r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   Business Domain Knowledge </a:t>
            </a:r>
            <a:r>
              <a:rPr lang="ko-KR" altLang="en-US" sz="1050" dirty="0">
                <a:latin typeface="+mn-ea"/>
              </a:rPr>
              <a:t>부분이 없다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73F57C-4257-4CC9-BDB4-C7C00617C502}"/>
              </a:ext>
            </a:extLst>
          </p:cNvPr>
          <p:cNvSpPr/>
          <p:nvPr/>
        </p:nvSpPr>
        <p:spPr>
          <a:xfrm>
            <a:off x="399154" y="1852841"/>
            <a:ext cx="82088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313131"/>
                </a:solidFill>
                <a:latin typeface="+mn-ea"/>
              </a:rPr>
              <a:t>(</a:t>
            </a:r>
            <a:r>
              <a:rPr lang="ko-KR" altLang="en-US" sz="1400" b="1" dirty="0">
                <a:solidFill>
                  <a:srgbClr val="313131"/>
                </a:solidFill>
                <a:latin typeface="+mn-ea"/>
              </a:rPr>
              <a:t>상황설정</a:t>
            </a:r>
            <a:r>
              <a:rPr lang="en-US" altLang="ko-KR" sz="1400" dirty="0">
                <a:solidFill>
                  <a:srgbClr val="313131"/>
                </a:solidFill>
                <a:latin typeface="+mn-ea"/>
              </a:rPr>
              <a:t>) </a:t>
            </a:r>
            <a:r>
              <a:rPr lang="ko-KR" altLang="en-US" sz="1400" dirty="0">
                <a:solidFill>
                  <a:srgbClr val="313131"/>
                </a:solidFill>
                <a:latin typeface="+mn-ea"/>
              </a:rPr>
              <a:t>마케팅 팀장이 갑자기 이번 마케팅캠페인이 매출 증가에 효과가 있었는지 궁금해할 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76702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23A593E-90E1-458E-9177-6D054FA68D42}"/>
              </a:ext>
            </a:extLst>
          </p:cNvPr>
          <p:cNvSpPr/>
          <p:nvPr/>
        </p:nvSpPr>
        <p:spPr>
          <a:xfrm>
            <a:off x="4151956" y="2131390"/>
            <a:ext cx="4572000" cy="153888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b="1" dirty="0">
                <a:solidFill>
                  <a:srgbClr val="313131"/>
                </a:solidFill>
                <a:latin typeface="+mn-ea"/>
              </a:rPr>
              <a:t>[</a:t>
            </a:r>
            <a:r>
              <a:rPr lang="ko-KR" altLang="en-US" sz="1100" b="1" dirty="0">
                <a:solidFill>
                  <a:srgbClr val="313131"/>
                </a:solidFill>
                <a:latin typeface="+mn-ea"/>
              </a:rPr>
              <a:t>데이터 </a:t>
            </a:r>
            <a:r>
              <a:rPr lang="ko-KR" altLang="en-US" sz="1100" b="1" dirty="0" err="1">
                <a:solidFill>
                  <a:srgbClr val="313131"/>
                </a:solidFill>
                <a:latin typeface="+mn-ea"/>
              </a:rPr>
              <a:t>사이언티스트</a:t>
            </a:r>
            <a:r>
              <a:rPr lang="ko-KR" altLang="en-US" sz="1100" b="1" dirty="0">
                <a:solidFill>
                  <a:srgbClr val="313131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rgbClr val="313131"/>
                </a:solidFill>
                <a:latin typeface="+mn-ea"/>
              </a:rPr>
              <a:t>/ </a:t>
            </a:r>
            <a:r>
              <a:rPr lang="ko-KR" altLang="en-US" sz="1100" b="1" dirty="0" err="1">
                <a:solidFill>
                  <a:srgbClr val="313131"/>
                </a:solidFill>
                <a:latin typeface="+mn-ea"/>
              </a:rPr>
              <a:t>모델러</a:t>
            </a:r>
            <a:r>
              <a:rPr lang="ko-KR" altLang="en-US" sz="1100" b="1" dirty="0">
                <a:solidFill>
                  <a:srgbClr val="313131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rgbClr val="313131"/>
                </a:solidFill>
                <a:latin typeface="+mn-ea"/>
              </a:rPr>
              <a:t>Data Scientist/Modeler – </a:t>
            </a:r>
            <a:r>
              <a:rPr lang="ko-KR" altLang="en-US" sz="1100" b="1" dirty="0">
                <a:solidFill>
                  <a:srgbClr val="313131"/>
                </a:solidFill>
                <a:latin typeface="+mn-ea"/>
              </a:rPr>
              <a:t>데이터계의 올스타</a:t>
            </a:r>
            <a:r>
              <a:rPr lang="en-US" altLang="ko-KR" sz="1100" b="1" dirty="0">
                <a:solidFill>
                  <a:srgbClr val="313131"/>
                </a:solidFill>
                <a:latin typeface="+mn-ea"/>
              </a:rPr>
              <a:t>]</a:t>
            </a:r>
          </a:p>
          <a:p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 </a:t>
            </a:r>
          </a:p>
          <a:p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이 두 </a:t>
            </a:r>
            <a:r>
              <a:rPr lang="ko-KR" altLang="en-US" sz="900" dirty="0" err="1">
                <a:solidFill>
                  <a:srgbClr val="313131"/>
                </a:solidFill>
                <a:latin typeface="+mn-ea"/>
              </a:rPr>
              <a:t>직군을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 묶은 이유는</a:t>
            </a:r>
            <a:r>
              <a:rPr lang="en-US" altLang="ko-KR" sz="900" dirty="0">
                <a:solidFill>
                  <a:srgbClr val="313131"/>
                </a:solidFill>
                <a:latin typeface="+mn-ea"/>
              </a:rPr>
              <a:t>, 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필자 눈에는 하는 일이 살짝 다를 뿐 요구하는 </a:t>
            </a:r>
            <a:r>
              <a:rPr lang="en-US" altLang="ko-KR" sz="900" dirty="0">
                <a:solidFill>
                  <a:srgbClr val="313131"/>
                </a:solidFill>
                <a:latin typeface="+mn-ea"/>
              </a:rPr>
              <a:t>skillset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은 비슷하다고 생각하기 때문이다</a:t>
            </a:r>
            <a:r>
              <a:rPr lang="en-US" altLang="ko-KR" sz="900" dirty="0">
                <a:solidFill>
                  <a:srgbClr val="313131"/>
                </a:solidFill>
                <a:latin typeface="+mn-ea"/>
              </a:rPr>
              <a:t>. 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개인차는 있겠지만 이 직군 사람들은 수학</a:t>
            </a:r>
            <a:r>
              <a:rPr lang="en-US" altLang="ko-KR" sz="900" dirty="0">
                <a:solidFill>
                  <a:srgbClr val="313131"/>
                </a:solidFill>
                <a:latin typeface="+mn-ea"/>
              </a:rPr>
              <a:t>, 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컴퓨터 공학</a:t>
            </a:r>
            <a:r>
              <a:rPr lang="en-US" altLang="ko-KR" sz="900" dirty="0">
                <a:solidFill>
                  <a:srgbClr val="313131"/>
                </a:solidFill>
                <a:latin typeface="+mn-ea"/>
              </a:rPr>
              <a:t>, 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데이터 커뮤니케이션을 모두 일정 수준 이상으로 한다</a:t>
            </a:r>
            <a:r>
              <a:rPr lang="en-US" altLang="ko-KR" sz="900" dirty="0">
                <a:solidFill>
                  <a:srgbClr val="313131"/>
                </a:solidFill>
                <a:latin typeface="+mn-ea"/>
              </a:rPr>
              <a:t>. </a:t>
            </a:r>
            <a:r>
              <a:rPr lang="ko-KR" altLang="en-US" sz="900" b="1" dirty="0">
                <a:solidFill>
                  <a:srgbClr val="313131"/>
                </a:solidFill>
                <a:latin typeface="+mn-ea"/>
              </a:rPr>
              <a:t>데이터 분석가보다는 조금 더 이과적인 업무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를 한다고 보면 된다</a:t>
            </a:r>
            <a:r>
              <a:rPr lang="en-US" altLang="ko-KR" sz="900" dirty="0">
                <a:solidFill>
                  <a:srgbClr val="313131"/>
                </a:solidFill>
                <a:latin typeface="+mn-ea"/>
              </a:rPr>
              <a:t>. 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예를 들면</a:t>
            </a:r>
            <a:r>
              <a:rPr lang="en-US" altLang="ko-KR" sz="900" dirty="0">
                <a:solidFill>
                  <a:srgbClr val="313131"/>
                </a:solidFill>
                <a:latin typeface="+mn-ea"/>
              </a:rPr>
              <a:t>, 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전과 동일하게 마케팅 팀장이 캠페인의 효과에 대해 알고 싶다는 의뢰를 한다면</a:t>
            </a:r>
            <a:r>
              <a:rPr lang="en-US" altLang="ko-KR" sz="900" dirty="0">
                <a:solidFill>
                  <a:srgbClr val="313131"/>
                </a:solidFill>
                <a:latin typeface="+mn-ea"/>
              </a:rPr>
              <a:t>, 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이 직군 사람들은 </a:t>
            </a:r>
            <a:r>
              <a:rPr lang="ko-KR" altLang="en-US" sz="900" b="1" dirty="0">
                <a:solidFill>
                  <a:srgbClr val="313131"/>
                </a:solidFill>
                <a:latin typeface="+mn-ea"/>
              </a:rPr>
              <a:t>모델을 기반으로 </a:t>
            </a:r>
            <a:r>
              <a:rPr lang="ko-KR" altLang="en-US" sz="900" b="1" dirty="0" err="1">
                <a:solidFill>
                  <a:srgbClr val="313131"/>
                </a:solidFill>
                <a:latin typeface="+mn-ea"/>
              </a:rPr>
              <a:t>채널별</a:t>
            </a:r>
            <a:r>
              <a:rPr lang="ko-KR" altLang="en-US" sz="900" b="1" dirty="0">
                <a:solidFill>
                  <a:srgbClr val="313131"/>
                </a:solidFill>
                <a:latin typeface="+mn-ea"/>
              </a:rPr>
              <a:t> 기여도를 측정하고 앞으로 효과까지도 예측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한다</a:t>
            </a:r>
            <a:r>
              <a:rPr lang="en-US" altLang="ko-KR" sz="900" dirty="0">
                <a:solidFill>
                  <a:srgbClr val="313131"/>
                </a:solidFill>
                <a:latin typeface="+mn-ea"/>
              </a:rPr>
              <a:t>. 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그래프면 그래프</a:t>
            </a:r>
            <a:r>
              <a:rPr lang="en-US" altLang="ko-KR" sz="900" dirty="0">
                <a:solidFill>
                  <a:srgbClr val="313131"/>
                </a:solidFill>
                <a:latin typeface="+mn-ea"/>
              </a:rPr>
              <a:t>, 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코드면 코드</a:t>
            </a:r>
            <a:r>
              <a:rPr lang="en-US" altLang="ko-KR" sz="900" dirty="0">
                <a:solidFill>
                  <a:srgbClr val="313131"/>
                </a:solidFill>
                <a:latin typeface="+mn-ea"/>
              </a:rPr>
              <a:t>… 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옆에서 일하는 것 보면 가끔 무서운 직군</a:t>
            </a:r>
            <a:r>
              <a:rPr lang="en-US" altLang="ko-KR" sz="900" dirty="0">
                <a:solidFill>
                  <a:srgbClr val="313131"/>
                </a:solidFill>
                <a:latin typeface="+mn-ea"/>
              </a:rPr>
              <a:t>.</a:t>
            </a:r>
            <a:endParaRPr lang="en-US" altLang="ko-KR" sz="900" b="0" i="0" dirty="0">
              <a:solidFill>
                <a:srgbClr val="313131"/>
              </a:solidFill>
              <a:effectLst/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F29E6A-90D0-4E33-A268-D8DBD22862B8}"/>
              </a:ext>
            </a:extLst>
          </p:cNvPr>
          <p:cNvSpPr/>
          <p:nvPr/>
        </p:nvSpPr>
        <p:spPr>
          <a:xfrm>
            <a:off x="4151956" y="3813632"/>
            <a:ext cx="4572000" cy="19543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b="1" dirty="0">
                <a:solidFill>
                  <a:srgbClr val="313131"/>
                </a:solidFill>
                <a:latin typeface="+mn-ea"/>
              </a:rPr>
              <a:t>[</a:t>
            </a:r>
            <a:r>
              <a:rPr lang="ko-KR" altLang="en-US" sz="1100" b="1" dirty="0">
                <a:solidFill>
                  <a:srgbClr val="313131"/>
                </a:solidFill>
                <a:latin typeface="+mn-ea"/>
              </a:rPr>
              <a:t>데이터 엔지니어 </a:t>
            </a:r>
            <a:r>
              <a:rPr lang="en-US" altLang="ko-KR" sz="1100" b="1" dirty="0">
                <a:solidFill>
                  <a:srgbClr val="313131"/>
                </a:solidFill>
                <a:latin typeface="+mn-ea"/>
              </a:rPr>
              <a:t>Data Engineer – </a:t>
            </a:r>
            <a:r>
              <a:rPr lang="ko-KR" altLang="en-US" sz="1100" b="1" dirty="0">
                <a:solidFill>
                  <a:srgbClr val="313131"/>
                </a:solidFill>
                <a:latin typeface="+mn-ea"/>
              </a:rPr>
              <a:t>안 보이는 궂은일을 도맡아 하는 직군</a:t>
            </a:r>
            <a:r>
              <a:rPr lang="en-US" altLang="ko-KR" sz="1100" b="1" dirty="0">
                <a:solidFill>
                  <a:srgbClr val="313131"/>
                </a:solidFill>
                <a:latin typeface="+mn-ea"/>
              </a:rPr>
              <a:t>]</a:t>
            </a:r>
          </a:p>
          <a:p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 </a:t>
            </a:r>
          </a:p>
          <a:p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빅 데이터</a:t>
            </a:r>
            <a:r>
              <a:rPr lang="en-US" altLang="ko-KR" sz="900" dirty="0">
                <a:solidFill>
                  <a:srgbClr val="313131"/>
                </a:solidFill>
                <a:latin typeface="+mn-ea"/>
              </a:rPr>
              <a:t>. 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누구나 한 </a:t>
            </a:r>
            <a:r>
              <a:rPr lang="ko-KR" altLang="en-US" sz="900" dirty="0" err="1">
                <a:solidFill>
                  <a:srgbClr val="313131"/>
                </a:solidFill>
                <a:latin typeface="+mn-ea"/>
              </a:rPr>
              <a:t>번쯤은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 </a:t>
            </a:r>
            <a:r>
              <a:rPr lang="ko-KR" altLang="en-US" sz="900" dirty="0" err="1">
                <a:solidFill>
                  <a:srgbClr val="313131"/>
                </a:solidFill>
                <a:latin typeface="+mn-ea"/>
              </a:rPr>
              <a:t>들어봤을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 법한 키워드다</a:t>
            </a:r>
            <a:r>
              <a:rPr lang="en-US" altLang="ko-KR" sz="900" dirty="0">
                <a:solidFill>
                  <a:srgbClr val="313131"/>
                </a:solidFill>
                <a:latin typeface="+mn-ea"/>
              </a:rPr>
              <a:t>. 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최근 저장하는 데이터의 용량이 기하급수적으로 증가하면서 매우 중요해진 직군이다</a:t>
            </a:r>
            <a:r>
              <a:rPr lang="en-US" altLang="ko-KR" sz="900" dirty="0">
                <a:solidFill>
                  <a:srgbClr val="313131"/>
                </a:solidFill>
                <a:latin typeface="+mn-ea"/>
              </a:rPr>
              <a:t>. 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데이터 분석을 효과적으로 하기 위해서는 </a:t>
            </a:r>
            <a:r>
              <a:rPr lang="ko-KR" altLang="en-US" sz="900" b="1" dirty="0">
                <a:solidFill>
                  <a:srgbClr val="313131"/>
                </a:solidFill>
                <a:latin typeface="+mn-ea"/>
              </a:rPr>
              <a:t>막대한 데이터를 안전하고 효과적으로 저장해서 필요할 때마다 빠르게 불러낼 수 있는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 시스템을 구축해야 한다</a:t>
            </a:r>
            <a:r>
              <a:rPr lang="en-US" altLang="ko-KR" sz="900" dirty="0">
                <a:solidFill>
                  <a:srgbClr val="313131"/>
                </a:solidFill>
                <a:latin typeface="+mn-ea"/>
              </a:rPr>
              <a:t>. 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컴퓨터 프로그래밍을 이용해 그 </a:t>
            </a:r>
            <a:r>
              <a:rPr lang="ko-KR" altLang="en-US" sz="900" b="1" dirty="0">
                <a:solidFill>
                  <a:srgbClr val="313131"/>
                </a:solidFill>
                <a:latin typeface="+mn-ea"/>
              </a:rPr>
              <a:t>생태계 전반을 구축하는 역할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을 하는 사람들이 데이터 엔지니어다</a:t>
            </a:r>
            <a:r>
              <a:rPr lang="en-US" altLang="ko-KR" sz="900" dirty="0">
                <a:solidFill>
                  <a:srgbClr val="313131"/>
                </a:solidFill>
                <a:latin typeface="+mn-ea"/>
              </a:rPr>
              <a:t>. 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같은 예시를 사용한다면</a:t>
            </a:r>
            <a:r>
              <a:rPr lang="en-US" altLang="ko-KR" sz="900" dirty="0">
                <a:solidFill>
                  <a:srgbClr val="313131"/>
                </a:solidFill>
                <a:latin typeface="+mn-ea"/>
              </a:rPr>
              <a:t>, 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이번에 새로운 마케팅 캠페인을 실시하면서 추가적인 고객정보가 입수되는데 이것을 어디에 저장해야 일관성</a:t>
            </a:r>
            <a:r>
              <a:rPr lang="en-US" altLang="ko-KR" sz="900" dirty="0">
                <a:solidFill>
                  <a:srgbClr val="313131"/>
                </a:solidFill>
                <a:latin typeface="+mn-ea"/>
              </a:rPr>
              <a:t>/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효율성</a:t>
            </a:r>
            <a:r>
              <a:rPr lang="en-US" altLang="ko-KR" sz="900" dirty="0">
                <a:solidFill>
                  <a:srgbClr val="313131"/>
                </a:solidFill>
                <a:latin typeface="+mn-ea"/>
              </a:rPr>
              <a:t>/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안정성을 최대화할 수 있는지 고민해서 시스템을 구축해 놓고 기타 데이터 직군에게 어떻게 그 데이터를 불러낼 수 있는지 알려준다</a:t>
            </a:r>
            <a:r>
              <a:rPr lang="en-US" altLang="ko-KR" sz="900" dirty="0">
                <a:solidFill>
                  <a:srgbClr val="313131"/>
                </a:solidFill>
                <a:latin typeface="+mn-ea"/>
              </a:rPr>
              <a:t>. 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시스템 에러가 생겨서 데이터가 축적되지 않으면 </a:t>
            </a:r>
            <a:r>
              <a:rPr lang="ko-KR" altLang="en-US" sz="900" dirty="0" err="1">
                <a:solidFill>
                  <a:srgbClr val="313131"/>
                </a:solidFill>
                <a:latin typeface="+mn-ea"/>
              </a:rPr>
              <a:t>밤에라도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 나와서 일하는 불쌍한 직군</a:t>
            </a:r>
            <a:r>
              <a:rPr lang="en-US" altLang="ko-KR" sz="900" dirty="0">
                <a:solidFill>
                  <a:srgbClr val="313131"/>
                </a:solidFill>
                <a:latin typeface="+mn-ea"/>
              </a:rPr>
              <a:t>… </a:t>
            </a:r>
            <a:r>
              <a:rPr lang="ko-KR" altLang="en-US" sz="900" dirty="0">
                <a:solidFill>
                  <a:srgbClr val="313131"/>
                </a:solidFill>
                <a:latin typeface="+mn-ea"/>
              </a:rPr>
              <a:t>하지만 그만큼 보상도 데이터계에서는 가장 높은 것으로 알고 있다</a:t>
            </a:r>
            <a:r>
              <a:rPr lang="en-US" altLang="ko-KR" sz="900" dirty="0">
                <a:solidFill>
                  <a:srgbClr val="313131"/>
                </a:solidFill>
                <a:latin typeface="+mn-ea"/>
              </a:rPr>
              <a:t>.</a:t>
            </a:r>
            <a:endParaRPr lang="en-US" altLang="ko-KR" sz="900" b="0" i="0" dirty="0">
              <a:solidFill>
                <a:srgbClr val="313131"/>
              </a:solidFill>
              <a:effectLst/>
              <a:latin typeface="+mn-ea"/>
            </a:endParaRPr>
          </a:p>
        </p:txBody>
      </p:sp>
      <p:pic>
        <p:nvPicPr>
          <p:cNvPr id="11" name="Picture 2" descr="data scientistì ëí ì´ë¯¸ì§ ê²ìê²°ê³¼">
            <a:extLst>
              <a:ext uri="{FF2B5EF4-FFF2-40B4-BE49-F238E27FC236}">
                <a16:creationId xmlns:a16="http://schemas.microsoft.com/office/drawing/2014/main" id="{341C836A-0D8C-41D3-80D7-4C1570808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535175"/>
            <a:ext cx="3459128" cy="259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D11EFE6-DEEF-400B-BA82-92F61BD6C3CA}"/>
              </a:ext>
            </a:extLst>
          </p:cNvPr>
          <p:cNvSpPr/>
          <p:nvPr/>
        </p:nvSpPr>
        <p:spPr>
          <a:xfrm>
            <a:off x="628650" y="6414654"/>
            <a:ext cx="820881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hlinkClick r:id="rId3"/>
              </a:rPr>
              <a:t>https://smalldataguru.com/%EB%AF%B8%EA%B5%AD-%EC%9D%B8%ED%84%B4%EC%89%BD%EC%97%90%EC%84%9C-%EB%B0%B0%EC%9A%B4-%EB%8D%B0%EC%9D%B4%ED%84%B0-%EC%82%AC%EC%9D%B4%EC%96%B8%ED%8B%B0%EC%8A%A4%ED%8A%B8-%EB%8D%B0%EC%9D%B4%ED%84%B0/</a:t>
            </a:r>
            <a:endParaRPr lang="ko-KR" altLang="en-US" sz="800" dirty="0">
              <a:latin typeface="Microsoft JhengHei" panose="020B0604030504040204" pitchFamily="34" charset="-12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67AAF3-450E-4B62-8134-9880DD5AF608}"/>
              </a:ext>
            </a:extLst>
          </p:cNvPr>
          <p:cNvSpPr txBox="1"/>
          <p:nvPr/>
        </p:nvSpPr>
        <p:spPr>
          <a:xfrm>
            <a:off x="775855" y="5299502"/>
            <a:ext cx="31339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+mn-ea"/>
              </a:rPr>
              <a:t>위 다이어그램에는 </a:t>
            </a:r>
            <a:endParaRPr lang="en-US" altLang="ko-KR" sz="1050" dirty="0">
              <a:latin typeface="+mn-ea"/>
            </a:endParaRPr>
          </a:p>
          <a:p>
            <a:r>
              <a:rPr lang="en-US" altLang="ko-KR" sz="1050" dirty="0">
                <a:latin typeface="+mn-ea"/>
              </a:rPr>
              <a:t>   Business Domain Knowledge </a:t>
            </a:r>
            <a:r>
              <a:rPr lang="ko-KR" altLang="en-US" sz="1050" dirty="0">
                <a:latin typeface="+mn-ea"/>
              </a:rPr>
              <a:t>부분이 없다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5C824-BF51-4543-A3DF-3CFF12040F64}"/>
              </a:ext>
            </a:extLst>
          </p:cNvPr>
          <p:cNvSpPr txBox="1"/>
          <p:nvPr/>
        </p:nvSpPr>
        <p:spPr>
          <a:xfrm>
            <a:off x="3271521" y="5802833"/>
            <a:ext cx="5565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+mn-ea"/>
              </a:rPr>
              <a:t>*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</a:rPr>
              <a:t>블로거 주관적인 의견이므로 직군 구분을 하는 맥락에 대해 참고하는데 활용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5A23C2E0-ED76-4308-A79F-00BF124F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2654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데이터 분석에 관한 </a:t>
            </a:r>
            <a:r>
              <a:rPr lang="en-US" altLang="ko-KR" dirty="0"/>
              <a:t>job</a:t>
            </a:r>
            <a:r>
              <a:rPr lang="ko-KR" altLang="en-US" dirty="0"/>
              <a:t>의 세분화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29E94F-4BAA-4A4C-8E2F-377371927771}"/>
              </a:ext>
            </a:extLst>
          </p:cNvPr>
          <p:cNvSpPr txBox="1"/>
          <p:nvPr/>
        </p:nvSpPr>
        <p:spPr>
          <a:xfrm>
            <a:off x="775855" y="1143000"/>
            <a:ext cx="755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분석에 관한 </a:t>
            </a:r>
            <a:r>
              <a:rPr lang="en-US" altLang="ko-KR" dirty="0"/>
              <a:t>job</a:t>
            </a:r>
            <a:r>
              <a:rPr lang="ko-KR" altLang="en-US" dirty="0"/>
              <a:t>이 요즘 세분화되고 있다</a:t>
            </a:r>
          </a:p>
        </p:txBody>
      </p:sp>
    </p:spTree>
    <p:extLst>
      <p:ext uri="{BB962C8B-B14F-4D97-AF65-F5344CB8AC3E}">
        <p14:creationId xmlns:p14="http://schemas.microsoft.com/office/powerpoint/2010/main" val="1574437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BD11EFE6-DEEF-400B-BA82-92F61BD6C3CA}"/>
              </a:ext>
            </a:extLst>
          </p:cNvPr>
          <p:cNvSpPr/>
          <p:nvPr/>
        </p:nvSpPr>
        <p:spPr>
          <a:xfrm>
            <a:off x="5410714" y="6349890"/>
            <a:ext cx="382596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hlinkClick r:id="rId2"/>
              </a:rPr>
              <a:t>https://whatsthebigdata.com/2016/07/08/the-new-data-scientist-venn-diagram/</a:t>
            </a:r>
            <a:endParaRPr lang="ko-KR" altLang="en-US" sz="800" dirty="0">
              <a:latin typeface="Microsoft JhengHei" panose="020B0604030504040204" pitchFamily="34" charset="-120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5A23C2E0-ED76-4308-A79F-00BF124F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2654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데이터 분석에 관한 </a:t>
            </a:r>
            <a:r>
              <a:rPr lang="en-US" altLang="ko-KR" dirty="0"/>
              <a:t>job</a:t>
            </a:r>
            <a:r>
              <a:rPr lang="ko-KR" altLang="en-US" dirty="0"/>
              <a:t>의 세분화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29E94F-4BAA-4A4C-8E2F-377371927771}"/>
              </a:ext>
            </a:extLst>
          </p:cNvPr>
          <p:cNvSpPr txBox="1"/>
          <p:nvPr/>
        </p:nvSpPr>
        <p:spPr>
          <a:xfrm>
            <a:off x="775855" y="1143000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다른 구분법 </a:t>
            </a:r>
            <a:r>
              <a:rPr lang="en-US" altLang="ko-KR" dirty="0"/>
              <a:t>(</a:t>
            </a:r>
            <a:r>
              <a:rPr lang="ko-KR" altLang="en-US" dirty="0"/>
              <a:t>이런 구분은 구글 검색해보면 차고 넘친다 </a:t>
            </a:r>
            <a:r>
              <a:rPr lang="en-US" altLang="ko-KR" dirty="0"/>
              <a:t>-&gt; </a:t>
            </a:r>
            <a:r>
              <a:rPr lang="ko-KR" altLang="en-US" dirty="0" err="1"/>
              <a:t>컨셉이해에</a:t>
            </a:r>
            <a:r>
              <a:rPr lang="ko-KR" altLang="en-US" dirty="0"/>
              <a:t> 중심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050" name="Picture 2" descr="DataScientist_Diagram">
            <a:extLst>
              <a:ext uri="{FF2B5EF4-FFF2-40B4-BE49-F238E27FC236}">
                <a16:creationId xmlns:a16="http://schemas.microsoft.com/office/drawing/2014/main" id="{5B5E52FD-07CB-49A5-B88E-282E14F90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114" y="1577095"/>
            <a:ext cx="4772795" cy="477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0B2BFE-7C4A-43A6-A798-85318872DBE4}"/>
              </a:ext>
            </a:extLst>
          </p:cNvPr>
          <p:cNvSpPr txBox="1"/>
          <p:nvPr/>
        </p:nvSpPr>
        <p:spPr>
          <a:xfrm>
            <a:off x="677000" y="6276153"/>
            <a:ext cx="4318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* </a:t>
            </a:r>
            <a:r>
              <a:rPr lang="ko-KR" altLang="en-US" sz="1200" dirty="0">
                <a:latin typeface="+mn-ea"/>
              </a:rPr>
              <a:t>최근의 특징은 수학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또는 통계</a:t>
            </a:r>
            <a:r>
              <a:rPr lang="en-US" altLang="ko-KR" sz="1200" dirty="0">
                <a:latin typeface="+mn-ea"/>
              </a:rPr>
              <a:t>)</a:t>
            </a:r>
            <a:r>
              <a:rPr lang="ko-KR" altLang="en-US" sz="1200" dirty="0">
                <a:latin typeface="+mn-ea"/>
              </a:rPr>
              <a:t>가 한 축으로 들어왔다는 점</a:t>
            </a:r>
          </a:p>
        </p:txBody>
      </p:sp>
    </p:spTree>
    <p:extLst>
      <p:ext uri="{BB962C8B-B14F-4D97-AF65-F5344CB8AC3E}">
        <p14:creationId xmlns:p14="http://schemas.microsoft.com/office/powerpoint/2010/main" val="3487955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0E7A0-FDD8-4EC3-A9C8-43773686F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2654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다시 </a:t>
            </a:r>
            <a:r>
              <a:rPr lang="en-US" altLang="ko-KR" dirty="0"/>
              <a:t>– </a:t>
            </a:r>
            <a:r>
              <a:rPr lang="ko-KR" altLang="en-US" dirty="0"/>
              <a:t>무엇을 </a:t>
            </a:r>
            <a:r>
              <a:rPr lang="ko-KR" altLang="en-US" dirty="0" err="1"/>
              <a:t>봐야할까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63915EE-CAEA-49FE-85FF-F8AD493D0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214" y="1032206"/>
            <a:ext cx="6657005" cy="499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B1E10A5-4137-40FB-B8FD-585748294318}"/>
              </a:ext>
            </a:extLst>
          </p:cNvPr>
          <p:cNvSpPr/>
          <p:nvPr/>
        </p:nvSpPr>
        <p:spPr>
          <a:xfrm>
            <a:off x="308204" y="6308208"/>
            <a:ext cx="8527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https://www.wordclouds.com/</a:t>
            </a:r>
            <a:r>
              <a:rPr lang="en-US" altLang="ko-KR" dirty="0"/>
              <a:t>  </a:t>
            </a:r>
            <a:r>
              <a:rPr lang="ko-KR" altLang="en-US" dirty="0"/>
              <a:t>에서 다음 웹페이지의 컨텐츠로 </a:t>
            </a:r>
            <a:r>
              <a:rPr lang="ko-KR" altLang="en-US" dirty="0" err="1"/>
              <a:t>워드클라우드한</a:t>
            </a:r>
            <a:r>
              <a:rPr lang="ko-KR" altLang="en-US" dirty="0"/>
              <a:t> 결과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CB22AD6-4A64-4EFF-8F82-A247B9B56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751" y="2338699"/>
            <a:ext cx="2580967" cy="23697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57302E8-7B90-4539-87FC-4A4C4073A3DE}"/>
              </a:ext>
            </a:extLst>
          </p:cNvPr>
          <p:cNvSpPr/>
          <p:nvPr/>
        </p:nvSpPr>
        <p:spPr>
          <a:xfrm>
            <a:off x="2893272" y="3210594"/>
            <a:ext cx="286187" cy="626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868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0E7A0-FDD8-4EC3-A9C8-43773686F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2654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다시 </a:t>
            </a:r>
            <a:r>
              <a:rPr lang="en-US" altLang="ko-KR" dirty="0"/>
              <a:t>– </a:t>
            </a:r>
            <a:r>
              <a:rPr lang="ko-KR" altLang="en-US" dirty="0"/>
              <a:t>무엇을 </a:t>
            </a:r>
            <a:r>
              <a:rPr lang="ko-KR" altLang="en-US" dirty="0" err="1"/>
              <a:t>봐야할까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2B14E31-CF4D-4FB7-8104-397915644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383061"/>
              </p:ext>
            </p:extLst>
          </p:nvPr>
        </p:nvGraphicFramePr>
        <p:xfrm>
          <a:off x="628650" y="1019090"/>
          <a:ext cx="8010254" cy="5477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120">
                  <a:extLst>
                    <a:ext uri="{9D8B030D-6E8A-4147-A177-3AD203B41FA5}">
                      <a16:colId xmlns:a16="http://schemas.microsoft.com/office/drawing/2014/main" val="1510581803"/>
                    </a:ext>
                  </a:extLst>
                </a:gridCol>
                <a:gridCol w="2105063">
                  <a:extLst>
                    <a:ext uri="{9D8B030D-6E8A-4147-A177-3AD203B41FA5}">
                      <a16:colId xmlns:a16="http://schemas.microsoft.com/office/drawing/2014/main" val="3560067237"/>
                    </a:ext>
                  </a:extLst>
                </a:gridCol>
                <a:gridCol w="2345830">
                  <a:extLst>
                    <a:ext uri="{9D8B030D-6E8A-4147-A177-3AD203B41FA5}">
                      <a16:colId xmlns:a16="http://schemas.microsoft.com/office/drawing/2014/main" val="1588505905"/>
                    </a:ext>
                  </a:extLst>
                </a:gridCol>
                <a:gridCol w="1158241">
                  <a:extLst>
                    <a:ext uri="{9D8B030D-6E8A-4147-A177-3AD203B41FA5}">
                      <a16:colId xmlns:a16="http://schemas.microsoft.com/office/drawing/2014/main" val="1712184331"/>
                    </a:ext>
                  </a:extLst>
                </a:gridCol>
              </a:tblGrid>
              <a:tr h="2467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괜찮은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Course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Step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상세내용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참고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702513"/>
                  </a:ext>
                </a:extLst>
              </a:tr>
              <a:tr h="2714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Step 1 : Basic Python Learning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en-US" altLang="ko-KR" sz="800" b="1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Python Resources to Learn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en-US" altLang="ko-KR" sz="800" b="1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 Resources to Learn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언어 기본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5893691"/>
                  </a:ext>
                </a:extLst>
              </a:tr>
              <a:tr h="5675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Step 2 : Develop Skills in Algebra, Statistics, and ML</a:t>
                      </a:r>
                      <a:endParaRPr lang="ko-KR" altLang="ko-KR" sz="9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en-US" altLang="ko-KR" sz="800" b="1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Descriptive Statistics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en-US" altLang="ko-KR" sz="800" b="1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Probability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en-US" altLang="ko-KR" sz="800" b="1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Inferential Statistics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en-US" altLang="ko-KR" sz="800" b="1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Linear Algebra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en-US" altLang="ko-KR" sz="800" b="1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Structured Thinking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통계</a:t>
                      </a:r>
                      <a:r>
                        <a:rPr lang="en-US" altLang="ko-KR" sz="900" b="1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latinLnBrk="1"/>
                      <a:r>
                        <a:rPr lang="ko-KR" altLang="en-US" sz="900" b="1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수학</a:t>
                      </a:r>
                      <a:endParaRPr lang="en-US" altLang="ko-KR" sz="900" b="1" dirty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900" b="1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논리적 사고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1211908"/>
                  </a:ext>
                </a:extLst>
              </a:tr>
              <a:tr h="4071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Step 3 : Python Packages </a:t>
                      </a:r>
                      <a:r>
                        <a:rPr lang="en-US" altLang="ko-KR" sz="900" b="1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Pandas,numpy</a:t>
                      </a:r>
                      <a:r>
                        <a:rPr lang="en-US" altLang="ko-KR" sz="900" b="1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matplotlib, </a:t>
                      </a:r>
                      <a:r>
                        <a:rPr lang="en-US" altLang="ko-KR" sz="900" b="1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scikit</a:t>
                      </a:r>
                      <a:r>
                        <a:rPr lang="en-US" altLang="ko-KR" sz="900" b="1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learn, bokeh</a:t>
                      </a:r>
                      <a:endParaRPr lang="ko-KR" altLang="ko-KR" sz="9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+mj-lt"/>
                        <a:buNone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err="1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파이썬</a:t>
                      </a:r>
                      <a:r>
                        <a:rPr lang="ko-KR" altLang="en-US" sz="900" b="1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 패키지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1858352"/>
                  </a:ext>
                </a:extLst>
              </a:tr>
              <a:tr h="2714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Step 4 : Exploration and Visualization</a:t>
                      </a:r>
                      <a:endParaRPr lang="ko-KR" altLang="ko-KR" sz="9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en-US" altLang="ko-KR" sz="800" b="1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 Programming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en-US" altLang="ko-KR" sz="800" b="1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Python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데이터 탐색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시각화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5730187"/>
                  </a:ext>
                </a:extLst>
              </a:tr>
              <a:tr h="1850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Step 5 : Data Preprocessing</a:t>
                      </a:r>
                      <a:endParaRPr lang="ko-KR" altLang="ko-KR" sz="9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err="1">
                          <a:latin typeface="+mn-ea"/>
                          <a:ea typeface="+mn-ea"/>
                        </a:rPr>
                        <a:t>전처리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2441159"/>
                  </a:ext>
                </a:extLst>
              </a:tr>
              <a:tr h="296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Step 6 : Feature Selection/ Engineering</a:t>
                      </a:r>
                      <a:endParaRPr lang="ko-KR" altLang="ko-KR" sz="9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특성공학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3892156"/>
                  </a:ext>
                </a:extLst>
              </a:tr>
              <a:tr h="51823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Step 7 : Basic and Advance Machine learning algorithms</a:t>
                      </a:r>
                      <a:endParaRPr lang="ko-KR" altLang="ko-KR" sz="9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en-US" altLang="ko-KR" sz="800" b="1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Basic Machine Learning Algorithms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0"/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Linear Regression, Logistic Regression, Decision Trees, KNN (K- Nearest </a:t>
                      </a:r>
                      <a:r>
                        <a:rPr lang="en-US" altLang="ko-KR" sz="90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Neighbours</a:t>
                      </a:r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), K-Means, Naïve Bayes, Dimensionality Reduction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vl="0" latinLnBrk="0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알고리즘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5564407"/>
                  </a:ext>
                </a:extLst>
              </a:tr>
              <a:tr h="5182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2"/>
                        <a:tabLst/>
                        <a:defRPr/>
                      </a:pPr>
                      <a:r>
                        <a:rPr lang="en-US" altLang="ko-KR" sz="800" b="1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Advanced algorithms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0"/>
                      <a:r>
                        <a:rPr lang="en-US" altLang="ko-KR" sz="90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Random Forests, Dimensionality Reduction Techniques, Support Vector Machines, Gradient Boosting Machines, XGBOOST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 latinLnBrk="0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9779850"/>
                  </a:ext>
                </a:extLst>
              </a:tr>
              <a:tr h="296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Step 8 : Profile Building on </a:t>
                      </a:r>
                      <a:r>
                        <a:rPr lang="en-US" altLang="ko-KR" sz="900" b="1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Github</a:t>
                      </a:r>
                      <a:r>
                        <a:rPr lang="en-US" altLang="ko-KR" sz="900" b="1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and Participation in Competition</a:t>
                      </a:r>
                      <a:endParaRPr lang="ko-KR" altLang="ko-KR" sz="9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+mn-ea"/>
                          <a:ea typeface="+mn-ea"/>
                        </a:rPr>
                        <a:t>경력관리 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900" b="1" dirty="0" err="1">
                          <a:latin typeface="+mn-ea"/>
                          <a:ea typeface="+mn-ea"/>
                        </a:rPr>
                        <a:t>깃허브</a:t>
                      </a:r>
                      <a:endParaRPr lang="en-US" altLang="ko-KR" sz="900" b="1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900" b="1" dirty="0"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900" b="1" dirty="0" err="1">
                          <a:latin typeface="+mn-ea"/>
                          <a:ea typeface="+mn-ea"/>
                        </a:rPr>
                        <a:t>캐글</a:t>
                      </a:r>
                      <a:endParaRPr lang="ko-KR" altLang="en-US" sz="9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0603032"/>
                  </a:ext>
                </a:extLst>
              </a:tr>
              <a:tr h="296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Step 9: Learn Some Advance Algorithm of Machine Learning</a:t>
                      </a:r>
                      <a:endParaRPr lang="ko-KR" altLang="ko-KR" sz="9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en-US" altLang="ko-KR" sz="800" b="1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Vowpal</a:t>
                      </a:r>
                      <a:r>
                        <a:rPr lang="en-US" altLang="ko-KR" sz="800" b="1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Wabbit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en-US" altLang="ko-KR" sz="800" b="1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FTRL- Algorithms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고급 알고리즘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9791"/>
                  </a:ext>
                </a:extLst>
              </a:tr>
              <a:tr h="2961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Step 10 : Deep Learning Basics &amp; Advanced</a:t>
                      </a:r>
                      <a:endParaRPr lang="ko-KR" altLang="ko-KR" sz="90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en-US" altLang="ko-KR" sz="800" b="1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Deep Learning Basics</a:t>
                      </a:r>
                    </a:p>
                    <a:p>
                      <a:pPr marL="342900" indent="-342900" latinLnBrk="1">
                        <a:buFont typeface="+mj-lt"/>
                        <a:buAutoNum type="arabicPeriod"/>
                      </a:pPr>
                      <a:r>
                        <a:rPr lang="en-US" altLang="ko-KR" sz="800" b="1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Deep Learning advanced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딥러닝</a:t>
                      </a:r>
                      <a:endParaRPr lang="ko-KR" altLang="en-US" sz="9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259375"/>
                  </a:ext>
                </a:extLst>
              </a:tr>
              <a:tr h="2041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Step 11 : Reinforcement Learning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latinLnBrk="1">
                        <a:buFont typeface="+mj-lt"/>
                        <a:buAutoNum type="arabicPeriod"/>
                      </a:pP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강화학습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3533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A6776CC-86FE-4C6D-89C5-AF6A4A66D6AE}"/>
              </a:ext>
            </a:extLst>
          </p:cNvPr>
          <p:cNvSpPr txBox="1"/>
          <p:nvPr/>
        </p:nvSpPr>
        <p:spPr>
          <a:xfrm>
            <a:off x="7258602" y="506419"/>
            <a:ext cx="18375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>
                <a:solidFill>
                  <a:srgbClr val="0000FF"/>
                </a:solidFill>
              </a:rPr>
              <a:t>파란색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간접적으로 다룸</a:t>
            </a:r>
            <a:endParaRPr lang="en-US" altLang="ko-KR" sz="10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검은색 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다룸</a:t>
            </a:r>
            <a:endParaRPr lang="en-US" altLang="ko-KR" sz="10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>
                <a:solidFill>
                  <a:srgbClr val="FF0000"/>
                </a:solidFill>
              </a:rPr>
              <a:t>붉은색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다루지 않음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FA539A-7B41-47A5-99CF-3DCDAB8525D4}"/>
              </a:ext>
            </a:extLst>
          </p:cNvPr>
          <p:cNvSpPr/>
          <p:nvPr/>
        </p:nvSpPr>
        <p:spPr>
          <a:xfrm>
            <a:off x="593818" y="6529238"/>
            <a:ext cx="805379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+mn-ea"/>
                <a:hlinkClick r:id="rId2"/>
              </a:rPr>
              <a:t>(</a:t>
            </a:r>
            <a:r>
              <a:rPr lang="ko-KR" altLang="en-US" sz="1200" b="1" dirty="0">
                <a:latin typeface="+mn-ea"/>
                <a:hlinkClick r:id="rId2"/>
              </a:rPr>
              <a:t>괜찮은 </a:t>
            </a:r>
            <a:r>
              <a:rPr lang="en-US" altLang="ko-KR" sz="1200" b="1" dirty="0">
                <a:latin typeface="+mn-ea"/>
                <a:hlinkClick r:id="rId2"/>
              </a:rPr>
              <a:t>Course </a:t>
            </a:r>
            <a:r>
              <a:rPr lang="ko-KR" altLang="en-US" sz="1200" b="1" dirty="0">
                <a:latin typeface="+mn-ea"/>
                <a:hlinkClick r:id="rId2"/>
              </a:rPr>
              <a:t>출처</a:t>
            </a:r>
            <a:r>
              <a:rPr lang="en-US" altLang="ko-KR" sz="1200" dirty="0">
                <a:latin typeface="+mn-ea"/>
                <a:hlinkClick r:id="rId2"/>
              </a:rPr>
              <a:t>)</a:t>
            </a:r>
            <a:r>
              <a:rPr lang="ko-KR" altLang="en-US" sz="1200" dirty="0">
                <a:latin typeface="+mn-ea"/>
                <a:hlinkClick r:id="rId2"/>
              </a:rPr>
              <a:t> </a:t>
            </a:r>
            <a:r>
              <a:rPr lang="en-US" altLang="ko-KR" sz="1200" dirty="0">
                <a:latin typeface="+mn-ea"/>
                <a:hlinkClick r:id="rId2"/>
              </a:rPr>
              <a:t>https://medium.com/ml-research-lab/data-scientist-learning-path-2018-a82e67d49d8e</a:t>
            </a:r>
            <a:endParaRPr lang="ko-KR" altLang="en-US" sz="1200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85AD4E-FF25-4D08-B00E-AF32A619957C}"/>
              </a:ext>
            </a:extLst>
          </p:cNvPr>
          <p:cNvSpPr txBox="1"/>
          <p:nvPr/>
        </p:nvSpPr>
        <p:spPr>
          <a:xfrm>
            <a:off x="7384635" y="264226"/>
            <a:ext cx="1421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+mn-ea"/>
              </a:rPr>
              <a:t>앞으로 </a:t>
            </a:r>
            <a:r>
              <a:rPr lang="en-US" altLang="ko-KR" sz="1200" b="1" dirty="0">
                <a:latin typeface="+mn-ea"/>
              </a:rPr>
              <a:t>Study</a:t>
            </a:r>
            <a:r>
              <a:rPr lang="ko-KR" altLang="en-US" sz="1200" b="1" dirty="0">
                <a:latin typeface="+mn-ea"/>
              </a:rPr>
              <a:t>에서</a:t>
            </a:r>
          </a:p>
        </p:txBody>
      </p:sp>
    </p:spTree>
    <p:extLst>
      <p:ext uri="{BB962C8B-B14F-4D97-AF65-F5344CB8AC3E}">
        <p14:creationId xmlns:p14="http://schemas.microsoft.com/office/powerpoint/2010/main" val="4104165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0E7A0-FDD8-4EC3-A9C8-43773686F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2654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Brainstorming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BDD9250-79C5-4152-B81F-DD68EF895235}"/>
              </a:ext>
            </a:extLst>
          </p:cNvPr>
          <p:cNvSpPr/>
          <p:nvPr/>
        </p:nvSpPr>
        <p:spPr>
          <a:xfrm>
            <a:off x="3155027" y="3273688"/>
            <a:ext cx="2638498" cy="94232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새로운 마인드 맵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6330288-3CA7-488F-BA2E-42070B7BF574}"/>
              </a:ext>
            </a:extLst>
          </p:cNvPr>
          <p:cNvSpPr/>
          <p:nvPr/>
        </p:nvSpPr>
        <p:spPr>
          <a:xfrm>
            <a:off x="319924" y="1876493"/>
            <a:ext cx="2638498" cy="94232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일을 하면서 필요했던 것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FD7A709-64FE-44F4-9498-3F7D7DF8193B}"/>
              </a:ext>
            </a:extLst>
          </p:cNvPr>
          <p:cNvSpPr/>
          <p:nvPr/>
        </p:nvSpPr>
        <p:spPr>
          <a:xfrm>
            <a:off x="319924" y="4702292"/>
            <a:ext cx="2638498" cy="94232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궁금했던 것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E2BD751-6776-4951-BEC0-613A1B9AA952}"/>
              </a:ext>
            </a:extLst>
          </p:cNvPr>
          <p:cNvSpPr/>
          <p:nvPr/>
        </p:nvSpPr>
        <p:spPr>
          <a:xfrm>
            <a:off x="6021546" y="1876493"/>
            <a:ext cx="2638498" cy="94232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도움이 될 것 같은 것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E25FBB9-0A66-4B10-9F2D-9D489EEE537E}"/>
              </a:ext>
            </a:extLst>
          </p:cNvPr>
          <p:cNvSpPr/>
          <p:nvPr/>
        </p:nvSpPr>
        <p:spPr>
          <a:xfrm>
            <a:off x="6021546" y="4702292"/>
            <a:ext cx="2638498" cy="94232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기대하는 것</a:t>
            </a:r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4CDF78D6-908E-4045-B2E1-D42E4D745BDC}"/>
              </a:ext>
            </a:extLst>
          </p:cNvPr>
          <p:cNvCxnSpPr>
            <a:cxnSpLocks/>
            <a:stCxn id="5" idx="6"/>
            <a:endCxn id="3" idx="2"/>
          </p:cNvCxnSpPr>
          <p:nvPr/>
        </p:nvCxnSpPr>
        <p:spPr>
          <a:xfrm>
            <a:off x="2958422" y="2347654"/>
            <a:ext cx="196605" cy="139719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A7B95BF4-D999-46E2-85BD-5D1272D8892C}"/>
              </a:ext>
            </a:extLst>
          </p:cNvPr>
          <p:cNvCxnSpPr>
            <a:cxnSpLocks/>
            <a:stCxn id="6" idx="6"/>
            <a:endCxn id="3" idx="2"/>
          </p:cNvCxnSpPr>
          <p:nvPr/>
        </p:nvCxnSpPr>
        <p:spPr>
          <a:xfrm flipV="1">
            <a:off x="2958422" y="3744849"/>
            <a:ext cx="196605" cy="142860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7800CB7C-B767-4610-99B4-B5F18D1EA486}"/>
              </a:ext>
            </a:extLst>
          </p:cNvPr>
          <p:cNvCxnSpPr>
            <a:cxnSpLocks/>
            <a:stCxn id="7" idx="2"/>
            <a:endCxn id="3" idx="6"/>
          </p:cNvCxnSpPr>
          <p:nvPr/>
        </p:nvCxnSpPr>
        <p:spPr>
          <a:xfrm rot="10800000" flipV="1">
            <a:off x="5793526" y="2347653"/>
            <a:ext cx="228021" cy="139719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54DEEEF5-9562-41A1-BF10-8A68BA3985E7}"/>
              </a:ext>
            </a:extLst>
          </p:cNvPr>
          <p:cNvCxnSpPr>
            <a:cxnSpLocks/>
            <a:stCxn id="8" idx="2"/>
            <a:endCxn id="3" idx="6"/>
          </p:cNvCxnSpPr>
          <p:nvPr/>
        </p:nvCxnSpPr>
        <p:spPr>
          <a:xfrm rot="10800000">
            <a:off x="5793526" y="3744849"/>
            <a:ext cx="228021" cy="142860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168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0E7A0-FDD8-4EC3-A9C8-43773686F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2654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관심의 추이 </a:t>
            </a:r>
            <a:r>
              <a:rPr lang="en-US" altLang="ko-KR" dirty="0"/>
              <a:t>(</a:t>
            </a:r>
            <a:r>
              <a:rPr lang="ko-KR" altLang="en-US" dirty="0" err="1"/>
              <a:t>구글트렌드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42BFFF-4DA9-4B19-B582-806E0BECDD3F}"/>
              </a:ext>
            </a:extLst>
          </p:cNvPr>
          <p:cNvSpPr txBox="1"/>
          <p:nvPr/>
        </p:nvSpPr>
        <p:spPr>
          <a:xfrm>
            <a:off x="775855" y="1143000"/>
            <a:ext cx="755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 분석에 관한 몇 가지 키워드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1F8E1FD-F697-400F-8ADF-0349CD03EBD8}"/>
              </a:ext>
            </a:extLst>
          </p:cNvPr>
          <p:cNvSpPr/>
          <p:nvPr/>
        </p:nvSpPr>
        <p:spPr>
          <a:xfrm>
            <a:off x="407843" y="6243545"/>
            <a:ext cx="83283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2"/>
              </a:rPr>
              <a:t>https://trends.google.com/trends/explore?date=all&amp;q=%EC%9D%B8%EA%B3%B5%EC%A7%80%EB%8A%A5,%EB%A8%B8%EC%8B%A0%EB%9F%AC%EB%8B%9D,%EB%94%A5%EB%9F%AC%EB%8B%9D,OLAP</a:t>
            </a:r>
            <a:endParaRPr lang="ko-KR" altLang="en-US" sz="1000" dirty="0">
              <a:latin typeface="Microsoft JhengHei" panose="020B0604030504040204" pitchFamily="34" charset="-12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2B4A33F-5164-486E-9C0E-75FDE417E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56" y="1623456"/>
            <a:ext cx="7949487" cy="425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50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0E7A0-FDD8-4EC3-A9C8-43773686F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2654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관심의 추이 </a:t>
            </a:r>
            <a:r>
              <a:rPr lang="en-US" altLang="ko-KR" dirty="0"/>
              <a:t>(</a:t>
            </a:r>
            <a:r>
              <a:rPr lang="ko-KR" altLang="en-US" dirty="0" err="1"/>
              <a:t>구글트렌드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42BFFF-4DA9-4B19-B582-806E0BECDD3F}"/>
              </a:ext>
            </a:extLst>
          </p:cNvPr>
          <p:cNvSpPr txBox="1"/>
          <p:nvPr/>
        </p:nvSpPr>
        <p:spPr>
          <a:xfrm>
            <a:off x="775855" y="1143000"/>
            <a:ext cx="755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Machine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r>
              <a:rPr lang="ko-KR" altLang="en-US" dirty="0"/>
              <a:t>을 하는데 어떤 도구에 관심이 있나</a:t>
            </a:r>
            <a:r>
              <a:rPr lang="en-US" altLang="ko-KR" dirty="0"/>
              <a:t>? (</a:t>
            </a:r>
            <a:r>
              <a:rPr lang="ko-KR" altLang="en-US" dirty="0"/>
              <a:t>전 세계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31D6733-9178-4643-904E-7EA32DF5D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7" y="1518985"/>
            <a:ext cx="8164381" cy="457385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1CCB60B-9C8C-4D56-8E8C-2E44F89CB0D0}"/>
              </a:ext>
            </a:extLst>
          </p:cNvPr>
          <p:cNvSpPr/>
          <p:nvPr/>
        </p:nvSpPr>
        <p:spPr>
          <a:xfrm>
            <a:off x="628650" y="6346329"/>
            <a:ext cx="69619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3"/>
              </a:rPr>
              <a:t>https://trends.google.com/trends/explore?date=all&amp;q=%2Fm%2F0212jm,%2Fm%2F05z1_</a:t>
            </a:r>
            <a:endParaRPr lang="ko-KR" altLang="en-US" sz="1200" dirty="0">
              <a:latin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29784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0E7A0-FDD8-4EC3-A9C8-43773686F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2654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관심의 추이 </a:t>
            </a:r>
            <a:r>
              <a:rPr lang="en-US" altLang="ko-KR" dirty="0"/>
              <a:t>(</a:t>
            </a:r>
            <a:r>
              <a:rPr lang="ko-KR" altLang="en-US" dirty="0" err="1"/>
              <a:t>구글트렌드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42BFFF-4DA9-4B19-B582-806E0BECDD3F}"/>
              </a:ext>
            </a:extLst>
          </p:cNvPr>
          <p:cNvSpPr txBox="1"/>
          <p:nvPr/>
        </p:nvSpPr>
        <p:spPr>
          <a:xfrm>
            <a:off x="775855" y="1143000"/>
            <a:ext cx="755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Machine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r>
              <a:rPr lang="ko-KR" altLang="en-US" dirty="0"/>
              <a:t>을 하는데 어떤 도구에 관심이 있나</a:t>
            </a:r>
            <a:r>
              <a:rPr lang="en-US" altLang="ko-KR" dirty="0"/>
              <a:t>? (</a:t>
            </a:r>
            <a:r>
              <a:rPr lang="ko-KR" altLang="en-US" dirty="0"/>
              <a:t>한국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8C4AD7-52A8-4C41-AEDA-2ECAB914B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35" y="1511261"/>
            <a:ext cx="8164380" cy="458145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4FEABBF-3116-4437-B5E7-8FAE29AA2D9A}"/>
              </a:ext>
            </a:extLst>
          </p:cNvPr>
          <p:cNvSpPr/>
          <p:nvPr/>
        </p:nvSpPr>
        <p:spPr>
          <a:xfrm>
            <a:off x="318654" y="6481654"/>
            <a:ext cx="79594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3"/>
              </a:rPr>
              <a:t>https://trends.google.com/trends/explore?date=all&amp;geo=KR&amp;q=%2Fm%2F0212jm,%2Fm%2F05z1_</a:t>
            </a:r>
            <a:endParaRPr lang="ko-KR" altLang="en-US" sz="1200" dirty="0">
              <a:latin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9140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0E7A0-FDD8-4EC3-A9C8-43773686F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2654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관심의 추이 </a:t>
            </a:r>
            <a:r>
              <a:rPr lang="en-US" altLang="ko-KR" dirty="0"/>
              <a:t>(</a:t>
            </a:r>
            <a:r>
              <a:rPr lang="ko-KR" altLang="en-US" dirty="0" err="1"/>
              <a:t>구글트렌드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42BFFF-4DA9-4B19-B582-806E0BECDD3F}"/>
              </a:ext>
            </a:extLst>
          </p:cNvPr>
          <p:cNvSpPr txBox="1"/>
          <p:nvPr/>
        </p:nvSpPr>
        <p:spPr>
          <a:xfrm>
            <a:off x="775855" y="1143000"/>
            <a:ext cx="755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Machine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r>
              <a:rPr lang="ko-KR" altLang="en-US" dirty="0"/>
              <a:t>을 하는데 어떤 도구에 관심이 있나</a:t>
            </a:r>
            <a:r>
              <a:rPr lang="en-US" altLang="ko-KR" dirty="0"/>
              <a:t>? (</a:t>
            </a:r>
            <a:r>
              <a:rPr lang="ko-KR" altLang="en-US" dirty="0"/>
              <a:t>비교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2082120-12F5-4D52-9B43-9D909C755B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27" b="8261"/>
          <a:stretch/>
        </p:blipFill>
        <p:spPr>
          <a:xfrm>
            <a:off x="720435" y="1510148"/>
            <a:ext cx="8164381" cy="2438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727FF7-3968-4F6A-BBD2-57CB4CCB22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859" b="6430"/>
          <a:stretch/>
        </p:blipFill>
        <p:spPr>
          <a:xfrm>
            <a:off x="720435" y="4073238"/>
            <a:ext cx="8164380" cy="23691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8E097B-4A36-4622-A5FC-380D5CC8A1CD}"/>
              </a:ext>
            </a:extLst>
          </p:cNvPr>
          <p:cNvSpPr txBox="1"/>
          <p:nvPr/>
        </p:nvSpPr>
        <p:spPr>
          <a:xfrm>
            <a:off x="720435" y="2025115"/>
            <a:ext cx="1253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전 세계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65C8E-0B6E-4360-BCE8-0E0E88367244}"/>
              </a:ext>
            </a:extLst>
          </p:cNvPr>
          <p:cNvSpPr txBox="1"/>
          <p:nvPr/>
        </p:nvSpPr>
        <p:spPr>
          <a:xfrm>
            <a:off x="733135" y="4461331"/>
            <a:ext cx="1253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</a:rPr>
              <a:t>한국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3EDFEC8-252D-42BF-B2DE-FA2143AB6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7679" y="1118998"/>
            <a:ext cx="2934136" cy="3316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E84D09A-F19A-4789-82A8-1C68DF201518}"/>
              </a:ext>
            </a:extLst>
          </p:cNvPr>
          <p:cNvSpPr txBox="1"/>
          <p:nvPr/>
        </p:nvSpPr>
        <p:spPr>
          <a:xfrm>
            <a:off x="6769100" y="4461331"/>
            <a:ext cx="266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7030A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?</a:t>
            </a:r>
            <a:endParaRPr lang="ko-KR" altLang="en-US" sz="6000" dirty="0">
              <a:solidFill>
                <a:srgbClr val="7030A0"/>
              </a:solidFill>
              <a:latin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1932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0E7A0-FDD8-4EC3-A9C8-43773686F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2654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관심의 추이 </a:t>
            </a:r>
            <a:r>
              <a:rPr lang="en-US" altLang="ko-KR" dirty="0"/>
              <a:t>(</a:t>
            </a:r>
            <a:r>
              <a:rPr lang="ko-KR" altLang="en-US" dirty="0" err="1"/>
              <a:t>구글트렌드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42BFFF-4DA9-4B19-B582-806E0BECDD3F}"/>
              </a:ext>
            </a:extLst>
          </p:cNvPr>
          <p:cNvSpPr txBox="1"/>
          <p:nvPr/>
        </p:nvSpPr>
        <p:spPr>
          <a:xfrm>
            <a:off x="775855" y="1143000"/>
            <a:ext cx="755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무슨 일이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6CDCE1-6C7F-4D45-ADDB-60D993602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21895"/>
            <a:ext cx="7886700" cy="447670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067792-F3E3-407A-A729-653E3AD745A4}"/>
              </a:ext>
            </a:extLst>
          </p:cNvPr>
          <p:cNvSpPr/>
          <p:nvPr/>
        </p:nvSpPr>
        <p:spPr>
          <a:xfrm>
            <a:off x="318654" y="6481654"/>
            <a:ext cx="79594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3"/>
              </a:rPr>
              <a:t>https://trends.google.com/trends/explore?date=all&amp;geo=KR&amp;q=%2Fm%2F0212jm,%2Fm%2F05z1_</a:t>
            </a:r>
            <a:endParaRPr lang="ko-KR" altLang="en-US" sz="1200" dirty="0">
              <a:latin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6287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0E7A0-FDD8-4EC3-A9C8-43773686F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2654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관심의 추이 </a:t>
            </a:r>
            <a:r>
              <a:rPr lang="en-US" altLang="ko-KR" dirty="0"/>
              <a:t>(</a:t>
            </a:r>
            <a:r>
              <a:rPr lang="ko-KR" altLang="en-US" dirty="0" err="1"/>
              <a:t>구글트렌드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42BFFF-4DA9-4B19-B582-806E0BECDD3F}"/>
              </a:ext>
            </a:extLst>
          </p:cNvPr>
          <p:cNvSpPr txBox="1"/>
          <p:nvPr/>
        </p:nvSpPr>
        <p:spPr>
          <a:xfrm>
            <a:off x="775855" y="1143000"/>
            <a:ext cx="755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이런 일이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6CDCE1-6C7F-4D45-ADDB-60D993602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601659"/>
            <a:ext cx="5021083" cy="2850105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103EC008-0BBB-4711-BAE3-283881A6570F}"/>
              </a:ext>
            </a:extLst>
          </p:cNvPr>
          <p:cNvGrpSpPr/>
          <p:nvPr/>
        </p:nvGrpSpPr>
        <p:grpSpPr>
          <a:xfrm>
            <a:off x="5839690" y="857100"/>
            <a:ext cx="2937165" cy="3880808"/>
            <a:chOff x="208307" y="365126"/>
            <a:chExt cx="6319741" cy="835012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73830A3-1859-4418-B920-7AACE5DC93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509"/>
            <a:stretch/>
          </p:blipFill>
          <p:spPr>
            <a:xfrm>
              <a:off x="208307" y="1857254"/>
              <a:ext cx="6319740" cy="68580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93FA017-3E53-4916-9965-A13ECDADAA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2509" b="71177"/>
            <a:stretch/>
          </p:blipFill>
          <p:spPr>
            <a:xfrm>
              <a:off x="208307" y="365126"/>
              <a:ext cx="6319741" cy="1492130"/>
            </a:xfrm>
            <a:prstGeom prst="rect">
              <a:avLst/>
            </a:prstGeom>
          </p:spPr>
        </p:pic>
      </p:grpSp>
      <p:pic>
        <p:nvPicPr>
          <p:cNvPr id="1026" name="Picture 2" descr="&lt;ì¸ê¸°ì ëêµ­&gt; ì´ì¸ë, ìíê³ ì ì 5êµ­ì í¨ë°°">
            <a:extLst>
              <a:ext uri="{FF2B5EF4-FFF2-40B4-BE49-F238E27FC236}">
                <a16:creationId xmlns:a16="http://schemas.microsoft.com/office/drawing/2014/main" id="{D7AFEB92-49B9-448B-B56B-C35A94DDE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908" y="4926953"/>
            <a:ext cx="2189018" cy="157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478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0E7A0-FDD8-4EC3-A9C8-43773686F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26547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관심의 추이 </a:t>
            </a:r>
            <a:r>
              <a:rPr lang="en-US" altLang="ko-KR" dirty="0"/>
              <a:t>(</a:t>
            </a:r>
            <a:r>
              <a:rPr lang="ko-KR" altLang="en-US" dirty="0" err="1"/>
              <a:t>구글트렌드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42BFFF-4DA9-4B19-B582-806E0BECDD3F}"/>
              </a:ext>
            </a:extLst>
          </p:cNvPr>
          <p:cNvSpPr txBox="1"/>
          <p:nvPr/>
        </p:nvSpPr>
        <p:spPr>
          <a:xfrm>
            <a:off x="775855" y="1143000"/>
            <a:ext cx="755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언어가 아니라 지식 분야로 검색을 해보면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305C0B-F768-427F-80B0-EA287321D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69472"/>
            <a:ext cx="7844611" cy="441693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1F8E1FD-F697-400F-8ADF-0349CD03EBD8}"/>
              </a:ext>
            </a:extLst>
          </p:cNvPr>
          <p:cNvSpPr/>
          <p:nvPr/>
        </p:nvSpPr>
        <p:spPr>
          <a:xfrm>
            <a:off x="407843" y="6243545"/>
            <a:ext cx="83283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Microsoft JhengHei" panose="020B0604030504040204" pitchFamily="34" charset="-120"/>
                <a:ea typeface="Microsoft JhengHei" panose="020B0604030504040204" pitchFamily="34" charset="-120"/>
                <a:hlinkClick r:id="rId3"/>
              </a:rPr>
              <a:t>https://trends.google.com/trends/explore?date=all&amp;q=%EC%9D%B8%EA%B3%B5%EC%A7%80%EB%8A%A5,%EB%A8%B8%EC%8B%A0%EB%9F%AC%EB%8B%9D,%EB%94%A5%EB%9F%AC%EB%8B%9D</a:t>
            </a:r>
            <a:endParaRPr lang="ko-KR" altLang="en-US" sz="1000" dirty="0">
              <a:latin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5493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3212</TotalTime>
  <Words>1083</Words>
  <Application>Microsoft Office PowerPoint</Application>
  <PresentationFormat>화면 슬라이드 쇼(4:3)</PresentationFormat>
  <Paragraphs>134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Microsoft JhengHei</vt:lpstr>
      <vt:lpstr>맑은 고딕</vt:lpstr>
      <vt:lpstr>Arial</vt:lpstr>
      <vt:lpstr>Calibri</vt:lpstr>
      <vt:lpstr>Calibri Light</vt:lpstr>
      <vt:lpstr>Office 테마</vt:lpstr>
      <vt:lpstr>분석팀 Study</vt:lpstr>
      <vt:lpstr>Brainstorming</vt:lpstr>
      <vt:lpstr>관심의 추이 (구글트렌드)</vt:lpstr>
      <vt:lpstr>관심의 추이 (구글트렌드)</vt:lpstr>
      <vt:lpstr>관심의 추이 (구글트렌드)</vt:lpstr>
      <vt:lpstr>관심의 추이 (구글트렌드)</vt:lpstr>
      <vt:lpstr>관심의 추이 (구글트렌드)</vt:lpstr>
      <vt:lpstr>관심의 추이 (구글트렌드)</vt:lpstr>
      <vt:lpstr>관심의 추이 (구글트렌드)</vt:lpstr>
      <vt:lpstr>언어를 선택한다면</vt:lpstr>
      <vt:lpstr>언어를 선택한다면</vt:lpstr>
      <vt:lpstr>어떤 지식과 스킬이 필요할까?</vt:lpstr>
      <vt:lpstr>모든 것을 다 알아야 하나?</vt:lpstr>
      <vt:lpstr>모든 것을 다 알아야 하나?</vt:lpstr>
      <vt:lpstr>데이터 분석에 관한 job의 세분화</vt:lpstr>
      <vt:lpstr>데이터 분석에 관한 job의 세분화</vt:lpstr>
      <vt:lpstr>데이터 분석에 관한 job의 세분화</vt:lpstr>
      <vt:lpstr>다시 – 무엇을 봐야할까?</vt:lpstr>
      <vt:lpstr>다시 – 무엇을 봐야할까?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 Junghoon</dc:creator>
  <cp:lastModifiedBy>Hong Junghoon</cp:lastModifiedBy>
  <cp:revision>258</cp:revision>
  <cp:lastPrinted>2019-05-17T06:51:01Z</cp:lastPrinted>
  <dcterms:created xsi:type="dcterms:W3CDTF">2019-05-14T04:25:36Z</dcterms:created>
  <dcterms:modified xsi:type="dcterms:W3CDTF">2019-05-17T06:52:11Z</dcterms:modified>
</cp:coreProperties>
</file>