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1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  <a:srgbClr val="00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>
        <p:scale>
          <a:sx n="66" d="100"/>
          <a:sy n="66" d="100"/>
        </p:scale>
        <p:origin x="38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ABCCB-8AE5-4BB1-B25B-6C2BC7EDD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32ABBD-76D3-40D2-B5B3-6698EDDEE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BF98D-49D5-4BA7-A460-CEC4312E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7352-EA33-49FD-BBFE-3807853D7AF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6F8CA-12D0-47B0-8B61-5EA437D7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F0D1F-FFD9-46EC-9CDB-410ABD53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237C-C6B0-454F-9D04-3FF6EB4B1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8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AE0FB-63B8-4131-B1C2-F949C449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49213-A0F0-4F7B-BAA1-B1B43C9C6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28B7-BD92-4B1A-BFC3-092C12AB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7352-EA33-49FD-BBFE-3807853D7AF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C4234-194E-49B9-B9F8-E64AA24B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30E98-BCEE-41ED-A705-5F9073DE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237C-C6B0-454F-9D04-3FF6EB4B1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84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06C5BA-E5E8-4DD8-B768-38D223F8F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2E299F-2772-4BD2-9857-106B8A577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22927-E263-454F-9E40-803F9E9A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7352-EA33-49FD-BBFE-3807853D7AF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DC51C-59C5-4589-878F-F29604E4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155E6-28F0-473B-99A6-C8A9CA0D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237C-C6B0-454F-9D04-3FF6EB4B1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47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BBCC5-E6C1-4213-8ADE-F613AE77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53E13-6C97-41C8-BFB1-2E7D41F7C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EF229-72F7-4BDD-B582-9224C8FE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7352-EA33-49FD-BBFE-3807853D7AF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112B7-67D4-4FA6-96D6-A3E69E99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7AE4E-EBB5-4EF5-ADA4-1CBDC75B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237C-C6B0-454F-9D04-3FF6EB4B1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0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140F0-8F7C-410D-A252-8964B52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3C2D97-66CF-4C33-87BF-4AD8C536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0D71E-70A0-4F75-879E-DF2428AC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7352-EA33-49FD-BBFE-3807853D7AF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9A7BA-7CC1-41D4-9EE2-101C77D2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BC395-0D54-47A5-B3A3-0CDA48CF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237C-C6B0-454F-9D04-3FF6EB4B1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79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13F4F-0ADF-4AB7-995C-94CEE5CF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A9787-9F69-471C-B3B8-56E6026F6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B4A9F-B757-486A-A0A4-400EDBCEE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D87A65-D258-4B87-9847-558ACF15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7352-EA33-49FD-BBFE-3807853D7AF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717656-FEE3-43CB-A51A-79670282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E2D16F-D52F-4035-964D-7618EAC8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237C-C6B0-454F-9D04-3FF6EB4B1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39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4026-6A66-40D8-9246-076FD77E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1234B6-F843-4E88-8FB1-47B7611F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4A500D-6AD3-44C8-92E2-63D0DEF35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D601E6-772F-48DF-9696-65417F2A4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E0E7CD-D831-48B6-AAD9-33B714FE8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EEC422-3B75-41F2-B26A-24F6CDD0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7352-EA33-49FD-BBFE-3807853D7AF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A7C254-9550-47B7-90CB-9185BBAE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692435-129D-45EA-9722-2BBCA41D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237C-C6B0-454F-9D04-3FF6EB4B1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5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530A9-DBED-4B07-B1F2-BB2947DA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73DD66-838C-47FF-9D0A-9B2F52D9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7352-EA33-49FD-BBFE-3807853D7AF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0F4544-83DC-4BFB-A0DB-94D29336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A2E286-3877-4B80-B7A8-5ADFA6D6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237C-C6B0-454F-9D04-3FF6EB4B1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7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3F0FD3-A7C1-4B6D-A531-850C14B7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7352-EA33-49FD-BBFE-3807853D7AF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898499-0CB7-4B28-993E-2E4712BB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285034-72BF-4358-8EE6-607C84ED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237C-C6B0-454F-9D04-3FF6EB4B1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22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57EDA-9480-42A6-BE49-521A6F40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7E57B-766E-4BE2-96AA-9F3BBE70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11ED65-14DE-47D6-B3DC-1C5B99B63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144BD-3E44-4B62-BB46-62863526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7352-EA33-49FD-BBFE-3807853D7AF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36A49-A7DB-4C33-8738-F965DB2A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E1096-AB73-4DC7-9653-FCAB3AFC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237C-C6B0-454F-9D04-3FF6EB4B1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49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7D09B-DAC0-4A08-A922-21D3B12E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C1156E-9977-448A-AB04-BCB735C73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CD6E20-B881-4514-B27B-9583C8A62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DBFED-6FD0-4CA8-9095-7DB56841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7352-EA33-49FD-BBFE-3807853D7AF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B9011A-FFBA-4E2C-BDAE-2760905F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D2CC65-745F-4EDD-BEE1-DAD82A1D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237C-C6B0-454F-9D04-3FF6EB4B1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95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D59A9F-FD30-4170-A64D-9A4D95E1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B31BB9-A68E-429B-9DE6-8B4FAE915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4B29D-0B89-48D3-B7E3-E8077A204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57352-EA33-49FD-BBFE-3807853D7AF3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0AD2F-4E2A-4234-A465-2277A1F79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E2B21-8B75-48B6-88D8-E5F0DE457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237C-C6B0-454F-9D04-3FF6EB4B1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AE80C-A13F-4B07-A158-36BCF5ABF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Machine</a:t>
            </a:r>
            <a:r>
              <a:rPr lang="ko-KR" altLang="en-US" sz="4800" dirty="0"/>
              <a:t> </a:t>
            </a:r>
            <a:r>
              <a:rPr lang="en-US" altLang="ko-KR" sz="4800" dirty="0"/>
              <a:t>Learning</a:t>
            </a:r>
            <a:r>
              <a:rPr lang="ko-KR" altLang="en-US" sz="4800" dirty="0"/>
              <a:t> 분석방법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5CCD3D-90C4-4E92-8A40-0A169A988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8151"/>
            <a:ext cx="9144000" cy="763438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en-US" altLang="ko-KR" dirty="0"/>
              <a:t>Study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54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3CE97-E28A-40D7-8336-12B68B27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15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Machine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의 유형</a:t>
            </a:r>
          </a:p>
        </p:txBody>
      </p:sp>
      <p:pic>
        <p:nvPicPr>
          <p:cNvPr id="1030" name="Picture 6" descr="ë¨¸ì ë¬ë í¹ì±ì ëí ì´ë¯¸ì§ ê²ìê²°ê³¼">
            <a:extLst>
              <a:ext uri="{FF2B5EF4-FFF2-40B4-BE49-F238E27FC236}">
                <a16:creationId xmlns:a16="http://schemas.microsoft.com/office/drawing/2014/main" id="{5A5319D6-EAB3-4577-B98A-E2198DFCA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216478"/>
            <a:ext cx="946785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98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3CE97-E28A-40D7-8336-12B68B27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15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주요 용어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62B1BC-D965-4162-98C6-9B1C514D6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9" y="1471612"/>
            <a:ext cx="9833429" cy="4271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D66F06-6171-4FCC-A69B-A7AD2B3BA602}"/>
              </a:ext>
            </a:extLst>
          </p:cNvPr>
          <p:cNvSpPr txBox="1"/>
          <p:nvPr/>
        </p:nvSpPr>
        <p:spPr>
          <a:xfrm>
            <a:off x="1810656" y="1095111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/>
              <a:t>Data</a:t>
            </a:r>
            <a:r>
              <a:rPr lang="ko-KR" altLang="en-US" sz="1400" b="1" dirty="0"/>
              <a:t>이름 </a:t>
            </a:r>
            <a:r>
              <a:rPr lang="en-US" altLang="ko-KR" sz="1400" b="1" dirty="0"/>
              <a:t>: Cancer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595C273-01E9-45FC-8256-AAF6B4B61CA8}"/>
              </a:ext>
            </a:extLst>
          </p:cNvPr>
          <p:cNvCxnSpPr/>
          <p:nvPr/>
        </p:nvCxnSpPr>
        <p:spPr>
          <a:xfrm>
            <a:off x="1563914" y="1748972"/>
            <a:ext cx="34108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52E4EC-C8F4-488D-BFB4-0D8476894F47}"/>
              </a:ext>
            </a:extLst>
          </p:cNvPr>
          <p:cNvSpPr txBox="1"/>
          <p:nvPr/>
        </p:nvSpPr>
        <p:spPr>
          <a:xfrm>
            <a:off x="892627" y="1564306"/>
            <a:ext cx="84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샘플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178FB-B312-4DBA-AC4C-8773C187432D}"/>
              </a:ext>
            </a:extLst>
          </p:cNvPr>
          <p:cNvSpPr txBox="1"/>
          <p:nvPr/>
        </p:nvSpPr>
        <p:spPr>
          <a:xfrm>
            <a:off x="58058" y="1933638"/>
            <a:ext cx="205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 </a:t>
            </a:r>
            <a:r>
              <a:rPr lang="ko-KR" altLang="en-US" dirty="0">
                <a:solidFill>
                  <a:srgbClr val="FF0000"/>
                </a:solidFill>
              </a:rPr>
              <a:t>데이터포인트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3CA36FA-1C8A-43A2-9826-2A8421EF0F78}"/>
              </a:ext>
            </a:extLst>
          </p:cNvPr>
          <p:cNvCxnSpPr>
            <a:cxnSpLocks/>
          </p:cNvCxnSpPr>
          <p:nvPr/>
        </p:nvCxnSpPr>
        <p:spPr>
          <a:xfrm>
            <a:off x="5896428" y="1175180"/>
            <a:ext cx="0" cy="3891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FD06D8-9C7E-4D55-931C-080BEC6948BE}"/>
              </a:ext>
            </a:extLst>
          </p:cNvPr>
          <p:cNvSpPr txBox="1"/>
          <p:nvPr/>
        </p:nvSpPr>
        <p:spPr>
          <a:xfrm>
            <a:off x="4933041" y="792638"/>
            <a:ext cx="192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특성</a:t>
            </a:r>
            <a:r>
              <a:rPr lang="en-US" altLang="ko-KR" dirty="0">
                <a:solidFill>
                  <a:srgbClr val="FF0000"/>
                </a:solidFill>
              </a:rPr>
              <a:t>(feature)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571DE-4600-4AB7-90C6-B4BB87487F4C}"/>
              </a:ext>
            </a:extLst>
          </p:cNvPr>
          <p:cNvSpPr txBox="1"/>
          <p:nvPr/>
        </p:nvSpPr>
        <p:spPr>
          <a:xfrm>
            <a:off x="892627" y="6063753"/>
            <a:ext cx="1089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좋은 입력 데이터를 만들어 내는 것 </a:t>
            </a:r>
            <a:r>
              <a:rPr lang="en-US" altLang="ko-KR" dirty="0"/>
              <a:t>-&gt; </a:t>
            </a:r>
            <a:r>
              <a:rPr lang="ko-KR" altLang="en-US" dirty="0">
                <a:solidFill>
                  <a:srgbClr val="0000FF"/>
                </a:solidFill>
              </a:rPr>
              <a:t>특성추출</a:t>
            </a:r>
            <a:r>
              <a:rPr lang="en-US" altLang="ko-KR" dirty="0"/>
              <a:t>(feature extraction), </a:t>
            </a:r>
            <a:r>
              <a:rPr lang="ko-KR" altLang="en-US" dirty="0">
                <a:solidFill>
                  <a:srgbClr val="0000FF"/>
                </a:solidFill>
              </a:rPr>
              <a:t>특성공학</a:t>
            </a:r>
            <a:r>
              <a:rPr lang="ko-KR" altLang="en-US" dirty="0"/>
              <a:t> </a:t>
            </a:r>
            <a:r>
              <a:rPr lang="en-US" altLang="ko-KR" dirty="0"/>
              <a:t>(feature engineering)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07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3CE97-E28A-40D7-8336-12B68B27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15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머신러닝모델</a:t>
            </a:r>
            <a:r>
              <a:rPr lang="ko-KR" altLang="en-US" dirty="0"/>
              <a:t> 성능향상 방법</a:t>
            </a:r>
          </a:p>
        </p:txBody>
      </p:sp>
      <p:pic>
        <p:nvPicPr>
          <p:cNvPr id="5" name="Picture 2" descr="https://wikidocs.net/images/page/1045/5.01.png">
            <a:extLst>
              <a:ext uri="{FF2B5EF4-FFF2-40B4-BE49-F238E27FC236}">
                <a16:creationId xmlns:a16="http://schemas.microsoft.com/office/drawing/2014/main" id="{7EC47C08-8814-4AAB-B2BC-D355EB7C1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537" y="2892114"/>
            <a:ext cx="2789999" cy="199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ikidocs.net/images/page/1045/5.01.png">
            <a:extLst>
              <a:ext uri="{FF2B5EF4-FFF2-40B4-BE49-F238E27FC236}">
                <a16:creationId xmlns:a16="http://schemas.microsoft.com/office/drawing/2014/main" id="{A11DE14D-C2A6-46F3-BC8F-85C5B50D5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566" y="2892113"/>
            <a:ext cx="2789999" cy="199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wikidocs.net/images/page/1045/5.01.png">
            <a:extLst>
              <a:ext uri="{FF2B5EF4-FFF2-40B4-BE49-F238E27FC236}">
                <a16:creationId xmlns:a16="http://schemas.microsoft.com/office/drawing/2014/main" id="{D39DD3C2-05AA-4EA6-B969-2F77CA9EC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95" y="2892114"/>
            <a:ext cx="2789999" cy="199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wikidocs.net/images/page/1045/5.01.png">
            <a:extLst>
              <a:ext uri="{FF2B5EF4-FFF2-40B4-BE49-F238E27FC236}">
                <a16:creationId xmlns:a16="http://schemas.microsoft.com/office/drawing/2014/main" id="{EE9E950E-C92F-4627-8502-142338131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624" y="2892113"/>
            <a:ext cx="2789999" cy="199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30C218-AF49-4184-B579-EF2D92EEA488}"/>
              </a:ext>
            </a:extLst>
          </p:cNvPr>
          <p:cNvSpPr/>
          <p:nvPr/>
        </p:nvSpPr>
        <p:spPr>
          <a:xfrm>
            <a:off x="1503294" y="1255041"/>
            <a:ext cx="1541685" cy="5392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적재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B0FF04-6077-4770-BA61-E00AB2BA4A07}"/>
              </a:ext>
            </a:extLst>
          </p:cNvPr>
          <p:cNvSpPr/>
          <p:nvPr/>
        </p:nvSpPr>
        <p:spPr>
          <a:xfrm>
            <a:off x="1503293" y="1792042"/>
            <a:ext cx="1541685" cy="5392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</a:t>
            </a:r>
            <a:r>
              <a:rPr lang="ko-KR" altLang="en-US" sz="1200" dirty="0" err="1">
                <a:solidFill>
                  <a:schemeClr val="tx1"/>
                </a:solidFill>
              </a:rPr>
              <a:t>전처리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4CB27B-94E8-4E6F-B2B4-8973F151F1AF}"/>
              </a:ext>
            </a:extLst>
          </p:cNvPr>
          <p:cNvSpPr/>
          <p:nvPr/>
        </p:nvSpPr>
        <p:spPr>
          <a:xfrm>
            <a:off x="1503293" y="2329043"/>
            <a:ext cx="1541685" cy="5392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탐색적 데이터 분석</a:t>
            </a:r>
          </a:p>
        </p:txBody>
      </p:sp>
      <p:pic>
        <p:nvPicPr>
          <p:cNvPr id="13" name="Picture 2" descr="ê²ì´ì§ ê·¸ëíì ëí ì´ë¯¸ì§ ê²ìê²°ê³¼">
            <a:extLst>
              <a:ext uri="{FF2B5EF4-FFF2-40B4-BE49-F238E27FC236}">
                <a16:creationId xmlns:a16="http://schemas.microsoft.com/office/drawing/2014/main" id="{34ABDB81-44E9-4A52-BCBE-94CD58BDE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72" b="64755"/>
          <a:stretch/>
        </p:blipFill>
        <p:spPr bwMode="auto">
          <a:xfrm>
            <a:off x="2673579" y="4949718"/>
            <a:ext cx="929745" cy="74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ê²ì´ì§ ê·¸ëíì ëí ì´ë¯¸ì§ ê²ìê²°ê³¼">
            <a:extLst>
              <a:ext uri="{FF2B5EF4-FFF2-40B4-BE49-F238E27FC236}">
                <a16:creationId xmlns:a16="http://schemas.microsoft.com/office/drawing/2014/main" id="{F167F279-4F9E-4A1A-B7E9-098BA3B8F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52" t="64530" r="27683"/>
          <a:stretch/>
        </p:blipFill>
        <p:spPr bwMode="auto">
          <a:xfrm>
            <a:off x="7880594" y="4949718"/>
            <a:ext cx="897531" cy="74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ê²ì´ì§ ê·¸ëíì ëí ì´ë¯¸ì§ ê²ìê²°ê³¼">
            <a:extLst>
              <a:ext uri="{FF2B5EF4-FFF2-40B4-BE49-F238E27FC236}">
                <a16:creationId xmlns:a16="http://schemas.microsoft.com/office/drawing/2014/main" id="{88178AD1-C0BF-4E6B-8CBD-717014F0F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5" r="51380" b="67025"/>
          <a:stretch/>
        </p:blipFill>
        <p:spPr bwMode="auto">
          <a:xfrm>
            <a:off x="5297684" y="4973670"/>
            <a:ext cx="854055" cy="6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ê²ì´ì§ ê·¸ëíì ëí ì´ë¯¸ì§ ê²ìê²°ê³¼">
            <a:extLst>
              <a:ext uri="{FF2B5EF4-FFF2-40B4-BE49-F238E27FC236}">
                <a16:creationId xmlns:a16="http://schemas.microsoft.com/office/drawing/2014/main" id="{54256B16-C955-4A8E-ACE1-FAB910EA6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27" t="64530"/>
          <a:stretch/>
        </p:blipFill>
        <p:spPr bwMode="auto">
          <a:xfrm>
            <a:off x="10381847" y="4944964"/>
            <a:ext cx="969628" cy="74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0F74BC-FBB6-426C-AB7F-CEDB789D5BF7}"/>
              </a:ext>
            </a:extLst>
          </p:cNvPr>
          <p:cNvSpPr txBox="1"/>
          <p:nvPr/>
        </p:nvSpPr>
        <p:spPr>
          <a:xfrm>
            <a:off x="2338673" y="3658319"/>
            <a:ext cx="1155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모델선택</a:t>
            </a:r>
            <a:endParaRPr lang="en-US" altLang="ko-KR" sz="1200" dirty="0"/>
          </a:p>
          <a:p>
            <a:r>
              <a:rPr lang="ko-KR" altLang="en-US" sz="1200" dirty="0"/>
              <a:t>모델훈련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D457FA-4EC3-4978-BBAB-AD7DA18E3089}"/>
              </a:ext>
            </a:extLst>
          </p:cNvPr>
          <p:cNvSpPr txBox="1"/>
          <p:nvPr/>
        </p:nvSpPr>
        <p:spPr>
          <a:xfrm>
            <a:off x="2560718" y="5757023"/>
            <a:ext cx="115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모델평가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정확도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2A145B-CF41-41D4-8417-D7E7C23D14A0}"/>
              </a:ext>
            </a:extLst>
          </p:cNvPr>
          <p:cNvSpPr txBox="1"/>
          <p:nvPr/>
        </p:nvSpPr>
        <p:spPr>
          <a:xfrm>
            <a:off x="4770827" y="3565985"/>
            <a:ext cx="115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모델선택</a:t>
            </a:r>
            <a:endParaRPr lang="en-US" altLang="ko-KR" sz="1200" dirty="0"/>
          </a:p>
          <a:p>
            <a:r>
              <a:rPr lang="ko-KR" altLang="en-US" sz="1200" b="1" dirty="0">
                <a:solidFill>
                  <a:srgbClr val="FF0000"/>
                </a:solidFill>
              </a:rPr>
              <a:t>파라미터 조정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dirty="0"/>
              <a:t>모델훈련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31988A-7196-404B-81B1-51BA87B376DD}"/>
              </a:ext>
            </a:extLst>
          </p:cNvPr>
          <p:cNvSpPr txBox="1"/>
          <p:nvPr/>
        </p:nvSpPr>
        <p:spPr>
          <a:xfrm>
            <a:off x="5146978" y="5757023"/>
            <a:ext cx="115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모델평가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정확도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88CCEC-9EDD-4E12-8B1A-5BBD5A9E6D39}"/>
              </a:ext>
            </a:extLst>
          </p:cNvPr>
          <p:cNvSpPr txBox="1"/>
          <p:nvPr/>
        </p:nvSpPr>
        <p:spPr>
          <a:xfrm>
            <a:off x="6890956" y="3513475"/>
            <a:ext cx="236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모델선택</a:t>
            </a:r>
            <a:r>
              <a:rPr lang="en-US" altLang="ko-KR" sz="1200" dirty="0"/>
              <a:t>, </a:t>
            </a:r>
            <a:r>
              <a:rPr lang="ko-KR" altLang="en-US" sz="1200" dirty="0" err="1">
                <a:solidFill>
                  <a:srgbClr val="0000FF"/>
                </a:solidFill>
              </a:rPr>
              <a:t>그리드서치</a:t>
            </a:r>
            <a:r>
              <a:rPr lang="en-US" altLang="ko-KR" sz="1200" dirty="0">
                <a:solidFill>
                  <a:srgbClr val="0000FF"/>
                </a:solidFill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</a:rPr>
              <a:t>교차검증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파라미터 조정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dirty="0"/>
              <a:t>모델훈련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D28056-17C2-4CCB-9D71-C779DDCFA51A}"/>
              </a:ext>
            </a:extLst>
          </p:cNvPr>
          <p:cNvSpPr/>
          <p:nvPr/>
        </p:nvSpPr>
        <p:spPr>
          <a:xfrm>
            <a:off x="6624587" y="2329043"/>
            <a:ext cx="1541685" cy="5392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특성공학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A38CA3-691E-48EE-BF73-627A7DE4A365}"/>
              </a:ext>
            </a:extLst>
          </p:cNvPr>
          <p:cNvSpPr txBox="1"/>
          <p:nvPr/>
        </p:nvSpPr>
        <p:spPr>
          <a:xfrm>
            <a:off x="9908885" y="3563649"/>
            <a:ext cx="115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모델</a:t>
            </a:r>
            <a:r>
              <a:rPr lang="ko-KR" altLang="en-US" sz="1200" dirty="0">
                <a:solidFill>
                  <a:srgbClr val="0000FF"/>
                </a:solidFill>
              </a:rPr>
              <a:t>교체</a:t>
            </a:r>
            <a:endParaRPr lang="en-US" altLang="ko-KR" sz="1200" dirty="0">
              <a:solidFill>
                <a:srgbClr val="0000FF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파라미터 조정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dirty="0"/>
              <a:t>모델훈련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48ADC7-F014-457D-900F-2B2E8FFC5C23}"/>
              </a:ext>
            </a:extLst>
          </p:cNvPr>
          <p:cNvSpPr txBox="1"/>
          <p:nvPr/>
        </p:nvSpPr>
        <p:spPr>
          <a:xfrm>
            <a:off x="7795587" y="5746759"/>
            <a:ext cx="115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모델평가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정확도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A54944-8AFE-4BBF-A1C5-8284772F850F}"/>
              </a:ext>
            </a:extLst>
          </p:cNvPr>
          <p:cNvSpPr txBox="1"/>
          <p:nvPr/>
        </p:nvSpPr>
        <p:spPr>
          <a:xfrm>
            <a:off x="10266730" y="5746759"/>
            <a:ext cx="115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모델평가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정확도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8" name="Picture 2" descr="ê³¼ëì í© ê³¼ìì í©ì ëí ì´ë¯¸ì§ ê²ìê²°ê³¼">
            <a:extLst>
              <a:ext uri="{FF2B5EF4-FFF2-40B4-BE49-F238E27FC236}">
                <a16:creationId xmlns:a16="http://schemas.microsoft.com/office/drawing/2014/main" id="{28571EFF-9E89-4DCD-BB52-0192C0D16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471" y="5804889"/>
            <a:ext cx="842284" cy="59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ê³¼ëì í© ê³¼ìì í©ì ëí ì´ë¯¸ì§ ê²ìê²°ê³¼">
            <a:extLst>
              <a:ext uri="{FF2B5EF4-FFF2-40B4-BE49-F238E27FC236}">
                <a16:creationId xmlns:a16="http://schemas.microsoft.com/office/drawing/2014/main" id="{5D23FD99-A752-477F-AE3D-E3FC90030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853" y="5814220"/>
            <a:ext cx="842284" cy="59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ê³¼ëì í© ê³¼ìì í©ì ëí ì´ë¯¸ì§ ê²ìê²°ê³¼">
            <a:extLst>
              <a:ext uri="{FF2B5EF4-FFF2-40B4-BE49-F238E27FC236}">
                <a16:creationId xmlns:a16="http://schemas.microsoft.com/office/drawing/2014/main" id="{0AF2183B-9213-4415-8D15-DB3FC7E4C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690" y="5814219"/>
            <a:ext cx="842284" cy="59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ê³¼ëì í© ê³¼ìì í©ì ëí ì´ë¯¸ì§ ê²ìê²°ê³¼">
            <a:extLst>
              <a:ext uri="{FF2B5EF4-FFF2-40B4-BE49-F238E27FC236}">
                <a16:creationId xmlns:a16="http://schemas.microsoft.com/office/drawing/2014/main" id="{DC28516B-FFEB-4D99-B429-E263C2C46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481" y="5780955"/>
            <a:ext cx="842284" cy="59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1281A37-3303-4613-9249-F39371341EC3}"/>
              </a:ext>
            </a:extLst>
          </p:cNvPr>
          <p:cNvSpPr/>
          <p:nvPr/>
        </p:nvSpPr>
        <p:spPr>
          <a:xfrm>
            <a:off x="1366787" y="1614156"/>
            <a:ext cx="10515600" cy="4444971"/>
          </a:xfrm>
          <a:prstGeom prst="rightArrow">
            <a:avLst>
              <a:gd name="adj1" fmla="val 64397"/>
              <a:gd name="adj2" fmla="val 38728"/>
            </a:avLst>
          </a:prstGeom>
          <a:solidFill>
            <a:srgbClr val="4472C4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39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3CE97-E28A-40D7-8336-12B68B27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15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과대적합 </a:t>
            </a:r>
            <a:r>
              <a:rPr lang="en-US" altLang="ko-KR" dirty="0"/>
              <a:t>vs </a:t>
            </a:r>
            <a:r>
              <a:rPr lang="ko-KR" altLang="en-US" dirty="0"/>
              <a:t>과소적합</a:t>
            </a:r>
          </a:p>
        </p:txBody>
      </p:sp>
      <p:pic>
        <p:nvPicPr>
          <p:cNvPr id="3" name="Picture 2" descr="ê³¼ëì í© ê³¼ìì í©ì ëí ì´ë¯¸ì§ ê²ìê²°ê³¼">
            <a:extLst>
              <a:ext uri="{FF2B5EF4-FFF2-40B4-BE49-F238E27FC236}">
                <a16:creationId xmlns:a16="http://schemas.microsoft.com/office/drawing/2014/main" id="{0E5C89C6-4BB0-447D-B8FA-45BC1397A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22" y="2206170"/>
            <a:ext cx="5324325" cy="378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ostfiles12.naver.net/MjAxODA3MzBfMjMy/MDAxNTMyODkwNjUxMjY4.H_ocFIRFaG8MWrBsv8BWrTCaAMGLMKZZUh_Rd1krRLog.HAZRdDtrQMvVGKiEWfGls8bm0EhTyRKf7XzoSY1Cibsg.JPEG.qbxlvnf11/maxresdefault.jpg?type=w773">
            <a:extLst>
              <a:ext uri="{FF2B5EF4-FFF2-40B4-BE49-F238E27FC236}">
                <a16:creationId xmlns:a16="http://schemas.microsoft.com/office/drawing/2014/main" id="{D1508C21-D4F6-4AD2-AC82-4B5B8ED9F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91" y="1647371"/>
            <a:ext cx="5340164" cy="40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5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3CE97-E28A-40D7-8336-12B68B27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15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모델성능 향상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097159-9B3C-4F1A-B4EC-EE6DE136A9FD}"/>
              </a:ext>
            </a:extLst>
          </p:cNvPr>
          <p:cNvSpPr/>
          <p:nvPr/>
        </p:nvSpPr>
        <p:spPr>
          <a:xfrm>
            <a:off x="1275333" y="1244813"/>
            <a:ext cx="929128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데이터 읽기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7C375F-2237-439E-9D21-9D6913545080}"/>
              </a:ext>
            </a:extLst>
          </p:cNvPr>
          <p:cNvSpPr/>
          <p:nvPr/>
        </p:nvSpPr>
        <p:spPr>
          <a:xfrm>
            <a:off x="2204461" y="1244813"/>
            <a:ext cx="3756852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데이터전처리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E5325B-9F0E-4F88-BE3C-7F1C46D813C2}"/>
              </a:ext>
            </a:extLst>
          </p:cNvPr>
          <p:cNvSpPr/>
          <p:nvPr/>
        </p:nvSpPr>
        <p:spPr>
          <a:xfrm>
            <a:off x="5961313" y="1244813"/>
            <a:ext cx="2485999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모델선택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490142-298A-4B76-A096-7FD0C7789E00}"/>
              </a:ext>
            </a:extLst>
          </p:cNvPr>
          <p:cNvSpPr/>
          <p:nvPr/>
        </p:nvSpPr>
        <p:spPr>
          <a:xfrm>
            <a:off x="8447312" y="1244813"/>
            <a:ext cx="1545771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모델훈련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CD19EF-9273-4451-A4EC-8B6735ABB62B}"/>
              </a:ext>
            </a:extLst>
          </p:cNvPr>
          <p:cNvSpPr/>
          <p:nvPr/>
        </p:nvSpPr>
        <p:spPr>
          <a:xfrm>
            <a:off x="9993083" y="1244813"/>
            <a:ext cx="1894114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예측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5899A8-8995-4B5D-9DB6-BF6CC593A98F}"/>
              </a:ext>
            </a:extLst>
          </p:cNvPr>
          <p:cNvSpPr/>
          <p:nvPr/>
        </p:nvSpPr>
        <p:spPr>
          <a:xfrm>
            <a:off x="1275333" y="1707084"/>
            <a:ext cx="929128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데이터 읽기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0E0627-A27C-4A32-BD83-46E4B1B975CE}"/>
              </a:ext>
            </a:extLst>
          </p:cNvPr>
          <p:cNvSpPr/>
          <p:nvPr/>
        </p:nvSpPr>
        <p:spPr>
          <a:xfrm>
            <a:off x="3018969" y="1707084"/>
            <a:ext cx="2942344" cy="3612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탐색적 데이터 분석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68862B-0D0C-4C25-9049-A2CC0081165A}"/>
              </a:ext>
            </a:extLst>
          </p:cNvPr>
          <p:cNvSpPr/>
          <p:nvPr/>
        </p:nvSpPr>
        <p:spPr>
          <a:xfrm>
            <a:off x="5961313" y="1707084"/>
            <a:ext cx="2485999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모델선택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45D663-6AD8-489F-9A98-32925F7905E4}"/>
              </a:ext>
            </a:extLst>
          </p:cNvPr>
          <p:cNvSpPr/>
          <p:nvPr/>
        </p:nvSpPr>
        <p:spPr>
          <a:xfrm>
            <a:off x="8447312" y="1707084"/>
            <a:ext cx="1545771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모델훈련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AE8C62-31EA-4961-B22D-C4D281F6533D}"/>
              </a:ext>
            </a:extLst>
          </p:cNvPr>
          <p:cNvSpPr/>
          <p:nvPr/>
        </p:nvSpPr>
        <p:spPr>
          <a:xfrm>
            <a:off x="9993083" y="1707084"/>
            <a:ext cx="940228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예측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F1E0B8-56F4-4120-9394-58DAADBC2BA6}"/>
              </a:ext>
            </a:extLst>
          </p:cNvPr>
          <p:cNvSpPr/>
          <p:nvPr/>
        </p:nvSpPr>
        <p:spPr>
          <a:xfrm>
            <a:off x="2204461" y="1707084"/>
            <a:ext cx="814508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</a:rPr>
              <a:t>데이터전처리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ABC7CA-3084-40D7-B58F-9DC57257B121}"/>
              </a:ext>
            </a:extLst>
          </p:cNvPr>
          <p:cNvSpPr/>
          <p:nvPr/>
        </p:nvSpPr>
        <p:spPr>
          <a:xfrm>
            <a:off x="10933311" y="1707084"/>
            <a:ext cx="953886" cy="3612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평가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C5D395-FF17-4BCA-A786-5883B9A0C4E4}"/>
              </a:ext>
            </a:extLst>
          </p:cNvPr>
          <p:cNvSpPr/>
          <p:nvPr/>
        </p:nvSpPr>
        <p:spPr>
          <a:xfrm>
            <a:off x="1275333" y="2169355"/>
            <a:ext cx="929128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데이터 읽기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CBADB8-6230-4DB4-A25E-A9E9FFEF23E9}"/>
              </a:ext>
            </a:extLst>
          </p:cNvPr>
          <p:cNvSpPr/>
          <p:nvPr/>
        </p:nvSpPr>
        <p:spPr>
          <a:xfrm>
            <a:off x="3018969" y="2169355"/>
            <a:ext cx="2127836" cy="3612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 데이터 분석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460D31-8CE1-4910-B028-A48BF9A7BECB}"/>
              </a:ext>
            </a:extLst>
          </p:cNvPr>
          <p:cNvSpPr/>
          <p:nvPr/>
        </p:nvSpPr>
        <p:spPr>
          <a:xfrm>
            <a:off x="5961313" y="2169355"/>
            <a:ext cx="2485999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모델선택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D8BE44-B8EA-4485-8188-BB49447675DD}"/>
              </a:ext>
            </a:extLst>
          </p:cNvPr>
          <p:cNvSpPr/>
          <p:nvPr/>
        </p:nvSpPr>
        <p:spPr>
          <a:xfrm>
            <a:off x="8447312" y="2169355"/>
            <a:ext cx="1545771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65000"/>
                  </a:schemeClr>
                </a:solidFill>
              </a:rPr>
              <a:t>모델훈련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49C957-5F16-4682-8285-A00B4A03724D}"/>
              </a:ext>
            </a:extLst>
          </p:cNvPr>
          <p:cNvSpPr/>
          <p:nvPr/>
        </p:nvSpPr>
        <p:spPr>
          <a:xfrm>
            <a:off x="9993083" y="2169355"/>
            <a:ext cx="940228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예측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388299-1F90-496D-A464-2F166533472F}"/>
              </a:ext>
            </a:extLst>
          </p:cNvPr>
          <p:cNvSpPr/>
          <p:nvPr/>
        </p:nvSpPr>
        <p:spPr>
          <a:xfrm>
            <a:off x="2204461" y="2169355"/>
            <a:ext cx="814508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</a:rPr>
              <a:t>데이터전처리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DC2ABA-07B0-4843-BBC6-9CDA5D29C597}"/>
              </a:ext>
            </a:extLst>
          </p:cNvPr>
          <p:cNvSpPr/>
          <p:nvPr/>
        </p:nvSpPr>
        <p:spPr>
          <a:xfrm>
            <a:off x="10933311" y="2169355"/>
            <a:ext cx="953886" cy="3612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>
                <a:solidFill>
                  <a:schemeClr val="bg1">
                    <a:lumMod val="65000"/>
                  </a:schemeClr>
                </a:solidFill>
              </a:rPr>
              <a:t>평가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27E114D-F949-4623-8C89-3569A403C08B}"/>
              </a:ext>
            </a:extLst>
          </p:cNvPr>
          <p:cNvSpPr/>
          <p:nvPr/>
        </p:nvSpPr>
        <p:spPr>
          <a:xfrm>
            <a:off x="5146805" y="2169355"/>
            <a:ext cx="814508" cy="361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Train/Test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Data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0F5CD4-7630-41D1-A4DF-353E648E4745}"/>
              </a:ext>
            </a:extLst>
          </p:cNvPr>
          <p:cNvSpPr/>
          <p:nvPr/>
        </p:nvSpPr>
        <p:spPr>
          <a:xfrm>
            <a:off x="1275333" y="2631626"/>
            <a:ext cx="929128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데이터 읽기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BDF824-A45B-4B8E-B4BA-29EBD7F94F7B}"/>
              </a:ext>
            </a:extLst>
          </p:cNvPr>
          <p:cNvSpPr/>
          <p:nvPr/>
        </p:nvSpPr>
        <p:spPr>
          <a:xfrm>
            <a:off x="3018969" y="2631626"/>
            <a:ext cx="2127836" cy="3612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탐색적 데이터 분석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11EA4B-3493-4ABB-8FAA-8FD6D7E720D7}"/>
              </a:ext>
            </a:extLst>
          </p:cNvPr>
          <p:cNvSpPr/>
          <p:nvPr/>
        </p:nvSpPr>
        <p:spPr>
          <a:xfrm>
            <a:off x="5961314" y="2631626"/>
            <a:ext cx="1252283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모델선택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D71FE9-6D44-47D7-8F9B-C05D9D4794F3}"/>
              </a:ext>
            </a:extLst>
          </p:cNvPr>
          <p:cNvSpPr/>
          <p:nvPr/>
        </p:nvSpPr>
        <p:spPr>
          <a:xfrm>
            <a:off x="8447312" y="2631626"/>
            <a:ext cx="1545771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65000"/>
                  </a:schemeClr>
                </a:solidFill>
              </a:rPr>
              <a:t>모델훈련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C02A46-EACB-465D-B99A-7697F1681DC9}"/>
              </a:ext>
            </a:extLst>
          </p:cNvPr>
          <p:cNvSpPr/>
          <p:nvPr/>
        </p:nvSpPr>
        <p:spPr>
          <a:xfrm>
            <a:off x="9993083" y="2631626"/>
            <a:ext cx="940228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예측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90B74F-664E-4220-BE1B-84AE060008E5}"/>
              </a:ext>
            </a:extLst>
          </p:cNvPr>
          <p:cNvSpPr/>
          <p:nvPr/>
        </p:nvSpPr>
        <p:spPr>
          <a:xfrm>
            <a:off x="2204461" y="2631626"/>
            <a:ext cx="814508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</a:rPr>
              <a:t>데이터전처리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1B96CDD-44D1-48E5-9F3C-2E806976E253}"/>
              </a:ext>
            </a:extLst>
          </p:cNvPr>
          <p:cNvSpPr/>
          <p:nvPr/>
        </p:nvSpPr>
        <p:spPr>
          <a:xfrm>
            <a:off x="10933311" y="2631626"/>
            <a:ext cx="953886" cy="3612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>
                <a:solidFill>
                  <a:schemeClr val="bg1">
                    <a:lumMod val="65000"/>
                  </a:schemeClr>
                </a:solidFill>
              </a:rPr>
              <a:t>평가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82F917-EF41-46B8-8A88-6BAD6D564C39}"/>
              </a:ext>
            </a:extLst>
          </p:cNvPr>
          <p:cNvSpPr/>
          <p:nvPr/>
        </p:nvSpPr>
        <p:spPr>
          <a:xfrm>
            <a:off x="5146805" y="2631626"/>
            <a:ext cx="814508" cy="361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</a:rPr>
              <a:t>Train/Test</a:t>
            </a:r>
          </a:p>
          <a:p>
            <a:pPr algn="ctr"/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</a:rPr>
              <a:t>Data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9578C4-F8A1-4640-ABC3-68363E5BADC6}"/>
              </a:ext>
            </a:extLst>
          </p:cNvPr>
          <p:cNvSpPr txBox="1"/>
          <p:nvPr/>
        </p:nvSpPr>
        <p:spPr>
          <a:xfrm>
            <a:off x="143115" y="1293207"/>
            <a:ext cx="1241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Step 1</a:t>
            </a:r>
            <a:endParaRPr lang="ko-KR" alt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3589E7-1FC9-4AF1-B23D-808AE77B6F12}"/>
              </a:ext>
            </a:extLst>
          </p:cNvPr>
          <p:cNvSpPr txBox="1"/>
          <p:nvPr/>
        </p:nvSpPr>
        <p:spPr>
          <a:xfrm>
            <a:off x="143115" y="1755478"/>
            <a:ext cx="1241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Step 2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35100E-CD4B-4C63-B65B-525A39B26D7D}"/>
              </a:ext>
            </a:extLst>
          </p:cNvPr>
          <p:cNvSpPr txBox="1"/>
          <p:nvPr/>
        </p:nvSpPr>
        <p:spPr>
          <a:xfrm>
            <a:off x="143115" y="2217749"/>
            <a:ext cx="1241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Step 3, 4, 5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29E025-8A59-4313-ACAC-8BAD1BA8FFCD}"/>
              </a:ext>
            </a:extLst>
          </p:cNvPr>
          <p:cNvSpPr txBox="1"/>
          <p:nvPr/>
        </p:nvSpPr>
        <p:spPr>
          <a:xfrm>
            <a:off x="143115" y="2681420"/>
            <a:ext cx="1241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Step 5-1, 5-2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ABAC780-DD08-4E4C-85AF-983D66B34258}"/>
              </a:ext>
            </a:extLst>
          </p:cNvPr>
          <p:cNvSpPr/>
          <p:nvPr/>
        </p:nvSpPr>
        <p:spPr>
          <a:xfrm>
            <a:off x="7213597" y="2631624"/>
            <a:ext cx="1236702" cy="3612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그리드 </a:t>
            </a:r>
            <a:r>
              <a:rPr lang="ko-KR" altLang="en-US" sz="1000" b="1" dirty="0" err="1">
                <a:solidFill>
                  <a:schemeClr val="tx1"/>
                </a:solidFill>
              </a:rPr>
              <a:t>서치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08F6590-1780-4B43-90A0-24944A109B06}"/>
              </a:ext>
            </a:extLst>
          </p:cNvPr>
          <p:cNvSpPr/>
          <p:nvPr/>
        </p:nvSpPr>
        <p:spPr>
          <a:xfrm>
            <a:off x="1280562" y="3093893"/>
            <a:ext cx="929128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데이터 읽기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197816C-D968-49DB-832C-63AE54C0ECCC}"/>
              </a:ext>
            </a:extLst>
          </p:cNvPr>
          <p:cNvSpPr/>
          <p:nvPr/>
        </p:nvSpPr>
        <p:spPr>
          <a:xfrm>
            <a:off x="3024198" y="3093893"/>
            <a:ext cx="1173950" cy="3612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탐색적 데이터 분석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803EAE6-0807-48BC-81B9-E53B865BEBC0}"/>
              </a:ext>
            </a:extLst>
          </p:cNvPr>
          <p:cNvSpPr/>
          <p:nvPr/>
        </p:nvSpPr>
        <p:spPr>
          <a:xfrm>
            <a:off x="5966543" y="3093893"/>
            <a:ext cx="1252283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모델선택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47B8474-663B-4948-BFD6-07365173823A}"/>
              </a:ext>
            </a:extLst>
          </p:cNvPr>
          <p:cNvSpPr/>
          <p:nvPr/>
        </p:nvSpPr>
        <p:spPr>
          <a:xfrm>
            <a:off x="8452541" y="3093893"/>
            <a:ext cx="1545771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65000"/>
                  </a:schemeClr>
                </a:solidFill>
              </a:rPr>
              <a:t>모델훈련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B85419-5BC1-4BBF-B29C-52CD007ED899}"/>
              </a:ext>
            </a:extLst>
          </p:cNvPr>
          <p:cNvSpPr/>
          <p:nvPr/>
        </p:nvSpPr>
        <p:spPr>
          <a:xfrm>
            <a:off x="9998312" y="3093893"/>
            <a:ext cx="940228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예측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71AA61-0818-45DB-8B7F-951373E6D411}"/>
              </a:ext>
            </a:extLst>
          </p:cNvPr>
          <p:cNvSpPr/>
          <p:nvPr/>
        </p:nvSpPr>
        <p:spPr>
          <a:xfrm>
            <a:off x="2209690" y="3093893"/>
            <a:ext cx="814508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</a:rPr>
              <a:t>데이터전처리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02E2FA-F89A-43C5-AC81-E65A8220C22A}"/>
              </a:ext>
            </a:extLst>
          </p:cNvPr>
          <p:cNvSpPr/>
          <p:nvPr/>
        </p:nvSpPr>
        <p:spPr>
          <a:xfrm>
            <a:off x="10938540" y="3093893"/>
            <a:ext cx="953886" cy="3612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>
                <a:solidFill>
                  <a:schemeClr val="bg1">
                    <a:lumMod val="65000"/>
                  </a:schemeClr>
                </a:solidFill>
              </a:rPr>
              <a:t>평가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012915F-F5E3-48AF-9E03-81BA970D5AA6}"/>
              </a:ext>
            </a:extLst>
          </p:cNvPr>
          <p:cNvSpPr/>
          <p:nvPr/>
        </p:nvSpPr>
        <p:spPr>
          <a:xfrm>
            <a:off x="5152034" y="3093893"/>
            <a:ext cx="814508" cy="361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</a:rPr>
              <a:t>Train/Test</a:t>
            </a:r>
          </a:p>
          <a:p>
            <a:pPr algn="ctr"/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</a:rPr>
              <a:t>Data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B9F31B-66BF-4A43-8939-EDB0243DBF76}"/>
              </a:ext>
            </a:extLst>
          </p:cNvPr>
          <p:cNvSpPr txBox="1"/>
          <p:nvPr/>
        </p:nvSpPr>
        <p:spPr>
          <a:xfrm>
            <a:off x="148344" y="3143687"/>
            <a:ext cx="1241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Step 6,7,8,9,10</a:t>
            </a:r>
            <a:endParaRPr lang="ko-KR" altLang="en-US" sz="11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600BDB2-52CC-40E3-B900-600853E4C199}"/>
              </a:ext>
            </a:extLst>
          </p:cNvPr>
          <p:cNvSpPr/>
          <p:nvPr/>
        </p:nvSpPr>
        <p:spPr>
          <a:xfrm>
            <a:off x="7218826" y="3093891"/>
            <a:ext cx="1236702" cy="3612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그리드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</a:rPr>
              <a:t>서치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BC1320E-CE21-4CEC-8447-62B8A94A9186}"/>
              </a:ext>
            </a:extLst>
          </p:cNvPr>
          <p:cNvSpPr/>
          <p:nvPr/>
        </p:nvSpPr>
        <p:spPr>
          <a:xfrm>
            <a:off x="4192276" y="3093891"/>
            <a:ext cx="954529" cy="361203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특성공학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FB85902-C09B-4F24-8B46-31D7E939A01F}"/>
              </a:ext>
            </a:extLst>
          </p:cNvPr>
          <p:cNvSpPr/>
          <p:nvPr/>
        </p:nvSpPr>
        <p:spPr>
          <a:xfrm>
            <a:off x="1275333" y="3556156"/>
            <a:ext cx="929128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데이터 읽기 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CD2FE1B-F9C8-4778-9E5C-3208508B9F2D}"/>
              </a:ext>
            </a:extLst>
          </p:cNvPr>
          <p:cNvSpPr/>
          <p:nvPr/>
        </p:nvSpPr>
        <p:spPr>
          <a:xfrm>
            <a:off x="3018969" y="3556156"/>
            <a:ext cx="1173950" cy="3612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탐색적 데이터 분석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D8CBED-A4DF-45E4-8EFD-79C6C6D35F11}"/>
              </a:ext>
            </a:extLst>
          </p:cNvPr>
          <p:cNvSpPr/>
          <p:nvPr/>
        </p:nvSpPr>
        <p:spPr>
          <a:xfrm>
            <a:off x="5961314" y="3556156"/>
            <a:ext cx="1252283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모델선택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AAAFC93-0CDD-4A2E-B77A-6F7831EE1F28}"/>
              </a:ext>
            </a:extLst>
          </p:cNvPr>
          <p:cNvSpPr/>
          <p:nvPr/>
        </p:nvSpPr>
        <p:spPr>
          <a:xfrm>
            <a:off x="8447312" y="3556156"/>
            <a:ext cx="1545771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bg1">
                    <a:lumMod val="65000"/>
                  </a:schemeClr>
                </a:solidFill>
              </a:rPr>
              <a:t>모델훈련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F7780F-E529-49C1-B4DF-36B4AD9EBCFA}"/>
              </a:ext>
            </a:extLst>
          </p:cNvPr>
          <p:cNvSpPr/>
          <p:nvPr/>
        </p:nvSpPr>
        <p:spPr>
          <a:xfrm>
            <a:off x="9993083" y="3556156"/>
            <a:ext cx="940228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예측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D9F5055-960D-40CA-97A8-0DD1EB010DCE}"/>
              </a:ext>
            </a:extLst>
          </p:cNvPr>
          <p:cNvSpPr/>
          <p:nvPr/>
        </p:nvSpPr>
        <p:spPr>
          <a:xfrm>
            <a:off x="2204461" y="3556156"/>
            <a:ext cx="814508" cy="36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</a:rPr>
              <a:t>데이터전처리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6A6F6DD-F5D5-4140-8846-1ABBD752D0B4}"/>
              </a:ext>
            </a:extLst>
          </p:cNvPr>
          <p:cNvSpPr/>
          <p:nvPr/>
        </p:nvSpPr>
        <p:spPr>
          <a:xfrm>
            <a:off x="10933311" y="3556156"/>
            <a:ext cx="953886" cy="3612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>
                <a:solidFill>
                  <a:schemeClr val="bg1">
                    <a:lumMod val="65000"/>
                  </a:schemeClr>
                </a:solidFill>
              </a:rPr>
              <a:t>평가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287CBE-7504-4AB9-BAD7-5A15CBD38AB7}"/>
              </a:ext>
            </a:extLst>
          </p:cNvPr>
          <p:cNvSpPr/>
          <p:nvPr/>
        </p:nvSpPr>
        <p:spPr>
          <a:xfrm>
            <a:off x="5146805" y="3556156"/>
            <a:ext cx="814508" cy="361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</a:rPr>
              <a:t>Train/Test</a:t>
            </a:r>
          </a:p>
          <a:p>
            <a:pPr algn="ctr"/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</a:rPr>
              <a:t>Data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DEB207-1ECA-4488-AAE5-3C7B9A90CE78}"/>
              </a:ext>
            </a:extLst>
          </p:cNvPr>
          <p:cNvSpPr txBox="1"/>
          <p:nvPr/>
        </p:nvSpPr>
        <p:spPr>
          <a:xfrm>
            <a:off x="143115" y="3605950"/>
            <a:ext cx="1241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Step 11-2, 12-2</a:t>
            </a:r>
            <a:endParaRPr lang="ko-KR" altLang="en-US" sz="11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EFA5739-32DC-47A7-AD17-C862AF954EC0}"/>
              </a:ext>
            </a:extLst>
          </p:cNvPr>
          <p:cNvSpPr/>
          <p:nvPr/>
        </p:nvSpPr>
        <p:spPr>
          <a:xfrm>
            <a:off x="7213597" y="3556154"/>
            <a:ext cx="609600" cy="3612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그리드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</a:rPr>
              <a:t>서치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7DB831F-9741-442A-96A9-F08C07106169}"/>
              </a:ext>
            </a:extLst>
          </p:cNvPr>
          <p:cNvSpPr/>
          <p:nvPr/>
        </p:nvSpPr>
        <p:spPr>
          <a:xfrm>
            <a:off x="4187047" y="3556154"/>
            <a:ext cx="954529" cy="361203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>
                <a:solidFill>
                  <a:schemeClr val="bg1">
                    <a:lumMod val="65000"/>
                  </a:schemeClr>
                </a:solidFill>
              </a:rPr>
              <a:t>특성공학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9843203-BA5B-403C-BC7E-CE1A80148D93}"/>
              </a:ext>
            </a:extLst>
          </p:cNvPr>
          <p:cNvSpPr/>
          <p:nvPr/>
        </p:nvSpPr>
        <p:spPr>
          <a:xfrm>
            <a:off x="7823197" y="3556153"/>
            <a:ext cx="624116" cy="361203"/>
          </a:xfrm>
          <a:prstGeom prst="rec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교차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검증</a:t>
            </a:r>
          </a:p>
        </p:txBody>
      </p:sp>
    </p:spTree>
    <p:extLst>
      <p:ext uri="{BB962C8B-B14F-4D97-AF65-F5344CB8AC3E}">
        <p14:creationId xmlns:p14="http://schemas.microsoft.com/office/powerpoint/2010/main" val="425321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194</Words>
  <Application>Microsoft Office PowerPoint</Application>
  <PresentationFormat>와이드스크린</PresentationFormat>
  <Paragraphs>96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Machine Learning 분석방법</vt:lpstr>
      <vt:lpstr>Machine Learning의 유형</vt:lpstr>
      <vt:lpstr>주요 용어</vt:lpstr>
      <vt:lpstr>머신러닝모델 성능향상 방법</vt:lpstr>
      <vt:lpstr>과대적합 vs 과소적합</vt:lpstr>
      <vt:lpstr>모델성능 향상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분석방법</dc:title>
  <dc:creator>Hong Junghoon</dc:creator>
  <cp:lastModifiedBy>Hong Junghoon</cp:lastModifiedBy>
  <cp:revision>24</cp:revision>
  <dcterms:created xsi:type="dcterms:W3CDTF">2019-06-19T17:20:58Z</dcterms:created>
  <dcterms:modified xsi:type="dcterms:W3CDTF">2019-06-20T18:55:28Z</dcterms:modified>
</cp:coreProperties>
</file>