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6" r:id="rId6"/>
    <p:sldId id="264" r:id="rId7"/>
    <p:sldId id="267" r:id="rId8"/>
    <p:sldId id="259" r:id="rId9"/>
    <p:sldId id="268" r:id="rId10"/>
    <p:sldId id="269" r:id="rId11"/>
    <p:sldId id="260" r:id="rId12"/>
    <p:sldId id="270" r:id="rId13"/>
    <p:sldId id="261" r:id="rId14"/>
    <p:sldId id="262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1" autoAdjust="0"/>
    <p:restoredTop sz="94660"/>
  </p:normalViewPr>
  <p:slideViewPr>
    <p:cSldViewPr snapToGrid="0">
      <p:cViewPr>
        <p:scale>
          <a:sx n="75" d="100"/>
          <a:sy n="75" d="100"/>
        </p:scale>
        <p:origin x="3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98C55-DF16-4F08-AD61-E9A709F6A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FA64F9-EA29-44D6-8BE8-D2E91254F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597F4C-7AA3-4D6A-A8C6-7AC19803D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BD7F4F-6D27-4BF4-A061-1AC29C0E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3250C-5A1B-47EF-B098-F88A7866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39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8A046-3451-4AA1-82B4-C2C2218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B17C68-7D55-4B52-8700-50F6A684B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E4CCB-C92D-4A45-AE70-ABC0E6C3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CA8DBF-556A-4322-BA77-07F112E0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2AA94D-E25C-471F-B451-8183767E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856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4FC672-BF8F-4573-8B75-588C0ECDC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A69CB-A20C-44EF-B142-539F07D37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2AA05A-9C4C-4137-A616-3083D11E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206AD-EC9C-4334-81B2-34C4592C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B5C423-D588-48B0-BEA7-6AC3BF681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812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8C82D-F1B2-403A-B3C9-9CE56D77E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D1D352-825B-49B6-8458-FE2D65C4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93CBAB-3634-424E-8F08-68AF0D6E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324C8-BAE5-4C83-AEBB-160C9ECB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5E72F-D053-4CB3-929C-E843CC36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62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6E309-6BB5-46EE-B685-438D607C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90B69-B0D7-499C-88F3-291EB5AC5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38A44-9683-4462-8DA9-18F07AA3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EB1AE-2698-4DEB-BE0A-CDF809DB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DD4007-357F-4FB6-9932-AF529BD3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3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0D33E-142F-46B2-8AEC-333C2F3C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525765-B73C-4E5A-8228-D842DB17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E2FFE-987E-4D56-8767-F7B7A931B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9BB8B-6557-41C9-9EA8-99D0D108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B5B66-B5D9-4B80-B5F1-4118EE46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3714A3-0A47-4D85-8146-1A116019D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47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019E5-5350-42CF-847E-2041F0B5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936A4-21A9-4D9C-B673-1971687E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755F4E-ED5A-4C92-971F-00CAC95AB5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FE3001-82C2-4483-99A9-370C9751C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A46EF-6170-48A9-A4C0-921BBF937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1CDBEC-A228-4D57-89D7-2CF1EBB4C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DE961E-C5B2-494F-A3F9-0E2E1A06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34FB1E-2B5E-4AA0-A680-69484157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00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60070-EC0D-4CAF-9E77-50A339D5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C51B97-7945-4D90-A330-C5E754A1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8E4209-44DF-44B9-B9B5-41C3E235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B13534-10E3-4C13-BB60-34276B44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38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9D5729-59F9-4355-87D9-F10238B7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D74CCD-CD18-45C5-9E87-3C0121D7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31295E-5ECB-4D8F-BD94-55E4C8AA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0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283D4-B673-4A9E-9F6B-44559642B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C239E-99C0-4779-B607-53294597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D5ED8A-78CA-4480-AAA5-08C55CF4A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02D91-02A0-439E-A6EB-9F85AF2F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9A0253-158E-490C-96DF-7DFBFB22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338F-D36F-4D18-9757-10A71705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239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BBC51-82A2-48B6-BB7F-C33FC43C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F11814-6877-4EF3-8666-A089FDA23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8EA4F3-29DB-4774-8E63-D11B6B3CE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299000-D050-46CB-9604-A7F7224C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568469-C37A-4545-B443-BF6865ED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D665A0C-37F0-496C-82E6-BE187356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79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98E605-9E86-4717-BE69-88BEEC0D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2A771-4335-4CEF-B3D7-D628FB22C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F792D-5C35-475E-89F1-62EB4B183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8E0E5-2B1C-45EA-8B5C-2DCC3DDCD8CC}" type="datetimeFigureOut">
              <a:rPr lang="ko-KR" altLang="en-US" smtClean="0"/>
              <a:t>2019-07-14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D1117E-CEE2-4824-BCC2-5AB0AE144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01F42-179E-4F2C-AE14-B0EED03BB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CD4D9-E1E3-4520-A9C0-539252D1A3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6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atadriveninvestor/my-machine-learning-workflow-7576f7dbcef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A9375-134F-41B7-8408-E93EA3EC94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Machine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D851AA-2133-4C7C-BC1C-A093E33263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2019.7.19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9524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40C67D9-A3C2-42BD-98FD-1FB45CFA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Step4 : </a:t>
            </a:r>
            <a:r>
              <a:rPr lang="ko-KR" altLang="en-US" dirty="0"/>
              <a:t>데이터의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BB0E6-D771-44F6-B0B0-2D1C5B9FC2CA}"/>
              </a:ext>
            </a:extLst>
          </p:cNvPr>
          <p:cNvSpPr txBox="1"/>
          <p:nvPr/>
        </p:nvSpPr>
        <p:spPr>
          <a:xfrm>
            <a:off x="1035170" y="1423358"/>
            <a:ext cx="1039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Scatterplot Matrix</a:t>
            </a:r>
            <a:r>
              <a:rPr lang="ko-KR" altLang="en-US" sz="2800" dirty="0">
                <a:latin typeface="+mn-ea"/>
              </a:rPr>
              <a:t>를 통해서 </a:t>
            </a:r>
            <a:r>
              <a:rPr lang="ko-KR" altLang="en-US" sz="2800" dirty="0" err="1">
                <a:latin typeface="+mn-ea"/>
              </a:rPr>
              <a:t>데이터간의</a:t>
            </a:r>
            <a:r>
              <a:rPr lang="ko-KR" altLang="en-US" sz="2800" dirty="0">
                <a:latin typeface="+mn-ea"/>
              </a:rPr>
              <a:t> 관계를 파악한다</a:t>
            </a:r>
            <a:endParaRPr lang="en-US" altLang="ko-KR" sz="2800" dirty="0">
              <a:latin typeface="+mn-ea"/>
            </a:endParaRPr>
          </a:p>
        </p:txBody>
      </p:sp>
      <p:pic>
        <p:nvPicPr>
          <p:cNvPr id="10242" name="Picture 2" descr="https://miro.medium.com/max/1050/1*B_Qbq1_JzU7K7J0a3uokjw.png">
            <a:extLst>
              <a:ext uri="{FF2B5EF4-FFF2-40B4-BE49-F238E27FC236}">
                <a16:creationId xmlns:a16="http://schemas.microsoft.com/office/drawing/2014/main" id="{D09C351F-8D97-4C5F-A499-7D6B4F73A1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419" y="2224538"/>
            <a:ext cx="4833162" cy="430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7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miro.medium.com/max/1500/1*gp3B4MIyZYrW6yvTy9dDaQ.jpeg">
            <a:extLst>
              <a:ext uri="{FF2B5EF4-FFF2-40B4-BE49-F238E27FC236}">
                <a16:creationId xmlns:a16="http://schemas.microsoft.com/office/drawing/2014/main" id="{2CC0E610-31B2-4B68-970B-102330BD04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541" y="2333625"/>
            <a:ext cx="87889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CFD520A1-8D4B-4F50-94E5-83134762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Step5 : </a:t>
            </a:r>
            <a:r>
              <a:rPr lang="ko-KR" altLang="en-US" dirty="0"/>
              <a:t>파라미터의 조절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A6617-58F6-4E07-9E89-DE6460E30984}"/>
              </a:ext>
            </a:extLst>
          </p:cNvPr>
          <p:cNvSpPr txBox="1"/>
          <p:nvPr/>
        </p:nvSpPr>
        <p:spPr>
          <a:xfrm>
            <a:off x="1035170" y="1423358"/>
            <a:ext cx="10396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각 모델에는 고유의 파라미터가 있고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파라미터를 </a:t>
            </a:r>
            <a:r>
              <a:rPr lang="ko-KR" altLang="en-US" sz="2800" dirty="0" err="1">
                <a:latin typeface="+mn-ea"/>
              </a:rPr>
              <a:t>셋팅해야</a:t>
            </a:r>
            <a:r>
              <a:rPr lang="ko-KR" altLang="en-US" sz="2800" dirty="0">
                <a:latin typeface="+mn-ea"/>
              </a:rPr>
              <a:t> 하므로 사용하는 모델을 잘 이해할 필요가 있다</a:t>
            </a:r>
            <a:r>
              <a:rPr lang="en-US" altLang="ko-KR" sz="2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FD520A1-8D4B-4F50-94E5-83134762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Step5 : </a:t>
            </a:r>
            <a:r>
              <a:rPr lang="ko-KR" altLang="en-US" dirty="0"/>
              <a:t>파라미터의 조절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EA6617-58F6-4E07-9E89-DE6460E30984}"/>
              </a:ext>
            </a:extLst>
          </p:cNvPr>
          <p:cNvSpPr txBox="1"/>
          <p:nvPr/>
        </p:nvSpPr>
        <p:spPr>
          <a:xfrm>
            <a:off x="1035170" y="1423358"/>
            <a:ext cx="10396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적절한 파라미터를 찾을 때</a:t>
            </a:r>
            <a:r>
              <a:rPr lang="en-US" altLang="ko-KR" sz="2800" dirty="0">
                <a:latin typeface="+mn-ea"/>
              </a:rPr>
              <a:t>, grid search</a:t>
            </a:r>
            <a:r>
              <a:rPr lang="ko-KR" altLang="en-US" sz="2800" dirty="0">
                <a:latin typeface="+mn-ea"/>
              </a:rPr>
              <a:t>를 사용하지 말고</a:t>
            </a:r>
            <a:r>
              <a:rPr lang="en-US" altLang="ko-KR" sz="2800" dirty="0">
                <a:latin typeface="+mn-ea"/>
              </a:rPr>
              <a:t>, random search</a:t>
            </a:r>
            <a:r>
              <a:rPr lang="ko-KR" altLang="en-US" sz="2800" dirty="0">
                <a:latin typeface="+mn-ea"/>
              </a:rPr>
              <a:t>를 사용하는 것이 좋다</a:t>
            </a:r>
            <a:r>
              <a:rPr lang="en-US" altLang="ko-KR" sz="2800" dirty="0">
                <a:latin typeface="+mn-ea"/>
              </a:rPr>
              <a:t>.</a:t>
            </a:r>
          </a:p>
        </p:txBody>
      </p:sp>
      <p:pic>
        <p:nvPicPr>
          <p:cNvPr id="13316" name="Picture 4" descr="https://miro.medium.com/max/1050/1*C2t5JcQPFji9T-SQR54uBA.png">
            <a:extLst>
              <a:ext uri="{FF2B5EF4-FFF2-40B4-BE49-F238E27FC236}">
                <a16:creationId xmlns:a16="http://schemas.microsoft.com/office/drawing/2014/main" id="{2F5C87C8-8119-4F50-967E-E6733587C2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16994"/>
            <a:ext cx="7620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210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miro.medium.com/max/2258/1*3Ax2wAd8U9sbZt93So0k_g.jpeg">
            <a:extLst>
              <a:ext uri="{FF2B5EF4-FFF2-40B4-BE49-F238E27FC236}">
                <a16:creationId xmlns:a16="http://schemas.microsoft.com/office/drawing/2014/main" id="{A943C3E1-A13D-4681-AA30-F7754536D0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0926"/>
            <a:ext cx="10515600" cy="4262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3F12E566-8BE8-414F-AE12-A30408D8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Step6 : Training &amp; Testing Data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B5DF0-0BA6-4B69-A52A-DA12B07E404C}"/>
              </a:ext>
            </a:extLst>
          </p:cNvPr>
          <p:cNvSpPr txBox="1"/>
          <p:nvPr/>
        </p:nvSpPr>
        <p:spPr>
          <a:xfrm>
            <a:off x="1035170" y="1423358"/>
            <a:ext cx="10396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모델을 일반화하기 위해서 </a:t>
            </a:r>
            <a:r>
              <a:rPr lang="en-US" altLang="ko-KR" sz="2800" dirty="0">
                <a:latin typeface="+mn-ea"/>
              </a:rPr>
              <a:t>train</a:t>
            </a:r>
            <a:r>
              <a:rPr lang="ko-KR" altLang="en-US" sz="2800" dirty="0">
                <a:latin typeface="+mn-ea"/>
              </a:rPr>
              <a:t>에 활용되지 않은</a:t>
            </a:r>
            <a:r>
              <a:rPr lang="en-US" altLang="ko-KR" sz="2800" dirty="0">
                <a:latin typeface="+mn-ea"/>
              </a:rPr>
              <a:t>, </a:t>
            </a:r>
            <a:r>
              <a:rPr lang="ko-KR" altLang="en-US" sz="2800" dirty="0">
                <a:latin typeface="+mn-ea"/>
              </a:rPr>
              <a:t>이전에 본 적이 없는 데이터로 </a:t>
            </a:r>
            <a:r>
              <a:rPr lang="en-US" altLang="ko-KR" sz="2800" dirty="0">
                <a:latin typeface="+mn-ea"/>
              </a:rPr>
              <a:t>Test</a:t>
            </a:r>
            <a:r>
              <a:rPr lang="ko-KR" altLang="en-US" sz="2800" dirty="0">
                <a:latin typeface="+mn-ea"/>
              </a:rPr>
              <a:t>를 </a:t>
            </a:r>
            <a:r>
              <a:rPr lang="ko-KR" altLang="en-US" sz="2800" dirty="0" err="1">
                <a:latin typeface="+mn-ea"/>
              </a:rPr>
              <a:t>해야한다</a:t>
            </a:r>
            <a:r>
              <a:rPr lang="en-US" altLang="ko-KR" sz="28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042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s://miro.medium.com/max/2979/1*iWkJS33mwmOprcKiQtaLaA.jpeg">
            <a:extLst>
              <a:ext uri="{FF2B5EF4-FFF2-40B4-BE49-F238E27FC236}">
                <a16:creationId xmlns:a16="http://schemas.microsoft.com/office/drawing/2014/main" id="{5DD73F30-9AB2-4E5D-AF00-81B3B92216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7188"/>
            <a:ext cx="10515600" cy="40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AA07E76-42C8-4F09-AC68-F2909F21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Step7 : The Full Model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941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AA07E76-42C8-4F09-AC68-F2909F21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Step7 : The Full Model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255F3-1B69-42B6-A044-84B660D5E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99"/>
            <a:ext cx="10515600" cy="4424363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 sz="4200" b="1" dirty="0">
                <a:latin typeface="+mn-ea"/>
              </a:rPr>
              <a:t>Pre-trained model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 err="1">
                <a:latin typeface="+mn-ea"/>
              </a:rPr>
              <a:t>딥러닝은</a:t>
            </a:r>
            <a:r>
              <a:rPr lang="ko-KR" altLang="en-US" dirty="0">
                <a:latin typeface="+mn-ea"/>
              </a:rPr>
              <a:t> 데이터가 특히 많이 필요로 하는 모델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강력한 장비에서도 며칠동안 훈련하기도 하는데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사람들이 먼저 </a:t>
            </a:r>
            <a:r>
              <a:rPr lang="en-US" altLang="ko-KR" dirty="0">
                <a:latin typeface="+mn-ea"/>
              </a:rPr>
              <a:t>pre-trained model</a:t>
            </a:r>
            <a:r>
              <a:rPr lang="ko-KR" altLang="en-US" dirty="0">
                <a:latin typeface="+mn-ea"/>
              </a:rPr>
              <a:t>을 제공하는 경우도 있다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endParaRPr lang="en-US" altLang="ko-KR" dirty="0">
              <a:latin typeface="+mn-ea"/>
            </a:endParaRPr>
          </a:p>
          <a:p>
            <a:r>
              <a:rPr lang="en-US" altLang="ko-KR" sz="4200" b="1" dirty="0">
                <a:latin typeface="+mn-ea"/>
              </a:rPr>
              <a:t>Feature</a:t>
            </a:r>
            <a:r>
              <a:rPr lang="ko-KR" altLang="en-US" sz="4200" b="1" dirty="0">
                <a:latin typeface="+mn-ea"/>
              </a:rPr>
              <a:t> </a:t>
            </a:r>
            <a:r>
              <a:rPr lang="en-US" altLang="ko-KR" sz="4200" b="1" dirty="0">
                <a:latin typeface="+mn-ea"/>
              </a:rPr>
              <a:t>Engineering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모델의 복잡성을 줄이고 </a:t>
            </a:r>
            <a:r>
              <a:rPr lang="en-US" altLang="ko-KR" dirty="0">
                <a:latin typeface="+mn-ea"/>
              </a:rPr>
              <a:t>training </a:t>
            </a:r>
            <a:r>
              <a:rPr lang="ko-KR" altLang="en-US" dirty="0">
                <a:latin typeface="+mn-ea"/>
              </a:rPr>
              <a:t>시간을 줄이기 위해서 유용한 </a:t>
            </a:r>
            <a:r>
              <a:rPr lang="en-US" altLang="ko-KR" dirty="0">
                <a:latin typeface="+mn-ea"/>
              </a:rPr>
              <a:t>feature</a:t>
            </a:r>
            <a:r>
              <a:rPr lang="ko-KR" altLang="en-US" dirty="0">
                <a:latin typeface="+mn-ea"/>
              </a:rPr>
              <a:t>를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사용할 수 있다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- </a:t>
            </a:r>
            <a:r>
              <a:rPr lang="ko-KR" altLang="en-US" dirty="0">
                <a:latin typeface="+mn-ea"/>
              </a:rPr>
              <a:t>새로운 </a:t>
            </a:r>
            <a:r>
              <a:rPr lang="en-US" altLang="ko-KR" dirty="0">
                <a:latin typeface="+mn-ea"/>
              </a:rPr>
              <a:t>feature</a:t>
            </a:r>
            <a:r>
              <a:rPr lang="ko-KR" altLang="en-US" dirty="0">
                <a:latin typeface="+mn-ea"/>
              </a:rPr>
              <a:t>를 생성하는 과정을 </a:t>
            </a:r>
            <a:r>
              <a:rPr lang="en-US" altLang="ko-KR" dirty="0">
                <a:latin typeface="+mn-ea"/>
              </a:rPr>
              <a:t>feature engineering</a:t>
            </a:r>
            <a:r>
              <a:rPr lang="ko-KR" altLang="en-US" dirty="0">
                <a:latin typeface="+mn-ea"/>
              </a:rPr>
              <a:t>이라 한다</a:t>
            </a:r>
            <a:r>
              <a:rPr lang="en-US" altLang="ko-KR" dirty="0">
                <a:latin typeface="+mn-ea"/>
              </a:rPr>
              <a:t>.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: </a:t>
            </a:r>
            <a:r>
              <a:rPr lang="ko-KR" altLang="en-US" dirty="0">
                <a:latin typeface="+mn-ea"/>
              </a:rPr>
              <a:t>두 </a:t>
            </a:r>
            <a:r>
              <a:rPr lang="en-US" altLang="ko-KR" dirty="0">
                <a:latin typeface="+mn-ea"/>
              </a:rPr>
              <a:t>feature</a:t>
            </a:r>
            <a:r>
              <a:rPr lang="ko-KR" altLang="en-US" dirty="0">
                <a:latin typeface="+mn-ea"/>
              </a:rPr>
              <a:t>간의 차이를 구한다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건축된 날짜 </a:t>
            </a:r>
            <a:r>
              <a:rPr lang="en-US" altLang="ko-KR" dirty="0">
                <a:latin typeface="+mn-ea"/>
              </a:rPr>
              <a:t>– </a:t>
            </a:r>
            <a:r>
              <a:rPr lang="ko-KR" altLang="en-US" dirty="0">
                <a:latin typeface="+mn-ea"/>
              </a:rPr>
              <a:t>구매한 날짜 </a:t>
            </a:r>
            <a:r>
              <a:rPr lang="en-US" altLang="ko-KR" dirty="0">
                <a:latin typeface="+mn-ea"/>
              </a:rPr>
              <a:t>= </a:t>
            </a:r>
            <a:r>
              <a:rPr lang="ko-KR" altLang="en-US" dirty="0">
                <a:latin typeface="+mn-ea"/>
              </a:rPr>
              <a:t>구매시점의 건물의 나이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: </a:t>
            </a:r>
            <a:r>
              <a:rPr lang="ko-KR" altLang="en-US" dirty="0">
                <a:latin typeface="+mn-ea"/>
              </a:rPr>
              <a:t>날짜와 시간 </a:t>
            </a:r>
            <a:r>
              <a:rPr lang="en-US" altLang="ko-KR" dirty="0">
                <a:latin typeface="+mn-ea"/>
              </a:rPr>
              <a:t>feature</a:t>
            </a:r>
            <a:r>
              <a:rPr lang="ko-KR" altLang="en-US" dirty="0">
                <a:latin typeface="+mn-ea"/>
              </a:rPr>
              <a:t>의 특성을 활용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요일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최근 </a:t>
            </a:r>
            <a:r>
              <a:rPr lang="en-US" altLang="ko-KR" dirty="0">
                <a:latin typeface="+mn-ea"/>
              </a:rPr>
              <a:t>30</a:t>
            </a:r>
            <a:r>
              <a:rPr lang="ko-KR" altLang="en-US" dirty="0">
                <a:latin typeface="+mn-ea"/>
              </a:rPr>
              <a:t>일간의 구매 등</a:t>
            </a:r>
            <a:r>
              <a:rPr lang="en-US" altLang="ko-KR" dirty="0">
                <a:latin typeface="+mn-ea"/>
              </a:rPr>
              <a:t>)</a:t>
            </a:r>
            <a:endParaRPr lang="en-US" altLang="ko-KR" dirty="0">
              <a:latin typeface="+mn-ea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: Geocoding (</a:t>
            </a:r>
            <a:r>
              <a:rPr lang="ko-KR" altLang="en-US" dirty="0">
                <a:latin typeface="+mn-ea"/>
              </a:rPr>
              <a:t>주소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구 등의 데이터 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경도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위도</a:t>
            </a:r>
            <a:r>
              <a:rPr lang="en-US" altLang="ko-KR" dirty="0">
                <a:latin typeface="+mn-ea"/>
              </a:rPr>
              <a:t>)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: </a:t>
            </a:r>
            <a:r>
              <a:rPr lang="ko-KR" altLang="en-US" dirty="0">
                <a:latin typeface="+mn-ea"/>
              </a:rPr>
              <a:t>축의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: </a:t>
            </a:r>
            <a:r>
              <a:rPr lang="ko-KR" altLang="en-US" dirty="0">
                <a:latin typeface="+mn-ea"/>
              </a:rPr>
              <a:t>시계열인 경우 </a:t>
            </a:r>
            <a:r>
              <a:rPr lang="en-US" altLang="ko-KR" dirty="0">
                <a:latin typeface="+mn-ea"/>
              </a:rPr>
              <a:t>Fourier </a:t>
            </a:r>
            <a:r>
              <a:rPr lang="ko-KR" altLang="en-US" dirty="0">
                <a:latin typeface="+mn-ea"/>
              </a:rPr>
              <a:t>변환</a:t>
            </a:r>
            <a:endParaRPr lang="en-US" altLang="ko-KR" dirty="0">
              <a:latin typeface="+mn-ea"/>
            </a:endParaRP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: </a:t>
            </a:r>
            <a:r>
              <a:rPr lang="ko-KR" altLang="en-US" dirty="0">
                <a:latin typeface="+mn-ea"/>
              </a:rPr>
              <a:t>데이터의  확대 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인위적인 데이터 개수의 증가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sz="4200" b="1" dirty="0">
                <a:latin typeface="+mn-ea"/>
              </a:rPr>
              <a:t>Feature Scaling</a:t>
            </a:r>
          </a:p>
          <a:p>
            <a:pPr marL="0" indent="0">
              <a:buNone/>
            </a:pPr>
            <a:r>
              <a:rPr lang="en-US" altLang="ko-KR" dirty="0">
                <a:latin typeface="+mn-ea"/>
              </a:rPr>
              <a:t>    : normalization / standardization (PCA</a:t>
            </a:r>
            <a:r>
              <a:rPr lang="ko-KR" altLang="en-US" dirty="0">
                <a:latin typeface="+mn-ea"/>
              </a:rPr>
              <a:t> 등을 하려면 사전에 </a:t>
            </a:r>
            <a:r>
              <a:rPr lang="en-US" altLang="ko-KR" dirty="0">
                <a:latin typeface="+mn-ea"/>
              </a:rPr>
              <a:t>scaling</a:t>
            </a:r>
            <a:r>
              <a:rPr lang="ko-KR" altLang="en-US" dirty="0">
                <a:latin typeface="+mn-ea"/>
              </a:rPr>
              <a:t>을 처리해야 할 경우가 많다</a:t>
            </a:r>
            <a:r>
              <a:rPr lang="en-US" altLang="ko-KR" dirty="0">
                <a:latin typeface="+mn-ea"/>
              </a:rPr>
              <a:t>)   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111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1368B-FC4F-408E-ADA0-4F851404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35ECA-D0AC-4252-B513-BC2FB20E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2684"/>
          </a:xfrm>
        </p:spPr>
        <p:txBody>
          <a:bodyPr>
            <a:normAutofit/>
          </a:bodyPr>
          <a:lstStyle/>
          <a:p>
            <a:r>
              <a:rPr lang="en-US" altLang="ko-KR" sz="1800" dirty="0">
                <a:hlinkClick r:id="rId2"/>
              </a:rPr>
              <a:t>https://medium.com/datadriveninvestor/my-machine-learning-workflow-7576f7dbcef3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2436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3D439-4C1D-4212-B286-8597805E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Step1 : </a:t>
            </a:r>
            <a:r>
              <a:rPr lang="ko-KR" altLang="en-US" dirty="0"/>
              <a:t>단순화된 모델</a:t>
            </a:r>
          </a:p>
        </p:txBody>
      </p:sp>
      <p:pic>
        <p:nvPicPr>
          <p:cNvPr id="2050" name="Picture 2" descr="https://miro.medium.com/max/747/1*34neBLAkS_i_P4OlfpHhrg.jpeg">
            <a:extLst>
              <a:ext uri="{FF2B5EF4-FFF2-40B4-BE49-F238E27FC236}">
                <a16:creationId xmlns:a16="http://schemas.microsoft.com/office/drawing/2014/main" id="{6EE4F2F9-1E65-4FA7-AAA3-E7BADE08B5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3321844"/>
            <a:ext cx="474345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AB1B58-0E09-4359-839C-F12FDDEE9849}"/>
              </a:ext>
            </a:extLst>
          </p:cNvPr>
          <p:cNvSpPr txBox="1"/>
          <p:nvPr/>
        </p:nvSpPr>
        <p:spPr>
          <a:xfrm>
            <a:off x="1035170" y="1423358"/>
            <a:ext cx="103962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가장 단순한 모델에서 점차 정교한 모델로 </a:t>
            </a:r>
            <a:r>
              <a:rPr lang="ko-KR" altLang="en-US" sz="2800" dirty="0" err="1">
                <a:latin typeface="+mn-ea"/>
              </a:rPr>
              <a:t>개선해나갈</a:t>
            </a:r>
            <a:r>
              <a:rPr lang="ko-KR" altLang="en-US" sz="2800" dirty="0">
                <a:latin typeface="+mn-ea"/>
              </a:rPr>
              <a:t> 것임</a:t>
            </a:r>
            <a:endParaRPr lang="en-US" altLang="ko-KR" sz="2800" dirty="0">
              <a:latin typeface="+mn-ea"/>
            </a:endParaRPr>
          </a:p>
          <a:p>
            <a:endParaRPr lang="en-US" altLang="ko-KR" sz="28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1) </a:t>
            </a:r>
            <a:r>
              <a:rPr lang="ko-KR" altLang="en-US" sz="2400" dirty="0">
                <a:latin typeface="+mn-ea"/>
              </a:rPr>
              <a:t>데이터를 얻고 </a:t>
            </a:r>
            <a:r>
              <a:rPr lang="en-US" altLang="ko-KR" sz="2400" dirty="0">
                <a:latin typeface="+mn-ea"/>
              </a:rPr>
              <a:t>-&gt; 2) </a:t>
            </a:r>
            <a:r>
              <a:rPr lang="ko-KR" altLang="en-US" sz="2400" dirty="0">
                <a:latin typeface="+mn-ea"/>
              </a:rPr>
              <a:t>모델을 선택하고 </a:t>
            </a:r>
            <a:r>
              <a:rPr lang="en-US" altLang="ko-KR" sz="2400" dirty="0">
                <a:latin typeface="+mn-ea"/>
              </a:rPr>
              <a:t>-&gt; 3) </a:t>
            </a:r>
            <a:r>
              <a:rPr lang="ko-KR" altLang="en-US" sz="2400" dirty="0">
                <a:latin typeface="+mn-ea"/>
              </a:rPr>
              <a:t>예측을 수행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007417-B91E-41DB-8751-6956CE0A4B5C}"/>
              </a:ext>
            </a:extLst>
          </p:cNvPr>
          <p:cNvSpPr txBox="1"/>
          <p:nvPr/>
        </p:nvSpPr>
        <p:spPr>
          <a:xfrm>
            <a:off x="1035170" y="4807125"/>
            <a:ext cx="41083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Basic Library</a:t>
            </a:r>
          </a:p>
          <a:p>
            <a:r>
              <a:rPr lang="en-US" altLang="ko-KR" sz="2800" dirty="0">
                <a:latin typeface="+mn-ea"/>
              </a:rPr>
              <a:t>  - </a:t>
            </a:r>
            <a:r>
              <a:rPr lang="en-US" altLang="ko-KR" sz="2800" dirty="0" err="1">
                <a:latin typeface="+mn-ea"/>
              </a:rPr>
              <a:t>numpy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  - pandas</a:t>
            </a:r>
          </a:p>
          <a:p>
            <a:r>
              <a:rPr lang="en-US" altLang="ko-KR" sz="2800" dirty="0">
                <a:latin typeface="+mn-ea"/>
              </a:rPr>
              <a:t>  - </a:t>
            </a:r>
            <a:r>
              <a:rPr lang="en-US" altLang="ko-KR" sz="2800" dirty="0" err="1">
                <a:latin typeface="+mn-ea"/>
              </a:rPr>
              <a:t>scikit</a:t>
            </a:r>
            <a:r>
              <a:rPr lang="en-US" altLang="ko-KR" sz="2800" dirty="0">
                <a:latin typeface="+mn-ea"/>
              </a:rPr>
              <a:t>-learn</a:t>
            </a:r>
            <a:endParaRPr lang="ko-KR" altLang="en-US" sz="24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E4E1F-60E7-401B-856F-3A9306E668B3}"/>
              </a:ext>
            </a:extLst>
          </p:cNvPr>
          <p:cNvSpPr txBox="1"/>
          <p:nvPr/>
        </p:nvSpPr>
        <p:spPr>
          <a:xfrm>
            <a:off x="6508870" y="4807125"/>
            <a:ext cx="4108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+mn-ea"/>
              </a:rPr>
              <a:t>Visualization</a:t>
            </a:r>
          </a:p>
          <a:p>
            <a:r>
              <a:rPr lang="en-US" altLang="ko-KR" sz="2800" dirty="0">
                <a:latin typeface="+mn-ea"/>
              </a:rPr>
              <a:t>  - matplotlib</a:t>
            </a:r>
          </a:p>
          <a:p>
            <a:r>
              <a:rPr lang="en-US" altLang="ko-KR" sz="2800" dirty="0">
                <a:latin typeface="+mn-ea"/>
              </a:rPr>
              <a:t>  - seaborn</a:t>
            </a:r>
          </a:p>
        </p:txBody>
      </p:sp>
    </p:spTree>
    <p:extLst>
      <p:ext uri="{BB962C8B-B14F-4D97-AF65-F5344CB8AC3E}">
        <p14:creationId xmlns:p14="http://schemas.microsoft.com/office/powerpoint/2010/main" val="3247268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miro.medium.com/max/741/1*jTtsaUQVOf8Nu02RlUwNAQ.jpeg">
            <a:extLst>
              <a:ext uri="{FF2B5EF4-FFF2-40B4-BE49-F238E27FC236}">
                <a16:creationId xmlns:a16="http://schemas.microsoft.com/office/drawing/2014/main" id="{AD1CAFF6-AC2C-4DD6-BF49-4985B4DA04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3726656"/>
            <a:ext cx="47053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2BE3D91-3A09-4C3E-A7D8-7B65952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Step2 : </a:t>
            </a:r>
            <a:r>
              <a:rPr lang="ko-KR" altLang="en-US" dirty="0"/>
              <a:t>모델을 평가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921DE-E9DA-4B50-ABC1-1A36E8D77052}"/>
              </a:ext>
            </a:extLst>
          </p:cNvPr>
          <p:cNvSpPr txBox="1"/>
          <p:nvPr/>
        </p:nvSpPr>
        <p:spPr>
          <a:xfrm>
            <a:off x="1035170" y="1423358"/>
            <a:ext cx="10396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'</a:t>
            </a:r>
            <a:r>
              <a:rPr lang="ko-KR" altLang="en-US" sz="2800" dirty="0">
                <a:latin typeface="+mn-ea"/>
              </a:rPr>
              <a:t>모델이 얼마나 적절한가</a:t>
            </a:r>
            <a:r>
              <a:rPr lang="en-US" altLang="ko-KR" sz="2800" dirty="0">
                <a:latin typeface="+mn-ea"/>
              </a:rPr>
              <a:t>?’</a:t>
            </a:r>
            <a:r>
              <a:rPr lang="ko-KR" altLang="en-US" sz="2800" dirty="0">
                <a:latin typeface="+mn-ea"/>
              </a:rPr>
              <a:t>에 대해서 </a:t>
            </a:r>
            <a:r>
              <a:rPr lang="en-US" altLang="ko-KR" sz="2800" dirty="0" err="1">
                <a:latin typeface="+mn-ea"/>
              </a:rPr>
              <a:t>Scikit</a:t>
            </a:r>
            <a:r>
              <a:rPr lang="en-US" altLang="ko-KR" sz="2800" dirty="0">
                <a:latin typeface="+mn-ea"/>
              </a:rPr>
              <a:t>-learn</a:t>
            </a:r>
            <a:r>
              <a:rPr lang="ko-KR" altLang="en-US" sz="2800" dirty="0">
                <a:latin typeface="+mn-ea"/>
              </a:rPr>
              <a:t>에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측정할 수 있는</a:t>
            </a:r>
            <a:r>
              <a:rPr lang="en-US" altLang="ko-KR" sz="2800" dirty="0">
                <a:latin typeface="+mn-ea"/>
              </a:rPr>
              <a:t> metric</a:t>
            </a:r>
            <a:r>
              <a:rPr lang="ko-KR" altLang="en-US" sz="2800" dirty="0">
                <a:latin typeface="+mn-ea"/>
              </a:rPr>
              <a:t>이 준비되어 있다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r>
              <a:rPr lang="en-US" altLang="ko-KR" sz="2800" dirty="0">
                <a:latin typeface="+mn-ea"/>
              </a:rPr>
              <a:t>  - regression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: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Mean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Squared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Error</a:t>
            </a:r>
          </a:p>
          <a:p>
            <a:r>
              <a:rPr lang="en-US" altLang="ko-KR" sz="2800" dirty="0">
                <a:latin typeface="+mn-ea"/>
              </a:rPr>
              <a:t>  - classification : F1</a:t>
            </a:r>
            <a:r>
              <a:rPr lang="ko-KR" altLang="en-US" sz="2800" dirty="0">
                <a:latin typeface="+mn-ea"/>
              </a:rPr>
              <a:t> </a:t>
            </a:r>
            <a:r>
              <a:rPr lang="en-US" altLang="ko-KR" sz="2800" dirty="0">
                <a:latin typeface="+mn-ea"/>
              </a:rPr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546798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2BE3D91-3A09-4C3E-A7D8-7B659525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Step2 : </a:t>
            </a:r>
            <a:r>
              <a:rPr lang="ko-KR" altLang="en-US" dirty="0"/>
              <a:t>모델을 평가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921DE-E9DA-4B50-ABC1-1A36E8D77052}"/>
              </a:ext>
            </a:extLst>
          </p:cNvPr>
          <p:cNvSpPr txBox="1"/>
          <p:nvPr/>
        </p:nvSpPr>
        <p:spPr>
          <a:xfrm>
            <a:off x="1035170" y="1423358"/>
            <a:ext cx="10396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Regression</a:t>
            </a:r>
            <a:r>
              <a:rPr lang="ko-KR" altLang="en-US" sz="2800" dirty="0">
                <a:latin typeface="+mn-ea"/>
              </a:rPr>
              <a:t>의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경우 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  1) </a:t>
            </a:r>
            <a:r>
              <a:rPr lang="en-US" altLang="ko-KR" sz="2800" dirty="0" err="1">
                <a:latin typeface="+mn-ea"/>
              </a:rPr>
              <a:t>predictons</a:t>
            </a:r>
            <a:r>
              <a:rPr lang="en-US" altLang="ko-KR" sz="2800" dirty="0">
                <a:latin typeface="+mn-ea"/>
              </a:rPr>
              <a:t> vs label</a:t>
            </a:r>
          </a:p>
        </p:txBody>
      </p:sp>
      <p:pic>
        <p:nvPicPr>
          <p:cNvPr id="9218" name="Picture 2" descr="https://miro.medium.com/max/656/1*huhFKFkH229kot5EgO33Ng.png">
            <a:extLst>
              <a:ext uri="{FF2B5EF4-FFF2-40B4-BE49-F238E27FC236}">
                <a16:creationId xmlns:a16="http://schemas.microsoft.com/office/drawing/2014/main" id="{8246469A-1898-4DC5-993B-9EB321C308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680390"/>
            <a:ext cx="3122611" cy="2508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miro.medium.com/max/1050/1*RFBa322YSM-JbjQMrwQQiA.png">
            <a:extLst>
              <a:ext uri="{FF2B5EF4-FFF2-40B4-BE49-F238E27FC236}">
                <a16:creationId xmlns:a16="http://schemas.microsoft.com/office/drawing/2014/main" id="{E3D5D182-9067-425B-8EF5-5AA12CD90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29878"/>
            <a:ext cx="5556250" cy="300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1FDB67-CAE2-465D-921B-B6DEE450CCAD}"/>
              </a:ext>
            </a:extLst>
          </p:cNvPr>
          <p:cNvSpPr txBox="1"/>
          <p:nvPr/>
        </p:nvSpPr>
        <p:spPr>
          <a:xfrm>
            <a:off x="5911970" y="1423358"/>
            <a:ext cx="5283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 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         2) residual plot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119313-12C9-4584-B841-B0858FD1E914}"/>
              </a:ext>
            </a:extLst>
          </p:cNvPr>
          <p:cNvSpPr txBox="1"/>
          <p:nvPr/>
        </p:nvSpPr>
        <p:spPr>
          <a:xfrm>
            <a:off x="1035170" y="5434642"/>
            <a:ext cx="103962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Classification</a:t>
            </a:r>
            <a:r>
              <a:rPr lang="ko-KR" altLang="en-US" sz="2800" dirty="0">
                <a:latin typeface="+mn-ea"/>
              </a:rPr>
              <a:t>의</a:t>
            </a:r>
            <a:r>
              <a:rPr lang="en-US" altLang="ko-KR" sz="2800" dirty="0">
                <a:latin typeface="+mn-ea"/>
              </a:rPr>
              <a:t> </a:t>
            </a:r>
            <a:r>
              <a:rPr lang="ko-KR" altLang="en-US" sz="2800" dirty="0">
                <a:latin typeface="+mn-ea"/>
              </a:rPr>
              <a:t>경우 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  -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412146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miro.medium.com/max/837/1*X0MeIQCFr8RFu4iD5fFydA.jpeg">
            <a:extLst>
              <a:ext uri="{FF2B5EF4-FFF2-40B4-BE49-F238E27FC236}">
                <a16:creationId xmlns:a16="http://schemas.microsoft.com/office/drawing/2014/main" id="{11645B45-8971-49A7-B113-D1AF751919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525" y="2377281"/>
            <a:ext cx="531495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57C5D1BE-891F-4D47-9D0E-71395849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Step3 : </a:t>
            </a:r>
            <a:r>
              <a:rPr lang="ko-KR" altLang="en-US" dirty="0"/>
              <a:t>모델의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B2966-017B-4861-B040-8DED934231BE}"/>
              </a:ext>
            </a:extLst>
          </p:cNvPr>
          <p:cNvSpPr txBox="1"/>
          <p:nvPr/>
        </p:nvSpPr>
        <p:spPr>
          <a:xfrm>
            <a:off x="1035170" y="1423358"/>
            <a:ext cx="1039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여러 모델을 평가를 하면서 최적의 모델을 선택한다</a:t>
            </a:r>
            <a:endParaRPr lang="en-US" altLang="ko-KR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256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7C5D1BE-891F-4D47-9D0E-713958494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Step3 : </a:t>
            </a:r>
            <a:r>
              <a:rPr lang="ko-KR" altLang="en-US" dirty="0"/>
              <a:t>모델의 선택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B2966-017B-4861-B040-8DED934231BE}"/>
              </a:ext>
            </a:extLst>
          </p:cNvPr>
          <p:cNvSpPr txBox="1"/>
          <p:nvPr/>
        </p:nvSpPr>
        <p:spPr>
          <a:xfrm>
            <a:off x="1035170" y="1423358"/>
            <a:ext cx="10396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+mn-ea"/>
              </a:rPr>
              <a:t>사용할만한</a:t>
            </a:r>
            <a:r>
              <a:rPr lang="ko-KR" altLang="en-US" sz="2800" dirty="0">
                <a:latin typeface="+mn-ea"/>
              </a:rPr>
              <a:t> 모델에는</a:t>
            </a:r>
            <a:endParaRPr lang="en-US" altLang="ko-KR" sz="2800" dirty="0">
              <a:latin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940232-BBA2-458B-933D-891C7F80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2400" y="2536825"/>
            <a:ext cx="9499600" cy="2759075"/>
          </a:xfrm>
        </p:spPr>
        <p:txBody>
          <a:bodyPr/>
          <a:lstStyle/>
          <a:p>
            <a:r>
              <a:rPr lang="en-US" altLang="ko-KR" dirty="0"/>
              <a:t>Linear regression</a:t>
            </a:r>
          </a:p>
          <a:p>
            <a:r>
              <a:rPr lang="en-US" altLang="ko-KR" dirty="0"/>
              <a:t>Polynomial regression (add some regularization)</a:t>
            </a:r>
          </a:p>
          <a:p>
            <a:r>
              <a:rPr lang="en-US" altLang="ko-KR" dirty="0"/>
              <a:t>Trees &amp; Forest</a:t>
            </a:r>
          </a:p>
          <a:p>
            <a:r>
              <a:rPr lang="en-US" altLang="ko-KR" dirty="0"/>
              <a:t>Neural Network and Deep Learning</a:t>
            </a:r>
          </a:p>
          <a:p>
            <a:r>
              <a:rPr lang="en-US" altLang="ko-KR" dirty="0"/>
              <a:t>Support Vector</a:t>
            </a:r>
          </a:p>
        </p:txBody>
      </p:sp>
    </p:spTree>
    <p:extLst>
      <p:ext uri="{BB962C8B-B14F-4D97-AF65-F5344CB8AC3E}">
        <p14:creationId xmlns:p14="http://schemas.microsoft.com/office/powerpoint/2010/main" val="1886616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miro.medium.com/max/1050/1*gTSm6I-87qCy95HZA2-h5Q.jpeg">
            <a:extLst>
              <a:ext uri="{FF2B5EF4-FFF2-40B4-BE49-F238E27FC236}">
                <a16:creationId xmlns:a16="http://schemas.microsoft.com/office/drawing/2014/main" id="{FE8E2EE3-1F5F-4BE3-911E-C04B1421A4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2" y="2766219"/>
            <a:ext cx="8524875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40C67D9-A3C2-42BD-98FD-1FB45CFA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Step4 : </a:t>
            </a:r>
            <a:r>
              <a:rPr lang="ko-KR" altLang="en-US" dirty="0"/>
              <a:t>데이터의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BB0E6-D771-44F6-B0B0-2D1C5B9FC2CA}"/>
              </a:ext>
            </a:extLst>
          </p:cNvPr>
          <p:cNvSpPr txBox="1"/>
          <p:nvPr/>
        </p:nvSpPr>
        <p:spPr>
          <a:xfrm>
            <a:off x="1035170" y="1423358"/>
            <a:ext cx="1039626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+mn-ea"/>
              </a:rPr>
              <a:t>Raw data</a:t>
            </a:r>
            <a:r>
              <a:rPr lang="ko-KR" altLang="en-US" sz="2800" dirty="0">
                <a:latin typeface="+mn-ea"/>
              </a:rPr>
              <a:t>를 바로 사용할 수는 없다</a:t>
            </a:r>
            <a:r>
              <a:rPr lang="en-US" altLang="ko-KR" sz="2800" dirty="0">
                <a:latin typeface="+mn-ea"/>
              </a:rPr>
              <a:t>.</a:t>
            </a:r>
          </a:p>
          <a:p>
            <a:r>
              <a:rPr lang="en-US" altLang="ko-KR" sz="2400" dirty="0">
                <a:latin typeface="+mn-ea"/>
              </a:rPr>
              <a:t>  - </a:t>
            </a:r>
            <a:r>
              <a:rPr lang="ko-KR" altLang="en-US" sz="2400" dirty="0">
                <a:latin typeface="+mn-ea"/>
              </a:rPr>
              <a:t>데이터는 여러 테이블에 나누어 있을 수도</a:t>
            </a:r>
            <a:endParaRPr lang="en-US" altLang="ko-KR" sz="2400" dirty="0">
              <a:latin typeface="+mn-ea"/>
            </a:endParaRPr>
          </a:p>
          <a:p>
            <a:r>
              <a:rPr lang="en-US" altLang="ko-KR" sz="2400" dirty="0">
                <a:latin typeface="+mn-ea"/>
              </a:rPr>
              <a:t>  - Missing value (null, </a:t>
            </a:r>
            <a:r>
              <a:rPr lang="en-US" altLang="ko-KR" sz="2400" dirty="0" err="1">
                <a:latin typeface="+mn-ea"/>
              </a:rPr>
              <a:t>NaN</a:t>
            </a:r>
            <a:r>
              <a:rPr lang="en-US" altLang="ko-KR" sz="2400" dirty="0">
                <a:latin typeface="+mn-ea"/>
              </a:rPr>
              <a:t>) </a:t>
            </a:r>
            <a:r>
              <a:rPr lang="ko-KR" altLang="en-US" sz="2400" dirty="0">
                <a:latin typeface="+mn-ea"/>
              </a:rPr>
              <a:t>처리</a:t>
            </a:r>
            <a:endParaRPr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483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40C67D9-A3C2-42BD-98FD-1FB45CFA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38" y="727436"/>
            <a:ext cx="10515600" cy="31636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Step4 : </a:t>
            </a:r>
            <a:r>
              <a:rPr lang="ko-KR" altLang="en-US" dirty="0"/>
              <a:t>데이터의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BB0E6-D771-44F6-B0B0-2D1C5B9FC2CA}"/>
              </a:ext>
            </a:extLst>
          </p:cNvPr>
          <p:cNvSpPr txBox="1"/>
          <p:nvPr/>
        </p:nvSpPr>
        <p:spPr>
          <a:xfrm>
            <a:off x="1035170" y="1423358"/>
            <a:ext cx="10396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+mn-ea"/>
              </a:rPr>
              <a:t>데이터 전처리는 </a:t>
            </a:r>
            <a:r>
              <a:rPr lang="en-US" altLang="ko-KR" sz="2800" dirty="0">
                <a:latin typeface="+mn-ea"/>
              </a:rPr>
              <a:t>Data Science </a:t>
            </a:r>
            <a:r>
              <a:rPr lang="ko-KR" altLang="en-US" sz="2800" dirty="0">
                <a:latin typeface="+mn-ea"/>
              </a:rPr>
              <a:t>또는 </a:t>
            </a:r>
            <a:r>
              <a:rPr lang="en-US" altLang="ko-KR" sz="2800" dirty="0">
                <a:latin typeface="+mn-ea"/>
              </a:rPr>
              <a:t>Machine learning Project</a:t>
            </a:r>
            <a:r>
              <a:rPr lang="ko-KR" altLang="en-US" sz="2800" dirty="0">
                <a:latin typeface="+mn-ea"/>
              </a:rPr>
              <a:t>에서 가장 많은 시간이 소요되는 단계</a:t>
            </a:r>
            <a:endParaRPr lang="en-US" altLang="ko-KR" sz="2800" dirty="0">
              <a:latin typeface="+mn-ea"/>
            </a:endParaRPr>
          </a:p>
          <a:p>
            <a:r>
              <a:rPr lang="en-US" altLang="ko-KR" sz="2800" dirty="0">
                <a:latin typeface="+mn-ea"/>
              </a:rPr>
              <a:t>   - </a:t>
            </a:r>
            <a:r>
              <a:rPr lang="ko-KR" altLang="en-US" sz="2800" dirty="0">
                <a:latin typeface="+mn-ea"/>
              </a:rPr>
              <a:t>전처리는 아래와 같이 불리기도 한다</a:t>
            </a:r>
            <a:endParaRPr lang="en-US" altLang="ko-KR" sz="2800" dirty="0">
              <a:latin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CB4428-F0F1-43D8-98F7-6684CAB7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5600" y="3005767"/>
            <a:ext cx="8597900" cy="2809875"/>
          </a:xfrm>
        </p:spPr>
        <p:txBody>
          <a:bodyPr/>
          <a:lstStyle/>
          <a:p>
            <a:r>
              <a:rPr lang="en-US" altLang="ko-KR" dirty="0"/>
              <a:t>Data preprocessing</a:t>
            </a:r>
          </a:p>
          <a:p>
            <a:r>
              <a:rPr lang="en-US" altLang="ko-KR" dirty="0"/>
              <a:t>Data munging</a:t>
            </a:r>
          </a:p>
          <a:p>
            <a:r>
              <a:rPr lang="en-US" altLang="ko-KR" dirty="0"/>
              <a:t>Data wrangling</a:t>
            </a:r>
          </a:p>
          <a:p>
            <a:r>
              <a:rPr lang="en-US" altLang="ko-KR" dirty="0"/>
              <a:t>Data cleansing</a:t>
            </a:r>
          </a:p>
          <a:p>
            <a:r>
              <a:rPr lang="en-US" altLang="ko-KR" dirty="0"/>
              <a:t>Data preparation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86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455</Words>
  <Application>Microsoft Office PowerPoint</Application>
  <PresentationFormat>와이드스크린</PresentationFormat>
  <Paragraphs>71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Machine Learning Workflow</vt:lpstr>
      <vt:lpstr>source</vt:lpstr>
      <vt:lpstr>Step1 : 단순화된 모델</vt:lpstr>
      <vt:lpstr>Step2 : 모델을 평가</vt:lpstr>
      <vt:lpstr>Step2 : 모델을 평가</vt:lpstr>
      <vt:lpstr>Step3 : 모델의 선택</vt:lpstr>
      <vt:lpstr>Step3 : 모델의 선택</vt:lpstr>
      <vt:lpstr>Step4 : 데이터의 전처리</vt:lpstr>
      <vt:lpstr>Step4 : 데이터의 전처리</vt:lpstr>
      <vt:lpstr>Step4 : 데이터의 전처리</vt:lpstr>
      <vt:lpstr>Step5 : 파라미터의 조절</vt:lpstr>
      <vt:lpstr>Step5 : 파라미터의 조절</vt:lpstr>
      <vt:lpstr>Step6 : Training &amp; Testing Data</vt:lpstr>
      <vt:lpstr>Step7 : The Full Model</vt:lpstr>
      <vt:lpstr>Step7 : The Full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Workflow</dc:title>
  <dc:creator>Hong Junghoon</dc:creator>
  <cp:lastModifiedBy>Hong Junghoon</cp:lastModifiedBy>
  <cp:revision>24</cp:revision>
  <dcterms:created xsi:type="dcterms:W3CDTF">2019-07-14T05:23:58Z</dcterms:created>
  <dcterms:modified xsi:type="dcterms:W3CDTF">2019-07-15T16:26:11Z</dcterms:modified>
</cp:coreProperties>
</file>