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755" r:id="rId2"/>
    <p:sldId id="768" r:id="rId3"/>
    <p:sldId id="757" r:id="rId4"/>
    <p:sldId id="787" r:id="rId5"/>
    <p:sldId id="788" r:id="rId6"/>
    <p:sldId id="789" r:id="rId7"/>
    <p:sldId id="790" r:id="rId8"/>
    <p:sldId id="791" r:id="rId9"/>
    <p:sldId id="792" r:id="rId10"/>
    <p:sldId id="793" r:id="rId11"/>
    <p:sldId id="766" r:id="rId12"/>
    <p:sldId id="780" r:id="rId13"/>
    <p:sldId id="779" r:id="rId14"/>
    <p:sldId id="783" r:id="rId15"/>
    <p:sldId id="775" r:id="rId16"/>
    <p:sldId id="782" r:id="rId17"/>
    <p:sldId id="784" r:id="rId18"/>
    <p:sldId id="785" r:id="rId19"/>
    <p:sldId id="781" r:id="rId20"/>
    <p:sldId id="795" r:id="rId21"/>
    <p:sldId id="767" r:id="rId22"/>
    <p:sldId id="778" r:id="rId23"/>
    <p:sldId id="776" r:id="rId24"/>
    <p:sldId id="772" r:id="rId25"/>
    <p:sldId id="773" r:id="rId26"/>
    <p:sldId id="786" r:id="rId27"/>
  </p:sldIdLst>
  <p:sldSz cx="9906000" cy="6858000" type="A4"/>
  <p:notesSz cx="6807200" cy="9939338"/>
  <p:defaultTextStyle>
    <a:defPPr>
      <a:defRPr lang="ko-KR"/>
    </a:defPPr>
    <a:lvl1pPr marL="0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4052" userDrawn="1">
          <p15:clr>
            <a:srgbClr val="A4A3A4"/>
          </p15:clr>
        </p15:guide>
        <p15:guide id="4" orient="horz" pos="1172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26" userDrawn="1">
          <p15:clr>
            <a:srgbClr val="A4A3A4"/>
          </p15:clr>
        </p15:guide>
        <p15:guide id="7" pos="5914" userDrawn="1">
          <p15:clr>
            <a:srgbClr val="A4A3A4"/>
          </p15:clr>
        </p15:guide>
        <p15:guide id="8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E8E8"/>
    <a:srgbClr val="1A3B94"/>
    <a:srgbClr val="FFF7A1"/>
    <a:srgbClr val="8FFAB6"/>
    <a:srgbClr val="FFFFFF"/>
    <a:srgbClr val="91FFFF"/>
    <a:srgbClr val="00356B"/>
    <a:srgbClr val="FAFAFA"/>
    <a:srgbClr val="4088D0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3" autoAdjust="0"/>
    <p:restoredTop sz="96429" autoAdjust="0"/>
  </p:normalViewPr>
  <p:slideViewPr>
    <p:cSldViewPr showGuides="1">
      <p:cViewPr varScale="1">
        <p:scale>
          <a:sx n="108" d="100"/>
          <a:sy n="108" d="100"/>
        </p:scale>
        <p:origin x="1074" y="90"/>
      </p:cViewPr>
      <p:guideLst>
        <p:guide orient="horz" pos="2183"/>
        <p:guide orient="horz" pos="890"/>
        <p:guide orient="horz" pos="4052"/>
        <p:guide orient="horz" pos="1172"/>
        <p:guide pos="3120"/>
        <p:guide pos="326"/>
        <p:guide pos="5914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112" y="120"/>
      </p:cViewPr>
      <p:guideLst>
        <p:guide orient="horz" pos="3131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C5744-A369-4ABE-94AE-E8E57C8CE4DF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2019-07-08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47B4-9765-4472-9C2C-A82FE6467913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41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787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2"/>
            <a:ext cx="2949787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ABEBB8B0-E451-4743-B05B-7DC9E223A7FE}" type="datetimeFigureOut">
              <a:rPr lang="ko-KR" altLang="en-US" smtClean="0"/>
              <a:pPr/>
              <a:t>2019-07-08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7"/>
            <a:ext cx="5445760" cy="4472703"/>
          </a:xfrm>
          <a:prstGeom prst="rect">
            <a:avLst/>
          </a:prstGeom>
        </p:spPr>
        <p:txBody>
          <a:bodyPr vert="horz" lIns="91833" tIns="45917" rIns="91833" bIns="459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8"/>
            <a:ext cx="2949787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60C18C02-60AE-42F4-AF58-7579E5E10F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352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3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95504" algn="l" defTabSz="991008" rtl="0" eaLnBrk="1" latinLnBrk="1" hangingPunct="1">
      <a:defRPr sz="133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991008" algn="l" defTabSz="991008" rtl="0" eaLnBrk="1" latinLnBrk="1" hangingPunct="1">
      <a:defRPr sz="133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486511" algn="l" defTabSz="991008" rtl="0" eaLnBrk="1" latinLnBrk="1" hangingPunct="1">
      <a:defRPr sz="133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982015" algn="l" defTabSz="991008" rtl="0" eaLnBrk="1" latinLnBrk="1" hangingPunct="1">
      <a:defRPr sz="133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477519" algn="l" defTabSz="991008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본 사업의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PM</a:t>
            </a:r>
            <a:r>
              <a:rPr lang="ko-KR" altLang="en-US" baseline="0" dirty="0"/>
              <a:t>을 맡은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위세아이텍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ㅇㅇㅇ입니다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SK telecom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EDW</a:t>
            </a:r>
            <a:r>
              <a:rPr lang="ko-KR" altLang="en-US" baseline="0" dirty="0"/>
              <a:t>시스템 구축 사업 </a:t>
            </a:r>
            <a:r>
              <a:rPr lang="ko-KR" altLang="en-US" baseline="0" dirty="0" err="1"/>
              <a:t>제안발표를</a:t>
            </a:r>
            <a:r>
              <a:rPr lang="ko-KR" altLang="en-US" baseline="0" dirty="0"/>
              <a:t> 시작하겠습니다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14BC0-66E6-4F04-9BCD-76B3D6C2351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03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10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2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2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8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4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7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2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5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5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1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37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발표 순서는 </a:t>
            </a:r>
            <a:endParaRPr lang="en-US" altLang="ko-KR" sz="1000" dirty="0"/>
          </a:p>
          <a:p>
            <a:r>
              <a:rPr lang="ko-KR" altLang="en-US" sz="1000" dirty="0"/>
              <a:t>사업의 이해</a:t>
            </a:r>
            <a:r>
              <a:rPr lang="en-US" altLang="ko-KR" sz="1000" dirty="0"/>
              <a:t>, </a:t>
            </a:r>
            <a:r>
              <a:rPr lang="ko-KR" altLang="en-US" sz="1000" dirty="0"/>
              <a:t>실행방안</a:t>
            </a:r>
            <a:r>
              <a:rPr lang="en-US" altLang="ko-KR" sz="1000" dirty="0"/>
              <a:t>, </a:t>
            </a:r>
            <a:r>
              <a:rPr lang="ko-KR" altLang="en-US" sz="1000" dirty="0"/>
              <a:t>관리방안 순으로 설명 드리겠습니다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2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J\Documents\Desktop\Icon\데벨롭먼트\3273 - Brainstorming.png">
            <a:extLst>
              <a:ext uri="{FF2B5EF4-FFF2-40B4-BE49-F238E27FC236}">
                <a16:creationId xmlns="" xmlns:a16="http://schemas.microsoft.com/office/drawing/2014/main" id="{0313E35D-FEFD-468F-A0E1-B532E2499B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426" y="3506867"/>
            <a:ext cx="858237" cy="8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5">
            <a:extLst>
              <a:ext uri="{FF2B5EF4-FFF2-40B4-BE49-F238E27FC236}">
                <a16:creationId xmlns="" xmlns:a16="http://schemas.microsoft.com/office/drawing/2014/main" id="{8613B996-AEF6-48D4-B18C-AE9DB191B299}"/>
              </a:ext>
            </a:extLst>
          </p:cNvPr>
          <p:cNvSpPr/>
          <p:nvPr userDrawn="1"/>
        </p:nvSpPr>
        <p:spPr>
          <a:xfrm>
            <a:off x="2717614" y="1952836"/>
            <a:ext cx="4470776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57626"/>
            <a:r>
              <a:rPr lang="ko-KR" altLang="en-US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머신러닝</a:t>
            </a:r>
            <a:r>
              <a:rPr lang="en-US" altLang="ko-KR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빅데이터 분석</a:t>
            </a:r>
            <a:r>
              <a:rPr lang="en-US" altLang="ko-KR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데이터품질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8FA5907-90B7-46C9-8913-CAA81BBE1D36}"/>
              </a:ext>
            </a:extLst>
          </p:cNvPr>
          <p:cNvSpPr/>
          <p:nvPr userDrawn="1"/>
        </p:nvSpPr>
        <p:spPr>
          <a:xfrm>
            <a:off x="2568000" y="2384047"/>
            <a:ext cx="4800514" cy="191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EF579F-4256-4C07-931F-F250F482F343}"/>
              </a:ext>
            </a:extLst>
          </p:cNvPr>
          <p:cNvSpPr/>
          <p:nvPr userDrawn="1"/>
        </p:nvSpPr>
        <p:spPr>
          <a:xfrm>
            <a:off x="2568000" y="4240153"/>
            <a:ext cx="4800514" cy="191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79B88EB-BE71-498B-A2D9-0AFE33BEA5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3" y="6057292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="" xmlns:a16="http://schemas.microsoft.com/office/drawing/2014/main" id="{DBD9E57E-AB4E-4EF2-8427-71111E86A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5" y="5989565"/>
            <a:ext cx="1270911" cy="5089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37973E0-E89B-4558-9CED-9336EF626185}"/>
              </a:ext>
            </a:extLst>
          </p:cNvPr>
          <p:cNvGrpSpPr/>
          <p:nvPr userDrawn="1"/>
        </p:nvGrpSpPr>
        <p:grpSpPr>
          <a:xfrm>
            <a:off x="0" y="1505"/>
            <a:ext cx="9906000" cy="6861376"/>
            <a:chOff x="0" y="1505"/>
            <a:chExt cx="9906000" cy="6861376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87A3A058-AD62-41C6-9E64-635D9B03E086}"/>
                </a:ext>
              </a:extLst>
            </p:cNvPr>
            <p:cNvGrpSpPr/>
            <p:nvPr userDrawn="1"/>
          </p:nvGrpSpPr>
          <p:grpSpPr>
            <a:xfrm>
              <a:off x="0" y="1505"/>
              <a:ext cx="9906000" cy="6861376"/>
              <a:chOff x="0" y="1505"/>
              <a:chExt cx="9906000" cy="6861376"/>
            </a:xfrm>
          </p:grpSpPr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524842B9-3F1E-4966-A9A6-24689B8B75E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clrChange>
                  <a:clrFrom>
                    <a:srgbClr val="D1F0F8"/>
                  </a:clrFrom>
                  <a:clrTo>
                    <a:srgbClr val="D1F0F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1505"/>
                <a:ext cx="9906000" cy="6861376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="" xmlns:a16="http://schemas.microsoft.com/office/drawing/2014/main" id="{7AC83E27-2972-4641-9872-C1BF4C818D36}"/>
                  </a:ext>
                </a:extLst>
              </p:cNvPr>
              <p:cNvSpPr/>
              <p:nvPr userDrawn="1"/>
            </p:nvSpPr>
            <p:spPr>
              <a:xfrm>
                <a:off x="1566528" y="1232756"/>
                <a:ext cx="6734844" cy="4392467"/>
              </a:xfrm>
              <a:prstGeom prst="roundRect">
                <a:avLst>
                  <a:gd name="adj" fmla="val 4740"/>
                </a:avLst>
              </a:prstGeom>
              <a:solidFill>
                <a:srgbClr val="1C3E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A8D336E3-12CF-4ECB-B1BC-63B517B9E5CC}"/>
                </a:ext>
              </a:extLst>
            </p:cNvPr>
            <p:cNvSpPr/>
            <p:nvPr userDrawn="1"/>
          </p:nvSpPr>
          <p:spPr>
            <a:xfrm>
              <a:off x="405725" y="6057292"/>
              <a:ext cx="1234907" cy="441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9AD1A12-2576-449C-9A25-2ADA843422E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9" y="6088502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5E2EF1B-7810-44BB-AF72-0E5A1FEE2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738"/>
            <a:ext cx="9904408" cy="685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">
            <a:extLst>
              <a:ext uri="{FF2B5EF4-FFF2-40B4-BE49-F238E27FC236}">
                <a16:creationId xmlns="" xmlns:a16="http://schemas.microsoft.com/office/drawing/2014/main" id="{A1E14F02-A9C5-4DB5-8130-9776BA50B51A}"/>
              </a:ext>
            </a:extLst>
          </p:cNvPr>
          <p:cNvSpPr/>
          <p:nvPr userDrawn="1"/>
        </p:nvSpPr>
        <p:spPr>
          <a:xfrm>
            <a:off x="4713454" y="6502400"/>
            <a:ext cx="477505" cy="16256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3B8B173-8FB1-4992-9AF1-20324AFAA8B9}"/>
              </a:ext>
            </a:extLst>
          </p:cNvPr>
          <p:cNvSpPr/>
          <p:nvPr userDrawn="1"/>
        </p:nvSpPr>
        <p:spPr>
          <a:xfrm>
            <a:off x="4787738" y="6468264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B03E20E-58E0-45E5-8E36-41B2B23FA031}" type="slidenum">
              <a:rPr lang="ko-KR" altLang="en-US" sz="900" kern="1200" smtClean="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pPr algn="ctr"/>
              <a:t>‹#›</a:t>
            </a:fld>
            <a:endParaRPr lang="ko-KR" altLang="en-US" sz="900" kern="1200" dirty="0">
              <a:solidFill>
                <a:schemeClr val="tx1">
                  <a:tint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B771453-378F-46E6-A620-3668182558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3" y="332656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014"/>
            <a:ext cx="9905998" cy="68479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1" t="46306"/>
          <a:stretch/>
        </p:blipFill>
        <p:spPr>
          <a:xfrm flipH="1" flipV="1">
            <a:off x="0" y="21817"/>
            <a:ext cx="2988645" cy="3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518185B-B653-4B67-802F-3C3AB0C1FC11}"/>
              </a:ext>
            </a:extLst>
          </p:cNvPr>
          <p:cNvGrpSpPr/>
          <p:nvPr userDrawn="1"/>
        </p:nvGrpSpPr>
        <p:grpSpPr>
          <a:xfrm>
            <a:off x="1907" y="0"/>
            <a:ext cx="9904093" cy="6858000"/>
            <a:chOff x="1907" y="0"/>
            <a:chExt cx="9904093" cy="685800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81920FE8-5D67-4423-974B-9BECAF091F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07" y="0"/>
              <a:ext cx="990409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4C0D00D7-BAAD-4A9C-A8C7-CD8D730525C8}"/>
                </a:ext>
              </a:extLst>
            </p:cNvPr>
            <p:cNvSpPr/>
            <p:nvPr userDrawn="1"/>
          </p:nvSpPr>
          <p:spPr>
            <a:xfrm>
              <a:off x="8265368" y="6057292"/>
              <a:ext cx="1404156" cy="648072"/>
            </a:xfrm>
            <a:prstGeom prst="rect">
              <a:avLst/>
            </a:prstGeom>
            <a:solidFill>
              <a:srgbClr val="1012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EC21DEA-D890-4BBD-9910-1531424E0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3" y="6099690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6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87" r:id="rId3"/>
    <p:sldLayoutId id="2147483688" r:id="rId4"/>
    <p:sldLayoutId id="2147483690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www.git-scm.com/downloa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github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jh836.tistory.com/37" TargetMode="External"/><Relationship Id="rId2" Type="http://schemas.openxmlformats.org/officeDocument/2006/relationships/hyperlink" Target="https://nolboo.kim/blog/2013/10/06/github-for-beginner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jh836.tistory.com/3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0">
            <a:extLst>
              <a:ext uri="{FF2B5EF4-FFF2-40B4-BE49-F238E27FC236}">
                <a16:creationId xmlns="" xmlns:a16="http://schemas.microsoft.com/office/drawing/2014/main" id="{6EB78B67-0208-402A-B436-C2530C2C0A5D}"/>
              </a:ext>
            </a:extLst>
          </p:cNvPr>
          <p:cNvSpPr/>
          <p:nvPr/>
        </p:nvSpPr>
        <p:spPr>
          <a:xfrm>
            <a:off x="2216704" y="2780928"/>
            <a:ext cx="5503110" cy="7386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57626"/>
            <a:r>
              <a:rPr lang="ko-KR" altLang="en-US" sz="48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rgbClr val="1A3B9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손쉬운 </a:t>
            </a:r>
            <a:r>
              <a:rPr lang="en-US" altLang="ko-KR" sz="48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rgbClr val="1A3B9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48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rgbClr val="1A3B9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사용법</a:t>
            </a:r>
            <a:endParaRPr lang="en-US" altLang="ko-KR" sz="4800" dirty="0">
              <a:ln>
                <a:solidFill>
                  <a:srgbClr val="F05314">
                    <a:alpha val="0"/>
                  </a:srgbClr>
                </a:solidFill>
              </a:ln>
              <a:solidFill>
                <a:srgbClr val="1A3B9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모서리가 둥근 직사각형 5">
            <a:extLst>
              <a:ext uri="{FF2B5EF4-FFF2-40B4-BE49-F238E27FC236}">
                <a16:creationId xmlns="" xmlns:a16="http://schemas.microsoft.com/office/drawing/2014/main" id="{7210FA1B-7308-45D2-B316-2BDBA790A2E7}"/>
              </a:ext>
            </a:extLst>
          </p:cNvPr>
          <p:cNvSpPr/>
          <p:nvPr/>
        </p:nvSpPr>
        <p:spPr>
          <a:xfrm>
            <a:off x="5809281" y="3871210"/>
            <a:ext cx="1481176" cy="2769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957626"/>
            <a:r>
              <a:rPr lang="ko-KR" altLang="en-US" sz="18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사업부 빅데이터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016218-C0A9-4380-9FC0-86CC9E4C0BAC}"/>
              </a:ext>
            </a:extLst>
          </p:cNvPr>
          <p:cNvSpPr txBox="1"/>
          <p:nvPr/>
        </p:nvSpPr>
        <p:spPr>
          <a:xfrm>
            <a:off x="3303423" y="3856206"/>
            <a:ext cx="1308050" cy="30700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2019.07.08</a:t>
            </a:r>
            <a:endParaRPr lang="ko-KR" altLang="en-US" dirty="0">
              <a:ln>
                <a:solidFill>
                  <a:srgbClr val="F0531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5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화살표: 오른쪽 5">
            <a:extLst>
              <a:ext uri="{FF2B5EF4-FFF2-40B4-BE49-F238E27FC236}">
                <a16:creationId xmlns="" xmlns:a16="http://schemas.microsoft.com/office/drawing/2014/main" id="{25AE9B47-7AAD-4E4D-8726-590D264F12E7}"/>
              </a:ext>
            </a:extLst>
          </p:cNvPr>
          <p:cNvSpPr/>
          <p:nvPr/>
        </p:nvSpPr>
        <p:spPr>
          <a:xfrm>
            <a:off x="4090747" y="1211083"/>
            <a:ext cx="1190982" cy="447572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commit</a:t>
            </a:r>
            <a:endParaRPr lang="ko-KR" altLang="en-US" sz="1800" dirty="0"/>
          </a:p>
        </p:txBody>
      </p:sp>
      <p:sp>
        <p:nvSpPr>
          <p:cNvPr id="36" name="화살표: 오른쪽 5">
            <a:extLst>
              <a:ext uri="{FF2B5EF4-FFF2-40B4-BE49-F238E27FC236}">
                <a16:creationId xmlns="" xmlns:a16="http://schemas.microsoft.com/office/drawing/2014/main" id="{25AE9B47-7AAD-4E4D-8726-590D264F12E7}"/>
              </a:ext>
            </a:extLst>
          </p:cNvPr>
          <p:cNvSpPr/>
          <p:nvPr/>
        </p:nvSpPr>
        <p:spPr>
          <a:xfrm>
            <a:off x="2136632" y="1211083"/>
            <a:ext cx="1190982" cy="447572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add</a:t>
            </a:r>
            <a:endParaRPr lang="ko-KR" altLang="en-US" sz="1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25AE9B47-7AAD-4E4D-8726-590D264F12E7}"/>
              </a:ext>
            </a:extLst>
          </p:cNvPr>
          <p:cNvSpPr/>
          <p:nvPr/>
        </p:nvSpPr>
        <p:spPr>
          <a:xfrm>
            <a:off x="6256900" y="1217232"/>
            <a:ext cx="1190982" cy="447572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push</a:t>
            </a:r>
            <a:endParaRPr lang="ko-KR" altLang="en-US" sz="18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12350374-BC5F-437E-8150-57CF786A12D2}"/>
              </a:ext>
            </a:extLst>
          </p:cNvPr>
          <p:cNvSpPr/>
          <p:nvPr/>
        </p:nvSpPr>
        <p:spPr>
          <a:xfrm flipH="1">
            <a:off x="2144688" y="2200589"/>
            <a:ext cx="1193048" cy="4475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checkout</a:t>
            </a:r>
            <a:endParaRPr lang="ko-KR" altLang="en-US" sz="1800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B24EBF9-2EA2-43E6-848A-6ACA0C5BA534}"/>
              </a:ext>
            </a:extLst>
          </p:cNvPr>
          <p:cNvSpPr/>
          <p:nvPr/>
        </p:nvSpPr>
        <p:spPr>
          <a:xfrm>
            <a:off x="6039247" y="1060090"/>
            <a:ext cx="432048" cy="3960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DCA66C8-1DCC-468D-95FA-268434F436A7}"/>
              </a:ext>
            </a:extLst>
          </p:cNvPr>
          <p:cNvSpPr/>
          <p:nvPr/>
        </p:nvSpPr>
        <p:spPr>
          <a:xfrm>
            <a:off x="737401" y="2600908"/>
            <a:ext cx="8107160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1042911" fontAlgn="base">
              <a:spcBef>
                <a:spcPct val="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파일을 </a:t>
            </a:r>
            <a:r>
              <a:rPr lang="ko-KR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add index.html 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명령으로 변경된(Modified)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파일들을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스테이징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인덱스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영역에 등록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합니다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스테이징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(Staging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확정할 변경 사항을 준비시키는 것.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tabLst>
                <a:tab pos="627063" algn="l"/>
              </a:tabLst>
            </a:pP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인덱스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(Index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확정할 준비가 된 변경 사항들이 모인 영역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38125" lvl="0" indent="-238125" defTabSz="1042911" fontAlgn="base">
              <a:spcBef>
                <a:spcPct val="0"/>
              </a:spcBef>
              <a:spcAft>
                <a:spcPts val="500"/>
              </a:spcAft>
              <a:buFontTx/>
              <a:buAutoNum type="arabicPeriod" startAt="4"/>
            </a:pPr>
            <a:r>
              <a:rPr lang="ko-KR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이어서 </a:t>
            </a:r>
            <a:r>
              <a:rPr lang="ko-KR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commit -m "index.html </a:t>
            </a:r>
            <a:r>
              <a:rPr lang="ko-KR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추가" 명령으로 스테이징된(Staged) 변경 사항을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커밋</a:t>
            </a:r>
            <a:r>
              <a:rPr lang="ko-KR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 로컬 저장소에 등록</a:t>
            </a:r>
            <a:r>
              <a:rPr lang="ko-KR" altLang="en-US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합니다</a:t>
            </a:r>
            <a:r>
              <a:rPr lang="ko-KR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커밋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(Commit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인덱스의 변경 사항들을 확정하는 것.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여기까지는 로컬 저장소에서 일어나는 일이며, 아직 다른 사람에게는 변경 사항이 공개되지 않은 상태다.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헤드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(HEAD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작업 중인 브랜치의 선두를 가리키는 포인터. 헤드 이하의 커밋들을 확정된 것으로 취급하며, 필요에 따라 특정 커밋이나 브랜치를 가리키도록 헤드를 움직여 작업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디렉토리의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상태를 바꿀 수 있다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38125" lvl="0" indent="-238125" defTabSz="1042911" fontAlgn="base">
              <a:spcBef>
                <a:spcPct val="0"/>
              </a:spcBef>
              <a:spcAft>
                <a:spcPts val="500"/>
              </a:spcAft>
              <a:buFontTx/>
              <a:buAutoNum type="arabicPeriod" startAt="4"/>
            </a:pP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마지막으로 </a:t>
            </a:r>
            <a:r>
              <a:rPr lang="ko-KR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push origin master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명령으로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푸시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 커밋된(Committed) 변경 사항을 원격 저장소에 게시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합니다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푸시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(Push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확정된 변경 사항을 원격 저장소에 게시하는 것.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드디어 변경 사항이 공개된다.</a:t>
            </a:r>
          </a:p>
          <a:p>
            <a:pPr marL="627063" lvl="2" indent="-131763" defTabSz="1042911" fontAlgn="base">
              <a:spcBef>
                <a:spcPct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rigin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로컬 저장소의 원본 원격 저장소. clone 과정에서 자동으로 등록된다. clone으로 로컬 저장소를 만든 것이 아니라면 따로 추가해야 한다.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DDA1944-BF13-4946-8051-77B9E066EA47}"/>
              </a:ext>
            </a:extLst>
          </p:cNvPr>
          <p:cNvSpPr/>
          <p:nvPr/>
        </p:nvSpPr>
        <p:spPr>
          <a:xfrm>
            <a:off x="3865119" y="1069932"/>
            <a:ext cx="432048" cy="3960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9B7EAAD8-DE06-4D1D-BEA2-ADDE8A86F964}"/>
              </a:ext>
            </a:extLst>
          </p:cNvPr>
          <p:cNvSpPr/>
          <p:nvPr/>
        </p:nvSpPr>
        <p:spPr>
          <a:xfrm>
            <a:off x="2000672" y="1120530"/>
            <a:ext cx="432048" cy="3960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20CA239-ABC9-4973-9A0F-7315F951608B}"/>
              </a:ext>
            </a:extLst>
          </p:cNvPr>
          <p:cNvSpPr/>
          <p:nvPr/>
        </p:nvSpPr>
        <p:spPr>
          <a:xfrm>
            <a:off x="1002869" y="315261"/>
            <a:ext cx="2058256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 이해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222149" y="1542881"/>
            <a:ext cx="972108" cy="842003"/>
            <a:chOff x="1222149" y="1371099"/>
            <a:chExt cx="972108" cy="842003"/>
          </a:xfrm>
        </p:grpSpPr>
        <p:sp>
          <p:nvSpPr>
            <p:cNvPr id="19" name="순서도: 자기 디스크 18"/>
            <p:cNvSpPr/>
            <p:nvPr/>
          </p:nvSpPr>
          <p:spPr>
            <a:xfrm>
              <a:off x="1276155" y="1371099"/>
              <a:ext cx="864096" cy="842003"/>
            </a:xfrm>
            <a:prstGeom prst="flowChartMagneticDisk">
              <a:avLst/>
            </a:prstGeom>
            <a:solidFill>
              <a:srgbClr val="E8E8E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2149" y="1760876"/>
              <a:ext cx="97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workspace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11240" y="1542881"/>
            <a:ext cx="972108" cy="842003"/>
            <a:chOff x="2799765" y="1986284"/>
            <a:chExt cx="972108" cy="842003"/>
          </a:xfrm>
        </p:grpSpPr>
        <p:sp>
          <p:nvSpPr>
            <p:cNvPr id="22" name="순서도: 자기 디스크 21"/>
            <p:cNvSpPr/>
            <p:nvPr/>
          </p:nvSpPr>
          <p:spPr>
            <a:xfrm>
              <a:off x="2850019" y="1986284"/>
              <a:ext cx="864096" cy="842003"/>
            </a:xfrm>
            <a:prstGeom prst="flowChartMagneticDisk">
              <a:avLst/>
            </a:prstGeom>
            <a:solidFill>
              <a:srgbClr val="91FF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9765" y="2377742"/>
              <a:ext cx="97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index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43169" y="1542881"/>
            <a:ext cx="972108" cy="842003"/>
            <a:chOff x="4097073" y="1987966"/>
            <a:chExt cx="972108" cy="842003"/>
          </a:xfrm>
        </p:grpSpPr>
        <p:sp>
          <p:nvSpPr>
            <p:cNvPr id="25" name="순서도: 자기 디스크 24"/>
            <p:cNvSpPr/>
            <p:nvPr/>
          </p:nvSpPr>
          <p:spPr>
            <a:xfrm>
              <a:off x="4151079" y="1987966"/>
              <a:ext cx="864096" cy="842003"/>
            </a:xfrm>
            <a:prstGeom prst="flowChartMagneticDisk">
              <a:avLst/>
            </a:prstGeom>
            <a:solidFill>
              <a:srgbClr val="8FFAB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7073" y="2285409"/>
              <a:ext cx="972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repository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25146" y="1542881"/>
            <a:ext cx="972108" cy="842003"/>
            <a:chOff x="5107643" y="1981407"/>
            <a:chExt cx="972108" cy="842003"/>
          </a:xfrm>
        </p:grpSpPr>
        <p:sp>
          <p:nvSpPr>
            <p:cNvPr id="29" name="순서도: 자기 디스크 28"/>
            <p:cNvSpPr/>
            <p:nvPr/>
          </p:nvSpPr>
          <p:spPr>
            <a:xfrm>
              <a:off x="5161649" y="1981407"/>
              <a:ext cx="864096" cy="842003"/>
            </a:xfrm>
            <a:prstGeom prst="flowChartMagneticDisk">
              <a:avLst/>
            </a:prstGeom>
            <a:solidFill>
              <a:srgbClr val="FFF7A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7643" y="2258979"/>
              <a:ext cx="972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repository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4" name="화살표: 오른쪽 7">
            <a:extLst>
              <a:ext uri="{FF2B5EF4-FFF2-40B4-BE49-F238E27FC236}">
                <a16:creationId xmlns="" xmlns:a16="http://schemas.microsoft.com/office/drawing/2014/main" id="{12350374-BC5F-437E-8150-57CF786A12D2}"/>
              </a:ext>
            </a:extLst>
          </p:cNvPr>
          <p:cNvSpPr/>
          <p:nvPr/>
        </p:nvSpPr>
        <p:spPr>
          <a:xfrm flipH="1">
            <a:off x="6252259" y="2205348"/>
            <a:ext cx="1193048" cy="4475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fetch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59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FBF765-C25C-4AC2-9DE8-462F8C4DFAE5}"/>
              </a:ext>
            </a:extLst>
          </p:cNvPr>
          <p:cNvSpPr txBox="1"/>
          <p:nvPr/>
        </p:nvSpPr>
        <p:spPr>
          <a:xfrm>
            <a:off x="3171528" y="2987056"/>
            <a:ext cx="1904689" cy="74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95323B-897F-4FD5-A40D-BBC9C4C93FC1}"/>
              </a:ext>
            </a:extLst>
          </p:cNvPr>
          <p:cNvSpPr txBox="1"/>
          <p:nvPr/>
        </p:nvSpPr>
        <p:spPr>
          <a:xfrm>
            <a:off x="3172352" y="2047579"/>
            <a:ext cx="2762295" cy="76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3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ko-KR" altLang="en-US" sz="3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F71F1F8-42FF-4BF5-BABC-0852D128AB01}"/>
              </a:ext>
            </a:extLst>
          </p:cNvPr>
          <p:cNvGrpSpPr/>
          <p:nvPr/>
        </p:nvGrpSpPr>
        <p:grpSpPr>
          <a:xfrm>
            <a:off x="1596677" y="1376772"/>
            <a:ext cx="1412627" cy="1483720"/>
            <a:chOff x="1700213" y="1495425"/>
            <a:chExt cx="1412627" cy="148372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93D1E6FC-E899-4AAE-8328-084289F888A6}"/>
                </a:ext>
              </a:extLst>
            </p:cNvPr>
            <p:cNvGrpSpPr/>
            <p:nvPr/>
          </p:nvGrpSpPr>
          <p:grpSpPr>
            <a:xfrm flipV="1">
              <a:off x="2173508" y="1904905"/>
              <a:ext cx="939332" cy="1074240"/>
              <a:chOff x="2173508" y="1904088"/>
              <a:chExt cx="939332" cy="10742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DCFCA6A2-7B8A-41F6-AFF2-EB2E67FD4110}"/>
                  </a:ext>
                </a:extLst>
              </p:cNvPr>
              <p:cNvSpPr/>
              <p:nvPr/>
            </p:nvSpPr>
            <p:spPr>
              <a:xfrm>
                <a:off x="2173509" y="1904088"/>
                <a:ext cx="939331" cy="1074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648D06CF-49DD-41A6-8E19-01F3FD4FF2F8}"/>
                  </a:ext>
                </a:extLst>
              </p:cNvPr>
              <p:cNvSpPr/>
              <p:nvPr/>
            </p:nvSpPr>
            <p:spPr>
              <a:xfrm>
                <a:off x="2173508" y="2707697"/>
                <a:ext cx="939331" cy="270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ADA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DE94F7F-4C3C-4556-B249-5CAC59B04886}"/>
                  </a:ext>
                </a:extLst>
              </p:cNvPr>
              <p:cNvSpPr txBox="1"/>
              <p:nvPr/>
            </p:nvSpPr>
            <p:spPr>
              <a:xfrm flipV="1">
                <a:off x="2235051" y="2691946"/>
                <a:ext cx="816250" cy="28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42911">
                  <a:lnSpc>
                    <a:spcPct val="12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E62A3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CHAPTER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D19C05A-4F6E-40D8-A111-0ADBC18162C3}"/>
                </a:ext>
              </a:extLst>
            </p:cNvPr>
            <p:cNvSpPr txBox="1"/>
            <p:nvPr/>
          </p:nvSpPr>
          <p:spPr>
            <a:xfrm>
              <a:off x="2365856" y="2107466"/>
              <a:ext cx="554639" cy="832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Ⅱ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A852DDE-3965-45C6-9920-DCD9AFB15DB0}"/>
                </a:ext>
              </a:extLst>
            </p:cNvPr>
            <p:cNvCxnSpPr/>
            <p:nvPr/>
          </p:nvCxnSpPr>
          <p:spPr bwMode="auto">
            <a:xfrm>
              <a:off x="1700213" y="1495425"/>
              <a:ext cx="472812" cy="411956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919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126188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https://www.git-scm.com/downloads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접속하여 자신이 쓰는 운영체제에 맞는 것을 클릭하여 다운로드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 파일을 실행 시켜 기본 설치 진행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56" y="2024934"/>
            <a:ext cx="4029075" cy="363855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0250CA8-0D52-4C9D-B061-0FE34DD12A54}"/>
              </a:ext>
            </a:extLst>
          </p:cNvPr>
          <p:cNvGrpSpPr/>
          <p:nvPr/>
        </p:nvGrpSpPr>
        <p:grpSpPr>
          <a:xfrm>
            <a:off x="1964668" y="3810836"/>
            <a:ext cx="2340260" cy="770292"/>
            <a:chOff x="3215711" y="6939582"/>
            <a:chExt cx="2019764" cy="728326"/>
          </a:xfrm>
        </p:grpSpPr>
        <p:sp>
          <p:nvSpPr>
            <p:cNvPr id="26" name="Rectangle 17">
              <a:extLst>
                <a:ext uri="{FF2B5EF4-FFF2-40B4-BE49-F238E27FC236}">
                  <a16:creationId xmlns="" xmlns:a16="http://schemas.microsoft.com/office/drawing/2014/main" id="{EFD899CA-9733-4E15-A37B-1120CFCB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711" y="6939582"/>
              <a:ext cx="2019763" cy="72832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lIns="89979" tIns="46789" rIns="89979" bIns="46789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endParaRPr lang="ko-KR" altLang="ko-KR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7" name="Rectangle 17">
              <a:extLst>
                <a:ext uri="{FF2B5EF4-FFF2-40B4-BE49-F238E27FC236}">
                  <a16:creationId xmlns="" xmlns:a16="http://schemas.microsoft.com/office/drawing/2014/main" id="{02EDABC6-128F-4036-AF4B-8129A8CE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538" y="6939582"/>
              <a:ext cx="2018937" cy="72832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ko-KR" altLang="ko-KR" dirty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CC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126188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설치된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실행하기 전에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https://github.com/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접속하여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가입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 가입이 되어있다면 우측 상단의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Sing in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눌러 로그인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8" y="1903217"/>
            <a:ext cx="3315288" cy="44826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23637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로그인을 하고 페이지를 이동하지 않은 상태에서 좌측 상단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New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버튼 클릭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Repository name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입력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상황에 따라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public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이나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private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 repository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버튼 클릭하여 온라인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Repository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21" y="2096827"/>
            <a:ext cx="3209925" cy="40957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0250CA8-0D52-4C9D-B061-0FE34DD12A54}"/>
              </a:ext>
            </a:extLst>
          </p:cNvPr>
          <p:cNvGrpSpPr/>
          <p:nvPr/>
        </p:nvGrpSpPr>
        <p:grpSpPr>
          <a:xfrm>
            <a:off x="2582736" y="2972636"/>
            <a:ext cx="659998" cy="329363"/>
            <a:chOff x="3215711" y="6939582"/>
            <a:chExt cx="2019764" cy="728326"/>
          </a:xfrm>
        </p:grpSpPr>
        <p:sp>
          <p:nvSpPr>
            <p:cNvPr id="30" name="Rectangle 17">
              <a:extLst>
                <a:ext uri="{FF2B5EF4-FFF2-40B4-BE49-F238E27FC236}">
                  <a16:creationId xmlns="" xmlns:a16="http://schemas.microsoft.com/office/drawing/2014/main" id="{EFD899CA-9733-4E15-A37B-1120CFCB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711" y="6939582"/>
              <a:ext cx="2019763" cy="72832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lIns="89979" tIns="46789" rIns="89979" bIns="46789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endParaRPr lang="ko-KR" altLang="ko-KR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="" xmlns:a16="http://schemas.microsoft.com/office/drawing/2014/main" id="{02EDABC6-128F-4036-AF4B-8129A8CE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538" y="6939582"/>
              <a:ext cx="2018937" cy="72832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ko-KR" altLang="ko-KR" dirty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CC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856854"/>
            <a:ext cx="3950863" cy="457569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4739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검색 창을 열고 간단하게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이나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Bash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검색하여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Bash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실행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0250CA8-0D52-4C9D-B061-0FE34DD12A54}"/>
              </a:ext>
            </a:extLst>
          </p:cNvPr>
          <p:cNvGrpSpPr/>
          <p:nvPr/>
        </p:nvGrpSpPr>
        <p:grpSpPr>
          <a:xfrm>
            <a:off x="737001" y="2490037"/>
            <a:ext cx="736199" cy="236230"/>
            <a:chOff x="3215711" y="6939582"/>
            <a:chExt cx="2019764" cy="728326"/>
          </a:xfrm>
        </p:grpSpPr>
        <p:sp>
          <p:nvSpPr>
            <p:cNvPr id="26" name="Rectangle 17">
              <a:extLst>
                <a:ext uri="{FF2B5EF4-FFF2-40B4-BE49-F238E27FC236}">
                  <a16:creationId xmlns="" xmlns:a16="http://schemas.microsoft.com/office/drawing/2014/main" id="{EFD899CA-9733-4E15-A37B-1120CFCB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711" y="6939582"/>
              <a:ext cx="2019763" cy="72832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lIns="89979" tIns="46789" rIns="89979" bIns="46789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endParaRPr lang="ko-KR" altLang="ko-KR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7" name="Rectangle 17">
              <a:extLst>
                <a:ext uri="{FF2B5EF4-FFF2-40B4-BE49-F238E27FC236}">
                  <a16:creationId xmlns="" xmlns:a16="http://schemas.microsoft.com/office/drawing/2014/main" id="{02EDABC6-128F-4036-AF4B-8129A8CE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538" y="6939582"/>
              <a:ext cx="2018937" cy="728326"/>
            </a:xfrm>
            <a:prstGeom prst="rect">
              <a:avLst/>
            </a:prstGeom>
            <a:noFill/>
            <a:ln w="15875" algn="ctr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ko-KR" altLang="ko-KR" dirty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CC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7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8865" y="2204864"/>
            <a:ext cx="4639209" cy="3852428"/>
          </a:xfrm>
          <a:prstGeom prst="rect">
            <a:avLst/>
          </a:prstGeom>
          <a:solidFill>
            <a:srgbClr val="282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</a:t>
            </a:r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</a:t>
            </a:r>
            <a:r>
              <a:rPr lang="ko-KR" altLang="en-US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latin typeface="Lucida Console" panose="020B0609040504020204" pitchFamily="49" charset="0"/>
              </a:rPr>
              <a:t>config –global user.name “</a:t>
            </a:r>
            <a:r>
              <a:rPr lang="ko-KR" altLang="en-US" sz="1050" dirty="0">
                <a:latin typeface="Lucida Console" panose="020B0609040504020204" pitchFamily="49" charset="0"/>
              </a:rPr>
              <a:t>사용할 이름</a:t>
            </a:r>
            <a:r>
              <a:rPr lang="en-US" altLang="ko-KR" sz="1050" dirty="0">
                <a:latin typeface="Lucida Console" panose="020B0609040504020204" pitchFamily="49" charset="0"/>
              </a:rPr>
              <a:t>”</a:t>
            </a: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</a:t>
            </a:r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</a:t>
            </a:r>
            <a:r>
              <a:rPr lang="ko-KR" altLang="en-US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latin typeface="Lucida Console" panose="020B0609040504020204" pitchFamily="49" charset="0"/>
              </a:rPr>
              <a:t>config –global user.email “GitHub</a:t>
            </a:r>
            <a:r>
              <a:rPr lang="ko-KR" altLang="en-US" sz="1050" dirty="0">
                <a:latin typeface="Lucida Console" panose="020B0609040504020204" pitchFamily="49" charset="0"/>
              </a:rPr>
              <a:t> 가입 이메일</a:t>
            </a:r>
            <a:r>
              <a:rPr lang="en-US" altLang="ko-KR" sz="1050" dirty="0">
                <a:latin typeface="Lucida Console" panose="020B0609040504020204" pitchFamily="49" charset="0"/>
              </a:rPr>
              <a:t>”</a:t>
            </a:r>
            <a:endParaRPr lang="ko-KR" altLang="en-US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</a:t>
            </a:r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mkdir ~/MyProject</a:t>
            </a: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</a:t>
            </a:r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cd ~/MyProject</a:t>
            </a: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~/MyProject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</a:t>
            </a:r>
          </a:p>
          <a:p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~/MyProject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 init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Initialized empty Git repository in C:/Users/wise/MyProject/.git/</a:t>
            </a:r>
            <a:endParaRPr lang="en-US" altLang="ko-KR" sz="1050" dirty="0">
              <a:solidFill>
                <a:srgbClr val="97EDFB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2677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사용할 이름과 이메일을 지정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로컬 저장소로 지정할 폴더 생성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만들어진 폴더로 이동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init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실행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init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 시 해당 디렉터리를 로컬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저장소로 컴퓨터가 인식</a:t>
            </a:r>
          </a:p>
        </p:txBody>
      </p:sp>
    </p:spTree>
    <p:extLst>
      <p:ext uri="{BB962C8B-B14F-4D97-AF65-F5344CB8AC3E}">
        <p14:creationId xmlns:p14="http://schemas.microsoft.com/office/powerpoint/2010/main" val="33863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8865" y="2204864"/>
            <a:ext cx="4639209" cy="3852428"/>
          </a:xfrm>
          <a:prstGeom prst="rect">
            <a:avLst/>
          </a:prstGeom>
          <a:solidFill>
            <a:srgbClr val="282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 </a:t>
            </a:r>
            <a:r>
              <a:rPr lang="en-US" altLang="ko-KR" sz="1050" dirty="0">
                <a:latin typeface="Lucida Console" panose="020B0609040504020204" pitchFamily="49" charset="0"/>
              </a:rPr>
              <a:t>$ touch</a:t>
            </a:r>
            <a:r>
              <a:rPr lang="ko-KR" altLang="en-US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latin typeface="Lucida Console" panose="020B0609040504020204" pitchFamily="49" charset="0"/>
              </a:rPr>
              <a:t>Readme.txt</a:t>
            </a: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 </a:t>
            </a:r>
            <a:r>
              <a:rPr lang="en-US" altLang="ko-KR" sz="1050" dirty="0">
                <a:latin typeface="Lucida Console" panose="020B0609040504020204" pitchFamily="49" charset="0"/>
              </a:rPr>
              <a:t>$ git add Readme.txt</a:t>
            </a:r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endParaRPr lang="en-US" altLang="ko-KR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 </a:t>
            </a:r>
            <a:r>
              <a:rPr lang="en-US" altLang="ko-KR" sz="1050" dirty="0">
                <a:latin typeface="Lucida Console" panose="020B0609040504020204" pitchFamily="49" charset="0"/>
              </a:rPr>
              <a:t>$ git commit –m “Add Readme.txt”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[master (root-commit) 94813a3] Add Readme.txt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 1 file changed, 0 insertions(+), 0 deletions(-)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 create mode 100644 Readme.txt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2837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Touch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명령어나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vim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명령어를 사용하여 파일을 생성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생성된 파일은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사용해 주지 않으면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해당 파일을 무시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명령을 사용하여 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파일을 주목하게 만들어 준다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 추가되거나 변경된 파일이 있는 경우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현재 프로젝트의 스냅샷 생성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6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58083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따라 하기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따라 하며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8865" y="2204864"/>
            <a:ext cx="4639209" cy="3852428"/>
          </a:xfrm>
          <a:prstGeom prst="rect">
            <a:avLst/>
          </a:prstGeom>
          <a:solidFill>
            <a:srgbClr val="282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 remote add origin https://github.com/</a:t>
            </a:r>
            <a:r>
              <a:rPr lang="ko-KR" altLang="en-US" sz="1050" dirty="0">
                <a:latin typeface="Lucida Console" panose="020B0609040504020204" pitchFamily="49" charset="0"/>
              </a:rPr>
              <a:t>사용자이름</a:t>
            </a:r>
            <a:r>
              <a:rPr lang="en-US" altLang="ko-KR" sz="1050" dirty="0">
                <a:latin typeface="Lucida Console" panose="020B0609040504020204" pitchFamily="49" charset="0"/>
              </a:rPr>
              <a:t>/</a:t>
            </a:r>
            <a:r>
              <a:rPr lang="ko-KR" altLang="en-US" sz="1050" dirty="0">
                <a:latin typeface="Lucida Console" panose="020B0609040504020204" pitchFamily="49" charset="0"/>
              </a:rPr>
              <a:t>저장소이름</a:t>
            </a:r>
            <a:r>
              <a:rPr lang="en-US" altLang="ko-KR" sz="1050" dirty="0">
                <a:latin typeface="Lucida Console" panose="020B0609040504020204" pitchFamily="49" charset="0"/>
              </a:rPr>
              <a:t>.git</a:t>
            </a:r>
          </a:p>
          <a:p>
            <a:endParaRPr lang="en-US" altLang="ko-KR" sz="1050" dirty="0"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 remote –v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Origin </a:t>
            </a:r>
            <a:r>
              <a:rPr lang="en-US" altLang="ko-KR" sz="1050" dirty="0">
                <a:latin typeface="Lucida Console" panose="020B0609040504020204" pitchFamily="49" charset="0"/>
              </a:rPr>
              <a:t>https://github.com/</a:t>
            </a:r>
            <a:r>
              <a:rPr lang="ko-KR" altLang="en-US" sz="1050" dirty="0">
                <a:latin typeface="Lucida Console" panose="020B0609040504020204" pitchFamily="49" charset="0"/>
              </a:rPr>
              <a:t>사용자이름</a:t>
            </a:r>
            <a:r>
              <a:rPr lang="en-US" altLang="ko-KR" sz="1050" dirty="0">
                <a:latin typeface="Lucida Console" panose="020B0609040504020204" pitchFamily="49" charset="0"/>
              </a:rPr>
              <a:t>/</a:t>
            </a:r>
            <a:r>
              <a:rPr lang="ko-KR" altLang="en-US" sz="1050" dirty="0">
                <a:latin typeface="Lucida Console" panose="020B0609040504020204" pitchFamily="49" charset="0"/>
              </a:rPr>
              <a:t>저장소이름</a:t>
            </a:r>
            <a:r>
              <a:rPr lang="en-US" altLang="ko-KR" sz="1050" dirty="0">
                <a:latin typeface="Lucida Console" panose="020B0609040504020204" pitchFamily="49" charset="0"/>
              </a:rPr>
              <a:t>.git</a:t>
            </a:r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 (fetch)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Origin </a:t>
            </a:r>
            <a:r>
              <a:rPr lang="en-US" altLang="ko-KR" sz="1050" dirty="0">
                <a:latin typeface="Lucida Console" panose="020B0609040504020204" pitchFamily="49" charset="0"/>
              </a:rPr>
              <a:t>https://github.com/</a:t>
            </a:r>
            <a:r>
              <a:rPr lang="ko-KR" altLang="en-US" sz="1050" dirty="0">
                <a:latin typeface="Lucida Console" panose="020B0609040504020204" pitchFamily="49" charset="0"/>
              </a:rPr>
              <a:t>사용자이름</a:t>
            </a:r>
            <a:r>
              <a:rPr lang="en-US" altLang="ko-KR" sz="1050" dirty="0">
                <a:latin typeface="Lucida Console" panose="020B0609040504020204" pitchFamily="49" charset="0"/>
              </a:rPr>
              <a:t>/</a:t>
            </a:r>
            <a:r>
              <a:rPr lang="ko-KR" altLang="en-US" sz="1050" dirty="0">
                <a:latin typeface="Lucida Console" panose="020B0609040504020204" pitchFamily="49" charset="0"/>
              </a:rPr>
              <a:t>저장소이름</a:t>
            </a:r>
            <a:r>
              <a:rPr lang="en-US" altLang="ko-KR" sz="1050" dirty="0">
                <a:latin typeface="Lucida Console" panose="020B0609040504020204" pitchFamily="49" charset="0"/>
              </a:rPr>
              <a:t>.git</a:t>
            </a:r>
            <a:r>
              <a:rPr lang="en-US" altLang="ko-KR" sz="1050" dirty="0">
                <a:solidFill>
                  <a:schemeClr val="bg1"/>
                </a:solidFill>
                <a:latin typeface="Lucida Console" panose="020B0609040504020204" pitchFamily="49" charset="0"/>
              </a:rPr>
              <a:t> (push)</a:t>
            </a:r>
          </a:p>
          <a:p>
            <a:endParaRPr lang="en-US" altLang="ko-KR" sz="10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 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Everything up-to-date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21267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remote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사용하여 로컬 저장소와 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저장소를 연결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remote -v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연결을 확인하는 명령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push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작업한 모든 파일이 업로드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Everything up-to-date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 확인</a:t>
            </a: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0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1851469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에러 설명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12131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하기 전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최신화를 하지 않으면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에러가 발생하게 됩니다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b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pull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사용하여 코드를 수정하고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 -&gt; commit -&gt; push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진행해야 합니다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에러</a:t>
            </a:r>
            <a:r>
              <a:rPr lang="ko-KR" altLang="en-US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최신화를 </a:t>
            </a:r>
            <a:r>
              <a:rPr lang="ko-KR" altLang="en-US" sz="14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해야 합니다</a:t>
            </a:r>
            <a:r>
              <a:rPr lang="en-US" altLang="ko-KR" sz="14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＂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996" y="1876775"/>
            <a:ext cx="4183447" cy="2740357"/>
          </a:xfrm>
          <a:prstGeom prst="rect">
            <a:avLst/>
          </a:prstGeom>
          <a:solidFill>
            <a:srgbClr val="282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7ADC9F"/>
                </a:solidFill>
                <a:latin typeface="Lucida Console" panose="020B0609040504020204" pitchFamily="49" charset="0"/>
              </a:rPr>
              <a:t>wise@DESKTOP-GSI6FMQ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97D0"/>
                </a:solidFill>
                <a:latin typeface="Lucida Console" panose="020B0609040504020204" pitchFamily="49" charset="0"/>
              </a:rPr>
              <a:t>MINGW64</a:t>
            </a:r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~/Myproject </a:t>
            </a:r>
            <a:r>
              <a:rPr lang="en-US" altLang="ko-KR" sz="1050" dirty="0">
                <a:solidFill>
                  <a:srgbClr val="97EDFB"/>
                </a:solidFill>
                <a:latin typeface="Lucida Console" panose="020B0609040504020204" pitchFamily="49" charset="0"/>
              </a:rPr>
              <a:t>(master)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$ git push origin master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To https://github.com/ghdididigg/test.git</a:t>
            </a:r>
          </a:p>
          <a:p>
            <a:r>
              <a:rPr lang="en-US" altLang="ko-KR" sz="1050" dirty="0">
                <a:latin typeface="Lucida Console" panose="020B0609040504020204" pitchFamily="49" charset="0"/>
              </a:rPr>
              <a:t> </a:t>
            </a:r>
            <a:r>
              <a:rPr lang="en-US" altLang="ko-KR" sz="1050" dirty="0">
                <a:solidFill>
                  <a:srgbClr val="FF4842"/>
                </a:solidFill>
                <a:latin typeface="Lucida Console" panose="020B0609040504020204" pitchFamily="49" charset="0"/>
              </a:rPr>
              <a:t>! [rejected]        </a:t>
            </a:r>
            <a:r>
              <a:rPr lang="en-US" altLang="ko-KR" sz="1050" dirty="0">
                <a:latin typeface="Lucida Console" panose="020B0609040504020204" pitchFamily="49" charset="0"/>
              </a:rPr>
              <a:t>master -&gt; master (fetch first)</a:t>
            </a:r>
          </a:p>
          <a:p>
            <a:r>
              <a:rPr lang="en-US" altLang="ko-KR" sz="1050" dirty="0">
                <a:solidFill>
                  <a:srgbClr val="FF4842"/>
                </a:solidFill>
                <a:latin typeface="Lucida Console" panose="020B0609040504020204" pitchFamily="49" charset="0"/>
              </a:rPr>
              <a:t>error: failed to push some refs to 'https://github.com/ghdididigg/test.git'</a:t>
            </a:r>
          </a:p>
          <a:p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hint: Updates were rejected because the remote contains work that you do</a:t>
            </a:r>
          </a:p>
          <a:p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hint: not have locally. This is usually caused by another repository pushing</a:t>
            </a:r>
          </a:p>
          <a:p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hint: to the same ref. You may want to first integrate the remote changes</a:t>
            </a:r>
          </a:p>
          <a:p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hint: (e.g., 'git pull ...') before pushing again.</a:t>
            </a:r>
          </a:p>
          <a:p>
            <a:r>
              <a:rPr lang="en-US" altLang="ko-KR" sz="1050" dirty="0">
                <a:solidFill>
                  <a:srgbClr val="FFFFAB"/>
                </a:solidFill>
                <a:latin typeface="Lucida Console" panose="020B0609040504020204" pitchFamily="49" charset="0"/>
              </a:rPr>
              <a:t>hint: See the 'Note about fast-forwards' in 'git push --help' for details.</a:t>
            </a:r>
            <a:endParaRPr lang="ko-KR" altLang="en-US" sz="1050" dirty="0">
              <a:solidFill>
                <a:srgbClr val="FFFFA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7F909CF-8E66-4094-BF06-8F4EB70D8937}"/>
              </a:ext>
            </a:extLst>
          </p:cNvPr>
          <p:cNvSpPr/>
          <p:nvPr/>
        </p:nvSpPr>
        <p:spPr>
          <a:xfrm>
            <a:off x="1" y="-27384"/>
            <a:ext cx="2864768" cy="6858000"/>
          </a:xfrm>
          <a:prstGeom prst="rect">
            <a:avLst/>
          </a:prstGeom>
          <a:solidFill>
            <a:srgbClr val="1C3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E95368E-19F7-4F64-B7E4-8D0617C73389}"/>
              </a:ext>
            </a:extLst>
          </p:cNvPr>
          <p:cNvGrpSpPr/>
          <p:nvPr/>
        </p:nvGrpSpPr>
        <p:grpSpPr>
          <a:xfrm>
            <a:off x="267273" y="1633471"/>
            <a:ext cx="2330224" cy="499385"/>
            <a:chOff x="187424" y="676727"/>
            <a:chExt cx="2330224" cy="66468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F33CA771-A72A-4AA1-97F1-EA8FEDEF13ED}"/>
                </a:ext>
              </a:extLst>
            </p:cNvPr>
            <p:cNvSpPr txBox="1"/>
            <p:nvPr/>
          </p:nvSpPr>
          <p:spPr>
            <a:xfrm>
              <a:off x="998916" y="742795"/>
              <a:ext cx="707246" cy="53254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목 차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DE65557C-5A5B-402A-9723-FFEB51DD5F12}"/>
                </a:ext>
              </a:extLst>
            </p:cNvPr>
            <p:cNvGrpSpPr/>
            <p:nvPr/>
          </p:nvGrpSpPr>
          <p:grpSpPr>
            <a:xfrm>
              <a:off x="187424" y="676727"/>
              <a:ext cx="2330224" cy="664680"/>
              <a:chOff x="776536" y="676727"/>
              <a:chExt cx="1152000" cy="664680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A512759E-2E02-4306-ADBF-64972B9D493D}"/>
                  </a:ext>
                </a:extLst>
              </p:cNvPr>
              <p:cNvCxnSpPr/>
              <p:nvPr/>
            </p:nvCxnSpPr>
            <p:spPr>
              <a:xfrm>
                <a:off x="776536" y="676727"/>
                <a:ext cx="115200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="" xmlns:a16="http://schemas.microsoft.com/office/drawing/2014/main" id="{B46062C7-5BB7-4898-97AC-3E7DAC857B78}"/>
                  </a:ext>
                </a:extLst>
              </p:cNvPr>
              <p:cNvCxnSpPr/>
              <p:nvPr/>
            </p:nvCxnSpPr>
            <p:spPr>
              <a:xfrm>
                <a:off x="776536" y="1341407"/>
                <a:ext cx="115200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C8D2795-AC8B-48EE-8DF5-87D84356894B}"/>
              </a:ext>
            </a:extLst>
          </p:cNvPr>
          <p:cNvGrpSpPr/>
          <p:nvPr/>
        </p:nvGrpSpPr>
        <p:grpSpPr>
          <a:xfrm>
            <a:off x="3585713" y="1002794"/>
            <a:ext cx="3887566" cy="4083035"/>
            <a:chOff x="3585713" y="1063769"/>
            <a:chExt cx="3887566" cy="4083035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0C56B545-0FD7-43E1-97A4-AE36F6647700}"/>
                </a:ext>
              </a:extLst>
            </p:cNvPr>
            <p:cNvGrpSpPr/>
            <p:nvPr/>
          </p:nvGrpSpPr>
          <p:grpSpPr>
            <a:xfrm>
              <a:off x="3585714" y="1063769"/>
              <a:ext cx="3887565" cy="1141095"/>
              <a:chOff x="3585714" y="1063769"/>
              <a:chExt cx="3887565" cy="1141095"/>
            </a:xfrm>
          </p:grpSpPr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8CED8822-E2FD-470F-BDBE-874371333F2B}"/>
                  </a:ext>
                </a:extLst>
              </p:cNvPr>
              <p:cNvSpPr txBox="1"/>
              <p:nvPr/>
            </p:nvSpPr>
            <p:spPr>
              <a:xfrm>
                <a:off x="3585714" y="1063769"/>
                <a:ext cx="3887565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777777">
                          <a:alpha val="0"/>
                        </a:srgbClr>
                      </a:solidFill>
                    </a:ln>
                    <a:solidFill>
                      <a:srgbClr val="1C3E9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Ⅰ. GitHub</a:t>
                </a:r>
                <a:endParaRPr lang="ko-KR" altLang="en-US" dirty="0">
                  <a:ln>
                    <a:solidFill>
                      <a:srgbClr val="777777">
                        <a:alpha val="0"/>
                      </a:srgbClr>
                    </a:solidFill>
                  </a:ln>
                  <a:solidFill>
                    <a:srgbClr val="1C3E9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E82BBF2-7B40-4097-AE8D-1230D69E30D6}"/>
                  </a:ext>
                </a:extLst>
              </p:cNvPr>
              <p:cNvSpPr/>
              <p:nvPr/>
            </p:nvSpPr>
            <p:spPr>
              <a:xfrm>
                <a:off x="3927917" y="1496978"/>
                <a:ext cx="3545360" cy="7078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01. GitHub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사이트 이용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02. GitCollaboration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설정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03. Git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과정 이해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069E7449-A864-42CD-A6D0-847647D183A7}"/>
                </a:ext>
              </a:extLst>
            </p:cNvPr>
            <p:cNvGrpSpPr/>
            <p:nvPr/>
          </p:nvGrpSpPr>
          <p:grpSpPr>
            <a:xfrm>
              <a:off x="3585713" y="2682722"/>
              <a:ext cx="3887564" cy="879485"/>
              <a:chOff x="3585713" y="2789929"/>
              <a:chExt cx="3887564" cy="879485"/>
            </a:xfrm>
          </p:grpSpPr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78531B2-7F18-4D64-A869-A718A28C2A07}"/>
                  </a:ext>
                </a:extLst>
              </p:cNvPr>
              <p:cNvSpPr txBox="1"/>
              <p:nvPr/>
            </p:nvSpPr>
            <p:spPr>
              <a:xfrm>
                <a:off x="3585713" y="2789929"/>
                <a:ext cx="3887564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lang="en-US" altLang="ko-KR" dirty="0">
                    <a:ln>
                      <a:solidFill>
                        <a:srgbClr val="777777">
                          <a:alpha val="0"/>
                        </a:srgbClr>
                      </a:solidFill>
                    </a:ln>
                    <a:solidFill>
                      <a:srgbClr val="1C3E9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Ⅱ. GitHub </a:t>
                </a:r>
                <a:r>
                  <a:rPr lang="ko-KR" altLang="en-US" dirty="0">
                    <a:ln>
                      <a:solidFill>
                        <a:srgbClr val="777777">
                          <a:alpha val="0"/>
                        </a:srgbClr>
                      </a:solidFill>
                    </a:ln>
                    <a:solidFill>
                      <a:srgbClr val="1C3E9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사용</a:t>
                </a:r>
                <a:endParaRPr lang="en-US" altLang="ko-KR" dirty="0">
                  <a:ln>
                    <a:solidFill>
                      <a:srgbClr val="777777">
                        <a:alpha val="0"/>
                      </a:srgbClr>
                    </a:solidFill>
                  </a:ln>
                  <a:solidFill>
                    <a:srgbClr val="1C3E9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42422B87-3120-4DC9-BE3D-194805A0FD0D}"/>
                  </a:ext>
                </a:extLst>
              </p:cNvPr>
              <p:cNvSpPr/>
              <p:nvPr/>
            </p:nvSpPr>
            <p:spPr>
              <a:xfrm>
                <a:off x="3927916" y="3223138"/>
                <a:ext cx="3545359" cy="446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01. GitHub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설정</a:t>
                </a:r>
                <a:endParaRPr lang="en-US" altLang="ko-KR" sz="120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02. GitHub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에러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5F07534-D963-48BF-9C40-6BEC1C841BBE}"/>
                </a:ext>
              </a:extLst>
            </p:cNvPr>
            <p:cNvGrpSpPr/>
            <p:nvPr/>
          </p:nvGrpSpPr>
          <p:grpSpPr>
            <a:xfrm>
              <a:off x="3585714" y="4040066"/>
              <a:ext cx="3887563" cy="1106738"/>
              <a:chOff x="3585714" y="4110268"/>
              <a:chExt cx="3887563" cy="1106738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26335C3-AE04-40D7-BF78-D2A69A5C0AB5}"/>
                  </a:ext>
                </a:extLst>
              </p:cNvPr>
              <p:cNvSpPr txBox="1"/>
              <p:nvPr/>
            </p:nvSpPr>
            <p:spPr>
              <a:xfrm>
                <a:off x="3585714" y="4110268"/>
                <a:ext cx="38875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lvl="0">
                  <a:defRPr sz="2400" spc="-100">
                    <a:ln>
                      <a:solidFill>
                        <a:srgbClr val="777777">
                          <a:alpha val="0"/>
                        </a:srgbClr>
                      </a:solidFill>
                    </a:ln>
                    <a:solidFill>
                      <a:srgbClr val="006699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en-US" altLang="ko-KR" sz="1800" spc="0" dirty="0">
                    <a:solidFill>
                      <a:srgbClr val="1C3E96"/>
                    </a:solidFill>
                  </a:rPr>
                  <a:t>Ⅲ. </a:t>
                </a:r>
                <a:r>
                  <a:rPr lang="ko-KR" altLang="en-US" sz="1800" dirty="0">
                    <a:solidFill>
                      <a:srgbClr val="1C3E96"/>
                    </a:solidFill>
                  </a:rPr>
                  <a:t>부록</a:t>
                </a:r>
                <a:endParaRPr lang="en-US" altLang="ko-KR" sz="1800" b="1" spc="0" dirty="0">
                  <a:solidFill>
                    <a:srgbClr val="1C3E96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E1F811C6-8D3F-429F-BF88-01BD6008B019}"/>
                  </a:ext>
                </a:extLst>
              </p:cNvPr>
              <p:cNvSpPr/>
              <p:nvPr/>
            </p:nvSpPr>
            <p:spPr>
              <a:xfrm>
                <a:off x="3927918" y="4509120"/>
                <a:ext cx="3545359" cy="7078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01. GitHub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기본용어</a:t>
                </a:r>
                <a:endParaRPr lang="en-US" altLang="ko-KR" sz="120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02. GitHub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명령어</a:t>
                </a:r>
                <a:endParaRPr lang="en-US" altLang="ko-KR" sz="120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03. </a:t>
                </a:r>
                <a:r>
                  <a:rPr lang="ko-KR" altLang="en-US" sz="12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참고 페이지</a:t>
                </a:r>
                <a:endParaRPr lang="en-US" altLang="ko-KR" sz="120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pic>
        <p:nvPicPr>
          <p:cNvPr id="19" name="Picture 2" descr="C:\Users\J\Documents\Desktop\sss.png">
            <a:extLst>
              <a:ext uri="{FF2B5EF4-FFF2-40B4-BE49-F238E27FC236}">
                <a16:creationId xmlns="" xmlns:a16="http://schemas.microsoft.com/office/drawing/2014/main" id="{CF23684C-294E-46F3-8C8B-558488253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15" r="-4554" b="-1"/>
          <a:stretch/>
        </p:blipFill>
        <p:spPr bwMode="auto">
          <a:xfrm>
            <a:off x="1" y="5187157"/>
            <a:ext cx="1696288" cy="1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D3D30A0-4489-4524-B836-980327417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6" y="1105938"/>
            <a:ext cx="1370197" cy="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1851469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32ED5DC-17A2-4347-BE9F-D70D2C737D49}"/>
              </a:ext>
            </a:extLst>
          </p:cNvPr>
          <p:cNvCxnSpPr>
            <a:cxnSpLocks/>
          </p:cNvCxnSpPr>
          <p:nvPr/>
        </p:nvCxnSpPr>
        <p:spPr>
          <a:xfrm>
            <a:off x="4953000" y="1860550"/>
            <a:ext cx="0" cy="4572000"/>
          </a:xfrm>
          <a:prstGeom prst="line">
            <a:avLst/>
          </a:prstGeom>
          <a:ln w="19050">
            <a:solidFill>
              <a:schemeClr val="bg1">
                <a:lumMod val="6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AB54B35A-D269-4B14-8A97-9163AFDB1F11}"/>
              </a:ext>
            </a:extLst>
          </p:cNvPr>
          <p:cNvGrpSpPr/>
          <p:nvPr/>
        </p:nvGrpSpPr>
        <p:grpSpPr>
          <a:xfrm>
            <a:off x="4912297" y="2600276"/>
            <a:ext cx="4721223" cy="4106302"/>
            <a:chOff x="368667" y="3134907"/>
            <a:chExt cx="4721223" cy="4058373"/>
          </a:xfrm>
        </p:grpSpPr>
        <p:pic>
          <p:nvPicPr>
            <p:cNvPr id="16" name="Picture 3">
              <a:extLst>
                <a:ext uri="{FF2B5EF4-FFF2-40B4-BE49-F238E27FC236}">
                  <a16:creationId xmlns="" xmlns:a16="http://schemas.microsoft.com/office/drawing/2014/main" id="{8064EDD9-CE24-466D-8355-89043C2F8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>
              <a:off x="4798725" y="3134907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>
              <a:extLst>
                <a:ext uri="{FF2B5EF4-FFF2-40B4-BE49-F238E27FC236}">
                  <a16:creationId xmlns="" xmlns:a16="http://schemas.microsoft.com/office/drawing/2014/main" id="{AF614FD6-33CD-409C-9AF3-DABE18273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287" r="-22997"/>
            <a:stretch/>
          </p:blipFill>
          <p:spPr bwMode="auto">
            <a:xfrm flipH="1">
              <a:off x="368667" y="3246120"/>
              <a:ext cx="291165" cy="394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A784A0A-1815-4297-9711-AE3318A819AD}"/>
              </a:ext>
            </a:extLst>
          </p:cNvPr>
          <p:cNvGrpSpPr/>
          <p:nvPr/>
        </p:nvGrpSpPr>
        <p:grpSpPr>
          <a:xfrm>
            <a:off x="5028925" y="1929277"/>
            <a:ext cx="4482069" cy="594585"/>
            <a:chOff x="485295" y="2734985"/>
            <a:chExt cx="4883907" cy="59458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D003A15B-58BF-413E-AC49-85EA33E2D89D}"/>
                </a:ext>
              </a:extLst>
            </p:cNvPr>
            <p:cNvGrpSpPr/>
            <p:nvPr/>
          </p:nvGrpSpPr>
          <p:grpSpPr>
            <a:xfrm>
              <a:off x="485296" y="2734985"/>
              <a:ext cx="4878400" cy="487875"/>
              <a:chOff x="485296" y="2681645"/>
              <a:chExt cx="4878400" cy="48787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2523D199-56A2-4EE3-BE05-3A08B77D474F}"/>
                  </a:ext>
                </a:extLst>
              </p:cNvPr>
              <p:cNvSpPr/>
              <p:nvPr/>
            </p:nvSpPr>
            <p:spPr>
              <a:xfrm>
                <a:off x="485296" y="2681645"/>
                <a:ext cx="4878400" cy="487875"/>
              </a:xfrm>
              <a:prstGeom prst="rect">
                <a:avLst/>
              </a:prstGeom>
              <a:solidFill>
                <a:srgbClr val="1A3B8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latinLnBrk="0"/>
                <a:endParaRPr lang="ko-KR" altLang="en-US" dirty="0">
                  <a:ln>
                    <a:solidFill>
                      <a:srgbClr val="F05314">
                        <a:alpha val="0"/>
                      </a:srgbClr>
                    </a:solidFill>
                  </a:ln>
                  <a:sym typeface="Monotype Sorts" pitchFamily="2" charset="2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CB041053-0803-426A-8C6A-7009F5FBBB3D}"/>
                  </a:ext>
                </a:extLst>
              </p:cNvPr>
              <p:cNvSpPr/>
              <p:nvPr/>
            </p:nvSpPr>
            <p:spPr>
              <a:xfrm>
                <a:off x="2433991" y="2777054"/>
                <a:ext cx="953710" cy="32726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49782" rtlCol="0" anchor="ctr">
                <a:spAutoFit/>
              </a:bodyPr>
              <a:lstStyle/>
              <a:p>
                <a:pPr algn="ctr" defTabSz="995495" latinLnBrk="0">
                  <a:spcAft>
                    <a:spcPts val="327"/>
                  </a:spcAft>
                  <a:buClr>
                    <a:prstClr val="white">
                      <a:lumMod val="65000"/>
                    </a:prstClr>
                  </a:buClr>
                </a:pPr>
                <a:r>
                  <a:rPr lang="ko-KR" altLang="en-US" sz="1800" kern="0" dirty="0">
                    <a:ln>
                      <a:solidFill>
                        <a:srgbClr val="F05314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에러 설명</a:t>
                </a:r>
              </a:p>
            </p:txBody>
          </p:sp>
        </p:grp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3597EF84-68B5-4232-8A1D-9DA841EB57B9}"/>
                </a:ext>
              </a:extLst>
            </p:cNvPr>
            <p:cNvSpPr/>
            <p:nvPr/>
          </p:nvSpPr>
          <p:spPr>
            <a:xfrm rot="16200000">
              <a:off x="516845" y="3186582"/>
              <a:ext cx="111438" cy="174537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 err="1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FF95FF1E-61EA-4684-AD37-A49B80B5A34D}"/>
                </a:ext>
              </a:extLst>
            </p:cNvPr>
            <p:cNvSpPr/>
            <p:nvPr/>
          </p:nvSpPr>
          <p:spPr>
            <a:xfrm rot="5400000" flipH="1">
              <a:off x="5226215" y="3186582"/>
              <a:ext cx="111438" cy="174536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 defTabSz="995690" latinLnBrk="0"/>
              <a:endParaRPr lang="ko-KR" altLang="en-US" sz="1400" dirty="0" err="1">
                <a:ln>
                  <a:solidFill>
                    <a:srgbClr val="F05314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8CD112-F06E-4C63-9CBD-9D4C7C58BD5B}"/>
              </a:ext>
            </a:extLst>
          </p:cNvPr>
          <p:cNvSpPr txBox="1"/>
          <p:nvPr/>
        </p:nvSpPr>
        <p:spPr>
          <a:xfrm>
            <a:off x="5438114" y="2606440"/>
            <a:ext cx="3763358" cy="2750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pull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사용한 경우 왼쪽 아래와 같이 파일이 변한 것을 확인 할 수 있습니다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에러는 같은 줄의 편집을 진행하다가 발생되는 에러입니다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본인이 수정한 부분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붉은색 박스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사람이 수정한 부분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파란색 박스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 따로 나뉘게 됩니다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b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3350" lvl="1" indent="-133350" defTabSz="1067632" fontAlgn="base" latinLnBrk="0">
              <a:lnSpc>
                <a:spcPct val="110000"/>
              </a:lnSpc>
              <a:spcAft>
                <a:spcPts val="3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>
                <a:tab pos="5552740" algn="l"/>
              </a:tabLst>
              <a:defRPr/>
            </a:pPr>
            <a:r>
              <a:rPr lang="ko-KR" altLang="en-US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파악 후 협업자와 소통하여 수정하면 됩니다</a:t>
            </a:r>
            <a:r>
              <a:rPr lang="en-US" altLang="ko-KR" sz="1400" kern="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kern="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9292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충돌 해결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을 알 수 </a:t>
            </a:r>
            <a:r>
              <a:rPr lang="ko-KR" altLang="en-US" sz="14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있습니다</a:t>
            </a:r>
            <a:r>
              <a:rPr lang="en-US" altLang="ko-KR" sz="14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390BA5D-67CD-4A15-9AC0-367DB0E645AE}"/>
              </a:ext>
            </a:extLst>
          </p:cNvPr>
          <p:cNvGrpSpPr/>
          <p:nvPr/>
        </p:nvGrpSpPr>
        <p:grpSpPr>
          <a:xfrm>
            <a:off x="522000" y="1988840"/>
            <a:ext cx="4192198" cy="1647817"/>
            <a:chOff x="522000" y="4733511"/>
            <a:chExt cx="4192198" cy="16478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85"/>
            <a:stretch/>
          </p:blipFill>
          <p:spPr>
            <a:xfrm>
              <a:off x="2636501" y="5066695"/>
              <a:ext cx="2077697" cy="1314633"/>
            </a:xfrm>
            <a:prstGeom prst="rect">
              <a:avLst/>
            </a:prstGeom>
          </p:spPr>
        </p:pic>
        <p:pic>
          <p:nvPicPr>
            <p:cNvPr id="30" name="Picture 8" descr="C:\Users\강세환\Desktop\img\ar.png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5400000">
              <a:off x="2148733" y="5510980"/>
              <a:ext cx="385577" cy="47485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522000" y="4733511"/>
              <a:ext cx="1670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내가 수정한 파일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77203" y="4733511"/>
              <a:ext cx="2033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Pull 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결과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000" y="5446808"/>
              <a:ext cx="1543050" cy="542925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E0250CA8-0D52-4C9D-B061-0FE34DD12A54}"/>
                </a:ext>
              </a:extLst>
            </p:cNvPr>
            <p:cNvGrpSpPr/>
            <p:nvPr/>
          </p:nvGrpSpPr>
          <p:grpSpPr>
            <a:xfrm>
              <a:off x="2863202" y="5229200"/>
              <a:ext cx="793654" cy="217608"/>
              <a:chOff x="3215711" y="6939582"/>
              <a:chExt cx="2019764" cy="728326"/>
            </a:xfrm>
          </p:grpSpPr>
          <p:sp>
            <p:nvSpPr>
              <p:cNvPr id="33" name="Rectangle 17">
                <a:extLst>
                  <a:ext uri="{FF2B5EF4-FFF2-40B4-BE49-F238E27FC236}">
                    <a16:creationId xmlns="" xmlns:a16="http://schemas.microsoft.com/office/drawing/2014/main" id="{EFD899CA-9733-4E15-A37B-1120CFCB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711" y="6939582"/>
                <a:ext cx="2019763" cy="72832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89979" tIns="46789" rIns="89979" bIns="46789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endParaRPr lang="ko-KR" altLang="ko-KR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34" name="Rectangle 17">
                <a:extLst>
                  <a:ext uri="{FF2B5EF4-FFF2-40B4-BE49-F238E27FC236}">
                    <a16:creationId xmlns="" xmlns:a16="http://schemas.microsoft.com/office/drawing/2014/main" id="{02EDABC6-128F-4036-AF4B-8129A8CE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538" y="6939582"/>
                <a:ext cx="2018937" cy="728326"/>
              </a:xfrm>
              <a:prstGeom prst="rect">
                <a:avLst/>
              </a:prstGeom>
              <a:noFill/>
              <a:ln w="15875" algn="ctr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ko-KR" altLang="ko-KR">
                  <a:ln>
                    <a:solidFill>
                      <a:srgbClr val="0D6FB8">
                        <a:alpha val="0"/>
                      </a:srgbClr>
                    </a:solidFill>
                  </a:ln>
                  <a:solidFill>
                    <a:srgbClr val="CC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854338" y="5609466"/>
              <a:ext cx="1738622" cy="217608"/>
              <a:chOff x="2854338" y="5609466"/>
              <a:chExt cx="1738622" cy="217608"/>
            </a:xfrm>
          </p:grpSpPr>
          <p:sp>
            <p:nvSpPr>
              <p:cNvPr id="38" name="Rectangle 17">
                <a:extLst>
                  <a:ext uri="{FF2B5EF4-FFF2-40B4-BE49-F238E27FC236}">
                    <a16:creationId xmlns="" xmlns:a16="http://schemas.microsoft.com/office/drawing/2014/main" id="{EFD899CA-9733-4E15-A37B-1120CFCB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338" y="5609466"/>
                <a:ext cx="1738621" cy="21760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89979" tIns="46789" rIns="89979" bIns="46789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endParaRPr lang="ko-KR" altLang="ko-KR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="" xmlns:a16="http://schemas.microsoft.com/office/drawing/2014/main" id="{02EDABC6-128F-4036-AF4B-8129A8CE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050" y="5609466"/>
                <a:ext cx="1737910" cy="217608"/>
              </a:xfrm>
              <a:prstGeom prst="rect">
                <a:avLst/>
              </a:prstGeom>
              <a:noFill/>
              <a:ln w="15875" algn="ctr">
                <a:solidFill>
                  <a:srgbClr val="1A3B84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ko-KR" altLang="ko-KR">
                  <a:ln>
                    <a:solidFill>
                      <a:srgbClr val="0D6FB8">
                        <a:alpha val="0"/>
                      </a:srgbClr>
                    </a:solidFill>
                  </a:ln>
                  <a:solidFill>
                    <a:srgbClr val="CC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3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FBF765-C25C-4AC2-9DE8-462F8C4DFAE5}"/>
              </a:ext>
            </a:extLst>
          </p:cNvPr>
          <p:cNvSpPr txBox="1"/>
          <p:nvPr/>
        </p:nvSpPr>
        <p:spPr>
          <a:xfrm>
            <a:off x="3171528" y="2987056"/>
            <a:ext cx="1845377" cy="1106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FontTx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기본용어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FontTx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FontTx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참고 페이지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95323B-897F-4FD5-A40D-BBC9C4C93FC1}"/>
              </a:ext>
            </a:extLst>
          </p:cNvPr>
          <p:cNvSpPr txBox="1"/>
          <p:nvPr/>
        </p:nvSpPr>
        <p:spPr>
          <a:xfrm>
            <a:off x="3172352" y="2047579"/>
            <a:ext cx="1056700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부록</a:t>
            </a:r>
            <a:endParaRPr lang="ko-KR" altLang="en-US" sz="3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F71F1F8-42FF-4BF5-BABC-0852D128AB01}"/>
              </a:ext>
            </a:extLst>
          </p:cNvPr>
          <p:cNvGrpSpPr/>
          <p:nvPr/>
        </p:nvGrpSpPr>
        <p:grpSpPr>
          <a:xfrm>
            <a:off x="1596677" y="1376772"/>
            <a:ext cx="1412627" cy="1483720"/>
            <a:chOff x="1700213" y="1495425"/>
            <a:chExt cx="1412627" cy="148372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93D1E6FC-E899-4AAE-8328-084289F888A6}"/>
                </a:ext>
              </a:extLst>
            </p:cNvPr>
            <p:cNvGrpSpPr/>
            <p:nvPr/>
          </p:nvGrpSpPr>
          <p:grpSpPr>
            <a:xfrm flipV="1">
              <a:off x="2173508" y="1904905"/>
              <a:ext cx="939332" cy="1074240"/>
              <a:chOff x="2173508" y="1904088"/>
              <a:chExt cx="939332" cy="10742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DCFCA6A2-7B8A-41F6-AFF2-EB2E67FD4110}"/>
                  </a:ext>
                </a:extLst>
              </p:cNvPr>
              <p:cNvSpPr/>
              <p:nvPr/>
            </p:nvSpPr>
            <p:spPr>
              <a:xfrm>
                <a:off x="2173509" y="1904088"/>
                <a:ext cx="939331" cy="1074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648D06CF-49DD-41A6-8E19-01F3FD4FF2F8}"/>
                  </a:ext>
                </a:extLst>
              </p:cNvPr>
              <p:cNvSpPr/>
              <p:nvPr/>
            </p:nvSpPr>
            <p:spPr>
              <a:xfrm>
                <a:off x="2173508" y="2707697"/>
                <a:ext cx="939331" cy="270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ADA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DE94F7F-4C3C-4556-B249-5CAC59B04886}"/>
                  </a:ext>
                </a:extLst>
              </p:cNvPr>
              <p:cNvSpPr txBox="1"/>
              <p:nvPr/>
            </p:nvSpPr>
            <p:spPr>
              <a:xfrm flipV="1">
                <a:off x="2235051" y="2691946"/>
                <a:ext cx="816250" cy="28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42911">
                  <a:lnSpc>
                    <a:spcPct val="12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E62A3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CHAPTER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D19C05A-4F6E-40D8-A111-0ADBC18162C3}"/>
                </a:ext>
              </a:extLst>
            </p:cNvPr>
            <p:cNvSpPr txBox="1"/>
            <p:nvPr/>
          </p:nvSpPr>
          <p:spPr>
            <a:xfrm>
              <a:off x="2365857" y="2107466"/>
              <a:ext cx="554639" cy="832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8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</a:t>
              </a:r>
              <a:endPara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A852DDE-3965-45C6-9920-DCD9AFB15DB0}"/>
                </a:ext>
              </a:extLst>
            </p:cNvPr>
            <p:cNvCxnSpPr/>
            <p:nvPr/>
          </p:nvCxnSpPr>
          <p:spPr bwMode="auto">
            <a:xfrm>
              <a:off x="1700213" y="1495425"/>
              <a:ext cx="472812" cy="411956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019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780">
            <a:extLst>
              <a:ext uri="{FF2B5EF4-FFF2-40B4-BE49-F238E27FC236}">
                <a16:creationId xmlns="" xmlns:a16="http://schemas.microsoft.com/office/drawing/2014/main" id="{8157D6BD-3AA3-483A-A2F6-E83DCD70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14594"/>
              </p:ext>
            </p:extLst>
          </p:nvPr>
        </p:nvGraphicFramePr>
        <p:xfrm>
          <a:off x="496007" y="2118233"/>
          <a:ext cx="8633457" cy="41453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4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93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용어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설명</a:t>
                      </a:r>
                      <a:endParaRPr kumimoji="1" lang="en-US" altLang="ko-KR" sz="1600" b="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2" charset="-127"/>
                        <a:ea typeface="KoPub돋움체 Bold" pitchFamily="2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Command Line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</a:pP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깃 명령어를 입력할 때 사용하는 컴퓨터 프로그램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프롬프트로 알려진 텍스트 기반 명령어를 입력한다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100" kern="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292929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Repository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프로젝트가 거주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(live)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할 수 있는 디렉터리나 저장 공간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kern="120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Version Control</a:t>
                      </a:r>
                      <a:endParaRPr kumimoji="1" lang="ko-KR" altLang="en-US" sz="18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기본적으로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깃이 서비스되도록 고안된 목적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history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의 모든 시점의 스냅샷을 유지하므로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결코 잃어버리거나 겹쳐 쓰지 않을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Commit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commit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하면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그 시점의 당신의 저장소의 스냅샷을 찍어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프로젝트를 이전의 어떠한 상태로든 재평가하거나 복원할 수 있는 체크포인트를 가질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Branch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일반적으로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작업자들은 메인 프로젝트의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따와서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자신이 변경하고 싶은 자신만의 버전을 만든다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작업을 끝낸 후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프로젝트의 메인 디렉터리인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006BBC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master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다시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006BBC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Merge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476640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기본용어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간단하게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6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780">
            <a:extLst>
              <a:ext uri="{FF2B5EF4-FFF2-40B4-BE49-F238E27FC236}">
                <a16:creationId xmlns="" xmlns:a16="http://schemas.microsoft.com/office/drawing/2014/main" id="{8157D6BD-3AA3-483A-A2F6-E83DCD70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09256"/>
              </p:ext>
            </p:extLst>
          </p:nvPr>
        </p:nvGraphicFramePr>
        <p:xfrm>
          <a:off x="496007" y="2118233"/>
          <a:ext cx="8633457" cy="41453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4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93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명령어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기능</a:t>
                      </a:r>
                      <a:endParaRPr kumimoji="1" lang="en-US" altLang="ko-KR" sz="1600" b="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2" charset="-127"/>
                        <a:ea typeface="KoPub돋움체 Bold" pitchFamily="2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init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</a:pP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깃 저장소를 초기화한다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저장소나 디렉터리 안에서 이 명령을 실행하기 전까지는 그냥 일반 폴더이다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이것을 입력한 후에야 추가적인 깃 명령어들을 줄 수 있다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100" kern="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292929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config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006BBC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configure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의 준말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처음에 깃을 설정할 때 가장 유용하다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kern="120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help</a:t>
                      </a:r>
                      <a:endParaRPr kumimoji="1" lang="ko-KR" altLang="en-US" sz="18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커맨드 라인에 이걸 타이핑하면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21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개의 가장 많이 사용하는 깃 명령어들이 나타난다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좀 더 자세하게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006BBC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 help init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이나 다른 용어를 타이핑하여 특정 깃 명령어를 사용하고 설정하는 법을 이해할 수도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status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저장소 상태를 체크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어떤 파일이 저장소 안에 있는지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commit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 필요한 변경사항이 있는지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현재 저장소의 어떤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에서 작업하고 있는지 등을 볼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add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 명령이 저장소에 새 파일들을 추가하진 않는다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대신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깃이 새 파일들을 지켜보게 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파일을 추가하면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깃의 저장소 “스냅샷”에 포함된다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164054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간단하게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780">
            <a:extLst>
              <a:ext uri="{FF2B5EF4-FFF2-40B4-BE49-F238E27FC236}">
                <a16:creationId xmlns="" xmlns:a16="http://schemas.microsoft.com/office/drawing/2014/main" id="{8157D6BD-3AA3-483A-A2F6-E83DCD70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93199"/>
              </p:ext>
            </p:extLst>
          </p:nvPr>
        </p:nvGraphicFramePr>
        <p:xfrm>
          <a:off x="496007" y="2118233"/>
          <a:ext cx="8633457" cy="41453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4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93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명령어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기능</a:t>
                      </a:r>
                      <a:endParaRPr kumimoji="1" lang="en-US" altLang="ko-KR" sz="1600" b="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2" charset="-127"/>
                        <a:ea typeface="KoPub돋움체 Bold" pitchFamily="2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commit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</a:pP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어떤 변경사항이라도 만든 후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저장소의 “스냅샷”을 찍기 위해 이것을 입력한다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보통 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6BBC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 commit -m “Message hear.”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형식으로 사용한다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6BBC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-m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명령어의 그 다음 부분을 메시지로 읽어야 한다는 것을 말한다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100" kern="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292929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branch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 명령어는 새로운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만들고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자신만의 변경사항과 파일 추가 등의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commit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타임라인을 만든다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당신의 제목이 명령어 다음에 온다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새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cats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부르고 싶으면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006BBC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 branch cats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타이핑한다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kern="120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checkout</a:t>
                      </a:r>
                      <a:endParaRPr kumimoji="1" lang="ko-KR" altLang="en-US" sz="18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글자 그대로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현재 위치하고 있지 않은 저장소를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checkout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할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이것은 체크하길 원하는 저장소로 옮겨가게 해주는 탐색 명령이다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master 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들여다 보고 싶으면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git checkout master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사용할 수 있고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git checkout cats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또 다른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들여다 볼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merge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에서 작업을 끝내고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모든 협업자가 볼 수 있는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master 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병합할 수 있다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git merge cats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cats branch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에서 만든 모든 변경사항을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master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추가한다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push</a:t>
                      </a:r>
                      <a:endParaRPr kumimoji="1" lang="ko-KR" altLang="en-US" sz="160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rgbClr val="292929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로컬 컴퓨터에서 작업하고 당신의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commit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GitHub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에서 온라인으로도 볼 수 있기를 원한다면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 명령어로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GitHub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 변경사항을 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push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한다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95000"/>
                                <a:alpha val="0"/>
                              </a:prstClr>
                            </a:solidFill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95000"/>
                              <a:alpha val="0"/>
                            </a:prstClr>
                          </a:solidFill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164054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간단하게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780">
            <a:extLst>
              <a:ext uri="{FF2B5EF4-FFF2-40B4-BE49-F238E27FC236}">
                <a16:creationId xmlns="" xmlns:a16="http://schemas.microsoft.com/office/drawing/2014/main" id="{8157D6BD-3AA3-483A-A2F6-E83DCD70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93292"/>
              </p:ext>
            </p:extLst>
          </p:nvPr>
        </p:nvGraphicFramePr>
        <p:xfrm>
          <a:off x="496007" y="2118233"/>
          <a:ext cx="8633457" cy="11522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4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93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명령어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b="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itchFamily="2" charset="-127"/>
                          <a:ea typeface="KoPub돋움체 Bold" pitchFamily="2" charset="-127"/>
                          <a:cs typeface="+mn-cs"/>
                        </a:rPr>
                        <a:t>기능</a:t>
                      </a:r>
                      <a:endParaRPr kumimoji="1" lang="en-US" altLang="ko-KR" sz="1600" b="0" kern="1200" dirty="0">
                        <a:ln>
                          <a:solidFill>
                            <a:srgbClr val="F05314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2" charset="-127"/>
                        <a:ea typeface="KoPub돋움체 Bold" pitchFamily="2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286"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kern="1200" dirty="0">
                          <a:ln>
                            <a:solidFill>
                              <a:srgbClr val="F05314">
                                <a:alpha val="0"/>
                              </a:srgbClr>
                            </a:solidFill>
                          </a:ln>
                          <a:solidFill>
                            <a:srgbClr val="292929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git pull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1" indent="-76200" algn="l" defTabSz="1109896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18"/>
                        </a:spcAft>
                        <a:buClr>
                          <a:srgbClr val="292929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6854779" algn="l"/>
                        </a:tabLst>
                      </a:pP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로컬 컴퓨터에서 작업할 때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작업하고 있는 저장소의 최신 버전을 원하면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 명령어로 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GitHub</a:t>
                      </a:r>
                      <a:r>
                        <a:rPr lang="ko-KR" altLang="en-US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로부터 변경사항을 다운로드 한다</a:t>
                      </a:r>
                      <a:r>
                        <a:rPr lang="en-US" altLang="ko-KR" sz="1100" kern="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292929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100" kern="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292929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164054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289728"/>
            <a:ext cx="784887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간단하게 알아보자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6BB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8F73401-3E86-4486-B78A-F3AD432902E7}"/>
              </a:ext>
            </a:extLst>
          </p:cNvPr>
          <p:cNvSpPr/>
          <p:nvPr/>
        </p:nvSpPr>
        <p:spPr>
          <a:xfrm>
            <a:off x="524508" y="1808820"/>
            <a:ext cx="8681526" cy="3996444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txBody>
          <a:bodyPr lIns="72000" tIns="36000" rIns="72000" bIns="36000" rtlCol="0" anchor="ctr" anchorCtr="0"/>
          <a:lstStyle/>
          <a:p>
            <a:pPr eaLnBrk="1" latinLnBrk="0" hangingPunct="1">
              <a:buClr>
                <a:srgbClr val="969696"/>
              </a:buClr>
              <a:buSzPts val="800"/>
            </a:pPr>
            <a:endParaRPr lang="ko-KR" altLang="en-US" sz="1200" spc="-55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2853" y="2072336"/>
            <a:ext cx="7524836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기본용어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명령어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기본설정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https://nolboo.kim/blog/2013/10/06/github-for-beginner1/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원리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(git object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중심으로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3"/>
              </a:rPr>
              <a:t>https://sjh836.tistory.com/37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992CBC6-1F60-44E6-A0BC-361281CB6ADB}"/>
              </a:ext>
            </a:extLst>
          </p:cNvPr>
          <p:cNvSpPr/>
          <p:nvPr/>
        </p:nvSpPr>
        <p:spPr>
          <a:xfrm>
            <a:off x="1002869" y="315261"/>
            <a:ext cx="1667123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ko-KR" altLang="en-US" sz="2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참고 페이지</a:t>
            </a:r>
          </a:p>
        </p:txBody>
      </p:sp>
    </p:spTree>
    <p:extLst>
      <p:ext uri="{BB962C8B-B14F-4D97-AF65-F5344CB8AC3E}">
        <p14:creationId xmlns:p14="http://schemas.microsoft.com/office/powerpoint/2010/main" val="39100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FBF765-C25C-4AC2-9DE8-462F8C4DFAE5}"/>
              </a:ext>
            </a:extLst>
          </p:cNvPr>
          <p:cNvSpPr txBox="1"/>
          <p:nvPr/>
        </p:nvSpPr>
        <p:spPr>
          <a:xfrm>
            <a:off x="3171528" y="2987056"/>
            <a:ext cx="2427268" cy="10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이용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GitCollaboration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38125" indent="-238125" defTabSz="1042911">
              <a:lnSpc>
                <a:spcPct val="120000"/>
              </a:lnSpc>
              <a:spcAft>
                <a:spcPts val="500"/>
              </a:spcAft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 이해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95323B-897F-4FD5-A40D-BBC9C4C93FC1}"/>
              </a:ext>
            </a:extLst>
          </p:cNvPr>
          <p:cNvSpPr txBox="1"/>
          <p:nvPr/>
        </p:nvSpPr>
        <p:spPr>
          <a:xfrm>
            <a:off x="3172352" y="2047579"/>
            <a:ext cx="1877437" cy="7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</a:t>
            </a:r>
            <a:endParaRPr lang="ko-KR" altLang="en-US" sz="3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F71F1F8-42FF-4BF5-BABC-0852D128AB01}"/>
              </a:ext>
            </a:extLst>
          </p:cNvPr>
          <p:cNvGrpSpPr/>
          <p:nvPr/>
        </p:nvGrpSpPr>
        <p:grpSpPr>
          <a:xfrm>
            <a:off x="1596677" y="1376772"/>
            <a:ext cx="1412627" cy="1483720"/>
            <a:chOff x="1700213" y="1495425"/>
            <a:chExt cx="1412627" cy="148372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93D1E6FC-E899-4AAE-8328-084289F888A6}"/>
                </a:ext>
              </a:extLst>
            </p:cNvPr>
            <p:cNvGrpSpPr/>
            <p:nvPr/>
          </p:nvGrpSpPr>
          <p:grpSpPr>
            <a:xfrm flipV="1">
              <a:off x="2173508" y="1904905"/>
              <a:ext cx="939332" cy="1074240"/>
              <a:chOff x="2173508" y="1904088"/>
              <a:chExt cx="939332" cy="10742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DCFCA6A2-7B8A-41F6-AFF2-EB2E67FD4110}"/>
                  </a:ext>
                </a:extLst>
              </p:cNvPr>
              <p:cNvSpPr/>
              <p:nvPr/>
            </p:nvSpPr>
            <p:spPr>
              <a:xfrm>
                <a:off x="2173509" y="1904088"/>
                <a:ext cx="939331" cy="1074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648D06CF-49DD-41A6-8E19-01F3FD4FF2F8}"/>
                  </a:ext>
                </a:extLst>
              </p:cNvPr>
              <p:cNvSpPr/>
              <p:nvPr/>
            </p:nvSpPr>
            <p:spPr>
              <a:xfrm>
                <a:off x="2173508" y="2707697"/>
                <a:ext cx="939331" cy="270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ADA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DE94F7F-4C3C-4556-B249-5CAC59B04886}"/>
                  </a:ext>
                </a:extLst>
              </p:cNvPr>
              <p:cNvSpPr txBox="1"/>
              <p:nvPr/>
            </p:nvSpPr>
            <p:spPr>
              <a:xfrm flipV="1">
                <a:off x="2235051" y="2691946"/>
                <a:ext cx="816250" cy="28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42911">
                  <a:lnSpc>
                    <a:spcPct val="12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E62A3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CHAPTER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D19C05A-4F6E-40D8-A111-0ADBC18162C3}"/>
                </a:ext>
              </a:extLst>
            </p:cNvPr>
            <p:cNvSpPr txBox="1"/>
            <p:nvPr/>
          </p:nvSpPr>
          <p:spPr>
            <a:xfrm>
              <a:off x="2365855" y="2107466"/>
              <a:ext cx="554639" cy="832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A852DDE-3965-45C6-9920-DCD9AFB15DB0}"/>
                </a:ext>
              </a:extLst>
            </p:cNvPr>
            <p:cNvCxnSpPr/>
            <p:nvPr/>
          </p:nvCxnSpPr>
          <p:spPr bwMode="auto">
            <a:xfrm>
              <a:off x="1700213" y="1495425"/>
              <a:ext cx="472812" cy="411956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863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8B44A0F-591E-4482-81FD-533FFB8E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268760"/>
            <a:ext cx="8964996" cy="346631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A85E886-8A61-4B0F-9C1A-EBFEB67BE313}"/>
              </a:ext>
            </a:extLst>
          </p:cNvPr>
          <p:cNvGrpSpPr/>
          <p:nvPr/>
        </p:nvGrpSpPr>
        <p:grpSpPr>
          <a:xfrm>
            <a:off x="416496" y="1664804"/>
            <a:ext cx="1548172" cy="2124236"/>
            <a:chOff x="416496" y="1664804"/>
            <a:chExt cx="1548172" cy="2124236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611663AB-39E8-4CC5-A85F-D529EF56A866}"/>
                </a:ext>
              </a:extLst>
            </p:cNvPr>
            <p:cNvSpPr/>
            <p:nvPr/>
          </p:nvSpPr>
          <p:spPr>
            <a:xfrm>
              <a:off x="416496" y="1664804"/>
              <a:ext cx="1548172" cy="14761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804DA41-44BB-4F3E-AF72-7CAA5B43C548}"/>
                </a:ext>
              </a:extLst>
            </p:cNvPr>
            <p:cNvSpPr txBox="1"/>
            <p:nvPr/>
          </p:nvSpPr>
          <p:spPr>
            <a:xfrm>
              <a:off x="416496" y="3204265"/>
              <a:ext cx="1548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자신의 </a:t>
              </a:r>
              <a:r>
                <a:rPr lang="en-US" altLang="ko-KR" sz="1600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repository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AE19D8F-FE83-4CF9-8534-3F51309307B8}"/>
              </a:ext>
            </a:extLst>
          </p:cNvPr>
          <p:cNvSpPr/>
          <p:nvPr/>
        </p:nvSpPr>
        <p:spPr>
          <a:xfrm>
            <a:off x="1002869" y="315261"/>
            <a:ext cx="3388748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이용 </a:t>
            </a:r>
          </a:p>
        </p:txBody>
      </p:sp>
    </p:spTree>
    <p:extLst>
      <p:ext uri="{BB962C8B-B14F-4D97-AF65-F5344CB8AC3E}">
        <p14:creationId xmlns:p14="http://schemas.microsoft.com/office/powerpoint/2010/main" val="3089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492" y="1333743"/>
            <a:ext cx="6048672" cy="4831561"/>
            <a:chOff x="380492" y="1333743"/>
            <a:chExt cx="6048672" cy="4831561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AC308EB6-425D-4626-A18D-07873D7D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492" y="1333743"/>
              <a:ext cx="6048672" cy="4831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08" y="1342426"/>
              <a:ext cx="5412508" cy="482287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2A23FF-713C-4EE1-975F-ADADD8939FB0}"/>
              </a:ext>
            </a:extLst>
          </p:cNvPr>
          <p:cNvSpPr txBox="1"/>
          <p:nvPr/>
        </p:nvSpPr>
        <p:spPr>
          <a:xfrm>
            <a:off x="3710862" y="244986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E87EC1-3937-4EAD-BC16-3B133958E6CD}"/>
              </a:ext>
            </a:extLst>
          </p:cNvPr>
          <p:cNvSpPr txBox="1"/>
          <p:nvPr/>
        </p:nvSpPr>
        <p:spPr>
          <a:xfrm>
            <a:off x="3713334" y="4970147"/>
            <a:ext cx="9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조건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724716-6C42-4BE6-B8A7-85CA60AEC50B}"/>
              </a:ext>
            </a:extLst>
          </p:cNvPr>
          <p:cNvSpPr txBox="1"/>
          <p:nvPr/>
        </p:nvSpPr>
        <p:spPr>
          <a:xfrm>
            <a:off x="3711679" y="3969031"/>
            <a:ext cx="199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Public 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Private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44A206A-4FDA-4E1F-8706-BDC61ABC5D81}"/>
              </a:ext>
            </a:extLst>
          </p:cNvPr>
          <p:cNvSpPr/>
          <p:nvPr/>
        </p:nvSpPr>
        <p:spPr>
          <a:xfrm>
            <a:off x="1002869" y="315261"/>
            <a:ext cx="3388748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이용 </a:t>
            </a:r>
          </a:p>
        </p:txBody>
      </p:sp>
    </p:spTree>
    <p:extLst>
      <p:ext uri="{BB962C8B-B14F-4D97-AF65-F5344CB8AC3E}">
        <p14:creationId xmlns:p14="http://schemas.microsoft.com/office/powerpoint/2010/main" val="25790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EFB8E56-004E-4E29-961E-C4716A12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" y="1539552"/>
            <a:ext cx="6719065" cy="5093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3253CC-F2C5-4F0C-98C7-4EDAB3259BE2}"/>
              </a:ext>
            </a:extLst>
          </p:cNvPr>
          <p:cNvSpPr txBox="1"/>
          <p:nvPr/>
        </p:nvSpPr>
        <p:spPr>
          <a:xfrm>
            <a:off x="4232920" y="1204918"/>
            <a:ext cx="320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조회수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좋아요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51C45-78D8-43B9-8F1B-34C6B1CA24B5}"/>
              </a:ext>
            </a:extLst>
          </p:cNvPr>
          <p:cNvSpPr txBox="1"/>
          <p:nvPr/>
        </p:nvSpPr>
        <p:spPr>
          <a:xfrm>
            <a:off x="4876434" y="2365139"/>
            <a:ext cx="1912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ssh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15A923-0F72-467D-BB0B-24FBCCA1ABBB}"/>
              </a:ext>
            </a:extLst>
          </p:cNvPr>
          <p:cNvSpPr txBox="1"/>
          <p:nvPr/>
        </p:nvSpPr>
        <p:spPr>
          <a:xfrm>
            <a:off x="286076" y="1195129"/>
            <a:ext cx="18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아이디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C8D702-C0BA-4339-90FA-19725889B28B}"/>
              </a:ext>
            </a:extLst>
          </p:cNvPr>
          <p:cNvSpPr/>
          <p:nvPr/>
        </p:nvSpPr>
        <p:spPr>
          <a:xfrm>
            <a:off x="1002869" y="315261"/>
            <a:ext cx="3388748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이용 </a:t>
            </a:r>
          </a:p>
        </p:txBody>
      </p:sp>
    </p:spTree>
    <p:extLst>
      <p:ext uri="{BB962C8B-B14F-4D97-AF65-F5344CB8AC3E}">
        <p14:creationId xmlns:p14="http://schemas.microsoft.com/office/powerpoint/2010/main" val="1715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7E76A90-E4E3-4278-8EA2-28937A933552}"/>
              </a:ext>
            </a:extLst>
          </p:cNvPr>
          <p:cNvSpPr/>
          <p:nvPr/>
        </p:nvSpPr>
        <p:spPr>
          <a:xfrm>
            <a:off x="1002869" y="315260"/>
            <a:ext cx="4990405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GitCollaboration </a:t>
            </a:r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Collaborators </a:t>
            </a:r>
            <a:r>
              <a:rPr lang="ko-KR" altLang="en-US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등록하기</a:t>
            </a:r>
            <a:endParaRPr lang="ko-KR" altLang="en-US" sz="28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D040E7D-1E87-46F3-B8C6-7A1E9C4B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91"/>
          <a:stretch/>
        </p:blipFill>
        <p:spPr>
          <a:xfrm>
            <a:off x="640552" y="1579591"/>
            <a:ext cx="5832648" cy="2029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85D8FC0-216C-41B6-A724-31727DA13955}"/>
              </a:ext>
            </a:extLst>
          </p:cNvPr>
          <p:cNvSpPr/>
          <p:nvPr/>
        </p:nvSpPr>
        <p:spPr>
          <a:xfrm>
            <a:off x="1352600" y="1232756"/>
            <a:ext cx="4356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155542" algn="ctr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해당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 &gt; settings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탭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Collaborators &gt; username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3705533-9B09-40AB-A54D-1862A7909426}"/>
              </a:ext>
            </a:extLst>
          </p:cNvPr>
          <p:cNvSpPr/>
          <p:nvPr/>
        </p:nvSpPr>
        <p:spPr>
          <a:xfrm>
            <a:off x="1874199" y="3579984"/>
            <a:ext cx="3206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155542" algn="ctr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Collaborator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메일로 승인메일 전송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승인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참가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A2A6A01-5C7A-4BB5-8599-6445588B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3" y="3856983"/>
            <a:ext cx="5724637" cy="24319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A89EF52-2F63-42D5-89CC-8A94C9600009}"/>
              </a:ext>
            </a:extLst>
          </p:cNvPr>
          <p:cNvSpPr/>
          <p:nvPr/>
        </p:nvSpPr>
        <p:spPr>
          <a:xfrm>
            <a:off x="632521" y="6349806"/>
            <a:ext cx="1692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155542" algn="ctr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Collaborator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 후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E8FA153-B424-461B-A07D-681BB4715B52}"/>
              </a:ext>
            </a:extLst>
          </p:cNvPr>
          <p:cNvSpPr/>
          <p:nvPr/>
        </p:nvSpPr>
        <p:spPr>
          <a:xfrm>
            <a:off x="6782324" y="6170356"/>
            <a:ext cx="2475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155542" algn="just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이제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작업환경에서 깃에 대한 설정을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lvl="1" indent="-155542" algn="just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진행하면 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1A603CC-5016-497F-BA0F-18A32DD5DFFE}"/>
              </a:ext>
            </a:extLst>
          </p:cNvPr>
          <p:cNvSpPr txBox="1"/>
          <p:nvPr/>
        </p:nvSpPr>
        <p:spPr>
          <a:xfrm>
            <a:off x="1028564" y="1307136"/>
            <a:ext cx="7848872" cy="3652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>
              <a:lnSpc>
                <a:spcPct val="130000"/>
              </a:lnSpc>
              <a:spcAft>
                <a:spcPts val="300"/>
              </a:spcAft>
              <a:buClr>
                <a:srgbClr val="969696"/>
              </a:buClr>
              <a:buSzPts val="800"/>
            </a:pP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GitProcess</a:t>
            </a:r>
            <a:r>
              <a:rPr lang="ko-KR" altLang="en-US" sz="14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이해 할 수 있습니다</a:t>
            </a:r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29292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endParaRPr lang="en-US" altLang="ko-KR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292929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BB340E-CA2B-42AE-BE27-F9682F5ADE6C}"/>
              </a:ext>
            </a:extLst>
          </p:cNvPr>
          <p:cNvSpPr/>
          <p:nvPr/>
        </p:nvSpPr>
        <p:spPr>
          <a:xfrm>
            <a:off x="1002869" y="315261"/>
            <a:ext cx="2058256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 이해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7D7E3A7-88E9-41D4-8D0A-8F9C0AFE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27" y="153164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3D57089-0FDB-468F-962B-0C33E21D04A7}"/>
              </a:ext>
            </a:extLst>
          </p:cNvPr>
          <p:cNvGrpSpPr/>
          <p:nvPr/>
        </p:nvGrpSpPr>
        <p:grpSpPr>
          <a:xfrm>
            <a:off x="2892891" y="1988840"/>
            <a:ext cx="4120217" cy="4257796"/>
            <a:chOff x="328727" y="1903669"/>
            <a:chExt cx="4120217" cy="4257796"/>
          </a:xfrm>
        </p:grpSpPr>
        <p:pic>
          <p:nvPicPr>
            <p:cNvPr id="1025" name="_x154126944" descr="EMB0000367c2d01">
              <a:extLst>
                <a:ext uri="{FF2B5EF4-FFF2-40B4-BE49-F238E27FC236}">
                  <a16:creationId xmlns="" xmlns:a16="http://schemas.microsoft.com/office/drawing/2014/main" id="{10E3D809-1D8A-406D-BB62-A76B0B51C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7" y="1903669"/>
              <a:ext cx="4120217" cy="389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63380737-5166-4606-9A7F-176F21999562}"/>
                </a:ext>
              </a:extLst>
            </p:cNvPr>
            <p:cNvSpPr txBox="1"/>
            <p:nvPr/>
          </p:nvSpPr>
          <p:spPr>
            <a:xfrm>
              <a:off x="416496" y="5907549"/>
              <a:ext cx="23323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</a:t>
              </a:r>
              <a:r>
                <a:rPr lang="en-US" altLang="ko-KR" sz="105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</a:t>
              </a:r>
              <a:r>
                <a:rPr lang="en-US" altLang="ko-KR" sz="105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hlinkClick r:id="rId4"/>
                </a:rPr>
                <a:t>https://sjh836.tistory.com/37</a:t>
              </a:r>
              <a:endParaRPr lang="ko-KR" altLang="en-US" sz="10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9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DCA66C8-1DCC-468D-95FA-268434F436A7}"/>
              </a:ext>
            </a:extLst>
          </p:cNvPr>
          <p:cNvSpPr/>
          <p:nvPr/>
        </p:nvSpPr>
        <p:spPr>
          <a:xfrm>
            <a:off x="986300" y="2780928"/>
            <a:ext cx="7766604" cy="32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defTabSz="1042911" fontAlgn="base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Alice는 깃허브에서 'project’라는 이름의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원격 저장소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ko-KR" altLang="ko-KR" sz="1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듭니다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7063" lvl="1" indent="-169863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원격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저장소(Remote repository): 일반적으로 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GitHub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3"/>
              </a:rPr>
              <a:t>GitLab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또는 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BitBucket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같은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서비스에서 호스팅된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</a:t>
            </a:r>
            <a:r>
              <a:rPr lang="en-US" altLang="ko-KR" sz="16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6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원격 저장소를 </a:t>
            </a:r>
            <a:r>
              <a:rPr lang="ko-KR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 clone https://github.com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아이디</a:t>
            </a:r>
            <a:r>
              <a:rPr lang="ko-KR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Repository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명령으로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컴퓨터에 복사해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로컬 저장소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듭니다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8650" lvl="1" indent="-17145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로컬 저장소(Local repository): 컴퓨터의 로컬 환경에 위치한 </a:t>
            </a:r>
            <a:r>
              <a:rPr lang="ko-KR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저장소</a:t>
            </a:r>
            <a:r>
              <a:rPr lang="en-US" altLang="ko-KR" sz="16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6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38125" indent="-238125" defTabSz="1042911" fontAlgn="base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Tx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 </a:t>
            </a:r>
            <a:r>
              <a:rPr lang="ko-KR" altLang="ko-KR" sz="1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6BB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작업 디렉토리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 </a:t>
            </a:r>
            <a:r>
              <a:rPr lang="ko-KR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index.html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파일을 작성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합니다</a:t>
            </a:r>
            <a:r>
              <a:rPr lang="ko-KR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628650" lvl="1" indent="-17145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작업 디렉토리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(Working directory): 실제 파일이 위치한 </a:t>
            </a:r>
            <a:r>
              <a: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디렉토리.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D677657-CF03-4712-91F4-44D447322DCE}"/>
              </a:ext>
            </a:extLst>
          </p:cNvPr>
          <p:cNvSpPr/>
          <p:nvPr/>
        </p:nvSpPr>
        <p:spPr>
          <a:xfrm>
            <a:off x="1002869" y="315261"/>
            <a:ext cx="2058256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lvl="1" indent="-155542" defTabSz="1043056">
              <a:buClr>
                <a:sysClr val="windowText" lastClr="000000"/>
              </a:buClr>
              <a:buSzPct val="80000"/>
              <a:tabLst>
                <a:tab pos="6149094" algn="l"/>
              </a:tabLst>
            </a:pPr>
            <a:r>
              <a:rPr lang="en-US" altLang="ko-KR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ko-KR" altLang="en-US" sz="2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 이해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22149" y="1542881"/>
            <a:ext cx="972108" cy="842003"/>
            <a:chOff x="1222149" y="1371099"/>
            <a:chExt cx="972108" cy="842003"/>
          </a:xfrm>
        </p:grpSpPr>
        <p:sp>
          <p:nvSpPr>
            <p:cNvPr id="3" name="순서도: 자기 디스크 2"/>
            <p:cNvSpPr/>
            <p:nvPr/>
          </p:nvSpPr>
          <p:spPr>
            <a:xfrm>
              <a:off x="1276155" y="1371099"/>
              <a:ext cx="864096" cy="842003"/>
            </a:xfrm>
            <a:prstGeom prst="flowChartMagneticDisk">
              <a:avLst/>
            </a:prstGeom>
            <a:solidFill>
              <a:srgbClr val="E8E8E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22149" y="1760876"/>
              <a:ext cx="97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workspace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11240" y="1542881"/>
            <a:ext cx="972108" cy="842003"/>
            <a:chOff x="2799765" y="1986284"/>
            <a:chExt cx="972108" cy="842003"/>
          </a:xfrm>
        </p:grpSpPr>
        <p:sp>
          <p:nvSpPr>
            <p:cNvPr id="20" name="순서도: 자기 디스크 19"/>
            <p:cNvSpPr/>
            <p:nvPr/>
          </p:nvSpPr>
          <p:spPr>
            <a:xfrm>
              <a:off x="2850019" y="1986284"/>
              <a:ext cx="864096" cy="842003"/>
            </a:xfrm>
            <a:prstGeom prst="flowChartMagneticDisk">
              <a:avLst/>
            </a:prstGeom>
            <a:solidFill>
              <a:srgbClr val="91FF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9765" y="2377742"/>
              <a:ext cx="97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index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43169" y="1542881"/>
            <a:ext cx="972108" cy="842003"/>
            <a:chOff x="4097073" y="1987966"/>
            <a:chExt cx="972108" cy="842003"/>
          </a:xfrm>
        </p:grpSpPr>
        <p:sp>
          <p:nvSpPr>
            <p:cNvPr id="22" name="순서도: 자기 디스크 21"/>
            <p:cNvSpPr/>
            <p:nvPr/>
          </p:nvSpPr>
          <p:spPr>
            <a:xfrm>
              <a:off x="4151079" y="1987966"/>
              <a:ext cx="864096" cy="842003"/>
            </a:xfrm>
            <a:prstGeom prst="flowChartMagneticDisk">
              <a:avLst/>
            </a:prstGeom>
            <a:solidFill>
              <a:srgbClr val="8FFAB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073" y="2285409"/>
              <a:ext cx="972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repository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25146" y="1542881"/>
            <a:ext cx="972108" cy="842003"/>
            <a:chOff x="5107643" y="1981407"/>
            <a:chExt cx="972108" cy="842003"/>
          </a:xfrm>
        </p:grpSpPr>
        <p:sp>
          <p:nvSpPr>
            <p:cNvPr id="24" name="순서도: 자기 디스크 23"/>
            <p:cNvSpPr/>
            <p:nvPr/>
          </p:nvSpPr>
          <p:spPr>
            <a:xfrm>
              <a:off x="5161649" y="1981407"/>
              <a:ext cx="864096" cy="842003"/>
            </a:xfrm>
            <a:prstGeom prst="flowChartMagneticDisk">
              <a:avLst/>
            </a:prstGeom>
            <a:solidFill>
              <a:srgbClr val="FFF7A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7643" y="2258979"/>
              <a:ext cx="972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repository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B24EBF9-2EA2-43E6-848A-6ACA0C5BA534}"/>
              </a:ext>
            </a:extLst>
          </p:cNvPr>
          <p:cNvSpPr/>
          <p:nvPr/>
        </p:nvSpPr>
        <p:spPr>
          <a:xfrm>
            <a:off x="8202361" y="1405538"/>
            <a:ext cx="432048" cy="396044"/>
          </a:xfrm>
          <a:prstGeom prst="ellipse">
            <a:avLst/>
          </a:prstGeom>
          <a:solidFill>
            <a:srgbClr val="FFF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DDA1944-BF13-4946-8051-77B9E066EA47}"/>
              </a:ext>
            </a:extLst>
          </p:cNvPr>
          <p:cNvSpPr/>
          <p:nvPr/>
        </p:nvSpPr>
        <p:spPr>
          <a:xfrm>
            <a:off x="6099253" y="1406897"/>
            <a:ext cx="432048" cy="396044"/>
          </a:xfrm>
          <a:prstGeom prst="ellipse">
            <a:avLst/>
          </a:prstGeom>
          <a:solidFill>
            <a:srgbClr val="8FF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9B7EAAD8-DE06-4D1D-BEA2-ADDE8A86F964}"/>
              </a:ext>
            </a:extLst>
          </p:cNvPr>
          <p:cNvSpPr/>
          <p:nvPr/>
        </p:nvSpPr>
        <p:spPr>
          <a:xfrm>
            <a:off x="1924227" y="1405538"/>
            <a:ext cx="432048" cy="396044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20100</TotalTime>
  <Words>1553</Words>
  <Application>Microsoft Office PowerPoint</Application>
  <PresentationFormat>A4 용지(210x297mm)</PresentationFormat>
  <Paragraphs>311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KoPub돋움체 Bold</vt:lpstr>
      <vt:lpstr>KoPub돋움체 Light</vt:lpstr>
      <vt:lpstr>KoPub돋움체 Medium</vt:lpstr>
      <vt:lpstr>Monotype Sorts</vt:lpstr>
      <vt:lpstr>Rix모던고딕 B</vt:lpstr>
      <vt:lpstr>맑은 고딕</vt:lpstr>
      <vt:lpstr>Arial</vt:lpstr>
      <vt:lpstr>Calibri</vt:lpstr>
      <vt:lpstr>Lucida Console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김종현</Manager>
  <Company>(주)위세아이텍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내부보고용_PPT_표준템플릿_v1.0</dc:title>
  <dc:creator>유한나</dc:creator>
  <cp:lastModifiedBy>박호준 박호준</cp:lastModifiedBy>
  <cp:revision>1414</cp:revision>
  <cp:lastPrinted>2017-12-29T03:18:27Z</cp:lastPrinted>
  <dcterms:created xsi:type="dcterms:W3CDTF">2014-08-26T15:55:14Z</dcterms:created>
  <dcterms:modified xsi:type="dcterms:W3CDTF">2019-07-08T01:50:28Z</dcterms:modified>
</cp:coreProperties>
</file>