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276" r:id="rId2"/>
  </p:sldMasterIdLst>
  <p:notesMasterIdLst>
    <p:notesMasterId r:id="rId35"/>
  </p:notesMasterIdLst>
  <p:handoutMasterIdLst>
    <p:handoutMasterId r:id="rId36"/>
  </p:handoutMasterIdLst>
  <p:sldIdLst>
    <p:sldId id="257"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92" r:id="rId30"/>
    <p:sldId id="287" r:id="rId31"/>
    <p:sldId id="288" r:id="rId32"/>
    <p:sldId id="289" r:id="rId33"/>
    <p:sldId id="290" r:id="rId34"/>
  </p:sldIdLst>
  <p:sldSz cx="12192000" cy="6858000"/>
  <p:notesSz cx="6858000" cy="9144000"/>
  <p:custDataLst>
    <p:tags r:id="rId37"/>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 id="1" name="Tavleen Singh" initials="T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0" autoAdjust="0"/>
  </p:normalViewPr>
  <p:slideViewPr>
    <p:cSldViewPr snapToGrid="0">
      <p:cViewPr varScale="1">
        <p:scale>
          <a:sx n="106" d="100"/>
          <a:sy n="106" d="100"/>
        </p:scale>
        <p:origin x="126" y="204"/>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31" d="100"/>
          <a:sy n="131" d="100"/>
        </p:scale>
        <p:origin x="35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1/15/2024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1/15/2024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10</a:t>
            </a:fld>
            <a:endParaRPr lang="en-US"/>
          </a:p>
        </p:txBody>
      </p:sp>
    </p:spTree>
    <p:extLst>
      <p:ext uri="{BB962C8B-B14F-4D97-AF65-F5344CB8AC3E}">
        <p14:creationId xmlns:p14="http://schemas.microsoft.com/office/powerpoint/2010/main" val="19522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4A8CC80-96B5-C042-A2C9-33DAFF9C2DBD}" type="slidenum">
              <a:t>11</a:t>
            </a:fld>
            <a:endParaRPr lang="en-US"/>
          </a:p>
        </p:txBody>
      </p:sp>
    </p:spTree>
    <p:extLst>
      <p:ext uri="{BB962C8B-B14F-4D97-AF65-F5344CB8AC3E}">
        <p14:creationId xmlns:p14="http://schemas.microsoft.com/office/powerpoint/2010/main" val="117671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12</a:t>
            </a:fld>
            <a:endParaRPr lang="en-US"/>
          </a:p>
        </p:txBody>
      </p:sp>
    </p:spTree>
    <p:extLst>
      <p:ext uri="{BB962C8B-B14F-4D97-AF65-F5344CB8AC3E}">
        <p14:creationId xmlns:p14="http://schemas.microsoft.com/office/powerpoint/2010/main" val="1042393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13</a:t>
            </a:fld>
            <a:endParaRPr lang="en-US"/>
          </a:p>
        </p:txBody>
      </p:sp>
    </p:spTree>
    <p:extLst>
      <p:ext uri="{BB962C8B-B14F-4D97-AF65-F5344CB8AC3E}">
        <p14:creationId xmlns:p14="http://schemas.microsoft.com/office/powerpoint/2010/main" val="433041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14</a:t>
            </a:fld>
            <a:endParaRPr lang="en-US"/>
          </a:p>
        </p:txBody>
      </p:sp>
    </p:spTree>
    <p:extLst>
      <p:ext uri="{BB962C8B-B14F-4D97-AF65-F5344CB8AC3E}">
        <p14:creationId xmlns:p14="http://schemas.microsoft.com/office/powerpoint/2010/main" val="214396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kern="1200" dirty="0">
              <a:solidFill>
                <a:schemeClr val="tx1"/>
              </a:solidFill>
              <a:effectLst/>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15</a:t>
            </a:fld>
            <a:endParaRPr lang="en-US"/>
          </a:p>
        </p:txBody>
      </p:sp>
    </p:spTree>
    <p:extLst>
      <p:ext uri="{BB962C8B-B14F-4D97-AF65-F5344CB8AC3E}">
        <p14:creationId xmlns:p14="http://schemas.microsoft.com/office/powerpoint/2010/main" val="133244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16</a:t>
            </a:fld>
            <a:endParaRPr lang="en-US"/>
          </a:p>
        </p:txBody>
      </p:sp>
    </p:spTree>
    <p:extLst>
      <p:ext uri="{BB962C8B-B14F-4D97-AF65-F5344CB8AC3E}">
        <p14:creationId xmlns:p14="http://schemas.microsoft.com/office/powerpoint/2010/main" val="295407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17</a:t>
            </a:fld>
            <a:endParaRPr lang="en-US"/>
          </a:p>
        </p:txBody>
      </p:sp>
    </p:spTree>
    <p:extLst>
      <p:ext uri="{BB962C8B-B14F-4D97-AF65-F5344CB8AC3E}">
        <p14:creationId xmlns:p14="http://schemas.microsoft.com/office/powerpoint/2010/main" val="185883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18</a:t>
            </a:fld>
            <a:endParaRPr lang="en-US"/>
          </a:p>
        </p:txBody>
      </p:sp>
    </p:spTree>
    <p:extLst>
      <p:ext uri="{BB962C8B-B14F-4D97-AF65-F5344CB8AC3E}">
        <p14:creationId xmlns:p14="http://schemas.microsoft.com/office/powerpoint/2010/main" val="1546913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19</a:t>
            </a:fld>
            <a:endParaRPr lang="en-US"/>
          </a:p>
        </p:txBody>
      </p:sp>
    </p:spTree>
    <p:extLst>
      <p:ext uri="{BB962C8B-B14F-4D97-AF65-F5344CB8AC3E}">
        <p14:creationId xmlns:p14="http://schemas.microsoft.com/office/powerpoint/2010/main" val="60761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en-US" sz="1200" dirty="0">
              <a:latin typeface="Arial" charset="0"/>
              <a:cs typeface="Arial" charset="0"/>
            </a:endParaRPr>
          </a:p>
          <a:p>
            <a:endParaRPr lang="en-US" altLang="en-US" sz="1200" dirty="0">
              <a:latin typeface="Arial" charset="0"/>
              <a:cs typeface="Arial" charset="0"/>
            </a:endParaRPr>
          </a:p>
          <a:p>
            <a:pPr>
              <a:spcAft>
                <a:spcPts val="600"/>
              </a:spcAft>
            </a:pPr>
            <a:endParaRPr lang="en-US" altLang="en-US" sz="300" dirty="0">
              <a:latin typeface="Arial" charset="0"/>
              <a:cs typeface="Arial" charset="0"/>
            </a:endParaRPr>
          </a:p>
          <a:p>
            <a:pPr eaLnBrk="1" hangingPunct="1">
              <a:spcBef>
                <a:spcPct val="0"/>
              </a:spcBef>
              <a:spcAft>
                <a:spcPts val="600"/>
              </a:spcAft>
            </a:pPr>
            <a:endParaRPr lang="en-US" altLang="en-US" sz="300" dirty="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F4A8CC80-96B5-C042-A2C9-33DAFF9C2DBD}" type="slidenum">
              <a:t>2</a:t>
            </a:fld>
            <a:endParaRPr lang="en-US"/>
          </a:p>
        </p:txBody>
      </p:sp>
    </p:spTree>
    <p:extLst>
      <p:ext uri="{BB962C8B-B14F-4D97-AF65-F5344CB8AC3E}">
        <p14:creationId xmlns:p14="http://schemas.microsoft.com/office/powerpoint/2010/main" val="621589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20</a:t>
            </a:fld>
            <a:endParaRPr lang="en-US"/>
          </a:p>
        </p:txBody>
      </p:sp>
    </p:spTree>
    <p:extLst>
      <p:ext uri="{BB962C8B-B14F-4D97-AF65-F5344CB8AC3E}">
        <p14:creationId xmlns:p14="http://schemas.microsoft.com/office/powerpoint/2010/main" val="54472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p:txBody>
      </p:sp>
      <p:sp>
        <p:nvSpPr>
          <p:cNvPr id="4" name="Slide Number Placeholder 3"/>
          <p:cNvSpPr>
            <a:spLocks noGrp="1"/>
          </p:cNvSpPr>
          <p:nvPr>
            <p:ph type="sldNum" sz="quarter" idx="10"/>
          </p:nvPr>
        </p:nvSpPr>
        <p:spPr/>
        <p:txBody>
          <a:bodyPr/>
          <a:lstStyle/>
          <a:p>
            <a:fld id="{F4A8CC80-96B5-C042-A2C9-33DAFF9C2DBD}" type="slidenum">
              <a:t>21</a:t>
            </a:fld>
            <a:endParaRPr lang="en-US"/>
          </a:p>
        </p:txBody>
      </p:sp>
    </p:spTree>
    <p:extLst>
      <p:ext uri="{BB962C8B-B14F-4D97-AF65-F5344CB8AC3E}">
        <p14:creationId xmlns:p14="http://schemas.microsoft.com/office/powerpoint/2010/main" val="1010628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22</a:t>
            </a:fld>
            <a:endParaRPr lang="en-US"/>
          </a:p>
        </p:txBody>
      </p:sp>
    </p:spTree>
    <p:extLst>
      <p:ext uri="{BB962C8B-B14F-4D97-AF65-F5344CB8AC3E}">
        <p14:creationId xmlns:p14="http://schemas.microsoft.com/office/powerpoint/2010/main" val="534418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a:p>
        </p:txBody>
      </p:sp>
      <p:sp>
        <p:nvSpPr>
          <p:cNvPr id="4" name="Slide Number Placeholder 3"/>
          <p:cNvSpPr>
            <a:spLocks noGrp="1"/>
          </p:cNvSpPr>
          <p:nvPr>
            <p:ph type="sldNum" sz="quarter" idx="10"/>
          </p:nvPr>
        </p:nvSpPr>
        <p:spPr/>
        <p:txBody>
          <a:bodyPr/>
          <a:lstStyle/>
          <a:p>
            <a:fld id="{F4A8CC80-96B5-C042-A2C9-33DAFF9C2DBD}" type="slidenum">
              <a:t>23</a:t>
            </a:fld>
            <a:endParaRPr lang="en-US"/>
          </a:p>
        </p:txBody>
      </p:sp>
    </p:spTree>
    <p:extLst>
      <p:ext uri="{BB962C8B-B14F-4D97-AF65-F5344CB8AC3E}">
        <p14:creationId xmlns:p14="http://schemas.microsoft.com/office/powerpoint/2010/main" val="779402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24</a:t>
            </a:fld>
            <a:endParaRPr lang="en-US"/>
          </a:p>
        </p:txBody>
      </p:sp>
    </p:spTree>
    <p:extLst>
      <p:ext uri="{BB962C8B-B14F-4D97-AF65-F5344CB8AC3E}">
        <p14:creationId xmlns:p14="http://schemas.microsoft.com/office/powerpoint/2010/main" val="355736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25</a:t>
            </a:fld>
            <a:endParaRPr lang="en-US"/>
          </a:p>
        </p:txBody>
      </p:sp>
    </p:spTree>
    <p:extLst>
      <p:ext uri="{BB962C8B-B14F-4D97-AF65-F5344CB8AC3E}">
        <p14:creationId xmlns:p14="http://schemas.microsoft.com/office/powerpoint/2010/main" val="1135371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4A8CC80-96B5-C042-A2C9-33DAFF9C2DBD}" type="slidenum">
              <a:t>26</a:t>
            </a:fld>
            <a:endParaRPr lang="en-US"/>
          </a:p>
        </p:txBody>
      </p:sp>
    </p:spTree>
    <p:extLst>
      <p:ext uri="{BB962C8B-B14F-4D97-AF65-F5344CB8AC3E}">
        <p14:creationId xmlns:p14="http://schemas.microsoft.com/office/powerpoint/2010/main" val="1422899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a:p>
        </p:txBody>
      </p:sp>
    </p:spTree>
    <p:extLst>
      <p:ext uri="{BB962C8B-B14F-4D97-AF65-F5344CB8AC3E}">
        <p14:creationId xmlns:p14="http://schemas.microsoft.com/office/powerpoint/2010/main" val="309304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a:p>
        </p:txBody>
      </p:sp>
    </p:spTree>
    <p:extLst>
      <p:ext uri="{BB962C8B-B14F-4D97-AF65-F5344CB8AC3E}">
        <p14:creationId xmlns:p14="http://schemas.microsoft.com/office/powerpoint/2010/main" val="2779391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a:p>
        </p:txBody>
      </p:sp>
    </p:spTree>
    <p:extLst>
      <p:ext uri="{BB962C8B-B14F-4D97-AF65-F5344CB8AC3E}">
        <p14:creationId xmlns:p14="http://schemas.microsoft.com/office/powerpoint/2010/main" val="51347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3</a:t>
            </a:fld>
            <a:endParaRPr lang="en-US"/>
          </a:p>
        </p:txBody>
      </p:sp>
    </p:spTree>
    <p:extLst>
      <p:ext uri="{BB962C8B-B14F-4D97-AF65-F5344CB8AC3E}">
        <p14:creationId xmlns:p14="http://schemas.microsoft.com/office/powerpoint/2010/main" val="1196385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a:p>
        </p:txBody>
      </p:sp>
    </p:spTree>
    <p:extLst>
      <p:ext uri="{BB962C8B-B14F-4D97-AF65-F5344CB8AC3E}">
        <p14:creationId xmlns:p14="http://schemas.microsoft.com/office/powerpoint/2010/main" val="3448454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a:p>
        </p:txBody>
      </p:sp>
    </p:spTree>
    <p:extLst>
      <p:ext uri="{BB962C8B-B14F-4D97-AF65-F5344CB8AC3E}">
        <p14:creationId xmlns:p14="http://schemas.microsoft.com/office/powerpoint/2010/main" val="455894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a:p>
        </p:txBody>
      </p:sp>
    </p:spTree>
    <p:extLst>
      <p:ext uri="{BB962C8B-B14F-4D97-AF65-F5344CB8AC3E}">
        <p14:creationId xmlns:p14="http://schemas.microsoft.com/office/powerpoint/2010/main" val="139779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rPr lang="uk-UA"/>
              <a:t>4</a:t>
            </a:fld>
            <a:endParaRPr lang="uk-UA"/>
          </a:p>
        </p:txBody>
      </p:sp>
    </p:spTree>
    <p:extLst>
      <p:ext uri="{BB962C8B-B14F-4D97-AF65-F5344CB8AC3E}">
        <p14:creationId xmlns:p14="http://schemas.microsoft.com/office/powerpoint/2010/main" val="846070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8CC80-96B5-C042-A2C9-33DAFF9C2DBD}" type="slidenum">
              <a:t>5</a:t>
            </a:fld>
            <a:endParaRPr lang="en-US"/>
          </a:p>
        </p:txBody>
      </p:sp>
    </p:spTree>
    <p:extLst>
      <p:ext uri="{BB962C8B-B14F-4D97-AF65-F5344CB8AC3E}">
        <p14:creationId xmlns:p14="http://schemas.microsoft.com/office/powerpoint/2010/main" val="123073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6</a:t>
            </a:fld>
            <a:endParaRPr lang="en-US"/>
          </a:p>
        </p:txBody>
      </p:sp>
    </p:spTree>
    <p:extLst>
      <p:ext uri="{BB962C8B-B14F-4D97-AF65-F5344CB8AC3E}">
        <p14:creationId xmlns:p14="http://schemas.microsoft.com/office/powerpoint/2010/main" val="22248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a:t>
            </a:r>
            <a:r>
              <a:rPr lang="en-US" baseline="0" dirty="0"/>
              <a:t> that you have an understanding of the need for a centralized, coordinated location for patient data that can then be used for analysis and reporting, we’ll now define the term ”analytics” and explore the different types of analytics.</a:t>
            </a:r>
          </a:p>
          <a:p>
            <a:endParaRPr lang="en-US" dirty="0"/>
          </a:p>
        </p:txBody>
      </p:sp>
      <p:sp>
        <p:nvSpPr>
          <p:cNvPr id="4" name="Slide Number Placeholder 3"/>
          <p:cNvSpPr>
            <a:spLocks noGrp="1"/>
          </p:cNvSpPr>
          <p:nvPr>
            <p:ph type="sldNum" sz="quarter" idx="10"/>
          </p:nvPr>
        </p:nvSpPr>
        <p:spPr/>
        <p:txBody>
          <a:bodyPr/>
          <a:lstStyle/>
          <a:p>
            <a:fld id="{F4A8CC80-96B5-C042-A2C9-33DAFF9C2DBD}" type="slidenum">
              <a:t>7</a:t>
            </a:fld>
            <a:endParaRPr lang="en-US"/>
          </a:p>
        </p:txBody>
      </p:sp>
    </p:spTree>
    <p:extLst>
      <p:ext uri="{BB962C8B-B14F-4D97-AF65-F5344CB8AC3E}">
        <p14:creationId xmlns:p14="http://schemas.microsoft.com/office/powerpoint/2010/main" val="100312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00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F4A8CC80-96B5-C042-A2C9-33DAFF9C2DBD}" type="slidenum">
              <a:t>8</a:t>
            </a:fld>
            <a:endParaRPr lang="en-US"/>
          </a:p>
        </p:txBody>
      </p:sp>
    </p:spTree>
    <p:extLst>
      <p:ext uri="{BB962C8B-B14F-4D97-AF65-F5344CB8AC3E}">
        <p14:creationId xmlns:p14="http://schemas.microsoft.com/office/powerpoint/2010/main" val="45540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146"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sz="quarter" idx="10"/>
          </p:nvPr>
        </p:nvSpPr>
        <p:spPr/>
        <p:txBody>
          <a:bodyPr/>
          <a:lstStyle/>
          <a:p>
            <a:fld id="{FA9CC165-C1B4-724A-A079-44A91DF1D0C0}" type="slidenum">
              <a:rPr lang="en-US" smtClean="0"/>
              <a:t>9</a:t>
            </a:fld>
            <a:endParaRPr lang="en-US"/>
          </a:p>
        </p:txBody>
      </p:sp>
    </p:spTree>
    <p:extLst>
      <p:ext uri="{BB962C8B-B14F-4D97-AF65-F5344CB8AC3E}">
        <p14:creationId xmlns:p14="http://schemas.microsoft.com/office/powerpoint/2010/main" val="1275521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a:xfrm>
            <a:off x="10902873" y="6263640"/>
            <a:ext cx="678231" cy="548640"/>
          </a:xfrm>
          <a:prstGeom prst="rect">
            <a:avLst/>
          </a:prstGeom>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a:t>
            </a:r>
            <a:r>
              <a:rPr lang="en-US" b="1" baseline="0"/>
              <a:t>your custom-named </a:t>
            </a:r>
            <a:r>
              <a:rPr lang="en-US" b="1" baseline="0" dirty="0"/>
              <a:t>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0" name="Picture 4" descr="C:\Users\Bob\Pictures\pic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384" y="-33338"/>
            <a:ext cx="12314768" cy="692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91939FC-C350-284B-8A6D-890CF4D1300B}" type="slidenum">
              <a:rPr lang="en-US" smtClean="0"/>
              <a:t>‹#›</a:t>
            </a:fld>
            <a:endParaRPr lang="en-US" dirty="0"/>
          </a:p>
        </p:txBody>
      </p:sp>
      <p:pic>
        <p:nvPicPr>
          <p:cNvPr id="5" name="Picture 4"/>
          <p:cNvPicPr>
            <a:picLocks noChangeAspect="1"/>
          </p:cNvPicPr>
          <p:nvPr userDrawn="1"/>
        </p:nvPicPr>
        <p:blipFill>
          <a:blip r:embed="rId3"/>
          <a:stretch>
            <a:fillRect/>
          </a:stretch>
        </p:blipFill>
        <p:spPr>
          <a:xfrm>
            <a:off x="0" y="219518"/>
            <a:ext cx="4597456" cy="1333500"/>
          </a:xfrm>
          <a:prstGeom prst="rect">
            <a:avLst/>
          </a:prstGeom>
        </p:spPr>
      </p:pic>
    </p:spTree>
    <p:extLst>
      <p:ext uri="{BB962C8B-B14F-4D97-AF65-F5344CB8AC3E}">
        <p14:creationId xmlns:p14="http://schemas.microsoft.com/office/powerpoint/2010/main" val="4276356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12"/>
          </p:nvPr>
        </p:nvSpPr>
        <p:spPr>
          <a:xfrm>
            <a:off x="8737600" y="6356351"/>
            <a:ext cx="2844800" cy="365125"/>
          </a:xfrm>
          <a:prstGeom prst="rect">
            <a:avLst/>
          </a:prstGeom>
        </p:spPr>
        <p:txBody>
          <a:bodyPr/>
          <a:lstStyle/>
          <a:p>
            <a:fld id="{A91939FC-C350-284B-8A6D-890CF4D1300B}" type="slidenum">
              <a:rPr lang="en-US" smtClean="0"/>
              <a:t>‹#›</a:t>
            </a:fld>
            <a:endParaRPr lang="en-US" dirty="0"/>
          </a:p>
        </p:txBody>
      </p:sp>
    </p:spTree>
    <p:extLst>
      <p:ext uri="{BB962C8B-B14F-4D97-AF65-F5344CB8AC3E}">
        <p14:creationId xmlns:p14="http://schemas.microsoft.com/office/powerpoint/2010/main" val="2539444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nchor="ctr" anchorCtr="0"/>
          <a:lstStyle>
            <a:lvl1pPr>
              <a:defRPr sz="27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4"/>
          <p:cNvSpPr>
            <a:spLocks noGrp="1"/>
          </p:cNvSpPr>
          <p:nvPr>
            <p:ph type="body" sz="quarter" idx="11"/>
          </p:nvPr>
        </p:nvSpPr>
        <p:spPr>
          <a:xfrm>
            <a:off x="609600" y="1984248"/>
            <a:ext cx="10972800" cy="4215384"/>
          </a:xfrm>
          <a:prstGeom prst="rect">
            <a:avLst/>
          </a:prstGeom>
        </p:spPr>
        <p:txBody>
          <a:bodyPr/>
          <a:lstStyle>
            <a:lvl1pPr>
              <a:defRPr baseline="0"/>
            </a:lvl1pPr>
          </a:lstStyle>
          <a:p>
            <a:pPr lvl="0"/>
            <a:r>
              <a:rPr lang="en-US" dirty="0"/>
              <a:t>Click to edit Master text styles</a:t>
            </a:r>
          </a:p>
          <a:p>
            <a:pPr lvl="1"/>
            <a:r>
              <a:rPr lang="en-US" dirty="0"/>
              <a:t>Second level</a:t>
            </a:r>
          </a:p>
        </p:txBody>
      </p:sp>
      <p:sp>
        <p:nvSpPr>
          <p:cNvPr id="4" name="Slide Number Placeholder 2"/>
          <p:cNvSpPr>
            <a:spLocks noGrp="1"/>
          </p:cNvSpPr>
          <p:nvPr>
            <p:ph type="sldNum" sz="quarter" idx="12"/>
          </p:nvPr>
        </p:nvSpPr>
        <p:spPr>
          <a:xfrm>
            <a:off x="9144000" y="6356353"/>
            <a:ext cx="2438400" cy="365125"/>
          </a:xfrm>
          <a:prstGeom prst="rect">
            <a:avLst/>
          </a:prstGeom>
        </p:spPr>
        <p:txBody>
          <a:bodyPr/>
          <a:lstStyle>
            <a:lvl1pPr>
              <a:defRPr/>
            </a:lvl1pPr>
          </a:lstStyle>
          <a:p>
            <a:fld id="{070A445A-8764-064F-8274-5773F6D14119}" type="slidenum">
              <a:rPr lang="en-US" altLang="en-US"/>
              <a:pPr/>
              <a:t>‹#›</a:t>
            </a:fld>
            <a:endParaRPr lang="en-US" altLang="en-US"/>
          </a:p>
        </p:txBody>
      </p:sp>
      <p:sp>
        <p:nvSpPr>
          <p:cNvPr id="5" name="Date Placeholder 4"/>
          <p:cNvSpPr>
            <a:spLocks noGrp="1"/>
          </p:cNvSpPr>
          <p:nvPr>
            <p:ph type="dt" sz="half" idx="13"/>
          </p:nvPr>
        </p:nvSpPr>
        <p:spPr>
          <a:xfrm>
            <a:off x="609600" y="6356353"/>
            <a:ext cx="2844800" cy="365125"/>
          </a:xfrm>
          <a:prstGeom prst="rect">
            <a:avLst/>
          </a:prstGeom>
        </p:spPr>
        <p:txBody>
          <a:bodyPr/>
          <a:lstStyle>
            <a:lvl1pPr eaLnBrk="1" hangingPunct="1">
              <a:defRPr sz="750">
                <a:solidFill>
                  <a:schemeClr val="bg1">
                    <a:lumMod val="65000"/>
                  </a:schemeClr>
                </a:solidFill>
                <a:latin typeface="Arial" pitchFamily="34" charset="0"/>
                <a:ea typeface="+mn-ea"/>
                <a:cs typeface="Arial" pitchFamily="34" charset="0"/>
              </a:defRPr>
            </a:lvl1pPr>
          </a:lstStyle>
          <a:p>
            <a:pPr>
              <a:defRPr/>
            </a:pPr>
            <a:endParaRPr lang="en-US"/>
          </a:p>
        </p:txBody>
      </p:sp>
      <p:sp>
        <p:nvSpPr>
          <p:cNvPr id="6" name="Footer Placeholder 5"/>
          <p:cNvSpPr>
            <a:spLocks noGrp="1"/>
          </p:cNvSpPr>
          <p:nvPr>
            <p:ph type="ftr" sz="quarter" idx="14"/>
          </p:nvPr>
        </p:nvSpPr>
        <p:spPr>
          <a:xfrm>
            <a:off x="4157133" y="6345241"/>
            <a:ext cx="4633384" cy="365125"/>
          </a:xfrm>
          <a:prstGeom prst="rect">
            <a:avLst/>
          </a:prstGeom>
        </p:spPr>
        <p:txBody>
          <a:bodyPr/>
          <a:lstStyle>
            <a:lvl1pPr algn="ctr" eaLnBrk="1" hangingPunct="1">
              <a:defRPr sz="750">
                <a:solidFill>
                  <a:schemeClr val="bg1">
                    <a:lumMod val="65000"/>
                  </a:schemeClr>
                </a:solidFill>
                <a:latin typeface="Arial" pitchFamily="34" charset="0"/>
                <a:ea typeface="+mn-ea"/>
                <a:cs typeface="Arial" pitchFamily="34" charset="0"/>
              </a:defRPr>
            </a:lvl1pPr>
          </a:lstStyle>
          <a:p>
            <a:pPr>
              <a:defRPr/>
            </a:pPr>
            <a:endParaRPr lang="en-US"/>
          </a:p>
        </p:txBody>
      </p:sp>
    </p:spTree>
    <p:extLst>
      <p:ext uri="{BB962C8B-B14F-4D97-AF65-F5344CB8AC3E}">
        <p14:creationId xmlns:p14="http://schemas.microsoft.com/office/powerpoint/2010/main" val="37403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C Side by side_three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599" y="1600200"/>
            <a:ext cx="10971503"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10971501"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33643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Drag picture to placeholder or click icon to add</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 id="2147484273" r:id="rId12"/>
    <p:sldLayoutId id="2147484274" r:id="rId13"/>
    <p:sldLayoutId id="2147484275" r:id="rId14"/>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778411241"/>
      </p:ext>
    </p:extLst>
  </p:cSld>
  <p:clrMap bg1="lt1" tx1="dk1" bg2="lt2" tx2="dk2" accent1="accent1" accent2="accent2" accent3="accent3" accent4="accent4" accent5="accent5" accent6="accent6" hlink="hlink" folHlink="folHlink"/>
  <p:sldLayoutIdLst>
    <p:sldLayoutId id="2147484277" r:id="rId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1.t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hyperlink" Target="http://www.gartner.com/newsroom/id/1824919" TargetMode="External"/><Relationship Id="rId3" Type="http://schemas.openxmlformats.org/officeDocument/2006/relationships/hyperlink" Target="http://www.informationweek.com/big-data/big-data-analytics/big-data-analytics-descriptive-vs-predictive-vs-prescriptive/d/d-id/1113279" TargetMode="External"/><Relationship Id="rId7" Type="http://schemas.openxmlformats.org/officeDocument/2006/relationships/hyperlink" Target="http://pediatrics.aappublications.org/content/pediatrics/133/1/30.full.pdf"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hyperlink" Target="http://www.gartner.com/it-glossary/diagnostic-analytics" TargetMode="External"/><Relationship Id="rId5" Type="http://schemas.openxmlformats.org/officeDocument/2006/relationships/hyperlink" Target="http://www.gartner.com/it-glossary/descriptive-analytics" TargetMode="External"/><Relationship Id="rId4" Type="http://schemas.openxmlformats.org/officeDocument/2006/relationships/hyperlink" Target="http://www.dictionary.com/browse/nominal-scale" TargetMode="External"/><Relationship Id="rId9" Type="http://schemas.openxmlformats.org/officeDocument/2006/relationships/hyperlink" Target="http://www.nationalacademies.org/hmd/Reports/2012/Best-Care-at-Lower-Cost-The-Path-to-Continuously-Learning-Health-Care-in-America.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itl.nist.gov/div898/handbook/" TargetMode="External"/><Relationship Id="rId3" Type="http://schemas.openxmlformats.org/officeDocument/2006/relationships/hyperlink" Target="http://www.nationalacademies.org/hmd/Activities/Quality/LearningHealthCare.aspx" TargetMode="External"/><Relationship Id="rId7" Type="http://schemas.openxmlformats.org/officeDocument/2006/relationships/hyperlink" Target="http://nvlpubs.nist.gov/nistpubs/SpecialPublications/NIST.SP.1500-1.pdf"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hyperlink" Target="http://dx.doi.org/10.1001/jama.2013.393" TargetMode="External"/><Relationship Id="rId5" Type="http://schemas.openxmlformats.org/officeDocument/2006/relationships/hyperlink" Target="http://library.ahima.org/PB/DataDictionary#.WI9uCVMrJhE" TargetMode="External"/><Relationship Id="rId4" Type="http://schemas.openxmlformats.org/officeDocument/2006/relationships/hyperlink" Target="http://www-01.ibm.com/common/ssi/cgi-bin/ssialias?infotype=SA&amp;subtype=WH&amp;htmlfid=TIW14162USEN" TargetMode="External"/><Relationship Id="rId9" Type="http://schemas.openxmlformats.org/officeDocument/2006/relationships/hyperlink" Target="http://www.mayoclinic.org/diseases-conditions/sepsis/home/ovc-20169784"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gartner.com/it-glossary/predictive-analytics" TargetMode="External"/><Relationship Id="rId3" Type="http://schemas.openxmlformats.org/officeDocument/2006/relationships/hyperlink" Target="http://www.nejm.org/doi/full/10.1056/NEJMp1401111#t=article" TargetMode="External"/><Relationship Id="rId7" Type="http://schemas.openxmlformats.org/officeDocument/2006/relationships/hyperlink" Target="http://datascience.nih.gov/bd2k/about/what"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hyperlink" Target="http://www.sas.com/en_my/insights/big-data/hadoop.html" TargetMode="External"/><Relationship Id="rId5" Type="http://schemas.openxmlformats.org/officeDocument/2006/relationships/hyperlink" Target="http://itknowledgeexchange.techtarget.com/quality-assurance/six-steps-of-an-analytics-project/" TargetMode="External"/><Relationship Id="rId4" Type="http://schemas.openxmlformats.org/officeDocument/2006/relationships/hyperlink" Target="http://www.oracle.com/us/corporate/profit/big-ideas/052313-gshapira-1951392.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ommons.wikimedia.org/wiki/File:Data_visualization_process_v1.png#/media/File:Data_visualization_process_v1.png"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hyperlink" Target="https://commons.wikimedia.org/wiki/File:Charts_SVG_Example_5_-_Simple_Pie_Chart.sv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125747" y="2130552"/>
            <a:ext cx="9940506" cy="6902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039586"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3: Introduction to Health Care Data Analytics</a:t>
            </a:r>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What is Analytics? (Cont’d – 2)</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 “Analytics is used to refer to the methods, their implementations in tools, and the results of the use of the tools as interpreted by the practitioner.”</a:t>
            </a:r>
          </a:p>
          <a:p>
            <a:pPr marL="0" indent="0">
              <a:buNone/>
            </a:pPr>
            <a:r>
              <a:rPr lang="en-US" dirty="0"/>
              <a:t>        </a:t>
            </a:r>
            <a:r>
              <a:rPr lang="en-US" i="1" dirty="0"/>
              <a:t>(NIST Big Data, 2015)</a:t>
            </a:r>
          </a:p>
          <a:p>
            <a:r>
              <a:rPr lang="en-US" dirty="0"/>
              <a:t>The analytics process is the synthesis of knowledge from information</a:t>
            </a:r>
          </a:p>
        </p:txBody>
      </p:sp>
    </p:spTree>
    <p:extLst>
      <p:ext uri="{BB962C8B-B14F-4D97-AF65-F5344CB8AC3E}">
        <p14:creationId xmlns:p14="http://schemas.microsoft.com/office/powerpoint/2010/main" val="84919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Types of Analytics: Overview</a:t>
            </a:r>
          </a:p>
        </p:txBody>
      </p:sp>
      <p:sp>
        <p:nvSpPr>
          <p:cNvPr id="3" name="Content Placeholder 2"/>
          <p:cNvSpPr>
            <a:spLocks noGrp="1"/>
          </p:cNvSpPr>
          <p:nvPr>
            <p:ph idx="1"/>
          </p:nvPr>
        </p:nvSpPr>
        <p:spPr>
          <a:xfrm>
            <a:off x="609600" y="1600201"/>
            <a:ext cx="10972800" cy="4525963"/>
          </a:xfrm>
        </p:spPr>
        <p:txBody>
          <a:bodyPr wrap="square" anchor="t">
            <a:normAutofit/>
          </a:bodyPr>
          <a:lstStyle/>
          <a:p>
            <a:pPr>
              <a:lnSpc>
                <a:spcPct val="90000"/>
              </a:lnSpc>
            </a:pPr>
            <a:r>
              <a:rPr lang="en-US" sz="3000" b="1" i="1"/>
              <a:t>Descriptive</a:t>
            </a:r>
            <a:r>
              <a:rPr lang="en-US" sz="3000"/>
              <a:t>: uses business intelligence and data mining to ask: “What has happened?” </a:t>
            </a:r>
          </a:p>
          <a:p>
            <a:pPr>
              <a:lnSpc>
                <a:spcPct val="90000"/>
              </a:lnSpc>
            </a:pPr>
            <a:r>
              <a:rPr lang="en-US" sz="3000" b="1" i="1"/>
              <a:t>Predictive</a:t>
            </a:r>
            <a:r>
              <a:rPr lang="en-US" sz="3000"/>
              <a:t>: uses statistical models and forecasts to ask: “What could happen?”</a:t>
            </a:r>
          </a:p>
          <a:p>
            <a:pPr>
              <a:lnSpc>
                <a:spcPct val="90000"/>
              </a:lnSpc>
            </a:pPr>
            <a:r>
              <a:rPr lang="en-US" sz="3000" b="1" i="1"/>
              <a:t>Prescriptive</a:t>
            </a:r>
            <a:r>
              <a:rPr lang="en-US" sz="3000"/>
              <a:t>: uses optimization and simulation to ask: “What should we do?”</a:t>
            </a:r>
          </a:p>
          <a:p>
            <a:pPr marL="0" indent="0">
              <a:lnSpc>
                <a:spcPct val="90000"/>
              </a:lnSpc>
              <a:buNone/>
            </a:pPr>
            <a:r>
              <a:rPr lang="en-US" sz="3000" b="1"/>
              <a:t> </a:t>
            </a:r>
            <a:r>
              <a:rPr lang="en-US" sz="3000"/>
              <a:t>(IBM Software, 2013)</a:t>
            </a:r>
            <a:endParaRPr lang="en-US" sz="3000" u="sng"/>
          </a:p>
          <a:p>
            <a:pPr>
              <a:lnSpc>
                <a:spcPct val="90000"/>
              </a:lnSpc>
            </a:pPr>
            <a:r>
              <a:rPr lang="en-US" sz="3000" b="1" i="1"/>
              <a:t>Diagnostic</a:t>
            </a:r>
            <a:r>
              <a:rPr lang="en-US" sz="3000"/>
              <a:t>: examines data to answer “Why did it happen?”</a:t>
            </a:r>
          </a:p>
          <a:p>
            <a:pPr marL="0" indent="0">
              <a:lnSpc>
                <a:spcPct val="90000"/>
              </a:lnSpc>
              <a:buNone/>
            </a:pPr>
            <a:r>
              <a:rPr lang="en-US" sz="3000"/>
              <a:t>("Diagnostic Analytics - Gartner IT Glossary", 2015)</a:t>
            </a:r>
          </a:p>
        </p:txBody>
      </p:sp>
    </p:spTree>
    <p:extLst>
      <p:ext uri="{BB962C8B-B14F-4D97-AF65-F5344CB8AC3E}">
        <p14:creationId xmlns:p14="http://schemas.microsoft.com/office/powerpoint/2010/main" val="190044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ypes of Analytics: Overview "/>
          <p:cNvSpPr>
            <a:spLocks noGrp="1"/>
          </p:cNvSpPr>
          <p:nvPr>
            <p:ph type="title"/>
          </p:nvPr>
        </p:nvSpPr>
        <p:spPr/>
        <p:txBody>
          <a:bodyPr/>
          <a:lstStyle/>
          <a:p>
            <a:r>
              <a:rPr lang="en-US" dirty="0"/>
              <a:t>Types of Analytics: Overview (Cont’d – 1)</a:t>
            </a:r>
          </a:p>
        </p:txBody>
      </p:sp>
      <p:pic>
        <p:nvPicPr>
          <p:cNvPr id="7" name="Picture Placeholder 6" descr="Four types of analytics are shown, from simplest to complex:  Descriptive  (what happened?), Diagnostic (Why did it happen?), Predictive (What will happen?) and Prescriptive (How can we make it happen?). They are  arranged on a ramp leading up from Information to Optimization labeled Hindsight, Insight, Foresight. There is a Y axis = Value, and X axis = Difficulty. Progressi up the ramp increases both Value and Difficulty. " title="Types of Analytics: Overview "/>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5730" b="5730"/>
          <a:stretch>
            <a:fillRect/>
          </a:stretch>
        </p:blipFill>
        <p:spPr>
          <a:xfrm>
            <a:off x="778275" y="1546934"/>
            <a:ext cx="10265546" cy="4277311"/>
          </a:xfrm>
        </p:spPr>
      </p:pic>
      <p:sp>
        <p:nvSpPr>
          <p:cNvPr id="6" name="Text Placeholder 5"/>
          <p:cNvSpPr>
            <a:spLocks noGrp="1"/>
          </p:cNvSpPr>
          <p:nvPr>
            <p:ph type="body" sz="quarter" idx="32"/>
          </p:nvPr>
        </p:nvSpPr>
        <p:spPr/>
        <p:txBody>
          <a:bodyPr/>
          <a:lstStyle/>
          <a:p>
            <a:r>
              <a:rPr lang="en-US" dirty="0"/>
              <a:t>1.2 Figure: (Gartner, 2012)</a:t>
            </a:r>
          </a:p>
        </p:txBody>
      </p:sp>
    </p:spTree>
    <p:extLst>
      <p:ext uri="{BB962C8B-B14F-4D97-AF65-F5344CB8AC3E}">
        <p14:creationId xmlns:p14="http://schemas.microsoft.com/office/powerpoint/2010/main" val="85920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a:t>
            </a:r>
          </a:p>
        </p:txBody>
      </p:sp>
      <p:sp>
        <p:nvSpPr>
          <p:cNvPr id="3" name="Content Placeholder 2"/>
          <p:cNvSpPr>
            <a:spLocks noGrp="1"/>
          </p:cNvSpPr>
          <p:nvPr>
            <p:ph sz="quarter" idx="14"/>
          </p:nvPr>
        </p:nvSpPr>
        <p:spPr/>
        <p:txBody>
          <a:bodyPr>
            <a:noAutofit/>
          </a:bodyPr>
          <a:lstStyle/>
          <a:p>
            <a:r>
              <a:rPr lang="en-US" sz="2800" dirty="0"/>
              <a:t>Describe the data</a:t>
            </a:r>
          </a:p>
          <a:p>
            <a:r>
              <a:rPr lang="en-US" sz="2800" dirty="0"/>
              <a:t>Common statistics: </a:t>
            </a:r>
          </a:p>
          <a:p>
            <a:pPr lvl="1"/>
            <a:r>
              <a:rPr lang="en-US" sz="2000" dirty="0"/>
              <a:t>counts </a:t>
            </a:r>
          </a:p>
          <a:p>
            <a:pPr lvl="1"/>
            <a:r>
              <a:rPr lang="en-US" sz="2000" dirty="0"/>
              <a:t>averages</a:t>
            </a:r>
          </a:p>
          <a:p>
            <a:r>
              <a:rPr lang="en-US" sz="2800" dirty="0"/>
              <a:t>Typical reporting methods:</a:t>
            </a:r>
          </a:p>
          <a:p>
            <a:pPr lvl="1"/>
            <a:r>
              <a:rPr lang="en-US" sz="2000" dirty="0"/>
              <a:t>Tables</a:t>
            </a:r>
          </a:p>
          <a:p>
            <a:pPr lvl="1"/>
            <a:r>
              <a:rPr lang="en-US" sz="2000" dirty="0"/>
              <a:t>Pie charts</a:t>
            </a:r>
          </a:p>
          <a:p>
            <a:pPr lvl="1"/>
            <a:r>
              <a:rPr lang="en-US" sz="2000" dirty="0"/>
              <a:t>Column / bar charts</a:t>
            </a:r>
          </a:p>
          <a:p>
            <a:pPr lvl="1"/>
            <a:r>
              <a:rPr lang="en-US" sz="2000" dirty="0"/>
              <a:t>Written narratives</a:t>
            </a:r>
          </a:p>
        </p:txBody>
      </p:sp>
      <p:pic>
        <p:nvPicPr>
          <p:cNvPr id="9" name="Content Placeholder 8" descr="On the Information to Optimization ramp, Descriptive Analytics (highlighted) are the simplest type of analytics and simply describe the data, i.e., What heppened? They are on the lower (Highsight) end of the ramp, with lowest value and some difficulty. " title="Figure showing Descritive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172201" y="2501965"/>
            <a:ext cx="4041775" cy="2768471"/>
          </a:xfrm>
        </p:spPr>
      </p:pic>
      <p:sp>
        <p:nvSpPr>
          <p:cNvPr id="8" name="Text Placeholder 7"/>
          <p:cNvSpPr>
            <a:spLocks noGrp="1"/>
          </p:cNvSpPr>
          <p:nvPr>
            <p:ph type="body" sz="quarter" idx="33"/>
          </p:nvPr>
        </p:nvSpPr>
        <p:spPr>
          <a:xfrm>
            <a:off x="6623463" y="5542610"/>
            <a:ext cx="3450133" cy="533400"/>
          </a:xfrm>
        </p:spPr>
        <p:txBody>
          <a:bodyPr/>
          <a:lstStyle/>
          <a:p>
            <a:r>
              <a:rPr lang="en-US" dirty="0"/>
              <a:t>1.3 Figure: (Gartner, 2012)</a:t>
            </a:r>
          </a:p>
        </p:txBody>
      </p:sp>
    </p:spTree>
    <p:extLst>
      <p:ext uri="{BB962C8B-B14F-4D97-AF65-F5344CB8AC3E}">
        <p14:creationId xmlns:p14="http://schemas.microsoft.com/office/powerpoint/2010/main" val="33811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 Analytics</a:t>
            </a:r>
          </a:p>
        </p:txBody>
      </p:sp>
      <p:sp>
        <p:nvSpPr>
          <p:cNvPr id="3" name="Content Placeholder 2"/>
          <p:cNvSpPr>
            <a:spLocks noGrp="1"/>
          </p:cNvSpPr>
          <p:nvPr>
            <p:ph sz="quarter" idx="14"/>
          </p:nvPr>
        </p:nvSpPr>
        <p:spPr>
          <a:xfrm>
            <a:off x="609599" y="1600200"/>
            <a:ext cx="6422571" cy="3668486"/>
          </a:xfrm>
        </p:spPr>
        <p:txBody>
          <a:bodyPr>
            <a:normAutofit/>
          </a:bodyPr>
          <a:lstStyle/>
          <a:p>
            <a:r>
              <a:rPr lang="en-US" dirty="0"/>
              <a:t>Attempts to answer, “why did it happen?”</a:t>
            </a:r>
          </a:p>
          <a:p>
            <a:r>
              <a:rPr lang="en-US" dirty="0"/>
              <a:t>Drill-down techniques</a:t>
            </a:r>
          </a:p>
          <a:p>
            <a:r>
              <a:rPr lang="en-US" dirty="0"/>
              <a:t>Data discovery</a:t>
            </a:r>
          </a:p>
          <a:p>
            <a:r>
              <a:rPr lang="en-US" dirty="0"/>
              <a:t>Correlations</a:t>
            </a:r>
          </a:p>
        </p:txBody>
      </p:sp>
      <p:pic>
        <p:nvPicPr>
          <p:cNvPr id="9" name="Content Placeholder 8" descr="2nd step up on the Information to Optimization ramp, Diagnostic Analytics (Why did it happen?) are slightly more complicated than descriptive analytics. They are at the Insight level with medium value and increasing difficulty. &#10;" title="Figure showing Diagnostic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7064830" y="2228692"/>
            <a:ext cx="4041775" cy="2770731"/>
          </a:xfrm>
        </p:spPr>
      </p:pic>
      <p:sp>
        <p:nvSpPr>
          <p:cNvPr id="8" name="Text Placeholder 7"/>
          <p:cNvSpPr>
            <a:spLocks noGrp="1"/>
          </p:cNvSpPr>
          <p:nvPr>
            <p:ph type="body" sz="quarter" idx="33"/>
          </p:nvPr>
        </p:nvSpPr>
        <p:spPr>
          <a:xfrm>
            <a:off x="7598868" y="5056711"/>
            <a:ext cx="3450133" cy="533400"/>
          </a:xfrm>
        </p:spPr>
        <p:txBody>
          <a:bodyPr/>
          <a:lstStyle/>
          <a:p>
            <a:r>
              <a:rPr lang="en-US" b="1" i="1" dirty="0"/>
              <a:t>1.4 Figure: (Gartner, 2012)</a:t>
            </a:r>
          </a:p>
        </p:txBody>
      </p:sp>
    </p:spTree>
    <p:extLst>
      <p:ext uri="{BB962C8B-B14F-4D97-AF65-F5344CB8AC3E}">
        <p14:creationId xmlns:p14="http://schemas.microsoft.com/office/powerpoint/2010/main" val="29847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a:t>
            </a:r>
          </a:p>
        </p:txBody>
      </p:sp>
      <p:sp>
        <p:nvSpPr>
          <p:cNvPr id="3" name="Content Placeholder 2"/>
          <p:cNvSpPr>
            <a:spLocks noGrp="1"/>
          </p:cNvSpPr>
          <p:nvPr>
            <p:ph sz="quarter" idx="14"/>
          </p:nvPr>
        </p:nvSpPr>
        <p:spPr/>
        <p:txBody>
          <a:bodyPr vert="horz" wrap="square" lIns="68580" tIns="45714" rIns="91429" bIns="45714" numCol="1" rtlCol="0" anchor="t" anchorCtr="0" compatLnSpc="1">
            <a:prstTxWarp prst="textNoShape">
              <a:avLst/>
            </a:prstTxWarp>
            <a:normAutofit/>
          </a:bodyPr>
          <a:lstStyle/>
          <a:p>
            <a:r>
              <a:rPr lang="en-US" dirty="0"/>
              <a:t>Predicts instead of describing or classifying</a:t>
            </a:r>
          </a:p>
          <a:p>
            <a:r>
              <a:rPr lang="en-US" dirty="0"/>
              <a:t>Rapid analysis</a:t>
            </a:r>
          </a:p>
          <a:p>
            <a:r>
              <a:rPr lang="en-US" dirty="0"/>
              <a:t>Relevant insights</a:t>
            </a:r>
          </a:p>
          <a:p>
            <a:r>
              <a:rPr lang="en-US" dirty="0"/>
              <a:t>Ease of use</a:t>
            </a:r>
          </a:p>
        </p:txBody>
      </p:sp>
      <p:pic>
        <p:nvPicPr>
          <p:cNvPr id="9" name="Content Placeholder 8" descr="Third step up in the Information to Optimization ramp, Predictive analytics (What will happen?) reveal more insight than descriptive or diagnostic analytics alone. They have increased value and increased difficulty. " title="Figure showing predicitve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172201" y="2504141"/>
            <a:ext cx="4041775" cy="2764119"/>
          </a:xfrm>
        </p:spPr>
      </p:pic>
      <p:sp>
        <p:nvSpPr>
          <p:cNvPr id="8" name="Text Placeholder 7"/>
          <p:cNvSpPr>
            <a:spLocks noGrp="1"/>
          </p:cNvSpPr>
          <p:nvPr>
            <p:ph type="body" sz="quarter" idx="33"/>
          </p:nvPr>
        </p:nvSpPr>
        <p:spPr>
          <a:xfrm>
            <a:off x="6623463" y="5530734"/>
            <a:ext cx="3450133" cy="533400"/>
          </a:xfrm>
        </p:spPr>
        <p:txBody>
          <a:bodyPr/>
          <a:lstStyle/>
          <a:p>
            <a:r>
              <a:rPr lang="en-US" dirty="0"/>
              <a:t>1.5 Figure: (Gartner, 2012)</a:t>
            </a:r>
          </a:p>
        </p:txBody>
      </p:sp>
    </p:spTree>
    <p:extLst>
      <p:ext uri="{BB962C8B-B14F-4D97-AF65-F5344CB8AC3E}">
        <p14:creationId xmlns:p14="http://schemas.microsoft.com/office/powerpoint/2010/main" val="104283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Predictive Analytics Cannot Do</a:t>
            </a:r>
          </a:p>
        </p:txBody>
      </p:sp>
      <p:sp>
        <p:nvSpPr>
          <p:cNvPr id="3" name="Content Placeholder 2"/>
          <p:cNvSpPr>
            <a:spLocks noGrp="1"/>
          </p:cNvSpPr>
          <p:nvPr>
            <p:ph sz="quarter" idx="14"/>
          </p:nvPr>
        </p:nvSpPr>
        <p:spPr/>
        <p:txBody>
          <a:bodyPr>
            <a:normAutofit lnSpcReduction="10000"/>
          </a:bodyPr>
          <a:lstStyle/>
          <a:p>
            <a:r>
              <a:rPr lang="en-US"/>
              <a:t>The purpose of predictive analytics is NOT to tell you what will happen in the future.</a:t>
            </a:r>
          </a:p>
          <a:p>
            <a:r>
              <a:rPr lang="en-US"/>
              <a:t>It cannot do that. </a:t>
            </a:r>
          </a:p>
          <a:p>
            <a:r>
              <a:rPr lang="en-US"/>
              <a:t>In fact, no analytics can do that. </a:t>
            </a:r>
          </a:p>
          <a:p>
            <a:r>
              <a:rPr lang="en-US"/>
              <a:t>Predictive analytics can only forecast what might happen in the future, because all predictive analytics are probabilistic in nature.</a:t>
            </a:r>
          </a:p>
          <a:p>
            <a:pPr marL="0" indent="0">
              <a:buNone/>
            </a:pPr>
            <a:endParaRPr lang="en-US"/>
          </a:p>
          <a:p>
            <a:pPr marL="0" indent="0" algn="ctr">
              <a:buNone/>
            </a:pPr>
            <a:r>
              <a:rPr lang="en-US" sz="1800" b="1" i="1"/>
              <a:t>("Big Data Analytics: Descriptive Vs. Predictive Vs. Prescriptive - InformationWeek", 2014)</a:t>
            </a:r>
            <a:endParaRPr lang="en-US" sz="1700" b="1" i="1" dirty="0"/>
          </a:p>
        </p:txBody>
      </p:sp>
    </p:spTree>
    <p:extLst>
      <p:ext uri="{BB962C8B-B14F-4D97-AF65-F5344CB8AC3E}">
        <p14:creationId xmlns:p14="http://schemas.microsoft.com/office/powerpoint/2010/main" val="37298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Analytics</a:t>
            </a:r>
          </a:p>
        </p:txBody>
      </p:sp>
      <p:sp>
        <p:nvSpPr>
          <p:cNvPr id="3" name="Content Placeholder 2"/>
          <p:cNvSpPr>
            <a:spLocks noGrp="1"/>
          </p:cNvSpPr>
          <p:nvPr>
            <p:ph sz="quarter" idx="14"/>
          </p:nvPr>
        </p:nvSpPr>
        <p:spPr/>
        <p:txBody>
          <a:bodyPr vert="horz" wrap="square" lIns="68580" tIns="45714" rIns="91429" bIns="45714" numCol="1" rtlCol="0" anchor="t" anchorCtr="0" compatLnSpc="1">
            <a:prstTxWarp prst="textNoShape">
              <a:avLst/>
            </a:prstTxWarp>
            <a:normAutofit fontScale="55000" lnSpcReduction="20000"/>
          </a:bodyPr>
          <a:lstStyle/>
          <a:p>
            <a:r>
              <a:rPr lang="en-US" sz="4200" dirty="0"/>
              <a:t>Examines data or content to answer the question “What should be done?” or “What can we do to make _______ happen?</a:t>
            </a:r>
          </a:p>
          <a:p>
            <a:r>
              <a:rPr lang="en-US" sz="4200" dirty="0"/>
              <a:t>Is characterized by techniques such as</a:t>
            </a:r>
          </a:p>
          <a:p>
            <a:pPr lvl="1"/>
            <a:r>
              <a:rPr lang="en-US" sz="4200" dirty="0"/>
              <a:t>graph analysis</a:t>
            </a:r>
          </a:p>
          <a:p>
            <a:pPr lvl="1"/>
            <a:r>
              <a:rPr lang="en-US" sz="4200" dirty="0"/>
              <a:t>Simulation</a:t>
            </a:r>
          </a:p>
          <a:p>
            <a:pPr lvl="1"/>
            <a:r>
              <a:rPr lang="en-US" sz="4200" dirty="0"/>
              <a:t>complex event processing</a:t>
            </a:r>
          </a:p>
          <a:p>
            <a:pPr lvl="1"/>
            <a:r>
              <a:rPr lang="en-US" sz="4200" dirty="0"/>
              <a:t>neural networks</a:t>
            </a:r>
          </a:p>
          <a:p>
            <a:pPr lvl="1"/>
            <a:r>
              <a:rPr lang="en-US" sz="4200" dirty="0"/>
              <a:t>recommendation engines</a:t>
            </a:r>
          </a:p>
          <a:p>
            <a:pPr lvl="1"/>
            <a:r>
              <a:rPr lang="en-US" sz="4200" dirty="0"/>
              <a:t>heuristics</a:t>
            </a:r>
          </a:p>
          <a:p>
            <a:pPr lvl="1"/>
            <a:r>
              <a:rPr lang="en-US" sz="4200" dirty="0"/>
              <a:t>machine learning</a:t>
            </a:r>
          </a:p>
        </p:txBody>
      </p:sp>
      <p:pic>
        <p:nvPicPr>
          <p:cNvPr id="9" name="Content Placeholder 8" descr="Last step on the Information to Optimization ramp, Prescriptive analytics (How can we make it happen?) are the most advanced form of analytics, and answer the question “What should be done?” or &quot;How can we make it happen?&quot; At the top of the ramp, Highest in Value and Highest in Difficulty. " title="Figure showing different types of Analytic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172201" y="2504141"/>
            <a:ext cx="4041775" cy="2764119"/>
          </a:xfrm>
        </p:spPr>
      </p:pic>
      <p:sp>
        <p:nvSpPr>
          <p:cNvPr id="8" name="Text Placeholder 7"/>
          <p:cNvSpPr>
            <a:spLocks noGrp="1"/>
          </p:cNvSpPr>
          <p:nvPr>
            <p:ph type="body" sz="quarter" idx="33"/>
          </p:nvPr>
        </p:nvSpPr>
        <p:spPr>
          <a:xfrm>
            <a:off x="6468021" y="5638800"/>
            <a:ext cx="3450133" cy="533400"/>
          </a:xfrm>
        </p:spPr>
        <p:txBody>
          <a:bodyPr/>
          <a:lstStyle/>
          <a:p>
            <a:r>
              <a:rPr lang="en-US" dirty="0"/>
              <a:t>1.6 Figure: (Gartner, 2012)</a:t>
            </a:r>
          </a:p>
        </p:txBody>
      </p:sp>
    </p:spTree>
    <p:extLst>
      <p:ext uri="{BB962C8B-B14F-4D97-AF65-F5344CB8AC3E}">
        <p14:creationId xmlns:p14="http://schemas.microsoft.com/office/powerpoint/2010/main" val="207744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Steps in Data Analytics</a:t>
            </a:r>
          </a:p>
        </p:txBody>
      </p:sp>
      <p:sp>
        <p:nvSpPr>
          <p:cNvPr id="3" name="Content Placeholder 2"/>
          <p:cNvSpPr>
            <a:spLocks noGrp="1"/>
          </p:cNvSpPr>
          <p:nvPr>
            <p:ph idx="1"/>
          </p:nvPr>
        </p:nvSpPr>
        <p:spPr>
          <a:xfrm>
            <a:off x="609600" y="1600201"/>
            <a:ext cx="10972800" cy="4525963"/>
          </a:xfrm>
        </p:spPr>
        <p:txBody>
          <a:bodyPr wrap="square" anchor="t">
            <a:normAutofit/>
          </a:bodyPr>
          <a:lstStyle/>
          <a:p>
            <a:pPr marL="385763" indent="-385763">
              <a:lnSpc>
                <a:spcPct val="90000"/>
              </a:lnSpc>
              <a:buFont typeface="+mj-lt"/>
              <a:buAutoNum type="arabicPeriod"/>
            </a:pPr>
            <a:r>
              <a:rPr lang="en-US" sz="2700"/>
              <a:t>Identify the problem and the stakeholders</a:t>
            </a:r>
          </a:p>
          <a:p>
            <a:pPr marL="385763" indent="-385763">
              <a:lnSpc>
                <a:spcPct val="90000"/>
              </a:lnSpc>
              <a:buFont typeface="+mj-lt"/>
              <a:buAutoNum type="arabicPeriod"/>
            </a:pPr>
            <a:r>
              <a:rPr lang="en-US" sz="2700"/>
              <a:t>Identify what data are needed and where those data are located</a:t>
            </a:r>
          </a:p>
          <a:p>
            <a:pPr marL="385763" indent="-385763">
              <a:lnSpc>
                <a:spcPct val="90000"/>
              </a:lnSpc>
              <a:buFont typeface="+mj-lt"/>
              <a:buAutoNum type="arabicPeriod"/>
            </a:pPr>
            <a:r>
              <a:rPr lang="en-US" sz="2700"/>
              <a:t>Develop a plan for analysis and a plan for retrieval</a:t>
            </a:r>
          </a:p>
          <a:p>
            <a:pPr marL="385763" indent="-385763">
              <a:lnSpc>
                <a:spcPct val="90000"/>
              </a:lnSpc>
              <a:buFont typeface="+mj-lt"/>
              <a:buAutoNum type="arabicPeriod"/>
            </a:pPr>
            <a:r>
              <a:rPr lang="en-US" sz="2700"/>
              <a:t>Extract / transform/ load the data</a:t>
            </a:r>
          </a:p>
          <a:p>
            <a:pPr marL="385763" indent="-385763">
              <a:lnSpc>
                <a:spcPct val="90000"/>
              </a:lnSpc>
              <a:buFont typeface="+mj-lt"/>
              <a:buAutoNum type="arabicPeriod"/>
            </a:pPr>
            <a:r>
              <a:rPr lang="en-US" sz="2700"/>
              <a:t>Check, clean, and prepare the data for analysis </a:t>
            </a:r>
          </a:p>
          <a:p>
            <a:pPr marL="385763" indent="-385763">
              <a:lnSpc>
                <a:spcPct val="90000"/>
              </a:lnSpc>
              <a:buFont typeface="+mj-lt"/>
              <a:buAutoNum type="arabicPeriod"/>
            </a:pPr>
            <a:r>
              <a:rPr lang="en-US" sz="2700"/>
              <a:t>Analyze and interpret the data</a:t>
            </a:r>
          </a:p>
          <a:p>
            <a:pPr marL="385763" indent="-385763">
              <a:lnSpc>
                <a:spcPct val="90000"/>
              </a:lnSpc>
              <a:buFont typeface="+mj-lt"/>
              <a:buAutoNum type="arabicPeriod"/>
            </a:pPr>
            <a:r>
              <a:rPr lang="en-US" sz="2700"/>
              <a:t>Visualize the data</a:t>
            </a:r>
          </a:p>
          <a:p>
            <a:pPr marL="385763" indent="-385763">
              <a:lnSpc>
                <a:spcPct val="90000"/>
              </a:lnSpc>
              <a:buFont typeface="+mj-lt"/>
              <a:buAutoNum type="arabicPeriod"/>
            </a:pPr>
            <a:r>
              <a:rPr lang="en-US" sz="2700"/>
              <a:t>Disseminate the new knowledge</a:t>
            </a:r>
          </a:p>
          <a:p>
            <a:pPr marL="385763" indent="-385763">
              <a:lnSpc>
                <a:spcPct val="90000"/>
              </a:lnSpc>
              <a:buFont typeface="+mj-lt"/>
              <a:buAutoNum type="arabicPeriod"/>
            </a:pPr>
            <a:r>
              <a:rPr lang="en-US" sz="2700"/>
              <a:t>Implement the knowledge into the organization</a:t>
            </a:r>
          </a:p>
        </p:txBody>
      </p:sp>
    </p:spTree>
    <p:extLst>
      <p:ext uri="{BB962C8B-B14F-4D97-AF65-F5344CB8AC3E}">
        <p14:creationId xmlns:p14="http://schemas.microsoft.com/office/powerpoint/2010/main" val="1881935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b="1" dirty="0"/>
              <a:t>Step 1. </a:t>
            </a:r>
            <a:r>
              <a:rPr lang="en-US" dirty="0"/>
              <a:t>Identify the Problem or Question and the Stakeholders</a:t>
            </a:r>
            <a:endParaRPr lang="en-US"/>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Why is this an important problem? </a:t>
            </a:r>
          </a:p>
          <a:p>
            <a:r>
              <a:rPr lang="en-US" dirty="0"/>
              <a:t>How will the results impact patient care or the institution?</a:t>
            </a:r>
          </a:p>
          <a:p>
            <a:r>
              <a:rPr lang="en-US" dirty="0"/>
              <a:t>What is the business case?</a:t>
            </a:r>
          </a:p>
          <a:p>
            <a:r>
              <a:rPr lang="en-US" dirty="0"/>
              <a:t>Who are the stakeholders?</a:t>
            </a:r>
          </a:p>
        </p:txBody>
      </p:sp>
    </p:spTree>
    <p:extLst>
      <p:ext uri="{BB962C8B-B14F-4D97-AF65-F5344CB8AC3E}">
        <p14:creationId xmlns:p14="http://schemas.microsoft.com/office/powerpoint/2010/main" val="153088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lstStyle/>
          <a:p>
            <a:r>
              <a:rPr lang="en-US" dirty="0"/>
              <a:t>Learning Objectives</a:t>
            </a:r>
          </a:p>
        </p:txBody>
      </p:sp>
      <p:sp>
        <p:nvSpPr>
          <p:cNvPr id="3" name="Content Placeholder 2"/>
          <p:cNvSpPr>
            <a:spLocks noGrp="1"/>
          </p:cNvSpPr>
          <p:nvPr>
            <p:ph sz="quarter" idx="14"/>
          </p:nvPr>
        </p:nvSpPr>
        <p:spPr>
          <a:xfrm>
            <a:off x="718457" y="1593273"/>
            <a:ext cx="10689771" cy="3860470"/>
          </a:xfrm>
        </p:spPr>
        <p:txBody>
          <a:bodyPr>
            <a:noAutofit/>
          </a:bodyPr>
          <a:lstStyle/>
          <a:p>
            <a:pPr lvl="0"/>
            <a:r>
              <a:rPr lang="en-US" sz="2200" dirty="0"/>
              <a:t>Give a basic overview of data analytics in health care </a:t>
            </a:r>
          </a:p>
          <a:p>
            <a:r>
              <a:rPr lang="en-US" sz="2200" dirty="0"/>
              <a:t>Describe the steps of the data analytics process </a:t>
            </a:r>
          </a:p>
        </p:txBody>
      </p:sp>
    </p:spTree>
    <p:extLst>
      <p:ext uri="{BB962C8B-B14F-4D97-AF65-F5344CB8AC3E}">
        <p14:creationId xmlns:p14="http://schemas.microsoft.com/office/powerpoint/2010/main" val="733071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lvl="0"/>
            <a:r>
              <a:rPr lang="en-US" b="1" dirty="0"/>
              <a:t>Step 2</a:t>
            </a:r>
            <a:r>
              <a:rPr lang="en-US" dirty="0"/>
              <a:t>. Identify what data are needed</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What data elements, such as date of birth, gender, medications, laboratory results, and so on are needed?</a:t>
            </a:r>
          </a:p>
          <a:p>
            <a:r>
              <a:rPr lang="en-US" dirty="0"/>
              <a:t>Where are these data elements located – in what system or systems and what database tables?</a:t>
            </a:r>
          </a:p>
          <a:p>
            <a:r>
              <a:rPr lang="en-US" dirty="0"/>
              <a:t>Is there a clinical data warehouse?</a:t>
            </a:r>
          </a:p>
          <a:p>
            <a:r>
              <a:rPr lang="en-US" dirty="0"/>
              <a:t>Who is the contact person for each system who will be responsible for retrieving the data?</a:t>
            </a:r>
          </a:p>
        </p:txBody>
      </p:sp>
    </p:spTree>
    <p:extLst>
      <p:ext uri="{BB962C8B-B14F-4D97-AF65-F5344CB8AC3E}">
        <p14:creationId xmlns:p14="http://schemas.microsoft.com/office/powerpoint/2010/main" val="85521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b="1"/>
              <a:t>Step 3</a:t>
            </a:r>
            <a:r>
              <a:rPr lang="en-US"/>
              <a:t>. Develop plans for retrieval and analysis</a:t>
            </a:r>
          </a:p>
        </p:txBody>
      </p:sp>
      <p:sp>
        <p:nvSpPr>
          <p:cNvPr id="3" name="Content Placeholder 2"/>
          <p:cNvSpPr>
            <a:spLocks noGrp="1"/>
          </p:cNvSpPr>
          <p:nvPr>
            <p:ph idx="1"/>
          </p:nvPr>
        </p:nvSpPr>
        <p:spPr>
          <a:xfrm>
            <a:off x="609600" y="1600201"/>
            <a:ext cx="10972800" cy="4525963"/>
          </a:xfrm>
        </p:spPr>
        <p:txBody>
          <a:bodyPr wrap="square" anchor="t">
            <a:normAutofit/>
          </a:bodyPr>
          <a:lstStyle/>
          <a:p>
            <a:pPr marL="0" indent="0">
              <a:lnSpc>
                <a:spcPct val="90000"/>
              </a:lnSpc>
              <a:buNone/>
            </a:pPr>
            <a:r>
              <a:rPr lang="en-US" sz="3000" b="1"/>
              <a:t>Retrieval</a:t>
            </a:r>
          </a:p>
          <a:p>
            <a:pPr>
              <a:lnSpc>
                <a:spcPct val="90000"/>
              </a:lnSpc>
            </a:pPr>
            <a:r>
              <a:rPr lang="en-US" sz="3000"/>
              <a:t>Enlist database administrator for each system</a:t>
            </a:r>
          </a:p>
          <a:p>
            <a:pPr>
              <a:lnSpc>
                <a:spcPct val="90000"/>
              </a:lnSpc>
            </a:pPr>
            <a:r>
              <a:rPr lang="en-US" sz="3000"/>
              <a:t>Develop specific plan for retrieving the required data elements</a:t>
            </a:r>
          </a:p>
          <a:p>
            <a:pPr>
              <a:lnSpc>
                <a:spcPct val="90000"/>
              </a:lnSpc>
            </a:pPr>
            <a:r>
              <a:rPr lang="en-US" sz="3000"/>
              <a:t>Method for cross-checking number of records as well as completeness – how many should you expect, and did you get everything?</a:t>
            </a:r>
          </a:p>
          <a:p>
            <a:pPr marL="0" indent="0">
              <a:lnSpc>
                <a:spcPct val="90000"/>
              </a:lnSpc>
              <a:buNone/>
            </a:pPr>
            <a:r>
              <a:rPr lang="en-US" sz="3000" b="1"/>
              <a:t>Analysis</a:t>
            </a:r>
          </a:p>
          <a:p>
            <a:pPr>
              <a:lnSpc>
                <a:spcPct val="90000"/>
              </a:lnSpc>
            </a:pPr>
            <a:r>
              <a:rPr lang="en-US" sz="3000"/>
              <a:t>Enlist statistician</a:t>
            </a:r>
          </a:p>
          <a:p>
            <a:pPr>
              <a:lnSpc>
                <a:spcPct val="90000"/>
              </a:lnSpc>
            </a:pPr>
            <a:r>
              <a:rPr lang="en-US" sz="3000"/>
              <a:t>Identify population, sample size, statistical tests to be performed</a:t>
            </a:r>
          </a:p>
        </p:txBody>
      </p:sp>
    </p:spTree>
    <p:extLst>
      <p:ext uri="{BB962C8B-B14F-4D97-AF65-F5344CB8AC3E}">
        <p14:creationId xmlns:p14="http://schemas.microsoft.com/office/powerpoint/2010/main" val="47754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b="1" dirty="0"/>
              <a:t>Step 4</a:t>
            </a:r>
            <a:r>
              <a:rPr lang="en-US" dirty="0"/>
              <a:t>. Extract / Transform/ Load (ETL) Process</a:t>
            </a:r>
            <a:endParaRPr lang="en-US"/>
          </a:p>
        </p:txBody>
      </p:sp>
      <p:sp>
        <p:nvSpPr>
          <p:cNvPr id="3" name="Content Placeholder 2"/>
          <p:cNvSpPr>
            <a:spLocks noGrp="1"/>
          </p:cNvSpPr>
          <p:nvPr>
            <p:ph idx="1"/>
          </p:nvPr>
        </p:nvSpPr>
        <p:spPr>
          <a:xfrm>
            <a:off x="609600" y="1600201"/>
            <a:ext cx="10972800" cy="4525963"/>
          </a:xfrm>
        </p:spPr>
        <p:txBody>
          <a:bodyPr wrap="square" anchor="t">
            <a:normAutofit/>
          </a:bodyPr>
          <a:lstStyle/>
          <a:p>
            <a:pPr marL="0" indent="0">
              <a:lnSpc>
                <a:spcPct val="90000"/>
              </a:lnSpc>
              <a:buNone/>
            </a:pPr>
            <a:r>
              <a:rPr lang="en-US" sz="2500" b="1"/>
              <a:t>Extraction</a:t>
            </a:r>
          </a:p>
          <a:p>
            <a:pPr>
              <a:lnSpc>
                <a:spcPct val="90000"/>
              </a:lnSpc>
            </a:pPr>
            <a:r>
              <a:rPr lang="en-US" sz="2500"/>
              <a:t>May be an iterative process </a:t>
            </a:r>
          </a:p>
          <a:p>
            <a:pPr>
              <a:lnSpc>
                <a:spcPct val="90000"/>
              </a:lnSpc>
            </a:pPr>
            <a:r>
              <a:rPr lang="en-US" sz="2500"/>
              <a:t>The data are retrieved</a:t>
            </a:r>
          </a:p>
          <a:p>
            <a:pPr>
              <a:lnSpc>
                <a:spcPct val="90000"/>
              </a:lnSpc>
            </a:pPr>
            <a:r>
              <a:rPr lang="en-US" sz="2500"/>
              <a:t>Checked for completeness</a:t>
            </a:r>
          </a:p>
          <a:p>
            <a:pPr>
              <a:lnSpc>
                <a:spcPct val="90000"/>
              </a:lnSpc>
            </a:pPr>
            <a:r>
              <a:rPr lang="en-US" sz="2500"/>
              <a:t>Descriptive statistics</a:t>
            </a:r>
          </a:p>
          <a:p>
            <a:pPr>
              <a:lnSpc>
                <a:spcPct val="90000"/>
              </a:lnSpc>
            </a:pPr>
            <a:r>
              <a:rPr lang="en-US" sz="2500"/>
              <a:t>Errors corrected; empty fields addressed</a:t>
            </a:r>
          </a:p>
          <a:p>
            <a:pPr marL="0" indent="0">
              <a:lnSpc>
                <a:spcPct val="90000"/>
              </a:lnSpc>
              <a:buNone/>
            </a:pPr>
            <a:r>
              <a:rPr lang="en-US" sz="2500" b="1"/>
              <a:t>Transformation</a:t>
            </a:r>
          </a:p>
          <a:p>
            <a:pPr>
              <a:lnSpc>
                <a:spcPct val="90000"/>
              </a:lnSpc>
            </a:pPr>
            <a:r>
              <a:rPr lang="en-US" sz="2500"/>
              <a:t>Data synchronized (“transformed”) – e.g. M, F, U vs 1, 2, 9</a:t>
            </a:r>
          </a:p>
          <a:p>
            <a:pPr marL="0" indent="0">
              <a:lnSpc>
                <a:spcPct val="90000"/>
              </a:lnSpc>
              <a:buNone/>
            </a:pPr>
            <a:r>
              <a:rPr lang="en-US" sz="2500" b="1"/>
              <a:t>Loading</a:t>
            </a:r>
          </a:p>
          <a:p>
            <a:pPr>
              <a:lnSpc>
                <a:spcPct val="90000"/>
              </a:lnSpc>
            </a:pPr>
            <a:r>
              <a:rPr lang="en-US" sz="2500"/>
              <a:t>Data then imported into destination system</a:t>
            </a:r>
          </a:p>
        </p:txBody>
      </p:sp>
    </p:spTree>
    <p:extLst>
      <p:ext uri="{BB962C8B-B14F-4D97-AF65-F5344CB8AC3E}">
        <p14:creationId xmlns:p14="http://schemas.microsoft.com/office/powerpoint/2010/main" val="119011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lvl="0"/>
            <a:r>
              <a:rPr lang="en-US" b="1" dirty="0"/>
              <a:t>Step 5</a:t>
            </a:r>
            <a:r>
              <a:rPr lang="en-US" dirty="0"/>
              <a:t>. Check, clean, and prepare the data</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Data are now in the system where analysis will be run</a:t>
            </a:r>
          </a:p>
          <a:p>
            <a:r>
              <a:rPr lang="en-US" dirty="0"/>
              <a:t>Should be a complete set of data </a:t>
            </a:r>
          </a:p>
          <a:p>
            <a:r>
              <a:rPr lang="en-US" dirty="0"/>
              <a:t>Need to check that everything is ready for analysis</a:t>
            </a:r>
          </a:p>
          <a:p>
            <a:r>
              <a:rPr lang="en-US" dirty="0"/>
              <a:t>Descriptive statistics</a:t>
            </a:r>
          </a:p>
          <a:p>
            <a:r>
              <a:rPr lang="en-US" dirty="0"/>
              <a:t>Double-check problem or question being investigated</a:t>
            </a:r>
          </a:p>
          <a:p>
            <a:r>
              <a:rPr lang="en-US" dirty="0"/>
              <a:t>Double-check against analysis plan</a:t>
            </a:r>
          </a:p>
        </p:txBody>
      </p:sp>
    </p:spTree>
    <p:extLst>
      <p:ext uri="{BB962C8B-B14F-4D97-AF65-F5344CB8AC3E}">
        <p14:creationId xmlns:p14="http://schemas.microsoft.com/office/powerpoint/2010/main" val="119140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b="1" dirty="0"/>
              <a:t>Step 6</a:t>
            </a:r>
            <a:r>
              <a:rPr lang="en-US" dirty="0"/>
              <a:t>. Analyze and interpret the data</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Use the data analysis plan</a:t>
            </a:r>
          </a:p>
          <a:p>
            <a:r>
              <a:rPr lang="en-US" dirty="0"/>
              <a:t>Perform the actual statistical analyses as described in the plan</a:t>
            </a:r>
          </a:p>
          <a:p>
            <a:r>
              <a:rPr lang="en-US" dirty="0"/>
              <a:t>Consult with statistician to confirm interpretations and conclusions</a:t>
            </a:r>
          </a:p>
        </p:txBody>
      </p:sp>
    </p:spTree>
    <p:extLst>
      <p:ext uri="{BB962C8B-B14F-4D97-AF65-F5344CB8AC3E}">
        <p14:creationId xmlns:p14="http://schemas.microsoft.com/office/powerpoint/2010/main" val="1912785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7</a:t>
            </a:r>
            <a:r>
              <a:rPr lang="en-US" dirty="0"/>
              <a:t>. Visualize the Data</a:t>
            </a:r>
          </a:p>
        </p:txBody>
      </p:sp>
      <p:sp>
        <p:nvSpPr>
          <p:cNvPr id="3" name="Content Placeholder 2"/>
          <p:cNvSpPr>
            <a:spLocks noGrp="1"/>
          </p:cNvSpPr>
          <p:nvPr>
            <p:ph sz="quarter" idx="14"/>
          </p:nvPr>
        </p:nvSpPr>
        <p:spPr/>
        <p:txBody>
          <a:bodyPr>
            <a:normAutofit/>
          </a:bodyPr>
          <a:lstStyle/>
          <a:p>
            <a:r>
              <a:rPr lang="en-US" b="1" dirty="0"/>
              <a:t>Nominal</a:t>
            </a:r>
            <a:r>
              <a:rPr lang="en-US" dirty="0"/>
              <a:t> (categorical) data: column or bar charts, tables, pie charts, pivot tables</a:t>
            </a:r>
          </a:p>
          <a:p>
            <a:r>
              <a:rPr lang="en-US" b="1" dirty="0"/>
              <a:t>Quantitative</a:t>
            </a:r>
            <a:r>
              <a:rPr lang="en-US" dirty="0"/>
              <a:t> data: histograms, scatter plots, star plots </a:t>
            </a:r>
          </a:p>
        </p:txBody>
      </p:sp>
      <p:sp>
        <p:nvSpPr>
          <p:cNvPr id="21" name="Text Placeholder 20"/>
          <p:cNvSpPr>
            <a:spLocks noGrp="1"/>
          </p:cNvSpPr>
          <p:nvPr>
            <p:ph type="body" sz="quarter" idx="42"/>
          </p:nvPr>
        </p:nvSpPr>
        <p:spPr/>
        <p:txBody>
          <a:bodyPr/>
          <a:lstStyle/>
          <a:p>
            <a:pPr algn="ctr"/>
            <a:r>
              <a:rPr lang="en-US" dirty="0"/>
              <a:t>PIE CHART</a:t>
            </a:r>
          </a:p>
        </p:txBody>
      </p:sp>
      <p:pic>
        <p:nvPicPr>
          <p:cNvPr id="22" name="Content Placeholder 21" descr="Illustration of a pie chart with color-coded pieces (no data)" title="Image of a Pie chart"/>
          <p:cNvPicPr>
            <a:picLocks noGrp="1" noChangeAspect="1"/>
          </p:cNvPicPr>
          <p:nvPr>
            <p:ph sz="quarter" idx="37"/>
          </p:nvPr>
        </p:nvPicPr>
        <p:blipFill>
          <a:blip r:embed="rId3">
            <a:extLst>
              <a:ext uri="{28A0092B-C50C-407E-A947-70E740481C1C}">
                <a14:useLocalDpi xmlns:a14="http://schemas.microsoft.com/office/drawing/2010/main" val="0"/>
              </a:ext>
            </a:extLst>
          </a:blip>
          <a:stretch>
            <a:fillRect/>
          </a:stretch>
        </p:blipFill>
        <p:spPr>
          <a:xfrm>
            <a:off x="3033077" y="4102799"/>
            <a:ext cx="1950720" cy="1481328"/>
          </a:xfrm>
        </p:spPr>
      </p:pic>
      <p:sp>
        <p:nvSpPr>
          <p:cNvPr id="18" name="Text Placeholder 17"/>
          <p:cNvSpPr>
            <a:spLocks noGrp="1"/>
          </p:cNvSpPr>
          <p:nvPr>
            <p:ph type="body" sz="quarter" idx="39"/>
          </p:nvPr>
        </p:nvSpPr>
        <p:spPr>
          <a:xfrm>
            <a:off x="2444337" y="5686426"/>
            <a:ext cx="4053840" cy="421640"/>
          </a:xfrm>
        </p:spPr>
        <p:txBody>
          <a:bodyPr/>
          <a:lstStyle/>
          <a:p>
            <a:r>
              <a:rPr lang="en-US" dirty="0"/>
              <a:t>Innesw, 2014, CC BY-NC-SA 3.0</a:t>
            </a:r>
          </a:p>
        </p:txBody>
      </p:sp>
      <p:sp>
        <p:nvSpPr>
          <p:cNvPr id="15" name="Content Placeholder 14"/>
          <p:cNvSpPr>
            <a:spLocks noGrp="1"/>
          </p:cNvSpPr>
          <p:nvPr>
            <p:ph sz="quarter" idx="35"/>
          </p:nvPr>
        </p:nvSpPr>
        <p:spPr/>
        <p:txBody>
          <a:bodyPr/>
          <a:lstStyle/>
          <a:p>
            <a:r>
              <a:rPr lang="en-US" dirty="0"/>
              <a:t>Examples of tools</a:t>
            </a:r>
          </a:p>
          <a:p>
            <a:pPr lvl="1"/>
            <a:r>
              <a:rPr lang="en-US" dirty="0"/>
              <a:t>Microsoft</a:t>
            </a:r>
            <a:r>
              <a:rPr lang="en-US" baseline="30000" dirty="0"/>
              <a:t>®</a:t>
            </a:r>
            <a:r>
              <a:rPr lang="en-US" dirty="0"/>
              <a:t> Excel Chart function</a:t>
            </a:r>
          </a:p>
          <a:p>
            <a:pPr lvl="1"/>
            <a:r>
              <a:rPr lang="en-US" dirty="0"/>
              <a:t>Tableau</a:t>
            </a:r>
            <a:r>
              <a:rPr lang="en-US" baseline="30000" dirty="0"/>
              <a:t>®</a:t>
            </a:r>
            <a:endParaRPr lang="en-US" dirty="0"/>
          </a:p>
        </p:txBody>
      </p:sp>
      <p:sp>
        <p:nvSpPr>
          <p:cNvPr id="20" name="Text Placeholder 19"/>
          <p:cNvSpPr>
            <a:spLocks noGrp="1"/>
          </p:cNvSpPr>
          <p:nvPr>
            <p:ph type="body" sz="quarter" idx="41"/>
          </p:nvPr>
        </p:nvSpPr>
        <p:spPr>
          <a:xfrm>
            <a:off x="6487063" y="3350787"/>
            <a:ext cx="3280083" cy="421640"/>
          </a:xfrm>
        </p:spPr>
        <p:txBody>
          <a:bodyPr/>
          <a:lstStyle/>
          <a:p>
            <a:pPr algn="ctr"/>
            <a:r>
              <a:rPr lang="en-US" dirty="0"/>
              <a:t>HISTOGRAM</a:t>
            </a:r>
          </a:p>
        </p:txBody>
      </p:sp>
      <p:pic>
        <p:nvPicPr>
          <p:cNvPr id="23" name="Content Placeholder 22" descr="Illustration of a bar chart (no data)" title="Image of a Histogram"/>
          <p:cNvPicPr>
            <a:picLocks noGrp="1" noChangeAspect="1"/>
          </p:cNvPicPr>
          <p:nvPr>
            <p:ph sz="quarter" idx="36"/>
          </p:nvPr>
        </p:nvPicPr>
        <p:blipFill>
          <a:blip r:embed="rId4">
            <a:extLst>
              <a:ext uri="{28A0092B-C50C-407E-A947-70E740481C1C}">
                <a14:useLocalDpi xmlns:a14="http://schemas.microsoft.com/office/drawing/2010/main" val="0"/>
              </a:ext>
            </a:extLst>
          </a:blip>
          <a:stretch>
            <a:fillRect/>
          </a:stretch>
        </p:blipFill>
        <p:spPr>
          <a:xfrm>
            <a:off x="7294023" y="4108895"/>
            <a:ext cx="1840992" cy="1469136"/>
          </a:xfrm>
        </p:spPr>
      </p:pic>
    </p:spTree>
    <p:extLst>
      <p:ext uri="{BB962C8B-B14F-4D97-AF65-F5344CB8AC3E}">
        <p14:creationId xmlns:p14="http://schemas.microsoft.com/office/powerpoint/2010/main" val="269285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b="1" dirty="0"/>
              <a:t>Step 8 &amp; 9</a:t>
            </a:r>
            <a:r>
              <a:rPr lang="en-US" dirty="0"/>
              <a:t>: Disseminating and Implementing </a:t>
            </a:r>
          </a:p>
        </p:txBody>
      </p:sp>
      <p:sp>
        <p:nvSpPr>
          <p:cNvPr id="3" name="Content Placeholder 2"/>
          <p:cNvSpPr>
            <a:spLocks noGrp="1"/>
          </p:cNvSpPr>
          <p:nvPr>
            <p:ph idx="1"/>
          </p:nvPr>
        </p:nvSpPr>
        <p:spPr>
          <a:xfrm>
            <a:off x="609600" y="1600201"/>
            <a:ext cx="10972800" cy="4525963"/>
          </a:xfrm>
        </p:spPr>
        <p:txBody>
          <a:bodyPr wrap="square" anchor="t">
            <a:normAutofit/>
          </a:bodyPr>
          <a:lstStyle/>
          <a:p>
            <a:pPr marL="0" indent="0">
              <a:buNone/>
            </a:pPr>
            <a:r>
              <a:rPr lang="en-US" b="1" dirty="0"/>
              <a:t>Disseminating the new knowledge</a:t>
            </a:r>
          </a:p>
          <a:p>
            <a:r>
              <a:rPr lang="en-US" dirty="0"/>
              <a:t>Write up the findings </a:t>
            </a:r>
          </a:p>
          <a:p>
            <a:r>
              <a:rPr lang="en-US" dirty="0"/>
              <a:t>Disseminate to the stakeholders</a:t>
            </a:r>
          </a:p>
          <a:p>
            <a:pPr marL="0" indent="0">
              <a:buNone/>
            </a:pPr>
            <a:r>
              <a:rPr lang="en-US" b="1" dirty="0"/>
              <a:t>Implementing the new knowledge</a:t>
            </a:r>
          </a:p>
          <a:p>
            <a:r>
              <a:rPr lang="en-US" dirty="0"/>
              <a:t>Requires participation of stakeholders</a:t>
            </a:r>
          </a:p>
        </p:txBody>
      </p:sp>
    </p:spTree>
    <p:extLst>
      <p:ext uri="{BB962C8B-B14F-4D97-AF65-F5344CB8AC3E}">
        <p14:creationId xmlns:p14="http://schemas.microsoft.com/office/powerpoint/2010/main" val="1790058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For Additional Information</a:t>
            </a:r>
          </a:p>
        </p:txBody>
      </p:sp>
      <p:sp>
        <p:nvSpPr>
          <p:cNvPr id="3" name="Content Placeholder 2"/>
          <p:cNvSpPr>
            <a:spLocks noGrp="1"/>
          </p:cNvSpPr>
          <p:nvPr>
            <p:ph idx="1"/>
          </p:nvPr>
        </p:nvSpPr>
        <p:spPr>
          <a:xfrm>
            <a:off x="609600" y="1600201"/>
            <a:ext cx="10972800" cy="4525963"/>
          </a:xfrm>
        </p:spPr>
        <p:txBody>
          <a:bodyPr wrap="square" anchor="t">
            <a:normAutofit/>
          </a:bodyPr>
          <a:lstStyle/>
          <a:p>
            <a:pPr marL="0" indent="0">
              <a:buNone/>
            </a:pPr>
            <a:r>
              <a:rPr lang="en-US"/>
              <a:t>For more information on these topics read articles:</a:t>
            </a:r>
          </a:p>
          <a:p>
            <a:pPr marL="514350" indent="-514350">
              <a:buFont typeface="+mj-lt"/>
              <a:buAutoNum type="arabicPeriod"/>
            </a:pPr>
            <a:r>
              <a:rPr lang="en-US" i="1"/>
              <a:t>Six Steps of an Analytics Project </a:t>
            </a:r>
            <a:r>
              <a:rPr lang="en-US"/>
              <a:t>by Jaideep </a:t>
            </a:r>
            <a:r>
              <a:rPr lang="en-US" err="1"/>
              <a:t>Khanduja</a:t>
            </a:r>
            <a:endParaRPr lang="en-US"/>
          </a:p>
          <a:p>
            <a:pPr marL="514350" indent="-514350">
              <a:buFont typeface="+mj-lt"/>
              <a:buAutoNum type="arabicPeriod"/>
            </a:pPr>
            <a:r>
              <a:rPr lang="en-US" i="1"/>
              <a:t>The Seven Key Steps of Data Analysis </a:t>
            </a:r>
            <a:r>
              <a:rPr lang="en-US"/>
              <a:t>by Gwen </a:t>
            </a:r>
            <a:r>
              <a:rPr lang="en-US" err="1"/>
              <a:t>Shapira</a:t>
            </a:r>
            <a:endParaRPr lang="en-US"/>
          </a:p>
        </p:txBody>
      </p:sp>
    </p:spTree>
    <p:extLst>
      <p:ext uri="{BB962C8B-B14F-4D97-AF65-F5344CB8AC3E}">
        <p14:creationId xmlns:p14="http://schemas.microsoft.com/office/powerpoint/2010/main" val="29654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3: Summary</a:t>
            </a:r>
            <a:endParaRPr lang="en-US"/>
          </a:p>
        </p:txBody>
      </p:sp>
      <p:sp>
        <p:nvSpPr>
          <p:cNvPr id="3" name="Text Placeholder 2"/>
          <p:cNvSpPr>
            <a:spLocks noGrp="1"/>
          </p:cNvSpPr>
          <p:nvPr>
            <p:ph idx="1"/>
          </p:nvPr>
        </p:nvSpPr>
        <p:spPr>
          <a:xfrm>
            <a:off x="609600" y="1600201"/>
            <a:ext cx="10972800" cy="4525963"/>
          </a:xfrm>
        </p:spPr>
        <p:txBody>
          <a:bodyPr wrap="square" anchor="t">
            <a:normAutofit/>
          </a:bodyPr>
          <a:lstStyle/>
          <a:p>
            <a:r>
              <a:rPr lang="en-US" dirty="0"/>
              <a:t>Analytics is the en</a:t>
            </a:r>
            <a:r>
              <a:rPr lang="en-US" altLang="en-US" dirty="0"/>
              <a:t>tire process of data collection, extraction, transformation, analysis, interpretation, and reporting</a:t>
            </a:r>
          </a:p>
          <a:p>
            <a:r>
              <a:rPr lang="en-US" dirty="0"/>
              <a:t>It can be categorized into </a:t>
            </a:r>
            <a:r>
              <a:rPr lang="en-US" b="1" dirty="0"/>
              <a:t>three</a:t>
            </a:r>
            <a:r>
              <a:rPr lang="en-US" dirty="0"/>
              <a:t> types:  Descriptive, Predictive, and Prescriptive</a:t>
            </a:r>
          </a:p>
        </p:txBody>
      </p:sp>
    </p:spTree>
    <p:extLst>
      <p:ext uri="{BB962C8B-B14F-4D97-AF65-F5344CB8AC3E}">
        <p14:creationId xmlns:p14="http://schemas.microsoft.com/office/powerpoint/2010/main" val="278848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sz="3100" dirty="0"/>
              <a:t>Lecture 1 - References</a:t>
            </a:r>
          </a:p>
        </p:txBody>
      </p:sp>
      <p:sp>
        <p:nvSpPr>
          <p:cNvPr id="3" name="Text Placeholder 2"/>
          <p:cNvSpPr>
            <a:spLocks noGrp="1"/>
          </p:cNvSpPr>
          <p:nvPr>
            <p:ph idx="1"/>
          </p:nvPr>
        </p:nvSpPr>
        <p:spPr>
          <a:xfrm>
            <a:off x="609600" y="1600201"/>
            <a:ext cx="10972800" cy="4525963"/>
          </a:xfrm>
        </p:spPr>
        <p:txBody>
          <a:bodyPr wrap="square" anchor="t">
            <a:normAutofit/>
          </a:bodyPr>
          <a:lstStyle/>
          <a:p>
            <a:pPr>
              <a:lnSpc>
                <a:spcPct val="90000"/>
              </a:lnSpc>
            </a:pPr>
            <a:r>
              <a:rPr lang="en-US" sz="1500" b="0" i="1" dirty="0"/>
              <a:t>Big Data Analytics: Descriptive Vs. Predictive Vs. Prescriptive - InformationWeek</a:t>
            </a:r>
            <a:r>
              <a:rPr lang="en-US" sz="1500" b="0" dirty="0"/>
              <a:t>. (2014). </a:t>
            </a:r>
            <a:r>
              <a:rPr lang="en-US" sz="1500" b="0" i="1" dirty="0"/>
              <a:t>InformationWeek</a:t>
            </a:r>
            <a:r>
              <a:rPr lang="en-US" sz="1500" b="0" dirty="0"/>
              <a:t>. Retrieved 2 May 2016, from </a:t>
            </a:r>
            <a:r>
              <a:rPr lang="en-US" sz="1500" b="0" dirty="0">
                <a:hlinkClick r:id="rId3" tooltip="Link to Big Data Analytics Information week"/>
              </a:rPr>
              <a:t>http://www.informationweek.com/big-data/big-data-analytics/big-data-analytics-descriptive-vs-predictive-vs-prescriptive/d/d-id/1113279</a:t>
            </a:r>
            <a:endParaRPr lang="en-US" sz="1500" b="0" dirty="0"/>
          </a:p>
          <a:p>
            <a:pPr>
              <a:lnSpc>
                <a:spcPct val="90000"/>
              </a:lnSpc>
            </a:pPr>
            <a:r>
              <a:rPr lang="en-US" sz="1500" b="0" i="1" dirty="0"/>
              <a:t>The Definition Of Nominal Scale". Dictionary.com. </a:t>
            </a:r>
            <a:r>
              <a:rPr lang="en-US" sz="1500" b="0" i="1" dirty="0" err="1"/>
              <a:t>N.p.</a:t>
            </a:r>
            <a:r>
              <a:rPr lang="en-US" sz="1500" b="0" i="1" dirty="0"/>
              <a:t>, 2017. Web. 7 Feb. 2017. </a:t>
            </a:r>
            <a:r>
              <a:rPr lang="en-US" sz="1500" b="0" dirty="0">
                <a:hlinkClick r:id="rId4" tooltip="nominal definition hyperlink"/>
              </a:rPr>
              <a:t>http://www.dictionary.com/browse/nominal-scale</a:t>
            </a:r>
            <a:endParaRPr lang="en-US" sz="1500" b="0" dirty="0"/>
          </a:p>
          <a:p>
            <a:pPr>
              <a:lnSpc>
                <a:spcPct val="90000"/>
              </a:lnSpc>
            </a:pPr>
            <a:r>
              <a:rPr lang="en-US" sz="1500" b="0" i="1" dirty="0"/>
              <a:t>Descriptive Analytics - Gartner IT Glossary</a:t>
            </a:r>
            <a:r>
              <a:rPr lang="en-US" sz="1500" b="0" dirty="0"/>
              <a:t>. (2015). </a:t>
            </a:r>
            <a:r>
              <a:rPr lang="en-US" sz="1500" b="0" i="1" dirty="0"/>
              <a:t>Gartner IT Glossary</a:t>
            </a:r>
            <a:r>
              <a:rPr lang="en-US" sz="1500" b="0" dirty="0"/>
              <a:t>. Retrieved 2 May 2016, from </a:t>
            </a:r>
            <a:r>
              <a:rPr lang="en-US" sz="1500" b="0" dirty="0">
                <a:hlinkClick r:id="rId5" tooltip="Link to Gartner's Descriptive Analytics definition"/>
              </a:rPr>
              <a:t>http://www.gartner.com/it-glossary/descriptive-analytics</a:t>
            </a:r>
            <a:endParaRPr lang="en-US" sz="1500" b="0" dirty="0"/>
          </a:p>
          <a:p>
            <a:pPr marL="342900" lvl="1" indent="-342900">
              <a:lnSpc>
                <a:spcPct val="90000"/>
              </a:lnSpc>
              <a:buSzTx/>
            </a:pPr>
            <a:r>
              <a:rPr lang="en-US" sz="1500" dirty="0"/>
              <a:t>Diagnostic Analytics - Gartner IT Glossary. (2015). Gartner IT Glossary. Retrieved 28 April 2016, from </a:t>
            </a:r>
            <a:r>
              <a:rPr lang="en-US" sz="1500" dirty="0">
                <a:hlinkClick r:id="rId6" tooltip="Link to Gartner's Diagnostic Analytics definition"/>
              </a:rPr>
              <a:t>http://www.gartner.com/it-glossary/diagnostic-analytics</a:t>
            </a:r>
            <a:endParaRPr lang="en-US" sz="1500" dirty="0"/>
          </a:p>
          <a:p>
            <a:pPr marL="342900" lvl="1" indent="-342900">
              <a:lnSpc>
                <a:spcPct val="90000"/>
              </a:lnSpc>
              <a:buSzTx/>
            </a:pPr>
            <a:r>
              <a:rPr lang="en-US" sz="1500" dirty="0"/>
              <a:t>Escobar, G. J., Puopolo, K. M., Wi, S., Turk, B. J., </a:t>
            </a:r>
            <a:r>
              <a:rPr lang="en-US" sz="1500" dirty="0" err="1"/>
              <a:t>Kuzniewicz</a:t>
            </a:r>
            <a:r>
              <a:rPr lang="en-US" sz="1500" dirty="0"/>
              <a:t>, M. W., Walsh, E. M., ... &amp; Draper, D. (2014). Stratification of risk of early-onset sepsis in newborns≥ 34 weeks’ gestation. </a:t>
            </a:r>
            <a:r>
              <a:rPr lang="en-US" sz="1500" i="1" dirty="0"/>
              <a:t>Pediatrics</a:t>
            </a:r>
            <a:r>
              <a:rPr lang="en-US" sz="1500" dirty="0"/>
              <a:t>, </a:t>
            </a:r>
            <a:r>
              <a:rPr lang="en-US" sz="1500" i="1" dirty="0"/>
              <a:t>133</a:t>
            </a:r>
            <a:r>
              <a:rPr lang="en-US" sz="1500" dirty="0"/>
              <a:t>(1), 30-36. Retrieved 2/21/2016 from </a:t>
            </a:r>
            <a:r>
              <a:rPr lang="en-US" sz="1500" u="sng" dirty="0">
                <a:hlinkClick r:id="rId7" tooltip="Link to Stratification of risk of early-onset sepsis in newborns≥ 34 weeks’ gestation paper"/>
              </a:rPr>
              <a:t>http://pediatrics.aappublications.org/content/pediatrics/133/1/30.full.pdf</a:t>
            </a:r>
            <a:endParaRPr lang="en-US" sz="1500" dirty="0"/>
          </a:p>
          <a:p>
            <a:pPr>
              <a:lnSpc>
                <a:spcPct val="90000"/>
              </a:lnSpc>
            </a:pPr>
            <a:r>
              <a:rPr lang="en-US" sz="1500" b="0" dirty="0"/>
              <a:t>Gartner Says Worldwide Enterprise IT Spending to Reach $2.7 Trillion in 2012. (October 17, 2011). Retrieved April 28, 2016, from </a:t>
            </a:r>
            <a:r>
              <a:rPr lang="en-US" sz="1500" b="0" dirty="0">
                <a:hlinkClick r:id="rId8" tooltip="Link to Peter Sondegaard's comment"/>
              </a:rPr>
              <a:t>http://www.gartner.com/newsroom/id/1824919</a:t>
            </a:r>
            <a:endParaRPr lang="en-US" sz="1500" b="0" dirty="0"/>
          </a:p>
          <a:p>
            <a:pPr>
              <a:lnSpc>
                <a:spcPct val="90000"/>
              </a:lnSpc>
            </a:pPr>
            <a:r>
              <a:rPr lang="en-US" sz="1500" b="0" dirty="0"/>
              <a:t>Health and Medicine Division. (September 6, 2012). Retrieved April 28, 2016, from </a:t>
            </a:r>
            <a:r>
              <a:rPr lang="en-US" sz="1500" b="0" dirty="0">
                <a:hlinkClick r:id="rId9" tooltip="Link to IOM 2012 Report"/>
              </a:rPr>
              <a:t>http://www.nationalacademies.org/hmd/Reports/2012/Best-Care-at-Lower-Cost-The-Path-to-Continuously-Learning-Health-Care-in-America.aspx</a:t>
            </a:r>
            <a:endParaRPr lang="en-US" sz="1500" b="0" dirty="0"/>
          </a:p>
        </p:txBody>
      </p:sp>
    </p:spTree>
    <p:extLst>
      <p:ext uri="{BB962C8B-B14F-4D97-AF65-F5344CB8AC3E}">
        <p14:creationId xmlns:p14="http://schemas.microsoft.com/office/powerpoint/2010/main" val="60089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3" name="Content Placeholder 2"/>
          <p:cNvSpPr>
            <a:spLocks noGrp="1"/>
          </p:cNvSpPr>
          <p:nvPr>
            <p:ph sz="quarter" idx="14"/>
          </p:nvPr>
        </p:nvSpPr>
        <p:spPr/>
        <p:txBody>
          <a:bodyPr/>
          <a:lstStyle/>
          <a:p>
            <a:r>
              <a:rPr lang="en-US" dirty="0"/>
              <a:t>“Information is the oil of the 21st century, and analytics is the combustion engine.”</a:t>
            </a:r>
          </a:p>
          <a:p>
            <a:pPr lvl="2">
              <a:buFont typeface="Arial" panose="020B0604020202020204" pitchFamily="34" charset="0"/>
              <a:buChar char="–"/>
            </a:pPr>
            <a:r>
              <a:rPr lang="en-US" dirty="0"/>
              <a:t>Peter </a:t>
            </a:r>
            <a:r>
              <a:rPr lang="en-US" dirty="0" err="1"/>
              <a:t>Sondegaard</a:t>
            </a:r>
            <a:r>
              <a:rPr lang="en-US" dirty="0"/>
              <a:t>, Senior Vice President and Global Head of Research for Gartner</a:t>
            </a:r>
          </a:p>
        </p:txBody>
      </p:sp>
    </p:spTree>
    <p:extLst>
      <p:ext uri="{BB962C8B-B14F-4D97-AF65-F5344CB8AC3E}">
        <p14:creationId xmlns:p14="http://schemas.microsoft.com/office/powerpoint/2010/main" val="1688082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a:t>Lecture 1 - References</a:t>
            </a:r>
          </a:p>
        </p:txBody>
      </p:sp>
      <p:sp>
        <p:nvSpPr>
          <p:cNvPr id="3" name="Text Placeholder 2"/>
          <p:cNvSpPr>
            <a:spLocks noGrp="1"/>
          </p:cNvSpPr>
          <p:nvPr>
            <p:ph idx="1"/>
          </p:nvPr>
        </p:nvSpPr>
        <p:spPr>
          <a:xfrm>
            <a:off x="609600" y="1600201"/>
            <a:ext cx="10972800" cy="4525963"/>
          </a:xfrm>
        </p:spPr>
        <p:txBody>
          <a:bodyPr wrap="square" anchor="t">
            <a:normAutofit/>
          </a:bodyPr>
          <a:lstStyle/>
          <a:p>
            <a:pPr>
              <a:lnSpc>
                <a:spcPct val="90000"/>
              </a:lnSpc>
            </a:pPr>
            <a:r>
              <a:rPr lang="en-US" sz="1800" b="0" dirty="0"/>
              <a:t>Health and Medicine Division. (n.d.). Retrieved April 28, 2016, from </a:t>
            </a:r>
            <a:r>
              <a:rPr lang="en-US" sz="1800" b="0" dirty="0">
                <a:hlinkClick r:id="rId3" tooltip="Link to Learning Health Care System in America">
                  <a:extLst>
                    <a:ext uri="{A12FA001-AC4F-418D-AE19-62706E023703}">
                      <ahyp:hlinkClr xmlns:ahyp="http://schemas.microsoft.com/office/drawing/2018/hyperlinkcolor" val="tx"/>
                    </a:ext>
                  </a:extLst>
                </a:hlinkClick>
              </a:rPr>
              <a:t>http://www.nationalacademies.org/hmd/Activities/Quality/LearningHealthCare.aspx</a:t>
            </a:r>
            <a:endParaRPr lang="en-US" sz="1800" b="0" dirty="0"/>
          </a:p>
          <a:p>
            <a:pPr marL="342900" lvl="1" indent="-342900">
              <a:lnSpc>
                <a:spcPct val="90000"/>
              </a:lnSpc>
              <a:buSzTx/>
            </a:pPr>
            <a:r>
              <a:rPr lang="en-US" sz="1800" dirty="0"/>
              <a:t>IBM (2013). Descriptive, predictive, prescriptive: Transforming asset and facilities management with analytics. Retrieved from </a:t>
            </a:r>
            <a:r>
              <a:rPr lang="en-US" sz="1800" dirty="0">
                <a:hlinkClick r:id="rId4" tooltip="Link to IBM's Analytics definitions">
                  <a:extLst>
                    <a:ext uri="{A12FA001-AC4F-418D-AE19-62706E023703}">
                      <ahyp:hlinkClr xmlns:ahyp="http://schemas.microsoft.com/office/drawing/2018/hyperlinkcolor" val="tx"/>
                    </a:ext>
                  </a:extLst>
                </a:hlinkClick>
              </a:rPr>
              <a:t>http://www-01.ibm.com/common/ssi/cgi-bin/ssialias?infotype=SA&amp;subtype=WH&amp;htmlfid=TIW14162USEN</a:t>
            </a:r>
            <a:r>
              <a:rPr lang="en-US" sz="1800" dirty="0"/>
              <a:t>.</a:t>
            </a:r>
          </a:p>
          <a:p>
            <a:pPr marL="342900" lvl="1" indent="-342900">
              <a:lnSpc>
                <a:spcPct val="90000"/>
              </a:lnSpc>
              <a:buSzTx/>
            </a:pPr>
            <a:r>
              <a:rPr lang="en-US" sz="1800" dirty="0"/>
              <a:t>Managing a Data Dictionary. (2012). </a:t>
            </a:r>
            <a:r>
              <a:rPr lang="en-US" sz="1800" i="1" dirty="0"/>
              <a:t>Journal Of AHIMA</a:t>
            </a:r>
            <a:r>
              <a:rPr lang="en-US" sz="1800" dirty="0"/>
              <a:t>, </a:t>
            </a:r>
            <a:r>
              <a:rPr lang="en-US" sz="1800" i="1" dirty="0"/>
              <a:t>83</a:t>
            </a:r>
            <a:r>
              <a:rPr lang="en-US" sz="1800" dirty="0"/>
              <a:t>(1), 48-52. Retrieved from </a:t>
            </a:r>
            <a:r>
              <a:rPr lang="en-US" sz="1800" dirty="0">
                <a:hlinkClick r:id="rId5" tooltip="managing data dictionary hyperlink">
                  <a:extLst>
                    <a:ext uri="{A12FA001-AC4F-418D-AE19-62706E023703}">
                      <ahyp:hlinkClr xmlns:ahyp="http://schemas.microsoft.com/office/drawing/2018/hyperlinkcolor" val="tx"/>
                    </a:ext>
                  </a:extLst>
                </a:hlinkClick>
              </a:rPr>
              <a:t>http://library.ahima.org/PB/DataDictionary#.WI9uCVMrJhE</a:t>
            </a:r>
            <a:endParaRPr lang="en-US" sz="1800" dirty="0"/>
          </a:p>
          <a:p>
            <a:pPr marL="342900" lvl="1" indent="-342900">
              <a:lnSpc>
                <a:spcPct val="90000"/>
              </a:lnSpc>
              <a:buSzTx/>
            </a:pPr>
            <a:r>
              <a:rPr lang="en-US" sz="1800" dirty="0"/>
              <a:t>Murdoch, T. &amp; </a:t>
            </a:r>
            <a:r>
              <a:rPr lang="en-US" sz="1800" dirty="0" err="1"/>
              <a:t>Detsky</a:t>
            </a:r>
            <a:r>
              <a:rPr lang="en-US" sz="1800" dirty="0"/>
              <a:t>, A. (2013). The Inevitable Application of Big Data to Health </a:t>
            </a:r>
            <a:r>
              <a:rPr lang="en-US" sz="1800" dirty="0" err="1"/>
              <a:t>Care.</a:t>
            </a:r>
            <a:r>
              <a:rPr lang="en-US" sz="1800" i="1" dirty="0" err="1"/>
              <a:t>JAMA</a:t>
            </a:r>
            <a:r>
              <a:rPr lang="en-US" sz="1800" dirty="0"/>
              <a:t>, </a:t>
            </a:r>
            <a:r>
              <a:rPr lang="en-US" sz="1800" i="1" dirty="0"/>
              <a:t>309</a:t>
            </a:r>
            <a:r>
              <a:rPr lang="en-US" sz="1800" dirty="0"/>
              <a:t>(13), 1351. </a:t>
            </a:r>
            <a:r>
              <a:rPr lang="en-US" sz="1800" dirty="0">
                <a:hlinkClick r:id="rId6" tooltip="Link to The Inevitable Application of Big Data to Health Care paper">
                  <a:extLst>
                    <a:ext uri="{A12FA001-AC4F-418D-AE19-62706E023703}">
                      <ahyp:hlinkClr xmlns:ahyp="http://schemas.microsoft.com/office/drawing/2018/hyperlinkcolor" val="tx"/>
                    </a:ext>
                  </a:extLst>
                </a:hlinkClick>
              </a:rPr>
              <a:t>http://dx.doi.org/10.1001/jama.2013.393</a:t>
            </a:r>
            <a:r>
              <a:rPr lang="en-US" sz="1800" dirty="0"/>
              <a:t>. </a:t>
            </a:r>
            <a:r>
              <a:rPr lang="en-US" sz="1800" i="1" dirty="0"/>
              <a:t>Requires Paid Subscription to JAMA. </a:t>
            </a:r>
          </a:p>
          <a:p>
            <a:pPr>
              <a:lnSpc>
                <a:spcPct val="90000"/>
              </a:lnSpc>
            </a:pPr>
            <a:r>
              <a:rPr lang="en-US" sz="1800" b="0" dirty="0"/>
              <a:t>National Institute of Standards and Technology,. (2015). </a:t>
            </a:r>
            <a:r>
              <a:rPr lang="en-US" sz="1800" b="0" i="1" dirty="0"/>
              <a:t>NIST Big Data Interoperability Framework: Volume 1, Definitions</a:t>
            </a:r>
            <a:r>
              <a:rPr lang="en-US" sz="1800" b="0" dirty="0"/>
              <a:t>. Retrieved from </a:t>
            </a:r>
            <a:r>
              <a:rPr lang="en-US" sz="1800" b="0" dirty="0">
                <a:hlinkClick r:id="rId7" tooltip="Link to NIST Big Data Report">
                  <a:extLst>
                    <a:ext uri="{A12FA001-AC4F-418D-AE19-62706E023703}">
                      <ahyp:hlinkClr xmlns:ahyp="http://schemas.microsoft.com/office/drawing/2018/hyperlinkcolor" val="tx"/>
                    </a:ext>
                  </a:extLst>
                </a:hlinkClick>
              </a:rPr>
              <a:t>http://nvlpubs.nist.gov/nistpubs/SpecialPublications/NIST.SP.1500-1.pdf</a:t>
            </a:r>
            <a:endParaRPr lang="en-US" sz="1800" b="0" dirty="0"/>
          </a:p>
          <a:p>
            <a:pPr>
              <a:lnSpc>
                <a:spcPct val="90000"/>
              </a:lnSpc>
            </a:pPr>
            <a:r>
              <a:rPr lang="en-US" sz="1800" b="0" dirty="0"/>
              <a:t>NIST/SEMATECH e-Handbook of Statistical Methods. (n.d.). Retrieved May 02, 2016, from </a:t>
            </a:r>
            <a:r>
              <a:rPr lang="en-US" sz="1800" b="0" dirty="0">
                <a:hlinkClick r:id="rId8" tooltip="Link to NIST Statistical Methods Handbook">
                  <a:extLst>
                    <a:ext uri="{A12FA001-AC4F-418D-AE19-62706E023703}">
                      <ahyp:hlinkClr xmlns:ahyp="http://schemas.microsoft.com/office/drawing/2018/hyperlinkcolor" val="tx"/>
                    </a:ext>
                  </a:extLst>
                </a:hlinkClick>
              </a:rPr>
              <a:t>http://www.itl.nist.gov/div898/handbook/</a:t>
            </a:r>
            <a:endParaRPr lang="en-US" sz="1800" b="0" dirty="0"/>
          </a:p>
          <a:p>
            <a:pPr>
              <a:lnSpc>
                <a:spcPct val="90000"/>
              </a:lnSpc>
            </a:pPr>
            <a:r>
              <a:rPr lang="en-US" sz="1800" b="0" dirty="0"/>
              <a:t>Overview - Sepsis - Mayo Clinic. (2016). Mayoclinic.org. Retrieved 2 May 2016, from </a:t>
            </a:r>
            <a:r>
              <a:rPr lang="en-US" sz="1800" b="0" dirty="0">
                <a:hlinkClick r:id="rId9" tooltip="Link to Mayo Clinic's overview on Sepsis">
                  <a:extLst>
                    <a:ext uri="{A12FA001-AC4F-418D-AE19-62706E023703}">
                      <ahyp:hlinkClr xmlns:ahyp="http://schemas.microsoft.com/office/drawing/2018/hyperlinkcolor" val="tx"/>
                    </a:ext>
                  </a:extLst>
                </a:hlinkClick>
              </a:rPr>
              <a:t>http://www.mayoclinic.org/diseases-conditions/sepsis/home/ovc-20169784</a:t>
            </a:r>
            <a:endParaRPr lang="en-US" sz="1800" b="0" dirty="0"/>
          </a:p>
        </p:txBody>
      </p:sp>
    </p:spTree>
    <p:extLst>
      <p:ext uri="{BB962C8B-B14F-4D97-AF65-F5344CB8AC3E}">
        <p14:creationId xmlns:p14="http://schemas.microsoft.com/office/powerpoint/2010/main" val="244054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sz="3100" dirty="0"/>
              <a:t>Lecture 1 - References</a:t>
            </a:r>
          </a:p>
        </p:txBody>
      </p:sp>
      <p:sp>
        <p:nvSpPr>
          <p:cNvPr id="3" name="Text Placeholder 2"/>
          <p:cNvSpPr>
            <a:spLocks noGrp="1"/>
          </p:cNvSpPr>
          <p:nvPr>
            <p:ph idx="1"/>
          </p:nvPr>
        </p:nvSpPr>
        <p:spPr>
          <a:xfrm>
            <a:off x="609600" y="1600201"/>
            <a:ext cx="10972800" cy="4525963"/>
          </a:xfrm>
        </p:spPr>
        <p:txBody>
          <a:bodyPr wrap="square" anchor="t">
            <a:normAutofit/>
          </a:bodyPr>
          <a:lstStyle/>
          <a:p>
            <a:pPr>
              <a:lnSpc>
                <a:spcPct val="90000"/>
              </a:lnSpc>
            </a:pPr>
            <a:r>
              <a:rPr lang="en-US" sz="1800" b="0" err="1"/>
              <a:t>Schneeweiss</a:t>
            </a:r>
            <a:r>
              <a:rPr lang="en-US" sz="1800" b="0"/>
              <a:t>, S. (2014). Learning from big health care data. </a:t>
            </a:r>
            <a:r>
              <a:rPr lang="en-US" sz="1800" b="0" i="1"/>
              <a:t>New England Journal of Medicine</a:t>
            </a:r>
            <a:r>
              <a:rPr lang="en-US" sz="1800" b="0"/>
              <a:t>, </a:t>
            </a:r>
            <a:r>
              <a:rPr lang="en-US" sz="1800" b="0" i="1"/>
              <a:t>370</a:t>
            </a:r>
            <a:r>
              <a:rPr lang="en-US" sz="1800" b="0"/>
              <a:t>(23), 2161-2163.</a:t>
            </a:r>
          </a:p>
          <a:p>
            <a:pPr>
              <a:lnSpc>
                <a:spcPct val="90000"/>
              </a:lnSpc>
            </a:pPr>
            <a:r>
              <a:rPr lang="en-US" sz="1800" b="0">
                <a:hlinkClick r:id="rId3" tooltip="Learning from big health care data hyperlink"/>
              </a:rPr>
              <a:t>http://www.nejm.org/doi/full/10.1056/NEJMp1401111#t=article</a:t>
            </a:r>
            <a:endParaRPr lang="en-US" sz="1800" b="0"/>
          </a:p>
          <a:p>
            <a:pPr>
              <a:lnSpc>
                <a:spcPct val="90000"/>
              </a:lnSpc>
            </a:pPr>
            <a:r>
              <a:rPr lang="en-US" sz="1800" b="0" err="1"/>
              <a:t>Shapira</a:t>
            </a:r>
            <a:r>
              <a:rPr lang="en-US" sz="1800" b="0"/>
              <a:t>, G. (2016). The Seven Key Steps of Data Analysis. Oracle.com. Retrieved 28 April 2016, from </a:t>
            </a:r>
            <a:r>
              <a:rPr lang="en-US" sz="1800" b="0">
                <a:hlinkClick r:id="rId4" tooltip="Link to The Seven Key Steps of Data Analysis webpage"/>
              </a:rPr>
              <a:t>http://www.oracle.com/us/corporate/profit/big-ideas/052313-gshapira-1951392.html</a:t>
            </a:r>
            <a:endParaRPr lang="en-US" sz="1800" b="0"/>
          </a:p>
          <a:p>
            <a:pPr>
              <a:lnSpc>
                <a:spcPct val="90000"/>
              </a:lnSpc>
            </a:pPr>
            <a:r>
              <a:rPr lang="en-US" sz="1800" b="0"/>
              <a:t>Six Steps Of An Analytics Project - Quality Assurance and Project Management. (2015). Quality Assurance and Project Management. Retrieved 2 May 2016, from </a:t>
            </a:r>
            <a:r>
              <a:rPr lang="en-US" sz="1800" b="0">
                <a:hlinkClick r:id="rId5" tooltip="Link to 6 Steps of data analysis project webpage"/>
              </a:rPr>
              <a:t>http://itknowledgeexchange.techtarget.com/quality-assurance/six-steps-of-an-analytics-project/</a:t>
            </a:r>
            <a:endParaRPr lang="en-US" sz="1800" b="0"/>
          </a:p>
          <a:p>
            <a:pPr>
              <a:lnSpc>
                <a:spcPct val="90000"/>
              </a:lnSpc>
            </a:pPr>
            <a:r>
              <a:rPr lang="en-US" sz="1800" b="0"/>
              <a:t>What is Hadoop?. (2016). Sas.com. Retrieved 2 May 2016, from </a:t>
            </a:r>
            <a:r>
              <a:rPr lang="en-US" sz="1800" b="0">
                <a:hlinkClick r:id="rId6" tooltip="Link to What is Hadoop webpage"/>
              </a:rPr>
              <a:t>http://www.sas.com/en_my/insights/big-data/hadoop.html</a:t>
            </a:r>
            <a:endParaRPr lang="en-US" sz="1800" b="0"/>
          </a:p>
          <a:p>
            <a:pPr>
              <a:lnSpc>
                <a:spcPct val="90000"/>
              </a:lnSpc>
            </a:pPr>
            <a:r>
              <a:rPr lang="en-US" sz="1800" b="0"/>
              <a:t>What is Big Data? | Data Science at NIH. (2015). Datascience.nih.gov. Retrieved 2 May 2016, from </a:t>
            </a:r>
            <a:r>
              <a:rPr lang="en-US" sz="1800" b="0">
                <a:hlinkClick r:id="rId7" tooltip="Link to What is Big Data webpage"/>
              </a:rPr>
              <a:t>http://datascience.nih.gov/bd2k/about/what</a:t>
            </a:r>
            <a:endParaRPr lang="en-US" sz="1800" b="0"/>
          </a:p>
          <a:p>
            <a:pPr>
              <a:lnSpc>
                <a:spcPct val="90000"/>
              </a:lnSpc>
            </a:pPr>
            <a:r>
              <a:rPr lang="en-US" sz="1800"/>
              <a:t>Charts, Tables and Figures</a:t>
            </a:r>
          </a:p>
          <a:p>
            <a:pPr>
              <a:lnSpc>
                <a:spcPct val="90000"/>
              </a:lnSpc>
            </a:pPr>
            <a:r>
              <a:rPr lang="en-US" sz="1800" b="0"/>
              <a:t>1.1 Figure: Smith, K. (2016). Clinical Data Warehouse. Used with permission from Kimberly Smith.</a:t>
            </a:r>
          </a:p>
          <a:p>
            <a:pPr>
              <a:lnSpc>
                <a:spcPct val="90000"/>
              </a:lnSpc>
            </a:pPr>
            <a:r>
              <a:rPr lang="en-US" sz="1800" b="0"/>
              <a:t>1.2-1.6 Figures: Definition, P. (2012). Big Data Analytics - Predictive Analytics - Gartner Glossary. Gartner IT Glossary. Retrieved 28 April 2016, from </a:t>
            </a:r>
            <a:r>
              <a:rPr lang="en-US" sz="1800" b="0">
                <a:hlinkClick r:id="rId8" tooltip="Link to Gartner's Predictive Analytics definition"/>
              </a:rPr>
              <a:t>http://www.gartner.com/it-glossary/predictive-analytics</a:t>
            </a:r>
            <a:endParaRPr lang="en-US" sz="1800" b="0"/>
          </a:p>
        </p:txBody>
      </p:sp>
    </p:spTree>
    <p:extLst>
      <p:ext uri="{BB962C8B-B14F-4D97-AF65-F5344CB8AC3E}">
        <p14:creationId xmlns:p14="http://schemas.microsoft.com/office/powerpoint/2010/main" val="1051667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sz="3100" dirty="0"/>
              <a:t>Lecture 1 - References</a:t>
            </a:r>
          </a:p>
        </p:txBody>
      </p:sp>
      <p:sp>
        <p:nvSpPr>
          <p:cNvPr id="3" name="Text Placeholder 2"/>
          <p:cNvSpPr>
            <a:spLocks noGrp="1"/>
          </p:cNvSpPr>
          <p:nvPr>
            <p:ph idx="1"/>
          </p:nvPr>
        </p:nvSpPr>
        <p:spPr>
          <a:xfrm>
            <a:off x="609600" y="1600201"/>
            <a:ext cx="10972800" cy="4525963"/>
          </a:xfrm>
        </p:spPr>
        <p:txBody>
          <a:bodyPr wrap="square" anchor="t">
            <a:normAutofit/>
          </a:bodyPr>
          <a:lstStyle/>
          <a:p>
            <a:r>
              <a:rPr lang="en-US" sz="3000" b="0" dirty="0"/>
              <a:t>Slide 9: </a:t>
            </a:r>
            <a:r>
              <a:rPr lang="en-US" sz="3000" b="0" dirty="0" err="1"/>
              <a:t>Farcaster</a:t>
            </a:r>
            <a:r>
              <a:rPr lang="en-US" sz="3000" b="0" dirty="0"/>
              <a:t>. (2014). Data visualization process v1 [Online Image]. Retrieved April 28, 2016 from </a:t>
            </a:r>
            <a:r>
              <a:rPr lang="en-US" sz="3000" b="0" dirty="0">
                <a:hlinkClick r:id="rId3" tooltip="Link to Data Visualization Process Image"/>
              </a:rPr>
              <a:t>https://commons.wikimedia.org/wiki/File:Data_visualization_process_v1.png#/media/File:Data_visualization_process_v1.png</a:t>
            </a:r>
            <a:endParaRPr lang="en-US" sz="3000" b="0" dirty="0"/>
          </a:p>
          <a:p>
            <a:r>
              <a:rPr lang="en-US" sz="3000" b="0" dirty="0"/>
              <a:t>Slide 25: </a:t>
            </a:r>
            <a:r>
              <a:rPr lang="en-US" sz="3000" b="0" dirty="0" err="1"/>
              <a:t>Innesw</a:t>
            </a:r>
            <a:r>
              <a:rPr lang="en-US" sz="3000" b="0" dirty="0"/>
              <a:t>. (2014). Simple pie chart [Online Image]. Retrieved May 2, 2016 from</a:t>
            </a:r>
          </a:p>
          <a:p>
            <a:r>
              <a:rPr lang="en-US" sz="3000" b="0" dirty="0">
                <a:hlinkClick r:id="rId4"/>
              </a:rPr>
              <a:t>https://commons.wikimedia.org/wiki/File%3ACharts_SVG_Example_5_-_Simple_Pie_Chart.svg</a:t>
            </a:r>
            <a:endParaRPr lang="en-US" sz="3000" b="0" dirty="0"/>
          </a:p>
          <a:p>
            <a:endParaRPr lang="en-US" sz="3000" b="0" dirty="0"/>
          </a:p>
        </p:txBody>
      </p:sp>
    </p:spTree>
    <p:extLst>
      <p:ext uri="{BB962C8B-B14F-4D97-AF65-F5344CB8AC3E}">
        <p14:creationId xmlns:p14="http://schemas.microsoft.com/office/powerpoint/2010/main" val="19537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Learning Healthcare System</a:t>
            </a:r>
          </a:p>
        </p:txBody>
      </p:sp>
      <p:sp>
        <p:nvSpPr>
          <p:cNvPr id="3" name="Content Placeholder 2"/>
          <p:cNvSpPr>
            <a:spLocks noGrp="1"/>
          </p:cNvSpPr>
          <p:nvPr>
            <p:ph sz="quarter" idx="14"/>
          </p:nvPr>
        </p:nvSpPr>
        <p:spPr/>
        <p:txBody>
          <a:bodyPr>
            <a:normAutofit lnSpcReduction="10000"/>
          </a:bodyPr>
          <a:lstStyle/>
          <a:p>
            <a:r>
              <a:rPr lang="en-US" dirty="0"/>
              <a:t>IOM 2012 report “Best Care at Lower Cost: The Path to Continuously Learning Health Care in America” </a:t>
            </a:r>
          </a:p>
          <a:p>
            <a:r>
              <a:rPr lang="en-US" dirty="0"/>
              <a:t>Designed to:</a:t>
            </a:r>
          </a:p>
          <a:p>
            <a:pPr lvl="1"/>
            <a:r>
              <a:rPr lang="en-US" dirty="0"/>
              <a:t>Generate and apply the best evidence for the collaborative healthcare choices of each patient and provider</a:t>
            </a:r>
          </a:p>
          <a:p>
            <a:pPr lvl="1"/>
            <a:r>
              <a:rPr lang="en-US" dirty="0"/>
              <a:t>Drive the process of discovery as a natural outgrowth of patient care</a:t>
            </a:r>
          </a:p>
          <a:p>
            <a:pPr lvl="1"/>
            <a:r>
              <a:rPr lang="en-US" dirty="0"/>
              <a:t>Ensure innovation, quality, safety, and value in health care</a:t>
            </a:r>
          </a:p>
          <a:p>
            <a:r>
              <a:rPr lang="en-US" dirty="0"/>
              <a:t>Requires fundamental commitments to incentives, culture, and leadership that foster continuous "learning”</a:t>
            </a:r>
          </a:p>
        </p:txBody>
      </p:sp>
    </p:spTree>
    <p:extLst>
      <p:ext uri="{BB962C8B-B14F-4D97-AF65-F5344CB8AC3E}">
        <p14:creationId xmlns:p14="http://schemas.microsoft.com/office/powerpoint/2010/main" val="76835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of Patient Data</a:t>
            </a:r>
          </a:p>
        </p:txBody>
      </p:sp>
      <p:sp>
        <p:nvSpPr>
          <p:cNvPr id="3" name="Content Placeholder 2"/>
          <p:cNvSpPr>
            <a:spLocks noGrp="1"/>
          </p:cNvSpPr>
          <p:nvPr>
            <p:ph sz="quarter" idx="14"/>
          </p:nvPr>
        </p:nvSpPr>
        <p:spPr/>
        <p:txBody>
          <a:bodyPr/>
          <a:lstStyle/>
          <a:p>
            <a:r>
              <a:rPr lang="en-US" dirty="0"/>
              <a:t>Multiple systems in a hospital</a:t>
            </a:r>
          </a:p>
          <a:p>
            <a:r>
              <a:rPr lang="en-US" dirty="0"/>
              <a:t>These systems are designed for clinical use, not reporting purposes</a:t>
            </a:r>
          </a:p>
          <a:p>
            <a:r>
              <a:rPr lang="en-US" dirty="0"/>
              <a:t>None has a </a:t>
            </a:r>
            <a:r>
              <a:rPr lang="en-US" i="1" dirty="0"/>
              <a:t>complete</a:t>
            </a:r>
            <a:r>
              <a:rPr lang="en-US" dirty="0"/>
              <a:t> set of data for</a:t>
            </a:r>
          </a:p>
          <a:p>
            <a:pPr lvl="1"/>
            <a:r>
              <a:rPr lang="en-US" dirty="0"/>
              <a:t>Individual patients</a:t>
            </a:r>
          </a:p>
          <a:p>
            <a:pPr lvl="1"/>
            <a:r>
              <a:rPr lang="en-US" dirty="0"/>
              <a:t>Groups of patients</a:t>
            </a:r>
          </a:p>
        </p:txBody>
      </p:sp>
    </p:spTree>
    <p:extLst>
      <p:ext uri="{BB962C8B-B14F-4D97-AF65-F5344CB8AC3E}">
        <p14:creationId xmlns:p14="http://schemas.microsoft.com/office/powerpoint/2010/main" val="141963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Clinical Data Warehouse</a:t>
            </a:r>
          </a:p>
        </p:txBody>
      </p:sp>
      <p:sp>
        <p:nvSpPr>
          <p:cNvPr id="3" name="Content Placeholder 2"/>
          <p:cNvSpPr>
            <a:spLocks noGrp="1"/>
          </p:cNvSpPr>
          <p:nvPr>
            <p:ph sz="quarter" idx="14"/>
          </p:nvPr>
        </p:nvSpPr>
        <p:spPr>
          <a:xfrm>
            <a:off x="609600" y="1600200"/>
            <a:ext cx="5388864" cy="4572000"/>
          </a:xfrm>
        </p:spPr>
        <p:txBody>
          <a:bodyPr wrap="square" anchor="t">
            <a:normAutofit/>
          </a:bodyPr>
          <a:lstStyle/>
          <a:p>
            <a:r>
              <a:rPr lang="en-US" dirty="0"/>
              <a:t>Aggregates data for a patient from multiple sources</a:t>
            </a:r>
          </a:p>
          <a:p>
            <a:r>
              <a:rPr lang="en-US" dirty="0"/>
              <a:t>CDW used for analysis and reporting, not clinical care</a:t>
            </a:r>
          </a:p>
          <a:p>
            <a:r>
              <a:rPr lang="en-US" dirty="0"/>
              <a:t>Requires an extraction-transform-load process (</a:t>
            </a:r>
            <a:r>
              <a:rPr lang="en-US" b="1" dirty="0"/>
              <a:t>ETL</a:t>
            </a:r>
            <a:r>
              <a:rPr lang="en-US" dirty="0"/>
              <a:t>)</a:t>
            </a:r>
          </a:p>
        </p:txBody>
      </p:sp>
      <p:pic>
        <p:nvPicPr>
          <p:cNvPr id="8" name="Content Placeholder 7" descr="Data from seven disparate sources (providers' notes, device data, claims data from billing, prescription data from a pharmacy system, order and result data from a radiology information system, secondary order and result data from a laboratory inofmrtaion system, and perioperative data all input into an electronic health record (EHR).  The clinical data warehouse brings together data for a patient into a single, coordinated location and this location is used for analysis and reporting purposes. This is accomplished via a process known as Extraction-Transform-Load or ETL, which retrieves data from various clinical systems, synchronizes formats of data in a process called transformation, and cleans up the data, and then imports the data into the database of the clinical data warehouse for future analysis and reporting. &#10;&#10;" title="Figure showing Clinical Data Warehouse"/>
          <p:cNvPicPr>
            <a:picLocks noGrp="1" noChangeAspect="1"/>
          </p:cNvPicPr>
          <p:nvPr>
            <p:ph sz="quarter" idx="18"/>
          </p:nvPr>
        </p:nvPicPr>
        <p:blipFill>
          <a:blip r:embed="rId3"/>
          <a:stretch>
            <a:fillRect/>
          </a:stretch>
        </p:blipFill>
        <p:spPr>
          <a:xfrm>
            <a:off x="6197600" y="2012771"/>
            <a:ext cx="5388864" cy="3746858"/>
          </a:xfrm>
          <a:prstGeom prst="rect">
            <a:avLst/>
          </a:prstGeom>
          <a:noFill/>
        </p:spPr>
      </p:pic>
      <p:sp>
        <p:nvSpPr>
          <p:cNvPr id="5" name="Text Placeholder 4"/>
          <p:cNvSpPr>
            <a:spLocks noGrp="1"/>
          </p:cNvSpPr>
          <p:nvPr>
            <p:ph type="body" sz="quarter" idx="33"/>
          </p:nvPr>
        </p:nvSpPr>
        <p:spPr>
          <a:xfrm>
            <a:off x="7662417" y="5834996"/>
            <a:ext cx="2129653" cy="533400"/>
          </a:xfrm>
        </p:spPr>
        <p:txBody>
          <a:bodyPr wrap="square" anchor="t">
            <a:normAutofit/>
          </a:bodyPr>
          <a:lstStyle/>
          <a:p>
            <a:r>
              <a:rPr lang="en-US" b="1" i="1" dirty="0"/>
              <a:t>1.1 Figure: (Smith, 2016)</a:t>
            </a:r>
          </a:p>
        </p:txBody>
      </p:sp>
    </p:spTree>
    <p:extLst>
      <p:ext uri="{BB962C8B-B14F-4D97-AF65-F5344CB8AC3E}">
        <p14:creationId xmlns:p14="http://schemas.microsoft.com/office/powerpoint/2010/main" val="33937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Analytics</a:t>
            </a:r>
          </a:p>
        </p:txBody>
      </p:sp>
      <p:sp>
        <p:nvSpPr>
          <p:cNvPr id="3" name="Content Placeholder 2"/>
          <p:cNvSpPr>
            <a:spLocks noGrp="1"/>
          </p:cNvSpPr>
          <p:nvPr>
            <p:ph sz="quarter" idx="14"/>
          </p:nvPr>
        </p:nvSpPr>
        <p:spPr/>
        <p:txBody>
          <a:bodyPr/>
          <a:lstStyle/>
          <a:p>
            <a:r>
              <a:rPr lang="en-US" dirty="0"/>
              <a:t>Definition</a:t>
            </a:r>
          </a:p>
          <a:p>
            <a:r>
              <a:rPr lang="en-US" dirty="0"/>
              <a:t>Types of analytics</a:t>
            </a:r>
          </a:p>
          <a:p>
            <a:pPr lvl="1"/>
            <a:r>
              <a:rPr lang="en-US" dirty="0"/>
              <a:t>Descriptive</a:t>
            </a:r>
          </a:p>
          <a:p>
            <a:pPr lvl="1"/>
            <a:r>
              <a:rPr lang="en-US" dirty="0"/>
              <a:t>Diagnostic</a:t>
            </a:r>
          </a:p>
          <a:p>
            <a:pPr lvl="1"/>
            <a:r>
              <a:rPr lang="en-US" dirty="0"/>
              <a:t>Predictive</a:t>
            </a:r>
          </a:p>
          <a:p>
            <a:pPr lvl="1"/>
            <a:r>
              <a:rPr lang="en-US" dirty="0"/>
              <a:t>Prescriptive</a:t>
            </a:r>
          </a:p>
        </p:txBody>
      </p:sp>
    </p:spTree>
    <p:extLst>
      <p:ext uri="{BB962C8B-B14F-4D97-AF65-F5344CB8AC3E}">
        <p14:creationId xmlns:p14="http://schemas.microsoft.com/office/powerpoint/2010/main" val="187781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What is Analytics?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marL="0" indent="0">
              <a:buNone/>
            </a:pPr>
            <a:r>
              <a:rPr lang="en-US"/>
              <a:t>“The </a:t>
            </a:r>
            <a:r>
              <a:rPr lang="en-US" b="1"/>
              <a:t>discovery</a:t>
            </a:r>
            <a:r>
              <a:rPr lang="en-US"/>
              <a:t> of meaningful patterns in data and is one of the steps in the data life cycle of collection of raw data, preparation of information, analysis of patterns to synthesize knowledge, and action to produce value.”</a:t>
            </a:r>
          </a:p>
          <a:p>
            <a:pPr marL="0" indent="0">
              <a:buNone/>
            </a:pPr>
            <a:r>
              <a:rPr lang="en-US" b="1" i="1"/>
              <a:t>(NIST Big Data, 2015)</a:t>
            </a:r>
            <a:endParaRPr lang="en-US" b="1" i="1" dirty="0"/>
          </a:p>
        </p:txBody>
      </p:sp>
    </p:spTree>
    <p:extLst>
      <p:ext uri="{BB962C8B-B14F-4D97-AF65-F5344CB8AC3E}">
        <p14:creationId xmlns:p14="http://schemas.microsoft.com/office/powerpoint/2010/main" val="184749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Analytics? (Cont’d – 1)</a:t>
            </a:r>
          </a:p>
        </p:txBody>
      </p:sp>
      <p:sp>
        <p:nvSpPr>
          <p:cNvPr id="12" name="Content Placeholder 11"/>
          <p:cNvSpPr>
            <a:spLocks noGrp="1"/>
          </p:cNvSpPr>
          <p:nvPr>
            <p:ph sz="quarter" idx="14"/>
          </p:nvPr>
        </p:nvSpPr>
        <p:spPr>
          <a:xfrm>
            <a:off x="272247" y="2416946"/>
            <a:ext cx="6421515" cy="2341486"/>
          </a:xfrm>
        </p:spPr>
        <p:txBody>
          <a:bodyPr/>
          <a:lstStyle/>
          <a:p>
            <a:pPr marL="0" indent="0">
              <a:buNone/>
            </a:pPr>
            <a:r>
              <a:rPr lang="en-US" altLang="en-US" dirty="0"/>
              <a:t>Entire process of data collection, extraction, transformation, analysis, interpretation, and reporting.</a:t>
            </a:r>
          </a:p>
        </p:txBody>
      </p:sp>
      <p:pic>
        <p:nvPicPr>
          <p:cNvPr id="15" name="Content Placeholder 14" descr="The data science process shows raw data collected from sensors in the environment. Data is cleaned and processed to produce a clean, usable data set (e.g. a data table). Exploratory data analysis and statistical modeling may then be performed, yielding Reports used to make decisions and Data Products (such as retailers use to analyze purchase history) used to create data and feed it back into the environment. " title="Flowchart showing the data science process"/>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622743" y="1440403"/>
            <a:ext cx="4715522" cy="4207475"/>
          </a:xfrm>
        </p:spPr>
      </p:pic>
      <p:sp>
        <p:nvSpPr>
          <p:cNvPr id="14" name="Text Placeholder 13"/>
          <p:cNvSpPr>
            <a:spLocks noGrp="1"/>
          </p:cNvSpPr>
          <p:nvPr>
            <p:ph type="body" sz="quarter" idx="33"/>
          </p:nvPr>
        </p:nvSpPr>
        <p:spPr>
          <a:xfrm>
            <a:off x="7964279" y="5170387"/>
            <a:ext cx="3376338" cy="549052"/>
          </a:xfrm>
        </p:spPr>
        <p:txBody>
          <a:bodyPr/>
          <a:lstStyle/>
          <a:p>
            <a:r>
              <a:rPr lang="en-US" b="1" i="1" dirty="0"/>
              <a:t>Farcaster, 2014, CC BY-NC-SA 3.0</a:t>
            </a:r>
          </a:p>
        </p:txBody>
      </p:sp>
    </p:spTree>
    <p:extLst>
      <p:ext uri="{BB962C8B-B14F-4D97-AF65-F5344CB8AC3E}">
        <p14:creationId xmlns:p14="http://schemas.microsoft.com/office/powerpoint/2010/main" val="692836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ompX_unitY_Lecture_Slides_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1_CompX_unitY_Lecture_Slides_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1699</TotalTime>
  <Words>2300</Words>
  <Application>Microsoft Office PowerPoint</Application>
  <PresentationFormat>Widescreen</PresentationFormat>
  <Paragraphs>240</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Corbel</vt:lpstr>
      <vt:lpstr>Courier New</vt:lpstr>
      <vt:lpstr>Tahoma</vt:lpstr>
      <vt:lpstr>Verdana</vt:lpstr>
      <vt:lpstr>Wingdings</vt:lpstr>
      <vt:lpstr>CompX_unitY_Lecture_Slides_Template</vt:lpstr>
      <vt:lpstr>1_CompX_unitY_Lecture_Slides_Template</vt:lpstr>
      <vt:lpstr>Foundations of Health Data Science (FHDS)</vt:lpstr>
      <vt:lpstr>Learning Objectives</vt:lpstr>
      <vt:lpstr>Introduction</vt:lpstr>
      <vt:lpstr>A Learning Healthcare System</vt:lpstr>
      <vt:lpstr>The Big Picture of Patient Data</vt:lpstr>
      <vt:lpstr>Clinical Data Warehouse</vt:lpstr>
      <vt:lpstr>Introduction to Analytics</vt:lpstr>
      <vt:lpstr>What is Analytics?</vt:lpstr>
      <vt:lpstr>What is Analytics? (Cont’d – 1)</vt:lpstr>
      <vt:lpstr>What is Analytics? (Cont’d – 2)</vt:lpstr>
      <vt:lpstr>Types of Analytics: Overview</vt:lpstr>
      <vt:lpstr>Types of Analytics: Overview (Cont’d – 1)</vt:lpstr>
      <vt:lpstr>Descriptive Analytics</vt:lpstr>
      <vt:lpstr>Diagnostic Analytics</vt:lpstr>
      <vt:lpstr>Predictive Analytics</vt:lpstr>
      <vt:lpstr>What Predictive Analytics Cannot Do</vt:lpstr>
      <vt:lpstr>Prescriptive Analytics</vt:lpstr>
      <vt:lpstr>Steps in Data Analytics</vt:lpstr>
      <vt:lpstr>Step 1. Identify the Problem or Question and the Stakeholders</vt:lpstr>
      <vt:lpstr>Step 2. Identify what data are needed</vt:lpstr>
      <vt:lpstr>Step 3. Develop plans for retrieval and analysis</vt:lpstr>
      <vt:lpstr>Step 4. Extract / Transform/ Load (ETL) Process</vt:lpstr>
      <vt:lpstr>Step 5. Check, clean, and prepare the data</vt:lpstr>
      <vt:lpstr>Step 6. Analyze and interpret the data</vt:lpstr>
      <vt:lpstr>Step 7. Visualize the Data</vt:lpstr>
      <vt:lpstr>Step 8 &amp; 9: Disseminating and Implementing </vt:lpstr>
      <vt:lpstr>For Additional Information</vt:lpstr>
      <vt:lpstr>Lecture 3: Summary</vt:lpstr>
      <vt:lpstr>Lecture 1 - References</vt:lpstr>
      <vt:lpstr>Lecture 1 - References</vt:lpstr>
      <vt:lpstr>Lecture 1 - References</vt:lpstr>
      <vt:lpstr>Lecture 1 -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1, Health Care Data Analytics</dc:title>
  <dc:subject>Introduction to Health Care Data Analytics, Lecture a Slides</dc:subject>
  <dc:creator>U.S. Department of Health and Human Services Office of the National Coordinator for Health Information Technology</dc:creator>
  <cp:keywords>Analytics, data, Big Data, Common terms in data analysis</cp:keywords>
  <dc:description/>
  <cp:lastModifiedBy>Jubayer Hossain</cp:lastModifiedBy>
  <cp:revision>162</cp:revision>
  <dcterms:created xsi:type="dcterms:W3CDTF">2016-02-10T15:30:00Z</dcterms:created>
  <dcterms:modified xsi:type="dcterms:W3CDTF">2024-01-15T08:23:41Z</dcterms:modified>
  <cp:category>HIT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