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7" r:id="rId2"/>
    <p:sldId id="258" r:id="rId3"/>
    <p:sldId id="280" r:id="rId4"/>
    <p:sldId id="259" r:id="rId5"/>
    <p:sldId id="260" r:id="rId6"/>
    <p:sldId id="282" r:id="rId7"/>
    <p:sldId id="283" r:id="rId8"/>
    <p:sldId id="261" r:id="rId9"/>
    <p:sldId id="262" r:id="rId10"/>
    <p:sldId id="263" r:id="rId11"/>
    <p:sldId id="264" r:id="rId12"/>
    <p:sldId id="265" r:id="rId13"/>
    <p:sldId id="266" r:id="rId14"/>
    <p:sldId id="281" r:id="rId15"/>
    <p:sldId id="267" r:id="rId16"/>
    <p:sldId id="268" r:id="rId17"/>
    <p:sldId id="269" r:id="rId18"/>
    <p:sldId id="270" r:id="rId19"/>
    <p:sldId id="271" r:id="rId20"/>
    <p:sldId id="284" r:id="rId21"/>
    <p:sldId id="272" r:id="rId22"/>
    <p:sldId id="273" r:id="rId23"/>
    <p:sldId id="274" r:id="rId24"/>
    <p:sldId id="275" r:id="rId25"/>
    <p:sldId id="276" r:id="rId26"/>
    <p:sldId id="277" r:id="rId27"/>
    <p:sldId id="278" r:id="rId28"/>
    <p:sldId id="279" r:id="rId29"/>
  </p:sldIdLst>
  <p:sldSz cx="12192000" cy="6858000"/>
  <p:notesSz cx="7077075" cy="9051925"/>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0" autoAdjust="0"/>
  </p:normalViewPr>
  <p:slideViewPr>
    <p:cSldViewPr snapToGrid="0">
      <p:cViewPr varScale="1">
        <p:scale>
          <a:sx n="111" d="100"/>
          <a:sy n="111" d="100"/>
        </p:scale>
        <p:origin x="822"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522288" y="679450"/>
            <a:ext cx="6032500" cy="33940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2"/>
                </a:solidFill>
              </a:rPr>
              <a:t>So far, we</a:t>
            </a:r>
            <a:r>
              <a:rPr lang="en-US" baseline="0" dirty="0">
                <a:solidFill>
                  <a:schemeClr val="tx2"/>
                </a:solidFill>
              </a:rPr>
              <a:t> have highlighted the two main terms of the lecture: risk adjustment and predictive modeling. Let’s pause to define them more clearly.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solidFill>
                  <a:schemeClr val="tx2"/>
                </a:solidFill>
              </a:rPr>
              <a:t>The term risk adjustment can be used in many contexts, but when speaking in relationship to health information technology, or HIT, risk adjustment refers to how we a</a:t>
            </a:r>
            <a:r>
              <a:rPr lang="en-US" dirty="0">
                <a:solidFill>
                  <a:schemeClr val="tx2"/>
                </a:solidFill>
              </a:rPr>
              <a:t>djust the level of measured outcomes to account for risk factors of the patient, the environment, and the health</a:t>
            </a:r>
            <a:r>
              <a:rPr lang="en-US" baseline="0" dirty="0">
                <a:solidFill>
                  <a:schemeClr val="tx2"/>
                </a:solidFill>
              </a:rPr>
              <a:t> care </a:t>
            </a:r>
            <a:r>
              <a:rPr lang="en-US" dirty="0">
                <a:solidFill>
                  <a:schemeClr val="tx2"/>
                </a:solidFill>
              </a:rPr>
              <a:t>system</a:t>
            </a:r>
            <a:r>
              <a:rPr lang="en-US" baseline="0" dirty="0">
                <a:solidFill>
                  <a:schemeClr val="tx2"/>
                </a:solidFill>
              </a:rPr>
              <a:t>. Historically, this calculation was performed by actuaries concerned with understanding the expected cost of a person or group of persons, based on measurable factors. Currently, as health systems become responsible for the cost of patients they see, risk adjustment is being used to facilitate alternative payment models and risk stratification.</a:t>
            </a:r>
            <a:endParaRPr lang="en-US" sz="1000" baseline="0" dirty="0">
              <a:solidFill>
                <a:schemeClr val="tx2"/>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baseline="0" dirty="0">
                <a:solidFill>
                  <a:schemeClr val="tx2"/>
                </a:solidFill>
              </a:rPr>
              <a:t>A</a:t>
            </a:r>
            <a:r>
              <a:rPr lang="en-US" sz="1000" dirty="0">
                <a:solidFill>
                  <a:schemeClr val="tx2"/>
                </a:solidFill>
              </a:rPr>
              <a:t>lternative payment models refer to when you pay a provider based on something other than just the count of services performed. It may mean you pay a fixed amount, or a capitated payment-regardless of services, or it may involve the quality or performance</a:t>
            </a:r>
            <a:r>
              <a:rPr lang="en-US" sz="1000" baseline="0" dirty="0">
                <a:solidFill>
                  <a:schemeClr val="tx2"/>
                </a:solidFill>
              </a:rPr>
              <a:t> of services</a:t>
            </a:r>
            <a:r>
              <a:rPr lang="en-US" sz="1000" dirty="0">
                <a:solidFill>
                  <a:schemeClr val="tx2"/>
                </a:solidFill>
              </a:rPr>
              <a:t>.</a:t>
            </a:r>
            <a:endParaRPr lang="en-US" sz="1000" baseline="0" dirty="0">
              <a:solidFill>
                <a:schemeClr val="tx2"/>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solidFill>
                  <a:schemeClr val="tx2"/>
                </a:solidFill>
              </a:rPr>
              <a:t>The term predictive modeling refers to predicting an outcome, or the likelihood of an outcome, </a:t>
            </a:r>
            <a:r>
              <a:rPr lang="en-US" dirty="0">
                <a:solidFill>
                  <a:schemeClr val="tx2"/>
                </a:solidFill>
              </a:rPr>
              <a:t>based on the factors of the patient, the environment, and the health care system. One</a:t>
            </a:r>
            <a:r>
              <a:rPr lang="en-US" baseline="0" dirty="0">
                <a:solidFill>
                  <a:schemeClr val="tx2"/>
                </a:solidFill>
              </a:rPr>
              <a:t> example of this is to identify which patients undergoing obesity surgery are most likely to have complications. </a:t>
            </a:r>
            <a:endParaRPr lang="en-US" dirty="0">
              <a:solidFill>
                <a:schemeClr val="tx2"/>
              </a:solidFill>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4278955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Risk adjustment and predictive modeling </a:t>
            </a:r>
            <a:r>
              <a:rPr lang="en-US" dirty="0"/>
              <a:t>share several key concepts.</a:t>
            </a:r>
            <a:r>
              <a:rPr lang="en-US" baseline="0" dirty="0"/>
              <a:t> First, both are concerned with outcomes. The outcomes can be measured levels, such as cost or blood pressure; or constructed values, such as whether a patient has been readmitted after an initial stay in the hospital. </a:t>
            </a:r>
          </a:p>
          <a:p>
            <a:r>
              <a:rPr lang="en-US" baseline="0" dirty="0"/>
              <a:t>When designing a risk adjustment or predictive model, costs, also known as expenditures, are measured continuously from 0 to any total amount. </a:t>
            </a:r>
          </a:p>
          <a:p>
            <a:r>
              <a:rPr lang="en-US" baseline="0" dirty="0"/>
              <a:t>Other outcomes, like readmission, mortality, or complications are events that are simply measured with a yes or no, and are typically coded as a 1 or a 0 in the data. </a:t>
            </a:r>
          </a:p>
          <a:p>
            <a:r>
              <a:rPr lang="en-US" baseline="0" dirty="0"/>
              <a:t>The other concept common to both risk adjustment and predictive modeling are </a:t>
            </a:r>
            <a:r>
              <a:rPr lang="en-US" i="0" baseline="0" dirty="0"/>
              <a:t>characteristics</a:t>
            </a:r>
            <a:r>
              <a:rPr lang="en-US" baseline="0" dirty="0"/>
              <a:t> </a:t>
            </a:r>
            <a:r>
              <a:rPr lang="en-US" i="1" baseline="0" dirty="0"/>
              <a:t>related</a:t>
            </a:r>
            <a:r>
              <a:rPr lang="en-US" baseline="0" dirty="0"/>
              <a:t> to the outcome. These can be called factors, predicting variables, or independent variables. Some common examples in health care include age, sex, and marital status. Additionally, diagnoses-such as heart disease and diabetes-represent a rich array of information about a person.</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271916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For</a:t>
            </a:r>
            <a:r>
              <a:rPr lang="en-US" baseline="0" dirty="0"/>
              <a:t> health spending, the diagram from Van de </a:t>
            </a:r>
            <a:r>
              <a:rPr lang="en-US" baseline="0" dirty="0" err="1"/>
              <a:t>Ven</a:t>
            </a:r>
            <a:r>
              <a:rPr lang="en-US" baseline="0" dirty="0"/>
              <a:t> and Ellis’s book on risk adjustment suggests that most of the variation in health care expenditures is random and cannot be explained by systematic features. </a:t>
            </a:r>
          </a:p>
          <a:p>
            <a:r>
              <a:rPr lang="en-US" baseline="0" dirty="0"/>
              <a:t>The chart does not empirically estimate the proportions, but lists the different types of factors that could be included in risk adjustment, such as: age and sex, health status, socio-economic, provider, input prices, market power, and benefit plan. The last three apply more directly to health spending than the other outcomes do.</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201808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a:t>
            </a:r>
            <a:r>
              <a:rPr lang="en-US" baseline="0" dirty="0"/>
              <a:t> basic process of risk adjustment and predictive modeling can be summarized with the following four steps. </a:t>
            </a:r>
          </a:p>
          <a:p>
            <a:r>
              <a:rPr lang="en-US" baseline="0" dirty="0"/>
              <a:t>Step one, estimate the relationship between the factors and the outcome. If there is only one factor, such as sex, with two values-male and female-the mean outcome level for each value will work. If there is more than one factor, a regression model is needed.</a:t>
            </a:r>
          </a:p>
          <a:p>
            <a:r>
              <a:rPr lang="en-US" baseline="0" dirty="0"/>
              <a:t>Step two, predict the outcomes for each observation. This could be based on the mean value or the coefficients from the regression model in step 1. The predicted outcome is the primary output of predictive modeling.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376702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Step three, if risk adjustment is needed for a group of observations, such as a clinic, then for each group of observations, calculate the ratio of the mean </a:t>
            </a:r>
            <a:r>
              <a:rPr lang="en-US" i="1" baseline="0" dirty="0"/>
              <a:t>predicted</a:t>
            </a:r>
            <a:r>
              <a:rPr lang="en-US" baseline="0" dirty="0"/>
              <a:t> levels from step 2 to the mean </a:t>
            </a:r>
            <a:r>
              <a:rPr lang="en-US" i="1" baseline="0" dirty="0"/>
              <a:t>actual</a:t>
            </a:r>
            <a:r>
              <a:rPr lang="en-US" baseline="0" dirty="0"/>
              <a:t> levels. The ratio is the risk-adjusted index value for the group’s outcome.</a:t>
            </a:r>
          </a:p>
          <a:p>
            <a:r>
              <a:rPr lang="en-US" baseline="0" dirty="0"/>
              <a:t>Step four, multiply the ratio by the mean outcome level. This produces the risk-adjusted level of the outcome for the group.</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3767024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There are three main</a:t>
            </a:r>
            <a:r>
              <a:rPr lang="en-US" baseline="0" dirty="0"/>
              <a:t> types of r</a:t>
            </a:r>
            <a:r>
              <a:rPr lang="en-US" dirty="0"/>
              <a:t>isk adjustment</a:t>
            </a:r>
            <a:r>
              <a:rPr lang="en-US" baseline="0" dirty="0"/>
              <a:t> that are worth noting. </a:t>
            </a:r>
          </a:p>
          <a:p>
            <a:r>
              <a:rPr lang="en-US" baseline="0" dirty="0"/>
              <a:t>Retrospective risk adjustment uses factors in the previous period to predict previous period outcomes.</a:t>
            </a:r>
          </a:p>
          <a:p>
            <a:r>
              <a:rPr lang="en-US" baseline="0" dirty="0"/>
              <a:t>Concurrent risk adjustment uses factors up through and in to the current period to predict the final level of the current period. In particular, it can include the current level of the outcome of interest, though it is not yet completed.</a:t>
            </a:r>
          </a:p>
          <a:p>
            <a:r>
              <a:rPr lang="en-US" baseline="0" dirty="0"/>
              <a:t>Prospective risk adjustment uses factors from the previous period, including the outcome, if available, to predict future period outcome. It is worth noting that some factors may not predict the future very well, despite being good retrospective factors, if the factor is unlikely to persistently affect the outcome. For instance, the diagnosis of a broken leg is likely to affect the retrospective and concurrent risk, but much less so the prospective risk. Most patients will not have ongoing care if a broken leg is able to heal properly.</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3413711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Not all models are the same and it is worth knowing how they perform. The most</a:t>
            </a:r>
            <a:r>
              <a:rPr lang="en-US" baseline="0" dirty="0"/>
              <a:t> common measures used to evaluate risk adjustment and predictive models include the R-Squared and mean absolute prediction error. </a:t>
            </a:r>
          </a:p>
          <a:p>
            <a:r>
              <a:rPr lang="en-US" baseline="0" dirty="0"/>
              <a:t>The r-squared is the percentage of the total variation explained by factors in the model. </a:t>
            </a:r>
          </a:p>
          <a:p>
            <a:r>
              <a:rPr lang="en-US" baseline="0" dirty="0"/>
              <a:t>The mean absolute prediction error, or </a:t>
            </a:r>
            <a:r>
              <a:rPr lang="en-US" baseline="0" dirty="0" err="1"/>
              <a:t>MAPE</a:t>
            </a:r>
            <a:r>
              <a:rPr lang="en-US" baseline="0" dirty="0"/>
              <a:t>, computes the difference between each outcome and its predicted level, then takes the mean of this error across all observations. Lower numbers are better for the MAPE.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284140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To get a sense of the how the R-squared relates to the data, the scatter</a:t>
            </a:r>
            <a:r>
              <a:rPr lang="en-US" baseline="0" dirty="0"/>
              <a:t> plots of cost and risk score</a:t>
            </a:r>
            <a:r>
              <a:rPr lang="en-US" dirty="0"/>
              <a:t> on the slide </a:t>
            </a:r>
            <a:r>
              <a:rPr lang="en-US" baseline="0" dirty="0"/>
              <a:t>show the r-squared at 3 levels: 0.06, 0.16, and 0.93. </a:t>
            </a:r>
          </a:p>
          <a:p>
            <a:r>
              <a:rPr lang="en-US" baseline="0" dirty="0"/>
              <a:t>As is evident in the third panel, an r-squared value of 0.93 means the observed values on the y-axis are closer to the predicted values, which are shown on the blue line. Unfortunately for health care outcomes, most models are more similar to the first or second panels and thus the risk score does not provide as much information about what is likely to occur.</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140605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In</a:t>
            </a:r>
            <a:r>
              <a:rPr lang="en-US" baseline="0" dirty="0"/>
              <a:t> predictive modeling it is typical to use the predicted score to categorize patients into different types. For instance, all patients with a risk score above a threshold of 90 on a scale of 0 to 100, may be considered “high risk”. </a:t>
            </a:r>
          </a:p>
          <a:p>
            <a:r>
              <a:rPr lang="en-US" baseline="0" dirty="0"/>
              <a:t>After this threshold has been established, it is possible to calculate various measures of how the predicted category compared to the actual category. The most common measures are the sensitivity, or percent of true positives-of those </a:t>
            </a:r>
            <a:r>
              <a:rPr lang="en-US" i="1" baseline="0" dirty="0"/>
              <a:t>being</a:t>
            </a:r>
            <a:r>
              <a:rPr lang="en-US" baseline="0" dirty="0"/>
              <a:t> high risk-that were predicted to be high risk. </a:t>
            </a:r>
          </a:p>
          <a:p>
            <a:r>
              <a:rPr lang="en-US" baseline="0" dirty="0"/>
              <a:t>Specificity refers to how well the predictive model rules out negatives, or patients who are not high risk. For example, the model could essentially declare all patients to be high-risk and the sensitivity would be very high. Though to be useful, it also needs to rule out some patients. Thus specificity is calculated as the percentage of </a:t>
            </a:r>
            <a:r>
              <a:rPr lang="en-US" i="1" baseline="0" dirty="0"/>
              <a:t>true</a:t>
            </a:r>
            <a:r>
              <a:rPr lang="en-US" baseline="0" dirty="0"/>
              <a:t> negatives that were </a:t>
            </a:r>
            <a:r>
              <a:rPr lang="en-US" i="1" baseline="0" dirty="0"/>
              <a:t>predicted</a:t>
            </a:r>
            <a:r>
              <a:rPr lang="en-US" baseline="0" dirty="0"/>
              <a:t> as negative.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1148402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One</a:t>
            </a:r>
            <a:r>
              <a:rPr lang="en-US" baseline="0" dirty="0"/>
              <a:t> additional term that is worth knowing about for risk adjustment models is the C-Statistic. This takes a little explaining, which is why you don’t see the word C-Statistic on the slide yet.</a:t>
            </a:r>
          </a:p>
          <a:p>
            <a:r>
              <a:rPr lang="en-US" baseline="0" dirty="0"/>
              <a:t>As mentioned on the previous slide, when the predicted values are classified, a threshold is used. </a:t>
            </a:r>
          </a:p>
          <a:p>
            <a:r>
              <a:rPr lang="en-US" baseline="0" dirty="0"/>
              <a:t>Since the performance statistics will be different based on that threshold, it is common to calculate a statistic which captures the accuracy, both sensitivity and specificity equally, across all possible thresholds. This is displayed as the receiver operating characteristic, or ROC curve.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344044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objectives for this unit, </a:t>
            </a:r>
            <a:r>
              <a:rPr lang="en-US" b="0" dirty="0">
                <a:latin typeface="Calibri" charset="0"/>
              </a:rPr>
              <a:t>Risk Adjustment and Predictive Modeling,</a:t>
            </a:r>
            <a:r>
              <a:rPr lang="en-US" b="1" dirty="0">
                <a:latin typeface="Calibri" charset="0"/>
              </a:rPr>
              <a:t> </a:t>
            </a:r>
            <a:r>
              <a:rPr lang="en-US" dirty="0"/>
              <a:t>are to:</a:t>
            </a:r>
          </a:p>
          <a:p>
            <a:pPr marL="171450" indent="-171450">
              <a:buFont typeface="Arial" panose="020B0604020202020204" pitchFamily="34" charset="0"/>
              <a:buChar char="•"/>
            </a:pPr>
            <a:r>
              <a:rPr lang="en-US" sz="1000" dirty="0">
                <a:latin typeface="Calibri" charset="0"/>
              </a:rPr>
              <a:t>Define risk adjustment, predictive modeling, and validations of models in health care,</a:t>
            </a:r>
          </a:p>
          <a:p>
            <a:pPr marL="171450" indent="-171450">
              <a:buFont typeface="Arial" panose="020B0604020202020204" pitchFamily="34" charset="0"/>
              <a:buChar char="•"/>
            </a:pPr>
            <a:r>
              <a:rPr lang="en-US" sz="1000" dirty="0">
                <a:latin typeface="Calibri" charset="0"/>
              </a:rPr>
              <a:t>Identify the health care and other data needed to perform risk adjustment and predictive modeling,</a:t>
            </a:r>
          </a:p>
          <a:p>
            <a:pPr marL="171450" indent="-171450">
              <a:buFont typeface="Arial" panose="020B0604020202020204" pitchFamily="34" charset="0"/>
              <a:buChar char="•"/>
            </a:pPr>
            <a:r>
              <a:rPr lang="en-US" sz="1000" dirty="0">
                <a:latin typeface="Calibri" charset="0"/>
              </a:rPr>
              <a:t>Relate risk adjustment and population segmentation to allocation of health care resources and health care redesign,</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It is the area under the curve that is known as the C-statistic. Ranging between 0 and 100 percent, values above 50 indicate the model is performing better than randomly picking observations to exceed the threshold.</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1190649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Factors and outcomes for estimating</a:t>
            </a:r>
            <a:r>
              <a:rPr lang="en-US" baseline="0" dirty="0"/>
              <a:t> or predicting models can be gathered from many sources. </a:t>
            </a:r>
          </a:p>
          <a:p>
            <a:r>
              <a:rPr lang="en-US" baseline="0" dirty="0"/>
              <a:t>Claims data are the records between providers and payers of services performed. These data typically include the diagnosis and basic demographic information, such as age and sex. </a:t>
            </a:r>
          </a:p>
          <a:p>
            <a:r>
              <a:rPr lang="en-US" baseline="0" dirty="0"/>
              <a:t>Enrollment data can provide additional demographic information that is not included in the claim record. Importantly, these data will include factors for individuals who have not had claims submitted on their behalf. </a:t>
            </a:r>
          </a:p>
          <a:p>
            <a:r>
              <a:rPr lang="en-US" baseline="0" dirty="0"/>
              <a:t>Finally, many organizations have electronic health records which can include detailed clinician notes, lab values, and other measurements not included in claims or enrollment data.</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3046469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2000" dirty="0"/>
              <a:t>As indicated previously, the adjustment and predictive models need to be estimated, and for more accuracy, those estimates should</a:t>
            </a:r>
            <a:r>
              <a:rPr lang="en-US" sz="2000" baseline="0" dirty="0"/>
              <a:t> be based </a:t>
            </a:r>
            <a:r>
              <a:rPr lang="en-US" sz="2000" dirty="0"/>
              <a:t>on a large population. Because organizations may not have access to the data needed</a:t>
            </a:r>
            <a:r>
              <a:rPr lang="en-US" sz="2000" baseline="0" dirty="0"/>
              <a:t> </a:t>
            </a:r>
            <a:r>
              <a:rPr lang="en-US" sz="2000" dirty="0"/>
              <a:t>to estimate the models or they may lack the expertise necessary to estimate</a:t>
            </a:r>
            <a:r>
              <a:rPr lang="en-US" sz="2000" baseline="0" dirty="0"/>
              <a:t> the models</a:t>
            </a:r>
            <a:r>
              <a:rPr lang="en-US" sz="2000" dirty="0"/>
              <a:t>, they frequently acquire existing models from vendors. The vendors sell software systems which have the coefficients embedded, sometimes even hidden in the software, and then apply them to characteristics of the records at the organization.</a:t>
            </a:r>
            <a:r>
              <a:rPr lang="en-US" sz="2000" baseline="0" dirty="0"/>
              <a:t> </a:t>
            </a:r>
            <a:r>
              <a:rPr lang="en-US" sz="2000" dirty="0"/>
              <a:t>The organization is then able to obtain scores for each record to use for risk adjustment or predictive modeling. </a:t>
            </a:r>
          </a:p>
          <a:p>
            <a:r>
              <a:rPr lang="en-US" sz="1800" dirty="0"/>
              <a:t>Can you guess why the software sometimes just gives a list of people above a threshold rather than the score itself? </a:t>
            </a:r>
          </a:p>
          <a:p>
            <a:r>
              <a:rPr lang="en-US" dirty="0"/>
              <a:t>If the score was provided, the organization</a:t>
            </a:r>
            <a:r>
              <a:rPr lang="en-US" baseline="0" dirty="0"/>
              <a:t> may be able to test different values and figure out the coefficient for each factor and no longer need to purchase the product.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dirty="0"/>
          </a:p>
        </p:txBody>
      </p:sp>
    </p:spTree>
    <p:extLst>
      <p:ext uri="{BB962C8B-B14F-4D97-AF65-F5344CB8AC3E}">
        <p14:creationId xmlns:p14="http://schemas.microsoft.com/office/powerpoint/2010/main" val="2739443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Some</a:t>
            </a:r>
            <a:r>
              <a:rPr lang="en-US" baseline="0" dirty="0"/>
              <a:t> of the larger private vendors of risk adjustment models include the Symmetry product from </a:t>
            </a:r>
            <a:r>
              <a:rPr lang="en-US" baseline="0" dirty="0" err="1"/>
              <a:t>Optum</a:t>
            </a:r>
            <a:r>
              <a:rPr lang="en-US" baseline="0" dirty="0"/>
              <a:t> which calls its scores episode risk groups. </a:t>
            </a:r>
          </a:p>
          <a:p>
            <a:r>
              <a:rPr lang="en-US" baseline="0" dirty="0"/>
              <a:t>The 3M company produces scores called clinical risk groups. </a:t>
            </a:r>
          </a:p>
          <a:p>
            <a:r>
              <a:rPr lang="en-US" baseline="0" dirty="0"/>
              <a:t>Verisk produces risk scores given by the abbreviation </a:t>
            </a:r>
            <a:r>
              <a:rPr lang="en-US" baseline="0" dirty="0" err="1"/>
              <a:t>DxCG</a:t>
            </a:r>
            <a:r>
              <a:rPr lang="en-US" baseline="0" dirty="0"/>
              <a:t>. </a:t>
            </a:r>
          </a:p>
          <a:p>
            <a:r>
              <a:rPr lang="en-US" baseline="0" dirty="0" err="1"/>
              <a:t>Truven</a:t>
            </a:r>
            <a:r>
              <a:rPr lang="en-US" baseline="0" dirty="0"/>
              <a:t> has a product called the Medical Episode Grouper. </a:t>
            </a:r>
          </a:p>
          <a:p>
            <a:r>
              <a:rPr lang="en-US" baseline="0" dirty="0"/>
              <a:t>Some public entities have also created ways to adjust risk. The Centers for Medicare and Medicaid Services, or CMS, created the hierarchical clinical classifications. </a:t>
            </a:r>
          </a:p>
          <a:p>
            <a:r>
              <a:rPr lang="en-US" baseline="0" dirty="0"/>
              <a:t>Johns Hopkins University created the adjusted clinical groups, or </a:t>
            </a:r>
            <a:r>
              <a:rPr lang="en-US" baseline="0" dirty="0" err="1"/>
              <a:t>ACG</a:t>
            </a:r>
            <a:r>
              <a:rPr lang="en-US" baseline="0" dirty="0"/>
              <a:t>. </a:t>
            </a:r>
          </a:p>
          <a:p>
            <a:r>
              <a:rPr lang="en-US" baseline="0" dirty="0"/>
              <a:t>The University of San Diego has maintained the chronic disability payment system, or </a:t>
            </a:r>
            <a:r>
              <a:rPr lang="en-US" baseline="0" dirty="0" err="1"/>
              <a:t>CDPS</a:t>
            </a:r>
            <a:r>
              <a:rPr lang="en-US" baseline="0" dirty="0"/>
              <a:t>, which is targeted at the Medicaid population. </a:t>
            </a:r>
          </a:p>
          <a:p>
            <a:r>
              <a:rPr lang="en-US" baseline="0" dirty="0"/>
              <a:t>There are many other risk adjustment models for sale and use.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dirty="0"/>
          </a:p>
        </p:txBody>
      </p:sp>
    </p:spTree>
    <p:extLst>
      <p:ext uri="{BB962C8B-B14F-4D97-AF65-F5344CB8AC3E}">
        <p14:creationId xmlns:p14="http://schemas.microsoft.com/office/powerpoint/2010/main" val="41114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So, which product is best? </a:t>
            </a:r>
            <a:r>
              <a:rPr lang="en-US" baseline="0" dirty="0"/>
              <a:t>A 2007 study by Winkelman and </a:t>
            </a:r>
            <a:r>
              <a:rPr lang="en-US" baseline="0" dirty="0" err="1"/>
              <a:t>Mehmud</a:t>
            </a:r>
            <a:r>
              <a:rPr lang="en-US" baseline="0" dirty="0"/>
              <a:t> for the Society of Actuaries compared various risk adjustment models using the performance statistics we discussed: R-Squared and mean absolute prediction error. While many versions of the comparison were conducted, it is worth noting that the highest performing risk score, Verisk </a:t>
            </a:r>
            <a:r>
              <a:rPr lang="en-US" baseline="0" dirty="0" err="1"/>
              <a:t>DxCG</a:t>
            </a:r>
            <a:r>
              <a:rPr lang="en-US" baseline="0" dirty="0"/>
              <a:t>, using only diagnosis information - and age and sex - had an R-squared value of 20.6, and 26.5 when previous cost information is included. The </a:t>
            </a:r>
            <a:r>
              <a:rPr lang="en-US" baseline="0" dirty="0" err="1"/>
              <a:t>CDPS</a:t>
            </a:r>
            <a:r>
              <a:rPr lang="en-US" baseline="0" dirty="0"/>
              <a:t> model was the lowest, with an R-squared of 14.9. </a:t>
            </a:r>
          </a:p>
          <a:p>
            <a:r>
              <a:rPr lang="en-US" baseline="0" dirty="0"/>
              <a:t>The Mean Absolute Prediction Error is presented as a percent of the prediction itself, so the errors often are nearly as large as the prediction itself. Lower MAPEs are better, and generally follow the R-squared.</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dirty="0"/>
          </a:p>
        </p:txBody>
      </p:sp>
    </p:spTree>
    <p:extLst>
      <p:ext uri="{BB962C8B-B14F-4D97-AF65-F5344CB8AC3E}">
        <p14:creationId xmlns:p14="http://schemas.microsoft.com/office/powerpoint/2010/main" val="327857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Returning to Wanda’s problem</a:t>
            </a:r>
            <a:r>
              <a:rPr lang="en-US" baseline="0" dirty="0"/>
              <a:t> of adjusting her 30-day readmission rate for risk and trying to predict patients at risk of readmission, we are left with two general options: She could purchase a product from a vendor or construct her own. </a:t>
            </a:r>
          </a:p>
          <a:p>
            <a:r>
              <a:rPr lang="en-US" baseline="0" dirty="0"/>
              <a:t>With either approach, she will want to compare her risk adjusted rates to the benchmarks against which she is judged, and assess the size of the problem. </a:t>
            </a:r>
          </a:p>
          <a:p>
            <a:r>
              <a:rPr lang="en-US" baseline="0" dirty="0"/>
              <a:t>Next, she can use predictive modeling features to identify cases that are responsive to an intervention. The data exercise associated with this unit will provide a similar activity.</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dirty="0"/>
          </a:p>
        </p:txBody>
      </p:sp>
    </p:spTree>
    <p:extLst>
      <p:ext uri="{BB962C8B-B14F-4D97-AF65-F5344CB8AC3E}">
        <p14:creationId xmlns:p14="http://schemas.microsoft.com/office/powerpoint/2010/main" val="327898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eaLnBrk="1" hangingPunct="1">
              <a:spcBef>
                <a:spcPct val="0"/>
              </a:spcBef>
            </a:pPr>
            <a:r>
              <a:rPr lang="en-US" altLang="en-US" dirty="0"/>
              <a:t>This concludes lecture a of</a:t>
            </a:r>
            <a:r>
              <a:rPr lang="en-US" altLang="en-US" baseline="0" dirty="0"/>
              <a:t> </a:t>
            </a:r>
            <a:r>
              <a:rPr lang="en-US" dirty="0"/>
              <a:t>Risk Adjustment and Predictive Modeling.</a:t>
            </a:r>
            <a:endParaRPr lang="en-US" altLang="en-US" dirty="0"/>
          </a:p>
          <a:p>
            <a:r>
              <a:rPr lang="en-US" dirty="0"/>
              <a:t>In this lecture, we </a:t>
            </a:r>
            <a:r>
              <a:rPr lang="en-US" baseline="0" dirty="0"/>
              <a:t>showed that risk adjustment is the process of adjusting outcomes by patient variables, such as age, health status, and other conditions, while predictive modeling attempts to predict the likelihood of an outcome.  </a:t>
            </a:r>
          </a:p>
          <a:p>
            <a:r>
              <a:rPr lang="en-US" baseline="0" dirty="0"/>
              <a:t>We discussed how validating the models requires comparing predictions to reality; we discussed R-squared, or proportion of variation explained, the mean absolute prediction error, area under the curve, and other classification metrics.  </a:t>
            </a:r>
          </a:p>
          <a:p>
            <a:r>
              <a:rPr lang="en-US" baseline="0" dirty="0"/>
              <a:t>Finally, data come from many different sources, but most common are health care claims, enrollment, and electronic health record data.</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780028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References slide. 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dirty="0"/>
          </a:p>
        </p:txBody>
      </p:sp>
    </p:spTree>
    <p:extLst>
      <p:ext uri="{BB962C8B-B14F-4D97-AF65-F5344CB8AC3E}">
        <p14:creationId xmlns:p14="http://schemas.microsoft.com/office/powerpoint/2010/main" val="437851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133886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latin typeface="Calibri" charset="0"/>
              </a:rPr>
              <a:t>Discuss uses of risk adjustment and modeling in value-based models of care,</a:t>
            </a:r>
          </a:p>
          <a:p>
            <a:pPr marL="171450" indent="-171450">
              <a:buFont typeface="Arial" panose="020B0604020202020204" pitchFamily="34" charset="0"/>
              <a:buChar char="•"/>
            </a:pPr>
            <a:r>
              <a:rPr lang="en-US" sz="1000" dirty="0">
                <a:latin typeface="Calibri" charset="0"/>
              </a:rPr>
              <a:t>Delineate the use of health information technology in the creation, delivery, and evaluation of prediction models,</a:t>
            </a:r>
          </a:p>
          <a:p>
            <a:pPr marL="171450" indent="-171450">
              <a:buFont typeface="Arial" panose="020B0604020202020204" pitchFamily="34" charset="0"/>
              <a:buChar char="•"/>
            </a:pPr>
            <a:r>
              <a:rPr lang="en-US" sz="1000" dirty="0">
                <a:latin typeface="Calibri" charset="0"/>
              </a:rPr>
              <a:t>And, describe ethical considerations in risk adjustment in population management</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7414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In this lecture, we will examine a scenario that employs data analytics in a health care setting, define some of the terms frequently used when doing risk adjustment and data analytics, give an overview of how to perform risk adjustment and predictive modeling, describe several types of risk adjustment, and identify the data needed to perform risk adjustment and predictive modeling. </a:t>
            </a:r>
            <a:endParaRPr lang="en-US" dirty="0"/>
          </a:p>
          <a:p>
            <a:r>
              <a:rPr lang="en-US" dirty="0"/>
              <a:t>T</a:t>
            </a:r>
            <a:r>
              <a:rPr lang="en-US" baseline="0" dirty="0"/>
              <a:t>o understand the purpose of risk adjustment and predictive modeling, let’s imagine a concrete scenario. In our scenario, Wanda is the Chief Analytics Officer at HealthWest. HealthWest consists of 2 hospitals, 90 clinics, 800 providers, and 350,000 patients. Her job is to improve value at HealthWest using its data, information, and knowledge.  </a:t>
            </a:r>
            <a:endParaRPr lang="en-US" dirty="0"/>
          </a:p>
        </p:txBody>
      </p:sp>
      <p:sp>
        <p:nvSpPr>
          <p:cNvPr id="4" name="Slide Number Placeholder 3"/>
          <p:cNvSpPr>
            <a:spLocks noGrp="1"/>
          </p:cNvSpPr>
          <p:nvPr>
            <p:ph type="sldNum" sz="quarter" idx="10"/>
          </p:nvPr>
        </p:nvSpPr>
        <p:spPr/>
        <p:txBody>
          <a:bodyPr/>
          <a:lstStyle/>
          <a:p>
            <a:fld id="{83B7D4D7-63D9-4A9C-A028-D85ED55EDB29}" type="slidenum">
              <a:rPr lang="en-US" smtClean="0"/>
              <a:t>4</a:t>
            </a:fld>
            <a:endParaRPr lang="en-US" dirty="0"/>
          </a:p>
        </p:txBody>
      </p:sp>
    </p:spTree>
    <p:extLst>
      <p:ext uri="{BB962C8B-B14F-4D97-AF65-F5344CB8AC3E}">
        <p14:creationId xmlns:p14="http://schemas.microsoft.com/office/powerpoint/2010/main" val="145593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To</a:t>
            </a:r>
            <a:r>
              <a:rPr lang="en-US" baseline="0" dirty="0"/>
              <a:t> tackle her job, Wanda employs three main strategies. </a:t>
            </a:r>
          </a:p>
          <a:p>
            <a:r>
              <a:rPr lang="en-US" baseline="0" dirty="0"/>
              <a:t>Number one, improve the </a:t>
            </a:r>
            <a:r>
              <a:rPr lang="en-US" dirty="0"/>
              <a:t>effectiveness of and reduce the harm from care by providing just-in-time data, information, and knowledge to decision makers. </a:t>
            </a:r>
          </a:p>
          <a:p>
            <a:r>
              <a:rPr lang="en-US" dirty="0"/>
              <a:t>There is a lot of data in HealthWest’s system and they could</a:t>
            </a:r>
            <a:r>
              <a:rPr lang="en-US" baseline="0" dirty="0"/>
              <a:t> waste a lot of resources analyzing data that does not have any relevance. Instead, Wanda focuses on decisions that are being made now and what information will affect those decisions. </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50788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Her second</a:t>
            </a:r>
            <a:r>
              <a:rPr lang="en-US" baseline="0" dirty="0"/>
              <a:t> strategy is to</a:t>
            </a:r>
            <a:r>
              <a:rPr lang="en-US" dirty="0"/>
              <a:t> improve the allocation of resources by analyzing data.</a:t>
            </a:r>
            <a:r>
              <a:rPr lang="en-US" baseline="0" dirty="0"/>
              <a:t> HealthWest’s resources include its staff, its supplies and equipment, and its facilities. While together they can do great things, when allocated poorly they can be wasteful.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241747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Wanda’s third main strategy is to a</a:t>
            </a:r>
            <a:r>
              <a:rPr lang="en-US" dirty="0"/>
              <a:t>dd value to care by increasing benefits and reducing costs to the health system. Better</a:t>
            </a:r>
            <a:r>
              <a:rPr lang="en-US" baseline="0" dirty="0"/>
              <a:t> application of the same technology can achieve both of these.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395200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current problem Wanda is facing is that the</a:t>
            </a:r>
            <a:r>
              <a:rPr lang="en-US" baseline="0" dirty="0"/>
              <a:t> health system’s 30 day readmission rate is high. HealthWest will pay a penalty due to a new Medicare program that does not pay for readmissions that occur within 30 days of discharge. She needs to see what decisions are being made and see what analytics could be useful.</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494544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How</a:t>
            </a:r>
            <a:r>
              <a:rPr lang="en-US" baseline="0" dirty="0"/>
              <a:t> can Wanda use data to help with this problem? </a:t>
            </a:r>
          </a:p>
          <a:p>
            <a:r>
              <a:rPr lang="en-US" baseline="0" dirty="0"/>
              <a:t>First, she might want to examine the 30 day readmission rates to see if they have been properly risk adjusted. While their rates are high, it may be due to predictable factors. </a:t>
            </a:r>
          </a:p>
          <a:p>
            <a:r>
              <a:rPr lang="en-US" baseline="0" dirty="0"/>
              <a:t>Next, she could generate a predictive model to identify patients who are at risk for readmission. She knows that the health system has an in-home monitoring program that </a:t>
            </a:r>
            <a:r>
              <a:rPr lang="en-US" i="1" baseline="0" dirty="0"/>
              <a:t>could</a:t>
            </a:r>
            <a:r>
              <a:rPr lang="en-US" baseline="0" dirty="0"/>
              <a:t> be deployed, but because there are so few patients who would really </a:t>
            </a:r>
            <a:r>
              <a:rPr lang="en-US" i="1" baseline="0" dirty="0"/>
              <a:t>need</a:t>
            </a:r>
            <a:r>
              <a:rPr lang="en-US" baseline="0" dirty="0"/>
              <a:t> it </a:t>
            </a:r>
            <a:r>
              <a:rPr lang="en-US" i="1" baseline="0" dirty="0"/>
              <a:t>and</a:t>
            </a:r>
            <a:r>
              <a:rPr lang="en-US" baseline="0" dirty="0"/>
              <a:t> be responsive to it, deploying it unnecessarily is wasteful. Instead, she would like to use the program only for those who are at risk.</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228097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62" r:id="rId4"/>
    <p:sldLayoutId id="2147484263" r:id="rId5"/>
    <p:sldLayoutId id="2147484264" r:id="rId6"/>
    <p:sldLayoutId id="2147484265" r:id="rId7"/>
    <p:sldLayoutId id="2147484266" r:id="rId8"/>
    <p:sldLayoutId id="2147484267" r:id="rId9"/>
    <p:sldLayoutId id="2147484271" r:id="rId10"/>
    <p:sldLayoutId id="2147484272" r:id="rId11"/>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28.xml"/><Relationship Id="rId5" Type="http://schemas.openxmlformats.org/officeDocument/2006/relationships/hyperlink" Target="https://www.soa.org/research/research-projects/health/hlth-risk-assement.aspx" TargetMode="External"/><Relationship Id="rId4" Type="http://schemas.openxmlformats.org/officeDocument/2006/relationships/hyperlink" Target="http://khn.org/news/half-of-nations-hospitals-fail-again-to-escape-medicares-readmission-penalties/"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Risk Adjustment and Predictive Modeling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Definitions</a:t>
            </a:r>
            <a:endParaRPr lang="en-US" dirty="0"/>
          </a:p>
        </p:txBody>
      </p:sp>
      <p:sp>
        <p:nvSpPr>
          <p:cNvPr id="3" name="Content Placeholder 2"/>
          <p:cNvSpPr>
            <a:spLocks noGrp="1"/>
          </p:cNvSpPr>
          <p:nvPr>
            <p:ph sz="quarter" idx="14"/>
          </p:nvPr>
        </p:nvSpPr>
        <p:spPr>
          <a:xfrm>
            <a:off x="1981200" y="1562100"/>
            <a:ext cx="8229600" cy="4572000"/>
          </a:xfrm>
        </p:spPr>
        <p:txBody>
          <a:bodyPr/>
          <a:lstStyle/>
          <a:p>
            <a:r>
              <a:rPr lang="en-US" dirty="0"/>
              <a:t>Risk Adjustment</a:t>
            </a:r>
          </a:p>
          <a:p>
            <a:pPr lvl="1"/>
            <a:r>
              <a:rPr lang="en-US" dirty="0"/>
              <a:t>Adjusting the level of measured outcomes to account for risk factors of the patient, environment, and system</a:t>
            </a:r>
          </a:p>
          <a:p>
            <a:r>
              <a:rPr lang="en-US" dirty="0"/>
              <a:t>Alternative Payment Model</a:t>
            </a:r>
          </a:p>
          <a:p>
            <a:pPr lvl="1"/>
            <a:r>
              <a:rPr lang="en-US" dirty="0"/>
              <a:t>You pay a provider based on something other than just the count of services performed. </a:t>
            </a:r>
          </a:p>
          <a:p>
            <a:r>
              <a:rPr lang="en-US" dirty="0"/>
              <a:t>Predictive Modeling</a:t>
            </a:r>
          </a:p>
          <a:p>
            <a:pPr lvl="1"/>
            <a:r>
              <a:rPr lang="en-US" dirty="0"/>
              <a:t>Predicting an outcome based on factors of the patient, environment, and system </a:t>
            </a:r>
          </a:p>
        </p:txBody>
      </p:sp>
    </p:spTree>
    <p:custDataLst>
      <p:tags r:id="rId1"/>
    </p:custDataLst>
    <p:extLst>
      <p:ext uri="{BB962C8B-B14F-4D97-AF65-F5344CB8AC3E}">
        <p14:creationId xmlns:p14="http://schemas.microsoft.com/office/powerpoint/2010/main" val="314246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Concepts</a:t>
            </a:r>
            <a:endParaRPr lang="en-US" dirty="0"/>
          </a:p>
        </p:txBody>
      </p:sp>
      <p:sp>
        <p:nvSpPr>
          <p:cNvPr id="3" name="Content Placeholder 2"/>
          <p:cNvSpPr>
            <a:spLocks noGrp="1"/>
          </p:cNvSpPr>
          <p:nvPr>
            <p:ph sz="quarter" idx="14"/>
          </p:nvPr>
        </p:nvSpPr>
        <p:spPr>
          <a:xfrm>
            <a:off x="1981200" y="1562100"/>
            <a:ext cx="8229600" cy="4572000"/>
          </a:xfrm>
        </p:spPr>
        <p:txBody>
          <a:bodyPr/>
          <a:lstStyle/>
          <a:p>
            <a:r>
              <a:rPr lang="en-US" dirty="0"/>
              <a:t>Outcomes </a:t>
            </a:r>
          </a:p>
          <a:p>
            <a:pPr lvl="1"/>
            <a:r>
              <a:rPr lang="en-US" dirty="0"/>
              <a:t>Measured levels</a:t>
            </a:r>
          </a:p>
          <a:p>
            <a:pPr lvl="1"/>
            <a:r>
              <a:rPr lang="en-US" dirty="0"/>
              <a:t>Constructed values</a:t>
            </a:r>
          </a:p>
          <a:p>
            <a:r>
              <a:rPr lang="en-US" dirty="0"/>
              <a:t>Characteristics related to outcome</a:t>
            </a:r>
          </a:p>
          <a:p>
            <a:pPr lvl="1"/>
            <a:r>
              <a:rPr lang="en-US" dirty="0"/>
              <a:t>Called different names</a:t>
            </a:r>
          </a:p>
          <a:p>
            <a:pPr lvl="1"/>
            <a:r>
              <a:rPr lang="en-US" dirty="0"/>
              <a:t>Examples</a:t>
            </a:r>
          </a:p>
          <a:p>
            <a:pPr lvl="2"/>
            <a:r>
              <a:rPr lang="en-US" dirty="0"/>
              <a:t>Age, sex, marital status</a:t>
            </a:r>
          </a:p>
          <a:p>
            <a:pPr lvl="2"/>
            <a:r>
              <a:rPr lang="en-US" dirty="0"/>
              <a:t>Diagnoses</a:t>
            </a:r>
          </a:p>
        </p:txBody>
      </p:sp>
    </p:spTree>
    <p:custDataLst>
      <p:tags r:id="rId1"/>
    </p:custDataLst>
    <p:extLst>
      <p:ext uri="{BB962C8B-B14F-4D97-AF65-F5344CB8AC3E}">
        <p14:creationId xmlns:p14="http://schemas.microsoft.com/office/powerpoint/2010/main" val="135498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Explaining Health Spending</a:t>
            </a:r>
          </a:p>
        </p:txBody>
      </p:sp>
      <p:pic>
        <p:nvPicPr>
          <p:cNvPr id="7" name="Picture Placeholder 6" descr="Pie chart from Van de Ven and Ellis's book on risk adjustment. Chart is described in narrative.  A pie chart with two pieces, the larger is Random, and the smaller is Systematic which is broken down into Age-Sex, Health Status, Socio-Economic, Provider, Input Prices, Market Power and Benefit Plan.  Figure 3. Factors explaining variation in health spending. &#10;"/>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t="1466" b="1466"/>
          <a:stretch>
            <a:fillRect/>
          </a:stretch>
        </p:blipFill>
        <p:spPr/>
      </p:pic>
      <p:sp>
        <p:nvSpPr>
          <p:cNvPr id="3" name="Content Placeholder 2"/>
          <p:cNvSpPr>
            <a:spLocks noGrp="1"/>
          </p:cNvSpPr>
          <p:nvPr>
            <p:ph type="body" sz="quarter" idx="32"/>
          </p:nvPr>
        </p:nvSpPr>
        <p:spPr>
          <a:xfrm>
            <a:off x="1981199" y="6278880"/>
            <a:ext cx="2621282" cy="533400"/>
          </a:xfrm>
        </p:spPr>
        <p:txBody>
          <a:bodyPr/>
          <a:lstStyle/>
          <a:p>
            <a:r>
              <a:rPr lang="en-US" dirty="0"/>
              <a:t>Van de Ven, W. and Ellis, R. (2000)</a:t>
            </a:r>
          </a:p>
        </p:txBody>
      </p:sp>
    </p:spTree>
    <p:custDataLst>
      <p:tags r:id="rId1"/>
    </p:custDataLst>
    <p:extLst>
      <p:ext uri="{BB962C8B-B14F-4D97-AF65-F5344CB8AC3E}">
        <p14:creationId xmlns:p14="http://schemas.microsoft.com/office/powerpoint/2010/main" val="162002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Perform Risk Adjustment and Predictive Modeling - 1</a:t>
            </a:r>
          </a:p>
        </p:txBody>
      </p:sp>
      <p:sp>
        <p:nvSpPr>
          <p:cNvPr id="3" name="Content Placeholder 2"/>
          <p:cNvSpPr>
            <a:spLocks noGrp="1"/>
          </p:cNvSpPr>
          <p:nvPr>
            <p:ph sz="quarter" idx="14"/>
          </p:nvPr>
        </p:nvSpPr>
        <p:spPr/>
        <p:txBody>
          <a:bodyPr/>
          <a:lstStyle/>
          <a:p>
            <a:pPr marL="514350" indent="-514350">
              <a:buFont typeface="+mj-lt"/>
              <a:buAutoNum type="arabicPeriod"/>
            </a:pPr>
            <a:r>
              <a:rPr lang="en-US" dirty="0"/>
              <a:t>Estimate relationship between factors and outcome</a:t>
            </a:r>
          </a:p>
          <a:p>
            <a:pPr lvl="1"/>
            <a:r>
              <a:rPr lang="en-US" dirty="0"/>
              <a:t>One factor - take the mean of each value</a:t>
            </a:r>
          </a:p>
          <a:p>
            <a:pPr lvl="1"/>
            <a:r>
              <a:rPr lang="en-US" dirty="0"/>
              <a:t>More than one - regression model is needed</a:t>
            </a:r>
          </a:p>
          <a:p>
            <a:pPr marL="514350" indent="-514350">
              <a:buFont typeface="+mj-lt"/>
              <a:buAutoNum type="arabicPeriod"/>
            </a:pPr>
            <a:r>
              <a:rPr lang="en-US" dirty="0"/>
              <a:t>Predict outcomes using factors only</a:t>
            </a:r>
          </a:p>
          <a:p>
            <a:pPr lvl="1"/>
            <a:r>
              <a:rPr lang="en-US" dirty="0"/>
              <a:t>Using mean value or coefficients from step 1</a:t>
            </a:r>
          </a:p>
          <a:p>
            <a:pPr lvl="1"/>
            <a:r>
              <a:rPr lang="en-US" dirty="0"/>
              <a:t>Value obtained is primary output of predictive modeling </a:t>
            </a:r>
          </a:p>
        </p:txBody>
      </p:sp>
    </p:spTree>
    <p:custDataLst>
      <p:tags r:id="rId1"/>
    </p:custDataLst>
    <p:extLst>
      <p:ext uri="{BB962C8B-B14F-4D97-AF65-F5344CB8AC3E}">
        <p14:creationId xmlns:p14="http://schemas.microsoft.com/office/powerpoint/2010/main" val="52799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Perform Risk Adjustment and Predictive Modeling - 2</a:t>
            </a:r>
          </a:p>
        </p:txBody>
      </p:sp>
      <p:sp>
        <p:nvSpPr>
          <p:cNvPr id="3" name="Content Placeholder 2"/>
          <p:cNvSpPr>
            <a:spLocks noGrp="1"/>
          </p:cNvSpPr>
          <p:nvPr>
            <p:ph sz="quarter" idx="14"/>
          </p:nvPr>
        </p:nvSpPr>
        <p:spPr/>
        <p:txBody>
          <a:bodyPr/>
          <a:lstStyle/>
          <a:p>
            <a:pPr marL="514350" indent="-514350">
              <a:buFont typeface="+mj-lt"/>
              <a:buAutoNum type="arabicPeriod" startAt="3"/>
            </a:pPr>
            <a:r>
              <a:rPr lang="en-US" dirty="0"/>
              <a:t>If risk adjustment is needed:</a:t>
            </a:r>
          </a:p>
          <a:p>
            <a:pPr lvl="1"/>
            <a:r>
              <a:rPr lang="en-US" dirty="0"/>
              <a:t>Calculate ratio of predicted levels to actual levels for each observation</a:t>
            </a:r>
          </a:p>
          <a:p>
            <a:pPr lvl="1"/>
            <a:r>
              <a:rPr lang="en-US" dirty="0"/>
              <a:t>Ratio is the risk-adjusted index value</a:t>
            </a:r>
          </a:p>
          <a:p>
            <a:pPr marL="514350" indent="-514350">
              <a:buFont typeface="+mj-lt"/>
              <a:buAutoNum type="arabicPeriod" startAt="4"/>
            </a:pPr>
            <a:r>
              <a:rPr lang="en-US" dirty="0"/>
              <a:t>Multiply ratio by the mean outcome level</a:t>
            </a:r>
          </a:p>
          <a:p>
            <a:pPr lvl="1"/>
            <a:r>
              <a:rPr lang="en-US" dirty="0"/>
              <a:t>Produces the risk-adjusted level of outcome</a:t>
            </a:r>
          </a:p>
        </p:txBody>
      </p:sp>
    </p:spTree>
    <p:custDataLst>
      <p:tags r:id="rId1"/>
    </p:custDataLst>
    <p:extLst>
      <p:ext uri="{BB962C8B-B14F-4D97-AF65-F5344CB8AC3E}">
        <p14:creationId xmlns:p14="http://schemas.microsoft.com/office/powerpoint/2010/main" val="263570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Types</a:t>
            </a:r>
          </a:p>
        </p:txBody>
      </p:sp>
      <p:sp>
        <p:nvSpPr>
          <p:cNvPr id="3" name="Content Placeholder 2"/>
          <p:cNvSpPr>
            <a:spLocks noGrp="1"/>
          </p:cNvSpPr>
          <p:nvPr>
            <p:ph sz="quarter" idx="14"/>
          </p:nvPr>
        </p:nvSpPr>
        <p:spPr>
          <a:xfrm>
            <a:off x="1981200" y="1537136"/>
            <a:ext cx="8229600" cy="4942490"/>
          </a:xfrm>
        </p:spPr>
        <p:txBody>
          <a:bodyPr/>
          <a:lstStyle/>
          <a:p>
            <a:r>
              <a:rPr lang="en-US" dirty="0"/>
              <a:t>Retrospective</a:t>
            </a:r>
          </a:p>
          <a:p>
            <a:pPr lvl="1"/>
            <a:r>
              <a:rPr lang="en-US" dirty="0"/>
              <a:t>Use factors in the previous period to predict previous period outcome</a:t>
            </a:r>
          </a:p>
          <a:p>
            <a:r>
              <a:rPr lang="en-US" dirty="0"/>
              <a:t>Concurrent</a:t>
            </a:r>
          </a:p>
          <a:p>
            <a:pPr lvl="1"/>
            <a:r>
              <a:rPr lang="en-US" dirty="0"/>
              <a:t>Use factors in the current period to predict final current period outcome</a:t>
            </a:r>
          </a:p>
          <a:p>
            <a:r>
              <a:rPr lang="en-US" dirty="0"/>
              <a:t>Prospective</a:t>
            </a:r>
          </a:p>
          <a:p>
            <a:pPr lvl="1"/>
            <a:r>
              <a:rPr lang="en-US" dirty="0"/>
              <a:t>Use factors from previous period, including the outcome (if available), to predict future period outcome</a:t>
            </a:r>
          </a:p>
        </p:txBody>
      </p:sp>
    </p:spTree>
    <p:custDataLst>
      <p:tags r:id="rId1"/>
    </p:custDataLst>
    <p:extLst>
      <p:ext uri="{BB962C8B-B14F-4D97-AF65-F5344CB8AC3E}">
        <p14:creationId xmlns:p14="http://schemas.microsoft.com/office/powerpoint/2010/main" val="40841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and Predictive Modeling Performance</a:t>
            </a:r>
          </a:p>
        </p:txBody>
      </p:sp>
      <p:sp>
        <p:nvSpPr>
          <p:cNvPr id="3" name="Content Placeholder 2"/>
          <p:cNvSpPr>
            <a:spLocks noGrp="1"/>
          </p:cNvSpPr>
          <p:nvPr>
            <p:ph sz="quarter" idx="14"/>
          </p:nvPr>
        </p:nvSpPr>
        <p:spPr>
          <a:xfrm>
            <a:off x="1981200" y="1543050"/>
            <a:ext cx="8229600" cy="4572000"/>
          </a:xfrm>
        </p:spPr>
        <p:txBody>
          <a:bodyPr/>
          <a:lstStyle/>
          <a:p>
            <a:r>
              <a:rPr lang="en-US" dirty="0"/>
              <a:t>Many measures depending on application</a:t>
            </a:r>
          </a:p>
          <a:p>
            <a:r>
              <a:rPr lang="en-US" dirty="0"/>
              <a:t>Most common measures include:</a:t>
            </a:r>
          </a:p>
          <a:p>
            <a:pPr lvl="1"/>
            <a:r>
              <a:rPr lang="en-US" dirty="0"/>
              <a:t>R-squared (R</a:t>
            </a:r>
            <a:r>
              <a:rPr lang="en-US" baseline="30000" dirty="0"/>
              <a:t>2</a:t>
            </a:r>
            <a:r>
              <a:rPr lang="en-US" dirty="0"/>
              <a:t>)</a:t>
            </a:r>
          </a:p>
          <a:p>
            <a:pPr lvl="2"/>
            <a:r>
              <a:rPr lang="en-US" dirty="0"/>
              <a:t>Percentage of total variation explained by factors in the model</a:t>
            </a:r>
          </a:p>
          <a:p>
            <a:pPr lvl="1"/>
            <a:r>
              <a:rPr lang="en-US" dirty="0"/>
              <a:t>Mean Absolute Prediction Error (MAPE)</a:t>
            </a:r>
          </a:p>
          <a:p>
            <a:pPr lvl="2"/>
            <a:r>
              <a:rPr lang="en-US" dirty="0"/>
              <a:t>Tells you how far off you are in your prediction from the values</a:t>
            </a:r>
          </a:p>
          <a:p>
            <a:pPr lvl="2"/>
            <a:r>
              <a:rPr lang="en-US" dirty="0"/>
              <a:t>Can be presented as a number or percent.</a:t>
            </a:r>
          </a:p>
        </p:txBody>
      </p:sp>
    </p:spTree>
    <p:custDataLst>
      <p:tags r:id="rId1"/>
    </p:custDataLst>
    <p:extLst>
      <p:ext uri="{BB962C8B-B14F-4D97-AF65-F5344CB8AC3E}">
        <p14:creationId xmlns:p14="http://schemas.microsoft.com/office/powerpoint/2010/main" val="26418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Scatter Plots </a:t>
            </a:r>
            <a:br>
              <a:rPr lang="en-US" dirty="0"/>
            </a:br>
            <a:r>
              <a:rPr lang="en-US" dirty="0"/>
              <a:t>By R-Squared Value</a:t>
            </a:r>
          </a:p>
        </p:txBody>
      </p:sp>
      <p:pic>
        <p:nvPicPr>
          <p:cNvPr id="19" name="Content Placeholder 18" descr="Series of three scatter plots. The image is explained in the slide notes and narration.&#10;"/>
          <p:cNvPicPr>
            <a:picLocks noGrp="1" noChangeAspect="1"/>
          </p:cNvPicPr>
          <p:nvPr>
            <p:ph sz="quarter" idx="35"/>
          </p:nvPr>
        </p:nvPicPr>
        <p:blipFill>
          <a:blip r:embed="rId4" cstate="print">
            <a:extLst>
              <a:ext uri="{28A0092B-C50C-407E-A947-70E740481C1C}">
                <a14:useLocalDpi xmlns:a14="http://schemas.microsoft.com/office/drawing/2010/main" val="0"/>
              </a:ext>
            </a:extLst>
          </a:blip>
          <a:stretch>
            <a:fillRect/>
          </a:stretch>
        </p:blipFill>
        <p:spPr>
          <a:xfrm>
            <a:off x="2161688" y="1587929"/>
            <a:ext cx="8049832" cy="3218277"/>
          </a:xfrm>
        </p:spPr>
      </p:pic>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a:xfrm>
                <a:off x="1981200" y="4783280"/>
                <a:ext cx="4053840" cy="1752600"/>
              </a:xfrm>
            </p:spPr>
            <p:txBody>
              <a:bodyPr/>
              <a:lstStyle/>
              <a:p>
                <a:r>
                  <a:rPr lang="en-US" dirty="0"/>
                  <a:t>i=observation number</a:t>
                </a:r>
              </a:p>
              <a:p>
                <a:r>
                  <a:rPr lang="en-US" dirty="0"/>
                  <a:t>N=Total number of observations</a:t>
                </a:r>
              </a:p>
              <a:p>
                <a14:m>
                  <m:oMath xmlns:m="http://schemas.openxmlformats.org/officeDocument/2006/math">
                    <m:acc>
                      <m:accPr>
                        <m:chr m:val="̅"/>
                        <m:ctrlPr>
                          <a:rPr lang="en-US" i="1">
                            <a:latin typeface="Cambria Math" panose="02040503050406030204" pitchFamily="18" charset="0"/>
                          </a:rPr>
                        </m:ctrlPr>
                      </m:accPr>
                      <m:e>
                        <m:r>
                          <a:rPr lang="en-US">
                            <a:latin typeface="Cambria Math"/>
                          </a:rPr>
                          <m:t>𝑦</m:t>
                        </m:r>
                      </m:e>
                    </m:acc>
                  </m:oMath>
                </a14:m>
                <a:r>
                  <a:rPr lang="en-US" dirty="0"/>
                  <a:t>=mean of y</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a:rPr>
                              <m:t>𝑦</m:t>
                            </m:r>
                          </m:e>
                        </m:acc>
                      </m:e>
                      <m:sub>
                        <m:r>
                          <a:rPr lang="en-US">
                            <a:latin typeface="Cambria Math"/>
                          </a:rPr>
                          <m:t>𝑖</m:t>
                        </m:r>
                      </m:sub>
                    </m:sSub>
                  </m:oMath>
                </a14:m>
                <a:r>
                  <a:rPr lang="en-US" dirty="0"/>
                  <a:t>=predicted value from model</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xfrm>
                <a:off x="1981200" y="4783280"/>
                <a:ext cx="4053840" cy="1752600"/>
              </a:xfrm>
              <a:blipFill>
                <a:blip r:embed="rId5"/>
                <a:stretch>
                  <a:fillRect l="-1353" t="-209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5748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Models: Accuracy - 1</a:t>
            </a:r>
          </a:p>
        </p:txBody>
      </p:sp>
      <p:sp>
        <p:nvSpPr>
          <p:cNvPr id="3" name="Content Placeholder 2"/>
          <p:cNvSpPr>
            <a:spLocks noGrp="1"/>
          </p:cNvSpPr>
          <p:nvPr>
            <p:ph sz="quarter" idx="14"/>
          </p:nvPr>
        </p:nvSpPr>
        <p:spPr/>
        <p:txBody>
          <a:bodyPr/>
          <a:lstStyle/>
          <a:p>
            <a:r>
              <a:rPr lang="en-US" dirty="0"/>
              <a:t>When the predicted score from a model is used to categorize patients, various classification statistics can evaluate the accuracy of the model</a:t>
            </a:r>
          </a:p>
          <a:p>
            <a:pPr lvl="1"/>
            <a:r>
              <a:rPr lang="en-US" dirty="0"/>
              <a:t>Sensitivity</a:t>
            </a:r>
          </a:p>
          <a:p>
            <a:pPr lvl="1"/>
            <a:r>
              <a:rPr lang="en-US" dirty="0"/>
              <a:t>Specificity</a:t>
            </a:r>
          </a:p>
          <a:p>
            <a:pPr lvl="1"/>
            <a:r>
              <a:rPr lang="en-US" dirty="0"/>
              <a:t>False positive/negatives</a:t>
            </a:r>
          </a:p>
          <a:p>
            <a:pPr lvl="1"/>
            <a:r>
              <a:rPr lang="en-US" dirty="0"/>
              <a:t>Positive predictive value</a:t>
            </a:r>
          </a:p>
        </p:txBody>
      </p:sp>
    </p:spTree>
    <p:custDataLst>
      <p:tags r:id="rId1"/>
    </p:custDataLst>
    <p:extLst>
      <p:ext uri="{BB962C8B-B14F-4D97-AF65-F5344CB8AC3E}">
        <p14:creationId xmlns:p14="http://schemas.microsoft.com/office/powerpoint/2010/main" val="143098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Models: Accuracy - 2</a:t>
            </a:r>
          </a:p>
        </p:txBody>
      </p:sp>
      <p:sp>
        <p:nvSpPr>
          <p:cNvPr id="3" name="Content Placeholder 2"/>
          <p:cNvSpPr>
            <a:spLocks noGrp="1"/>
          </p:cNvSpPr>
          <p:nvPr>
            <p:ph sz="quarter" idx="14"/>
          </p:nvPr>
        </p:nvSpPr>
        <p:spPr/>
        <p:txBody>
          <a:bodyPr/>
          <a:lstStyle/>
          <a:p>
            <a:r>
              <a:rPr lang="en-US" dirty="0"/>
              <a:t>Classification accomplished by setting thresholds of risk score to categorize observations</a:t>
            </a:r>
          </a:p>
          <a:p>
            <a:r>
              <a:rPr lang="en-US" dirty="0"/>
              <a:t>Receiver Operating Characteristic (ROC): A statistic assessing both sensitivity and specificity equally across all possible thresholds</a:t>
            </a:r>
          </a:p>
        </p:txBody>
      </p:sp>
    </p:spTree>
    <p:custDataLst>
      <p:tags r:id="rId1"/>
    </p:custDataLst>
    <p:extLst>
      <p:ext uri="{BB962C8B-B14F-4D97-AF65-F5344CB8AC3E}">
        <p14:creationId xmlns:p14="http://schemas.microsoft.com/office/powerpoint/2010/main" val="142007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 Learning Objectives - 1</a:t>
            </a:r>
          </a:p>
        </p:txBody>
      </p:sp>
      <p:sp>
        <p:nvSpPr>
          <p:cNvPr id="3" name="Content Placeholder 2"/>
          <p:cNvSpPr>
            <a:spLocks noGrp="1"/>
          </p:cNvSpPr>
          <p:nvPr>
            <p:ph sz="quarter" idx="14"/>
          </p:nvPr>
        </p:nvSpPr>
        <p:spPr/>
        <p:txBody>
          <a:bodyPr/>
          <a:lstStyle/>
          <a:p>
            <a:r>
              <a:rPr lang="en-US" sz="2800" dirty="0"/>
              <a:t>Define risk adjustment, predictive modeling, and validations of models in health care. (Lecture a)</a:t>
            </a:r>
          </a:p>
          <a:p>
            <a:r>
              <a:rPr lang="en-US" sz="2800" dirty="0"/>
              <a:t>Identify the health care and other data needed to perform risk adjustment and predictive modeling. (Lecture a)</a:t>
            </a:r>
          </a:p>
          <a:p>
            <a:r>
              <a:rPr lang="en-US" sz="2800" dirty="0"/>
              <a:t>Relate risk adjustment and population segmentation to allocation of health care resources and health care redesign. (Lecture b)</a:t>
            </a:r>
          </a:p>
        </p:txBody>
      </p:sp>
    </p:spTree>
    <p:custDataLst>
      <p:tags r:id="rId1"/>
    </p:custDataLst>
    <p:extLst>
      <p:ext uri="{BB962C8B-B14F-4D97-AF65-F5344CB8AC3E}">
        <p14:creationId xmlns:p14="http://schemas.microsoft.com/office/powerpoint/2010/main" val="169826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Models: Accuracy - 3</a:t>
            </a:r>
          </a:p>
        </p:txBody>
      </p:sp>
      <p:sp>
        <p:nvSpPr>
          <p:cNvPr id="3" name="Content Placeholder 2"/>
          <p:cNvSpPr>
            <a:spLocks noGrp="1"/>
          </p:cNvSpPr>
          <p:nvPr>
            <p:ph sz="quarter" idx="14"/>
          </p:nvPr>
        </p:nvSpPr>
        <p:spPr>
          <a:xfrm>
            <a:off x="1981200" y="1619250"/>
            <a:ext cx="4191000" cy="3962400"/>
          </a:xfrm>
        </p:spPr>
        <p:txBody>
          <a:bodyPr/>
          <a:lstStyle/>
          <a:p>
            <a:r>
              <a:rPr lang="en-US" dirty="0"/>
              <a:t>Curve generated by selecting all possible threshold values, plotting the sensitivity and specificity of each, and connecting the dots</a:t>
            </a:r>
          </a:p>
        </p:txBody>
      </p:sp>
      <p:pic>
        <p:nvPicPr>
          <p:cNvPr id="9" name="Content Placeholder 8" descr="Chart showing a receiver operating curve and a C-statistic. The chart is explained in the slide notes and narration. Y axis plots Sensitivity (0 to 100) and and X axis charts I-Specificity (0 to 100) It reads: Note: Points generated by setting all possible thresholds of classification and plotting the sensitivity and sepcificity of each threshold. The points are connected to form the curve and calculate area. Shaded area reads: Area under the curve (AUC) C-Statistic.  Arrow points to the curve &quot;Receiver Operating Characteristic (ROC) Curve. "/>
          <p:cNvPicPr>
            <a:picLocks noGrp="1" noChangeAspect="1"/>
          </p:cNvPicPr>
          <p:nvPr>
            <p:ph sz="quarter" idx="18"/>
          </p:nvPr>
        </p:nvPicPr>
        <p:blipFill rotWithShape="1">
          <a:blip r:embed="rId4" cstate="print">
            <a:extLst>
              <a:ext uri="{28A0092B-C50C-407E-A947-70E740481C1C}">
                <a14:useLocalDpi xmlns:a14="http://schemas.microsoft.com/office/drawing/2010/main" val="0"/>
              </a:ext>
            </a:extLst>
          </a:blip>
          <a:stretch/>
        </p:blipFill>
        <p:spPr>
          <a:xfrm>
            <a:off x="6172201" y="2038210"/>
            <a:ext cx="4041775" cy="2171981"/>
          </a:xfrm>
        </p:spPr>
      </p:pic>
      <p:sp>
        <p:nvSpPr>
          <p:cNvPr id="8" name="Text Placeholder 7"/>
          <p:cNvSpPr>
            <a:spLocks noGrp="1"/>
          </p:cNvSpPr>
          <p:nvPr>
            <p:ph type="body" sz="quarter" idx="32"/>
          </p:nvPr>
        </p:nvSpPr>
        <p:spPr>
          <a:xfrm>
            <a:off x="6516768" y="4172902"/>
            <a:ext cx="1662033" cy="441960"/>
          </a:xfrm>
        </p:spPr>
        <p:txBody>
          <a:bodyPr/>
          <a:lstStyle/>
          <a:p>
            <a:r>
              <a:rPr lang="en-US" dirty="0"/>
              <a:t>Graven, P. 2016</a:t>
            </a:r>
          </a:p>
        </p:txBody>
      </p:sp>
      <p:sp>
        <p:nvSpPr>
          <p:cNvPr id="10" name="Text Placeholder 9"/>
          <p:cNvSpPr>
            <a:spLocks noGrp="1"/>
          </p:cNvSpPr>
          <p:nvPr>
            <p:ph type="body" sz="quarter" idx="33"/>
          </p:nvPr>
        </p:nvSpPr>
        <p:spPr>
          <a:xfrm>
            <a:off x="6110366" y="4642802"/>
            <a:ext cx="4430634" cy="2062798"/>
          </a:xfrm>
        </p:spPr>
        <p:txBody>
          <a:bodyPr/>
          <a:lstStyle/>
          <a:p>
            <a:pPr marL="342900" lvl="1" indent="-342900">
              <a:buSzTx/>
              <a:buFont typeface="Arial" panose="020B0604020202020204" pitchFamily="34" charset="0"/>
              <a:buChar char="•"/>
            </a:pPr>
            <a:r>
              <a:rPr lang="en-US" sz="3200" dirty="0"/>
              <a:t>Area under curve is C-statistic; the larger the area, the better the performance </a:t>
            </a:r>
          </a:p>
        </p:txBody>
      </p:sp>
    </p:spTree>
    <p:custDataLst>
      <p:tags r:id="rId1"/>
    </p:custDataLst>
    <p:extLst>
      <p:ext uri="{BB962C8B-B14F-4D97-AF65-F5344CB8AC3E}">
        <p14:creationId xmlns:p14="http://schemas.microsoft.com/office/powerpoint/2010/main" val="24832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Sources</a:t>
            </a:r>
            <a:endParaRPr lang="en-US" dirty="0"/>
          </a:p>
        </p:txBody>
      </p:sp>
      <p:sp>
        <p:nvSpPr>
          <p:cNvPr id="3" name="Content Placeholder 2"/>
          <p:cNvSpPr>
            <a:spLocks noGrp="1"/>
          </p:cNvSpPr>
          <p:nvPr>
            <p:ph sz="quarter" idx="14"/>
          </p:nvPr>
        </p:nvSpPr>
        <p:spPr/>
        <p:txBody>
          <a:bodyPr/>
          <a:lstStyle/>
          <a:p>
            <a:r>
              <a:rPr lang="en-US" dirty="0"/>
              <a:t>Factors and outcomes can be gathered from various sources:</a:t>
            </a:r>
          </a:p>
          <a:p>
            <a:pPr lvl="1"/>
            <a:r>
              <a:rPr lang="en-US" dirty="0"/>
              <a:t>Claims Data</a:t>
            </a:r>
          </a:p>
          <a:p>
            <a:pPr lvl="2"/>
            <a:r>
              <a:rPr lang="en-US" dirty="0"/>
              <a:t>Diagnoses, procedures, prescriptions, billable events</a:t>
            </a:r>
          </a:p>
          <a:p>
            <a:pPr lvl="1"/>
            <a:r>
              <a:rPr lang="en-US" dirty="0"/>
              <a:t>Enrollment Files</a:t>
            </a:r>
          </a:p>
          <a:p>
            <a:pPr lvl="2"/>
            <a:r>
              <a:rPr lang="en-US" dirty="0"/>
              <a:t>Demographic data not included in claims</a:t>
            </a:r>
          </a:p>
          <a:p>
            <a:pPr lvl="2"/>
            <a:r>
              <a:rPr lang="en-US" dirty="0"/>
              <a:t>Records of people without claims</a:t>
            </a:r>
          </a:p>
          <a:p>
            <a:pPr lvl="1"/>
            <a:r>
              <a:rPr lang="en-US" dirty="0"/>
              <a:t>Electronic Health Record</a:t>
            </a:r>
          </a:p>
          <a:p>
            <a:pPr lvl="2"/>
            <a:r>
              <a:rPr lang="en-US" dirty="0"/>
              <a:t>Detailed clinician notes, lab values, etc.</a:t>
            </a:r>
          </a:p>
        </p:txBody>
      </p:sp>
    </p:spTree>
    <p:custDataLst>
      <p:tags r:id="rId1"/>
    </p:custDataLst>
    <p:extLst>
      <p:ext uri="{BB962C8B-B14F-4D97-AF65-F5344CB8AC3E}">
        <p14:creationId xmlns:p14="http://schemas.microsoft.com/office/powerpoint/2010/main" val="86366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Vendors - 1</a:t>
            </a:r>
          </a:p>
        </p:txBody>
      </p:sp>
      <p:sp>
        <p:nvSpPr>
          <p:cNvPr id="3" name="Content Placeholder 2"/>
          <p:cNvSpPr>
            <a:spLocks noGrp="1"/>
          </p:cNvSpPr>
          <p:nvPr>
            <p:ph sz="quarter" idx="14"/>
          </p:nvPr>
        </p:nvSpPr>
        <p:spPr>
          <a:xfrm>
            <a:off x="1981200" y="1638300"/>
            <a:ext cx="8229600" cy="4572000"/>
          </a:xfrm>
        </p:spPr>
        <p:txBody>
          <a:bodyPr/>
          <a:lstStyle/>
          <a:p>
            <a:r>
              <a:rPr lang="en-US" sz="2800" dirty="0"/>
              <a:t>Adjustment and predictive models need to be estimated, larger population = greater accuracy</a:t>
            </a:r>
          </a:p>
          <a:p>
            <a:r>
              <a:rPr lang="en-US" sz="2800" dirty="0"/>
              <a:t>Organizations may not have access to data or lack the expertise to estimate the models</a:t>
            </a:r>
          </a:p>
          <a:p>
            <a:r>
              <a:rPr lang="en-US" sz="2800" dirty="0"/>
              <a:t>Sell software systems which have the coefficients embedded/hidden</a:t>
            </a:r>
          </a:p>
          <a:p>
            <a:pPr lvl="1"/>
            <a:r>
              <a:rPr lang="en-US" sz="2400" dirty="0"/>
              <a:t>Apply to characteristics of the records </a:t>
            </a:r>
          </a:p>
          <a:p>
            <a:pPr lvl="1"/>
            <a:r>
              <a:rPr lang="en-US" sz="2400" dirty="0"/>
              <a:t>Organization is then able to obtain scores for each record</a:t>
            </a:r>
          </a:p>
        </p:txBody>
      </p:sp>
    </p:spTree>
    <p:custDataLst>
      <p:tags r:id="rId1"/>
    </p:custDataLst>
    <p:extLst>
      <p:ext uri="{BB962C8B-B14F-4D97-AF65-F5344CB8AC3E}">
        <p14:creationId xmlns:p14="http://schemas.microsoft.com/office/powerpoint/2010/main" val="3892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Vendors - 2</a:t>
            </a:r>
          </a:p>
        </p:txBody>
      </p:sp>
      <p:sp>
        <p:nvSpPr>
          <p:cNvPr id="3" name="Content Placeholder 2"/>
          <p:cNvSpPr>
            <a:spLocks noGrp="1"/>
          </p:cNvSpPr>
          <p:nvPr>
            <p:ph sz="quarter" idx="14"/>
          </p:nvPr>
        </p:nvSpPr>
        <p:spPr>
          <a:xfrm>
            <a:off x="1981200" y="1638300"/>
            <a:ext cx="8229600" cy="4572000"/>
          </a:xfrm>
        </p:spPr>
        <p:txBody>
          <a:bodyPr/>
          <a:lstStyle/>
          <a:p>
            <a:r>
              <a:rPr lang="en-US" sz="2800" dirty="0"/>
              <a:t>Private</a:t>
            </a:r>
          </a:p>
          <a:p>
            <a:pPr lvl="1"/>
            <a:r>
              <a:rPr lang="en-US" sz="2400" dirty="0"/>
              <a:t>Symmetry/</a:t>
            </a:r>
            <a:r>
              <a:rPr lang="en-US" sz="2400" dirty="0" err="1"/>
              <a:t>Optum</a:t>
            </a:r>
            <a:r>
              <a:rPr lang="en-US" sz="2400" dirty="0"/>
              <a:t>: Episode Risk Groups (ERG)</a:t>
            </a:r>
          </a:p>
          <a:p>
            <a:pPr lvl="1"/>
            <a:r>
              <a:rPr lang="en-US" sz="2400" dirty="0"/>
              <a:t>3M: Clinical Risk Groups (</a:t>
            </a:r>
            <a:r>
              <a:rPr lang="en-US" sz="2400" dirty="0" err="1"/>
              <a:t>CRG</a:t>
            </a:r>
            <a:r>
              <a:rPr lang="en-US" sz="2400" dirty="0"/>
              <a:t>)</a:t>
            </a:r>
          </a:p>
          <a:p>
            <a:pPr lvl="1"/>
            <a:r>
              <a:rPr lang="en-US" sz="2400" dirty="0"/>
              <a:t>Verisk: (</a:t>
            </a:r>
            <a:r>
              <a:rPr lang="en-US" sz="2400" dirty="0" err="1"/>
              <a:t>DxCG</a:t>
            </a:r>
            <a:r>
              <a:rPr lang="en-US" sz="2400" dirty="0"/>
              <a:t>)</a:t>
            </a:r>
          </a:p>
          <a:p>
            <a:pPr lvl="1"/>
            <a:r>
              <a:rPr lang="en-US" sz="2400" dirty="0" err="1"/>
              <a:t>Truven</a:t>
            </a:r>
            <a:r>
              <a:rPr lang="en-US" sz="2400" dirty="0"/>
              <a:t>: Medical Episode Grouper (MEG)</a:t>
            </a:r>
          </a:p>
          <a:p>
            <a:r>
              <a:rPr lang="en-US" sz="2800" dirty="0"/>
              <a:t>Public </a:t>
            </a:r>
          </a:p>
          <a:p>
            <a:pPr lvl="1"/>
            <a:r>
              <a:rPr lang="en-US" sz="2400" dirty="0"/>
              <a:t>CMS: Hierarchical Clinical Classifications (HCC)</a:t>
            </a:r>
          </a:p>
          <a:p>
            <a:pPr lvl="1"/>
            <a:r>
              <a:rPr lang="en-US" sz="2400" dirty="0"/>
              <a:t>Johns Hopkins: Adjusted Clinical Groups (</a:t>
            </a:r>
            <a:r>
              <a:rPr lang="en-US" sz="2400" dirty="0" err="1"/>
              <a:t>ACG</a:t>
            </a:r>
            <a:r>
              <a:rPr lang="en-US" sz="2400" dirty="0"/>
              <a:t>)</a:t>
            </a:r>
          </a:p>
          <a:p>
            <a:pPr lvl="1"/>
            <a:r>
              <a:rPr lang="en-US" sz="2400" dirty="0"/>
              <a:t>UC San Diego: (Chronic Disability Payment 	System (</a:t>
            </a:r>
            <a:r>
              <a:rPr lang="en-US" sz="2400" dirty="0" err="1"/>
              <a:t>CDPS</a:t>
            </a:r>
            <a:r>
              <a:rPr lang="en-US" sz="2400" dirty="0"/>
              <a:t>)</a:t>
            </a:r>
          </a:p>
        </p:txBody>
      </p:sp>
    </p:spTree>
    <p:custDataLst>
      <p:tags r:id="rId1"/>
    </p:custDataLst>
    <p:extLst>
      <p:ext uri="{BB962C8B-B14F-4D97-AF65-F5344CB8AC3E}">
        <p14:creationId xmlns:p14="http://schemas.microsoft.com/office/powerpoint/2010/main" val="187860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Model Performance</a:t>
            </a:r>
          </a:p>
        </p:txBody>
      </p:sp>
      <p:pic>
        <p:nvPicPr>
          <p:cNvPr id="6" name="Picture Placeholder 5" descr="Table I.1 R-Sqaured and MAPE for Prospective Nonlagged - Offered vs. Optimized (Recalibrated, with Prior Cost, 250k Claim Truncation) Screenshot of table with 7 columns and 16 rows. &#10;Column headings from L to R: Risk Adjuster Tool; Developer; Inputs; Offered Models: R-2; Offered Models: MAPE %; Optimized Models with Prior Costs: R-2; Optimized Models with Prior Costs MAPE%. &#10;Row 1 reads Risk Adjustor Tool: ACG; Developer: Johns Hopkins; Inputs; Diag; Offered Models: R-2 19.2%; MAPE % 89.9%; Optimized Models with Prior Costs: R-2 23.0%, MAPE % 86.2; Last 2 rows Show Service Vendors in Column 1, as &#10;Service Vendor: MEDai; Developer: MEDai; Inputs: All; Offered Models: R-2 N/A. ; MAPE N/A.  Optimized Models with Prior Costs R-2: 32.15% MAPE: 75.2%.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2673" r="-2673"/>
          <a:stretch/>
        </p:blipFill>
        <p:spPr/>
      </p:pic>
      <p:sp>
        <p:nvSpPr>
          <p:cNvPr id="3" name="Content Placeholder 2"/>
          <p:cNvSpPr>
            <a:spLocks noGrp="1"/>
          </p:cNvSpPr>
          <p:nvPr>
            <p:ph type="body" sz="quarter" idx="32"/>
          </p:nvPr>
        </p:nvSpPr>
        <p:spPr>
          <a:xfrm>
            <a:off x="1981199" y="6278880"/>
            <a:ext cx="2849882" cy="350520"/>
          </a:xfrm>
        </p:spPr>
        <p:txBody>
          <a:bodyPr/>
          <a:lstStyle/>
          <a:p>
            <a:r>
              <a:rPr lang="en-US" dirty="0"/>
              <a:t>Winkelman, R. and Mehmud, S. (2007)</a:t>
            </a:r>
          </a:p>
        </p:txBody>
      </p:sp>
    </p:spTree>
    <p:custDataLst>
      <p:tags r:id="rId1"/>
    </p:custDataLst>
    <p:extLst>
      <p:ext uri="{BB962C8B-B14F-4D97-AF65-F5344CB8AC3E}">
        <p14:creationId xmlns:p14="http://schemas.microsoft.com/office/powerpoint/2010/main" val="573750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Wanda’s Task</a:t>
            </a:r>
          </a:p>
        </p:txBody>
      </p:sp>
      <p:sp>
        <p:nvSpPr>
          <p:cNvPr id="3" name="Content Placeholder 2"/>
          <p:cNvSpPr>
            <a:spLocks noGrp="1"/>
          </p:cNvSpPr>
          <p:nvPr>
            <p:ph sz="quarter" idx="14"/>
          </p:nvPr>
        </p:nvSpPr>
        <p:spPr>
          <a:xfrm>
            <a:off x="1981200" y="1485900"/>
            <a:ext cx="8229600" cy="4572000"/>
          </a:xfrm>
        </p:spPr>
        <p:txBody>
          <a:bodyPr/>
          <a:lstStyle/>
          <a:p>
            <a:r>
              <a:rPr lang="en-US" dirty="0"/>
              <a:t>Purchase or construct a risk adjustment model</a:t>
            </a:r>
          </a:p>
          <a:p>
            <a:r>
              <a:rPr lang="en-US" dirty="0"/>
              <a:t>Compare risk adjusted readmission rates to a benchmark to assess size of problem</a:t>
            </a:r>
          </a:p>
          <a:p>
            <a:r>
              <a:rPr lang="en-US" dirty="0"/>
              <a:t>Create a predictive model to identify cases that are responsive to an intervention</a:t>
            </a:r>
          </a:p>
          <a:p>
            <a:r>
              <a:rPr lang="en-US" dirty="0"/>
              <a:t>See Data Exercise!</a:t>
            </a:r>
          </a:p>
        </p:txBody>
      </p:sp>
    </p:spTree>
    <p:custDataLst>
      <p:tags r:id="rId1"/>
    </p:custDataLst>
    <p:extLst>
      <p:ext uri="{BB962C8B-B14F-4D97-AF65-F5344CB8AC3E}">
        <p14:creationId xmlns:p14="http://schemas.microsoft.com/office/powerpoint/2010/main" val="274724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Adjustment and Predictive Modeling Summary – Lecture a</a:t>
            </a:r>
          </a:p>
        </p:txBody>
      </p:sp>
      <p:sp>
        <p:nvSpPr>
          <p:cNvPr id="3" name="Text Placeholder 2"/>
          <p:cNvSpPr>
            <a:spLocks noGrp="1"/>
          </p:cNvSpPr>
          <p:nvPr>
            <p:ph type="body" sz="quarter" idx="11"/>
          </p:nvPr>
        </p:nvSpPr>
        <p:spPr>
          <a:xfrm>
            <a:off x="1981200" y="1524000"/>
            <a:ext cx="8229600" cy="5257800"/>
          </a:xfrm>
        </p:spPr>
        <p:txBody>
          <a:bodyPr/>
          <a:lstStyle/>
          <a:p>
            <a:r>
              <a:rPr lang="en-US" sz="3000" dirty="0"/>
              <a:t>Risk adjustment adjusts outcomes by patient and other characteristics.</a:t>
            </a:r>
          </a:p>
          <a:p>
            <a:r>
              <a:rPr lang="en-US" sz="3000" dirty="0"/>
              <a:t>Predictive modeling predicts outcomes.</a:t>
            </a:r>
          </a:p>
          <a:p>
            <a:r>
              <a:rPr lang="en-US" sz="3000" dirty="0"/>
              <a:t>Validation involves comparing predictions to reality with measures like R</a:t>
            </a:r>
            <a:r>
              <a:rPr lang="en-US" sz="3000" baseline="30000" dirty="0"/>
              <a:t>2</a:t>
            </a:r>
            <a:r>
              <a:rPr lang="en-US" sz="3000" dirty="0"/>
              <a:t> and MAPE; area under the curve shows benefit of classification.</a:t>
            </a:r>
          </a:p>
          <a:p>
            <a:r>
              <a:rPr lang="en-US" sz="3000" dirty="0"/>
              <a:t>Data used commonly come from health care claims, enrollment, and electronic health record data.</a:t>
            </a:r>
          </a:p>
        </p:txBody>
      </p:sp>
    </p:spTree>
    <p:custDataLst>
      <p:tags r:id="rId1"/>
    </p:custDataLst>
    <p:extLst>
      <p:ext uri="{BB962C8B-B14F-4D97-AF65-F5344CB8AC3E}">
        <p14:creationId xmlns:p14="http://schemas.microsoft.com/office/powerpoint/2010/main" val="3184524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type="body" sz="quarter" idx="16"/>
          </p:nvPr>
        </p:nvSpPr>
        <p:spPr>
          <a:xfrm>
            <a:off x="1981200" y="1600200"/>
            <a:ext cx="8229600" cy="2926080"/>
          </a:xfrm>
        </p:spPr>
        <p:txBody>
          <a:bodyPr/>
          <a:lstStyle/>
          <a:p>
            <a:r>
              <a:rPr lang="en-US" dirty="0"/>
              <a:t>References</a:t>
            </a:r>
            <a:endParaRPr lang="en-US" b="0" dirty="0"/>
          </a:p>
          <a:p>
            <a:r>
              <a:rPr lang="en-US" b="0" dirty="0"/>
              <a:t>Rau, J. (215, August 3). Half of Nation's Hospitals Fail Again to Escape Medicare's Readmission Penalties. Retrieved May 7, 2016, from </a:t>
            </a:r>
            <a:r>
              <a:rPr lang="en-US" b="0" dirty="0">
                <a:hlinkClick r:id="rId4" tooltip="Kaiser Health News article titled Half of Nation's Hospitals Fail Again to Escape Medicare's Readmission Penalties. Written by Jordan Rau. Dated August 3, 2015."/>
              </a:rPr>
              <a:t>http://khn.org/news/half-of-nations-hospitals-fail-again-to-escape-medicares-readmission-penalties/</a:t>
            </a:r>
            <a:endParaRPr lang="en-US" b="0" dirty="0"/>
          </a:p>
          <a:p>
            <a:r>
              <a:rPr lang="en-US" b="0" dirty="0"/>
              <a:t>Van de ven, &amp; Ellis. (2000). Risk adjustment in competitive health plan markets. In </a:t>
            </a:r>
            <a:r>
              <a:rPr lang="en-US" b="0" i="1" dirty="0"/>
              <a:t>Handbook of Health Economics</a:t>
            </a:r>
            <a:r>
              <a:rPr lang="en-US" b="0" dirty="0"/>
              <a:t> (1st ed., pp. 755-45). Elsevier B.V. doi:10.1016/S1574-0064(00)80173-0</a:t>
            </a:r>
          </a:p>
          <a:p>
            <a:r>
              <a:rPr lang="en-US" b="0" dirty="0"/>
              <a:t>Winkelman, R. (2007, April 20). A comparative analysis of claims-based tools for health risk assessment. Retrieved May 7, 2016, from </a:t>
            </a:r>
            <a:r>
              <a:rPr lang="en-US" b="0" dirty="0">
                <a:hlinkClick r:id="rId5" tooltip="Article in Society of Actuaries titled A Comparative Analysis of Claims-Based Tools for Health Risk Adjustment"/>
              </a:rPr>
              <a:t>https://www.soa.org/research/research-projects/health/hlth-risk-assement.aspx</a:t>
            </a:r>
            <a:r>
              <a:rPr lang="en-US" b="0" dirty="0"/>
              <a:t> </a:t>
            </a:r>
          </a:p>
        </p:txBody>
      </p:sp>
    </p:spTree>
    <p:custDataLst>
      <p:tags r:id="rId1"/>
    </p:custDataLst>
    <p:extLst>
      <p:ext uri="{BB962C8B-B14F-4D97-AF65-F5344CB8AC3E}">
        <p14:creationId xmlns:p14="http://schemas.microsoft.com/office/powerpoint/2010/main" val="300641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Risk Adjustment and Predictive Modeling</a:t>
            </a:r>
            <a:br>
              <a:rPr lang="en-US" dirty="0"/>
            </a:br>
            <a:r>
              <a:rPr lang="en-US" dirty="0"/>
              <a:t>Lecture a</a:t>
            </a:r>
          </a:p>
        </p:txBody>
      </p:sp>
      <p:sp>
        <p:nvSpPr>
          <p:cNvPr id="5" name="Content Placeholder 4"/>
          <p:cNvSpPr>
            <a:spLocks noGrp="1"/>
          </p:cNvSpPr>
          <p:nvPr>
            <p:ph sz="quarter" idx="14"/>
          </p:nvPr>
        </p:nvSpPr>
        <p:spPr/>
        <p:txBody>
          <a:bodyPr/>
          <a:lstStyle/>
          <a:p>
            <a:r>
              <a:rPr lang="en-US"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18364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 Objectives - 2</a:t>
            </a:r>
          </a:p>
        </p:txBody>
      </p:sp>
      <p:sp>
        <p:nvSpPr>
          <p:cNvPr id="3" name="Content Placeholder 2"/>
          <p:cNvSpPr>
            <a:spLocks noGrp="1"/>
          </p:cNvSpPr>
          <p:nvPr>
            <p:ph sz="quarter" idx="14"/>
          </p:nvPr>
        </p:nvSpPr>
        <p:spPr/>
        <p:txBody>
          <a:bodyPr/>
          <a:lstStyle/>
          <a:p>
            <a:r>
              <a:rPr lang="en-US" sz="2800" dirty="0"/>
              <a:t>Discuss uses of risk adjustment and modeling in value-based models of care. (Lecture b) </a:t>
            </a:r>
          </a:p>
          <a:p>
            <a:r>
              <a:rPr lang="en-US" sz="2800" dirty="0"/>
              <a:t>Delineate the use of health information technology in the creation, delivery, and evaluation of prediction models. (Lecture c)</a:t>
            </a:r>
          </a:p>
          <a:p>
            <a:r>
              <a:rPr lang="en-US" sz="2800" dirty="0"/>
              <a:t>Describe ethical considerations in risk adjustment in population management. </a:t>
            </a:r>
            <a:br>
              <a:rPr lang="en-US" sz="2800" dirty="0"/>
            </a:br>
            <a:r>
              <a:rPr lang="en-US" sz="2800" dirty="0"/>
              <a:t>(Lecture c)</a:t>
            </a:r>
          </a:p>
          <a:p>
            <a:endParaRPr lang="en-US" sz="3000" dirty="0"/>
          </a:p>
        </p:txBody>
      </p:sp>
    </p:spTree>
    <p:custDataLst>
      <p:tags r:id="rId1"/>
    </p:custDataLst>
    <p:extLst>
      <p:ext uri="{BB962C8B-B14F-4D97-AF65-F5344CB8AC3E}">
        <p14:creationId xmlns:p14="http://schemas.microsoft.com/office/powerpoint/2010/main" val="20631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 our Chief Analytics Officer</a:t>
            </a:r>
          </a:p>
        </p:txBody>
      </p:sp>
      <p:sp>
        <p:nvSpPr>
          <p:cNvPr id="8" name="Content Placeholder 7"/>
          <p:cNvSpPr>
            <a:spLocks noGrp="1"/>
          </p:cNvSpPr>
          <p:nvPr>
            <p:ph sz="quarter" idx="14"/>
          </p:nvPr>
        </p:nvSpPr>
        <p:spPr>
          <a:xfrm>
            <a:off x="1981200" y="1581150"/>
            <a:ext cx="4622800" cy="5212080"/>
          </a:xfrm>
        </p:spPr>
        <p:txBody>
          <a:bodyPr/>
          <a:lstStyle/>
          <a:p>
            <a:r>
              <a:rPr lang="en-US" sz="3100" dirty="0"/>
              <a:t>Leads HealthWest’s analytic efforts</a:t>
            </a:r>
          </a:p>
          <a:p>
            <a:r>
              <a:rPr lang="en-US" sz="3100" dirty="0"/>
              <a:t>HealthWest has: </a:t>
            </a:r>
          </a:p>
          <a:p>
            <a:pPr lvl="1"/>
            <a:r>
              <a:rPr lang="en-US" sz="2600" dirty="0"/>
              <a:t>2 hospitals</a:t>
            </a:r>
          </a:p>
          <a:p>
            <a:pPr lvl="1"/>
            <a:r>
              <a:rPr lang="en-US" sz="2600" dirty="0"/>
              <a:t>90 clinics</a:t>
            </a:r>
          </a:p>
          <a:p>
            <a:pPr lvl="1"/>
            <a:r>
              <a:rPr lang="en-US" sz="2600" dirty="0"/>
              <a:t>800 providers</a:t>
            </a:r>
          </a:p>
          <a:p>
            <a:pPr lvl="1"/>
            <a:r>
              <a:rPr lang="en-US" sz="2600" dirty="0"/>
              <a:t>350,000 patients</a:t>
            </a:r>
          </a:p>
          <a:p>
            <a:r>
              <a:rPr lang="en-US" sz="3100" dirty="0"/>
              <a:t>Improve value using data, information, and knowledge</a:t>
            </a:r>
          </a:p>
        </p:txBody>
      </p:sp>
      <p:pic>
        <p:nvPicPr>
          <p:cNvPr id="9" name="Content Placeholder 8" descr="Photo of Wanda, Chief Analytics Officer at HealthWest. "/>
          <p:cNvPicPr>
            <a:picLocks noGrp="1" noChangeAspect="1"/>
          </p:cNvPicPr>
          <p:nvPr>
            <p:ph sz="quarter" idx="18"/>
          </p:nvPr>
        </p:nvPicPr>
        <p:blipFill>
          <a:blip r:embed="rId4">
            <a:extLst>
              <a:ext uri="{28A0092B-C50C-407E-A947-70E740481C1C}">
                <a14:useLocalDpi xmlns:a14="http://schemas.microsoft.com/office/drawing/2010/main" val="0"/>
              </a:ext>
            </a:extLst>
          </a:blip>
          <a:stretch>
            <a:fillRect/>
          </a:stretch>
        </p:blipFill>
        <p:spPr>
          <a:xfrm>
            <a:off x="6852078" y="2097172"/>
            <a:ext cx="2682018" cy="3578056"/>
          </a:xfrm>
        </p:spPr>
      </p:pic>
      <p:sp>
        <p:nvSpPr>
          <p:cNvPr id="7" name="Text Placeholder 6"/>
          <p:cNvSpPr>
            <a:spLocks noGrp="1"/>
          </p:cNvSpPr>
          <p:nvPr>
            <p:ph type="body" sz="quarter" idx="33"/>
          </p:nvPr>
        </p:nvSpPr>
        <p:spPr>
          <a:xfrm>
            <a:off x="6852078" y="5730240"/>
            <a:ext cx="2197100" cy="340360"/>
          </a:xfrm>
        </p:spPr>
        <p:txBody>
          <a:bodyPr/>
          <a:lstStyle/>
          <a:p>
            <a:r>
              <a:rPr lang="en-US" dirty="0"/>
              <a:t>Pixabay, CC0 Public Domain</a:t>
            </a:r>
          </a:p>
          <a:p>
            <a:endParaRPr lang="en-US" dirty="0"/>
          </a:p>
        </p:txBody>
      </p:sp>
    </p:spTree>
    <p:custDataLst>
      <p:tags r:id="rId1"/>
    </p:custDataLst>
    <p:extLst>
      <p:ext uri="{BB962C8B-B14F-4D97-AF65-F5344CB8AC3E}">
        <p14:creationId xmlns:p14="http://schemas.microsoft.com/office/powerpoint/2010/main" val="258645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Wanda’s 3 Main Strategies - 1</a:t>
            </a:r>
          </a:p>
        </p:txBody>
      </p:sp>
      <p:sp>
        <p:nvSpPr>
          <p:cNvPr id="5" name="Content Placeholder 4"/>
          <p:cNvSpPr>
            <a:spLocks noGrp="1"/>
          </p:cNvSpPr>
          <p:nvPr>
            <p:ph sz="quarter" idx="14"/>
          </p:nvPr>
        </p:nvSpPr>
        <p:spPr>
          <a:xfrm>
            <a:off x="1981200" y="1562100"/>
            <a:ext cx="8229600" cy="4572000"/>
          </a:xfrm>
        </p:spPr>
        <p:txBody>
          <a:bodyPr/>
          <a:lstStyle/>
          <a:p>
            <a:r>
              <a:rPr lang="en-US" dirty="0"/>
              <a:t>Improve effectiveness of and reduce harm from care</a:t>
            </a:r>
          </a:p>
        </p:txBody>
      </p:sp>
    </p:spTree>
    <p:custDataLst>
      <p:tags r:id="rId1"/>
    </p:custDataLst>
    <p:extLst>
      <p:ext uri="{BB962C8B-B14F-4D97-AF65-F5344CB8AC3E}">
        <p14:creationId xmlns:p14="http://schemas.microsoft.com/office/powerpoint/2010/main" val="376646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Wanda’s 3 Main Strategies - 2</a:t>
            </a:r>
          </a:p>
        </p:txBody>
      </p:sp>
      <p:sp>
        <p:nvSpPr>
          <p:cNvPr id="5" name="Content Placeholder 4"/>
          <p:cNvSpPr>
            <a:spLocks noGrp="1"/>
          </p:cNvSpPr>
          <p:nvPr>
            <p:ph sz="quarter" idx="14"/>
          </p:nvPr>
        </p:nvSpPr>
        <p:spPr>
          <a:xfrm>
            <a:off x="1981200" y="1562100"/>
            <a:ext cx="8229600" cy="4572000"/>
          </a:xfrm>
        </p:spPr>
        <p:txBody>
          <a:bodyPr/>
          <a:lstStyle/>
          <a:p>
            <a:r>
              <a:rPr lang="en-US" dirty="0"/>
              <a:t>Improve effectiveness of and reduce harm from care </a:t>
            </a:r>
          </a:p>
          <a:p>
            <a:r>
              <a:rPr lang="en-US" dirty="0"/>
              <a:t>Improve allocation of resources by analyzing data</a:t>
            </a:r>
          </a:p>
        </p:txBody>
      </p:sp>
    </p:spTree>
    <p:custDataLst>
      <p:tags r:id="rId1"/>
    </p:custDataLst>
    <p:extLst>
      <p:ext uri="{BB962C8B-B14F-4D97-AF65-F5344CB8AC3E}">
        <p14:creationId xmlns:p14="http://schemas.microsoft.com/office/powerpoint/2010/main" val="308098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Wanda’s 3 Main Strategies - 3</a:t>
            </a:r>
          </a:p>
        </p:txBody>
      </p:sp>
      <p:sp>
        <p:nvSpPr>
          <p:cNvPr id="5" name="Content Placeholder 4"/>
          <p:cNvSpPr>
            <a:spLocks noGrp="1"/>
          </p:cNvSpPr>
          <p:nvPr>
            <p:ph sz="quarter" idx="14"/>
          </p:nvPr>
        </p:nvSpPr>
        <p:spPr>
          <a:xfrm>
            <a:off x="1981200" y="1562100"/>
            <a:ext cx="8229600" cy="4572000"/>
          </a:xfrm>
        </p:spPr>
        <p:txBody>
          <a:bodyPr/>
          <a:lstStyle/>
          <a:p>
            <a:r>
              <a:rPr lang="en-US" dirty="0"/>
              <a:t>Improve effectiveness of and reduce harm from care </a:t>
            </a:r>
          </a:p>
          <a:p>
            <a:r>
              <a:rPr lang="en-US" dirty="0"/>
              <a:t>Improve allocation of resources by analyzing data</a:t>
            </a:r>
          </a:p>
          <a:p>
            <a:r>
              <a:rPr lang="en-US" dirty="0"/>
              <a:t>Add value to care by increasing benefit and reducing cost</a:t>
            </a:r>
          </a:p>
        </p:txBody>
      </p:sp>
    </p:spTree>
    <p:custDataLst>
      <p:tags r:id="rId1"/>
    </p:custDataLst>
    <p:extLst>
      <p:ext uri="{BB962C8B-B14F-4D97-AF65-F5344CB8AC3E}">
        <p14:creationId xmlns:p14="http://schemas.microsoft.com/office/powerpoint/2010/main" val="375601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Wanda’s Problem</a:t>
            </a:r>
          </a:p>
        </p:txBody>
      </p:sp>
      <p:sp>
        <p:nvSpPr>
          <p:cNvPr id="3" name="Content Placeholder 2"/>
          <p:cNvSpPr>
            <a:spLocks noGrp="1"/>
          </p:cNvSpPr>
          <p:nvPr>
            <p:ph sz="quarter" idx="14"/>
          </p:nvPr>
        </p:nvSpPr>
        <p:spPr>
          <a:xfrm>
            <a:off x="1981200" y="1562100"/>
            <a:ext cx="4041648" cy="4572000"/>
          </a:xfrm>
        </p:spPr>
        <p:txBody>
          <a:bodyPr/>
          <a:lstStyle/>
          <a:p>
            <a:r>
              <a:rPr lang="en-US" dirty="0"/>
              <a:t>30 day readmission rate is high</a:t>
            </a:r>
          </a:p>
          <a:p>
            <a:r>
              <a:rPr lang="en-US" dirty="0"/>
              <a:t>They lose money on readmissions due to a new Medicare program.</a:t>
            </a:r>
          </a:p>
        </p:txBody>
      </p:sp>
      <p:pic>
        <p:nvPicPr>
          <p:cNvPr id="6" name="Content Placeholder 5" descr="Image of article by Jordan Rau published August 3, 2015. Article titled Half of Nation's Hospitals Fail Again to Escape Medicare's Readmission Penalties. "/>
          <p:cNvPicPr>
            <a:picLocks noGrp="1" noChangeAspect="1"/>
          </p:cNvPicPr>
          <p:nvPr>
            <p:ph sz="quarter" idx="18"/>
          </p:nvPr>
        </p:nvPicPr>
        <p:blipFill>
          <a:blip r:embed="rId4">
            <a:extLst>
              <a:ext uri="{28A0092B-C50C-407E-A947-70E740481C1C}">
                <a14:useLocalDpi xmlns:a14="http://schemas.microsoft.com/office/drawing/2010/main" val="0"/>
              </a:ext>
            </a:extLst>
          </a:blip>
          <a:stretch>
            <a:fillRect/>
          </a:stretch>
        </p:blipFill>
        <p:spPr>
          <a:xfrm>
            <a:off x="6040138" y="1885950"/>
            <a:ext cx="4307188" cy="3875960"/>
          </a:xfrm>
        </p:spPr>
      </p:pic>
      <p:sp>
        <p:nvSpPr>
          <p:cNvPr id="7" name="Content Placeholder 2"/>
          <p:cNvSpPr>
            <a:spLocks noGrp="1"/>
          </p:cNvSpPr>
          <p:nvPr>
            <p:ph type="body" sz="quarter" idx="32"/>
          </p:nvPr>
        </p:nvSpPr>
        <p:spPr>
          <a:xfrm>
            <a:off x="6641911" y="5641612"/>
            <a:ext cx="996286" cy="247442"/>
          </a:xfrm>
        </p:spPr>
        <p:txBody>
          <a:bodyPr/>
          <a:lstStyle/>
          <a:p>
            <a:r>
              <a:rPr lang="en-US" dirty="0"/>
              <a:t>Rau, 2015</a:t>
            </a:r>
          </a:p>
        </p:txBody>
      </p:sp>
    </p:spTree>
    <p:custDataLst>
      <p:tags r:id="rId1"/>
    </p:custDataLst>
    <p:extLst>
      <p:ext uri="{BB962C8B-B14F-4D97-AF65-F5344CB8AC3E}">
        <p14:creationId xmlns:p14="http://schemas.microsoft.com/office/powerpoint/2010/main" val="81641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Wanda use data to help?</a:t>
            </a:r>
          </a:p>
        </p:txBody>
      </p:sp>
      <p:sp>
        <p:nvSpPr>
          <p:cNvPr id="3" name="Content Placeholder 2"/>
          <p:cNvSpPr>
            <a:spLocks noGrp="1"/>
          </p:cNvSpPr>
          <p:nvPr>
            <p:ph sz="quarter" idx="14"/>
          </p:nvPr>
        </p:nvSpPr>
        <p:spPr>
          <a:xfrm>
            <a:off x="1981200" y="1562100"/>
            <a:ext cx="8229600" cy="4572000"/>
          </a:xfrm>
        </p:spPr>
        <p:txBody>
          <a:bodyPr/>
          <a:lstStyle/>
          <a:p>
            <a:r>
              <a:rPr lang="en-US" dirty="0"/>
              <a:t>Examine readmission rates to see if they are properly risk adjusted</a:t>
            </a:r>
          </a:p>
          <a:p>
            <a:r>
              <a:rPr lang="en-US" dirty="0"/>
              <a:t>Use predictive modeling to identify patients:</a:t>
            </a:r>
          </a:p>
          <a:p>
            <a:pPr lvl="1"/>
            <a:r>
              <a:rPr lang="en-US" dirty="0"/>
              <a:t>At risk for readmission</a:t>
            </a:r>
          </a:p>
          <a:p>
            <a:pPr lvl="1"/>
            <a:r>
              <a:rPr lang="en-US" dirty="0"/>
              <a:t>Responsive to a particular intervention</a:t>
            </a:r>
          </a:p>
          <a:p>
            <a:pPr lvl="2"/>
            <a:r>
              <a:rPr lang="en-US" dirty="0"/>
              <a:t>For example: in-home monitoring</a:t>
            </a:r>
          </a:p>
        </p:txBody>
      </p:sp>
    </p:spTree>
    <p:custDataLst>
      <p:tags r:id="rId1"/>
    </p:custDataLst>
    <p:extLst>
      <p:ext uri="{BB962C8B-B14F-4D97-AF65-F5344CB8AC3E}">
        <p14:creationId xmlns:p14="http://schemas.microsoft.com/office/powerpoint/2010/main" val="2322608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Comp24_unit10a_Lecture_Slides</Template>
  <TotalTime>1007</TotalTime>
  <Words>4156</Words>
  <Application>Microsoft Office PowerPoint</Application>
  <PresentationFormat>Widescreen</PresentationFormat>
  <Paragraphs>278</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 Math</vt:lpstr>
      <vt:lpstr>Corbel</vt:lpstr>
      <vt:lpstr>Courier New</vt:lpstr>
      <vt:lpstr>Tahoma</vt:lpstr>
      <vt:lpstr>Verdana</vt:lpstr>
      <vt:lpstr>Wingdings</vt:lpstr>
      <vt:lpstr>ONC-Template-FINAL DRAFT</vt:lpstr>
      <vt:lpstr>Health Care Data Analytics</vt:lpstr>
      <vt:lpstr>Health Care Data Analytics Learning Objectives - 1</vt:lpstr>
      <vt:lpstr>Health Care Data Analytics Objectives - 2</vt:lpstr>
      <vt:lpstr>Wanda, our Chief Analytics Officer</vt:lpstr>
      <vt:lpstr>Wanda’s 3 Main Strategies - 1</vt:lpstr>
      <vt:lpstr>Wanda’s 3 Main Strategies - 2</vt:lpstr>
      <vt:lpstr>Wanda’s 3 Main Strategies - 3</vt:lpstr>
      <vt:lpstr>Wanda’s Problem</vt:lpstr>
      <vt:lpstr>How can Wanda use data to help?</vt:lpstr>
      <vt:lpstr>Definitions</vt:lpstr>
      <vt:lpstr>Key Concepts</vt:lpstr>
      <vt:lpstr>Factors Explaining Health Spending</vt:lpstr>
      <vt:lpstr>How to Perform Risk Adjustment and Predictive Modeling - 1</vt:lpstr>
      <vt:lpstr>How to Perform Risk Adjustment and Predictive Modeling - 2</vt:lpstr>
      <vt:lpstr>Risk Adjustment Types</vt:lpstr>
      <vt:lpstr>Risk Adjustment and Predictive Modeling Performance</vt:lpstr>
      <vt:lpstr>Sample Scatter Plots  By R-Squared Value</vt:lpstr>
      <vt:lpstr>Predictive Models: Accuracy - 1</vt:lpstr>
      <vt:lpstr>Predictive Models: Accuracy - 2</vt:lpstr>
      <vt:lpstr>Predictive Models: Accuracy - 3</vt:lpstr>
      <vt:lpstr>Data Sources</vt:lpstr>
      <vt:lpstr>Vendors - 1</vt:lpstr>
      <vt:lpstr>Vendors - 2</vt:lpstr>
      <vt:lpstr>Vendor Model Performance</vt:lpstr>
      <vt:lpstr>Wanda’s Task</vt:lpstr>
      <vt:lpstr>Risk Adjustment and Predictive Modeling Summary – Lecture a</vt:lpstr>
      <vt:lpstr>References</vt:lpstr>
      <vt:lpstr>Health Care Data Analytics Risk Adjustment and Predictive Modeling Lecture a</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10 - Health Care Data Analytics</dc:title>
  <dc:subject>Risk Adjustment and Predictive Modeling, Lecture a</dc:subject>
  <dc:creator>U.S. Department of Health and Human Services, Office of the National Coordinator for Health Information Technology</dc:creator>
  <cp:keywords>Health IT, Health IT Curriculum, Data Analytics, Health Care, Health Care Data Analytics, Risk Adjustment and Predictive Modeling, Risk Adjustment, Predictive Modeling</cp:keywords>
  <cp:lastModifiedBy>Jubayer Hossain</cp:lastModifiedBy>
  <cp:revision>108</cp:revision>
  <cp:lastPrinted>2016-04-30T23:31:52Z</cp:lastPrinted>
  <dcterms:created xsi:type="dcterms:W3CDTF">2016-04-29T18:43:41Z</dcterms:created>
  <dcterms:modified xsi:type="dcterms:W3CDTF">2024-01-02T18:24:26Z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CB699896-F158-4648-B995-1794998A9784</vt:lpwstr>
  </property>
  <property fmtid="{D5CDD505-2E9C-101B-9397-08002B2CF9AE}" pid="3" name="ArticulatePath">
    <vt:lpwstr>Presentation1</vt:lpwstr>
  </property>
  <property fmtid="{D5CDD505-2E9C-101B-9397-08002B2CF9AE}" pid="4" name="Language">
    <vt:lpwstr>English</vt:lpwstr>
  </property>
</Properties>
</file>