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7" r:id="rId2"/>
    <p:sldId id="258" r:id="rId3"/>
    <p:sldId id="270" r:id="rId4"/>
    <p:sldId id="259" r:id="rId5"/>
    <p:sldId id="271" r:id="rId6"/>
    <p:sldId id="272" r:id="rId7"/>
    <p:sldId id="261" r:id="rId8"/>
    <p:sldId id="262" r:id="rId9"/>
    <p:sldId id="263" r:id="rId10"/>
    <p:sldId id="264" r:id="rId11"/>
    <p:sldId id="265" r:id="rId12"/>
    <p:sldId id="266" r:id="rId13"/>
    <p:sldId id="267" r:id="rId14"/>
    <p:sldId id="268" r:id="rId15"/>
  </p:sldIdLst>
  <p:sldSz cx="12192000" cy="6858000"/>
  <p:notesSz cx="6858000" cy="9144000"/>
  <p:custDataLst>
    <p:tags r:id="rId18"/>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71" autoAdjust="0"/>
    <p:restoredTop sz="0" autoAdjust="0"/>
  </p:normalViewPr>
  <p:slideViewPr>
    <p:cSldViewPr snapToGrid="0">
      <p:cViewPr varScale="1">
        <p:scale>
          <a:sx n="111" d="100"/>
          <a:sy n="111" d="100"/>
        </p:scale>
        <p:origin x="690" y="96"/>
      </p:cViewPr>
      <p:guideLst>
        <p:guide orient="horz" pos="2160"/>
        <p:guide pos="3840"/>
        <p:guide orient="horz" pos="3888"/>
        <p:guide orient="horz" pos="1008"/>
        <p:guide pos="383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sz="quarter"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1/3/2024</a:t>
            </a:fld>
            <a:endParaRPr lang="en-US" dirty="0"/>
          </a:p>
        </p:txBody>
      </p:sp>
      <p:sp>
        <p:nvSpPr>
          <p:cNvPr id="4" name="Footer Placeholder 3"/>
          <p:cNvSpPr>
            <a:spLocks noGrp="1"/>
          </p:cNvSpPr>
          <p:nvPr>
            <p:ph type="ftr" sz="quarter" idx="2"/>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dirty="0"/>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1/3/2024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dirty="0"/>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2"/>
                </a:solidFill>
              </a:rPr>
              <a:t>There are many other applications of predictive</a:t>
            </a:r>
            <a:r>
              <a:rPr lang="en-US" baseline="0" dirty="0">
                <a:solidFill>
                  <a:schemeClr val="tx2"/>
                </a:solidFill>
              </a:rPr>
              <a:t> modeling since each outcome and set of patients may have different results. In a review of predictive modeling for patients with heart failure, </a:t>
            </a:r>
            <a:r>
              <a:rPr lang="en-US" baseline="0" dirty="0" err="1">
                <a:solidFill>
                  <a:schemeClr val="tx2"/>
                </a:solidFill>
              </a:rPr>
              <a:t>Rahimi</a:t>
            </a:r>
            <a:r>
              <a:rPr lang="en-US" baseline="0" dirty="0">
                <a:solidFill>
                  <a:schemeClr val="tx2"/>
                </a:solidFill>
              </a:rPr>
              <a:t> and colleagues provide some perspective on how well the models work. The paper looked at 48 published studies using 64 different models of risk. The outcomes of the studies were either death, hospitalization, or the combination of death or hospitalization. The 43 models of death had C-statistics, discussed in lecture a, of between 0.60 and 0.89. The 10 models of hospitalization had slightly lower C-statistics of 0.60 to 0.82. The 11 studies where models predicted death or hospitalization had C-statistics between 0.61 and 0.80. The most common predictor variables included </a:t>
            </a:r>
            <a:r>
              <a:rPr lang="en-US" sz="2400" dirty="0">
                <a:solidFill>
                  <a:schemeClr val="tx2"/>
                </a:solidFill>
              </a:rPr>
              <a:t>age, sex, renal function, cardiovascular disease, and heart rate.</a:t>
            </a:r>
            <a:endParaRPr lang="en-US" dirty="0">
              <a:solidFill>
                <a:schemeClr val="tx2"/>
              </a:solidFill>
            </a:endParaRP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10</a:t>
            </a:fld>
            <a:endParaRPr lang="en-US" altLang="en-US" dirty="0"/>
          </a:p>
        </p:txBody>
      </p:sp>
    </p:spTree>
    <p:extLst>
      <p:ext uri="{BB962C8B-B14F-4D97-AF65-F5344CB8AC3E}">
        <p14:creationId xmlns:p14="http://schemas.microsoft.com/office/powerpoint/2010/main" val="1053667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There</a:t>
            </a:r>
            <a:r>
              <a:rPr lang="en-US" baseline="0" dirty="0"/>
              <a:t> several distinct settings for predictive modeling. At a clinic, clinicians may want to identify patients at risk for various negative health events for preventive purposes. </a:t>
            </a:r>
          </a:p>
          <a:p>
            <a:r>
              <a:rPr lang="en-US" baseline="0" dirty="0"/>
              <a:t>At a hospital unit, there may be interest in identifying patients at risk for readmission who have congestive heart failure to provide additional resources for recovery. </a:t>
            </a:r>
          </a:p>
          <a:p>
            <a:r>
              <a:rPr lang="en-US" baseline="0" dirty="0"/>
              <a:t>At an insurer, it may be important to identify patients with spending to see if care coordination could stabilize their care across multiple clinicians.</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11</a:t>
            </a:fld>
            <a:endParaRPr lang="en-US" altLang="en-US" dirty="0"/>
          </a:p>
        </p:txBody>
      </p:sp>
    </p:spTree>
    <p:extLst>
      <p:ext uri="{BB962C8B-B14F-4D97-AF65-F5344CB8AC3E}">
        <p14:creationId xmlns:p14="http://schemas.microsoft.com/office/powerpoint/2010/main" val="3248761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There are a</a:t>
            </a:r>
            <a:r>
              <a:rPr lang="en-US" baseline="0" dirty="0"/>
              <a:t> couple distinct limitations to predictive modeling. The first is mean reversion. Because predictive modeling is frequently aimed at reducing the cost of high cost patients, there exists a common problem whereby patients who are identified as being high cost will tend to have lower cost in the subsequent period. This behavior, referred to as mean reversion, can give the false impression that an intervention applied to these patients has reduced costs when in fact, some reduction may have occurred regardless of any intervention.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baseline="0" dirty="0"/>
              <a:t>A drawback of risk adjustment is that it can lead to “up-coding”. </a:t>
            </a:r>
            <a:r>
              <a:rPr lang="en-US" sz="2000" dirty="0"/>
              <a:t>Because more severe diagnoses can increase risk score and improve payment, through risk adjustment, there is an incentive to give patients similar but more severe diagnoses</a:t>
            </a:r>
            <a:r>
              <a:rPr lang="en-US" sz="1000" baseline="0" dirty="0"/>
              <a:t> or codes.</a:t>
            </a:r>
            <a:endParaRPr lang="en-US" sz="2000"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12</a:t>
            </a:fld>
            <a:endParaRPr lang="en-US" altLang="en-US" dirty="0"/>
          </a:p>
        </p:txBody>
      </p:sp>
    </p:spTree>
    <p:extLst>
      <p:ext uri="{BB962C8B-B14F-4D97-AF65-F5344CB8AC3E}">
        <p14:creationId xmlns:p14="http://schemas.microsoft.com/office/powerpoint/2010/main" val="3299115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concludes lecture b of Risk Adjustment</a:t>
            </a:r>
            <a:r>
              <a:rPr lang="en-US" baseline="0" dirty="0"/>
              <a:t> and Predictive Modeling. </a:t>
            </a:r>
          </a:p>
          <a:p>
            <a:r>
              <a:rPr lang="en-US" baseline="0" dirty="0"/>
              <a:t>In summary, w</a:t>
            </a:r>
            <a:r>
              <a:rPr lang="en-US" dirty="0"/>
              <a:t>e</a:t>
            </a:r>
            <a:r>
              <a:rPr lang="en-US" baseline="0" dirty="0"/>
              <a:t> discussed the use of risk adjustment and predictive modeling in health care, including value-based care programs.  An example of adjusting Medicare payments based on the complexity of patients and outcomes achieved versus costs of care is given.  Value-based care programs attempt to maximize the benefit – health outcomes – versus the cost of care, and examples of how to tailor care based on predictive models are given, in addition to a discussion of the limitations of predictive models.</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13</a:t>
            </a:fld>
            <a:endParaRPr lang="en-US" altLang="en-US" dirty="0"/>
          </a:p>
        </p:txBody>
      </p:sp>
    </p:spTree>
    <p:extLst>
      <p:ext uri="{BB962C8B-B14F-4D97-AF65-F5344CB8AC3E}">
        <p14:creationId xmlns:p14="http://schemas.microsoft.com/office/powerpoint/2010/main" val="2996463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14</a:t>
            </a:fld>
            <a:endParaRPr lang="en-US" altLang="en-US" dirty="0"/>
          </a:p>
        </p:txBody>
      </p:sp>
    </p:spTree>
    <p:extLst>
      <p:ext uri="{BB962C8B-B14F-4D97-AF65-F5344CB8AC3E}">
        <p14:creationId xmlns:p14="http://schemas.microsoft.com/office/powerpoint/2010/main" val="4085970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The objectives </a:t>
            </a:r>
            <a:r>
              <a:rPr lang="en-US" dirty="0"/>
              <a:t>for this unit, </a:t>
            </a:r>
            <a:r>
              <a:rPr lang="en-US" b="0" dirty="0">
                <a:latin typeface="Calibri" charset="0"/>
              </a:rPr>
              <a:t>Risk Adjustment and Predictive Modeling</a:t>
            </a:r>
            <a:r>
              <a:rPr lang="en-US" b="1" dirty="0">
                <a:latin typeface="Calibri" charset="0"/>
              </a:rPr>
              <a:t> </a:t>
            </a:r>
            <a:r>
              <a:rPr lang="en-US" dirty="0"/>
              <a:t>are to:</a:t>
            </a:r>
          </a:p>
          <a:p>
            <a:pPr marL="171450" indent="-171450">
              <a:buFont typeface="Arial" panose="020B0604020202020204" pitchFamily="34" charset="0"/>
              <a:buChar char="•"/>
            </a:pPr>
            <a:r>
              <a:rPr lang="en-US" sz="1000" dirty="0">
                <a:latin typeface="Calibri" charset="0"/>
              </a:rPr>
              <a:t>Define risk adjustment, predictive modeling, and validations of models in health care</a:t>
            </a:r>
          </a:p>
          <a:p>
            <a:pPr marL="171450" indent="-171450">
              <a:buFont typeface="Arial" panose="020B0604020202020204" pitchFamily="34" charset="0"/>
              <a:buChar char="•"/>
            </a:pPr>
            <a:r>
              <a:rPr lang="en-US" sz="1000" dirty="0">
                <a:latin typeface="Calibri" charset="0"/>
              </a:rPr>
              <a:t>Identify the health care and other data needed to perform risk adjustment and predictive modeling</a:t>
            </a:r>
          </a:p>
          <a:p>
            <a:pPr marL="171450" indent="-171450">
              <a:buFont typeface="Arial" panose="020B0604020202020204" pitchFamily="34" charset="0"/>
              <a:buChar char="•"/>
            </a:pPr>
            <a:r>
              <a:rPr lang="en-US" sz="1000" dirty="0">
                <a:latin typeface="Calibri" charset="0"/>
              </a:rPr>
              <a:t>Relate risk adjustment and population segmentation to allocation of health care resources and health care redesign</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dirty="0"/>
          </a:p>
        </p:txBody>
      </p:sp>
    </p:spTree>
    <p:extLst>
      <p:ext uri="{BB962C8B-B14F-4D97-AF65-F5344CB8AC3E}">
        <p14:creationId xmlns:p14="http://schemas.microsoft.com/office/powerpoint/2010/main" val="741401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latin typeface="Calibri" charset="0"/>
              </a:rPr>
              <a:t>Discuss uses of risk adjustment and modeling in value-based models of care</a:t>
            </a:r>
          </a:p>
          <a:p>
            <a:pPr marL="171450" indent="-171450">
              <a:buFont typeface="Arial" panose="020B0604020202020204" pitchFamily="34" charset="0"/>
              <a:buChar char="•"/>
            </a:pPr>
            <a:r>
              <a:rPr lang="en-US" sz="1000" dirty="0">
                <a:latin typeface="Calibri" charset="0"/>
              </a:rPr>
              <a:t>Delineate the use of health information technology in the creation, delivery, and evaluation of prediction models</a:t>
            </a:r>
          </a:p>
          <a:p>
            <a:pPr marL="171450" indent="-171450">
              <a:buFont typeface="Arial" panose="020B0604020202020204" pitchFamily="34" charset="0"/>
              <a:buChar char="•"/>
            </a:pPr>
            <a:r>
              <a:rPr lang="en-US" sz="1000" dirty="0">
                <a:latin typeface="Calibri" charset="0"/>
              </a:rPr>
              <a:t>And describe ethical considerations in risk adjustment in population management</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a:t>
            </a:fld>
            <a:endParaRPr lang="en-US" altLang="en-US" dirty="0"/>
          </a:p>
        </p:txBody>
      </p:sp>
    </p:spTree>
    <p:extLst>
      <p:ext uri="{BB962C8B-B14F-4D97-AF65-F5344CB8AC3E}">
        <p14:creationId xmlns:p14="http://schemas.microsoft.com/office/powerpoint/2010/main" val="74140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dirty="0"/>
              <a:t>Risk adjustment has a strong connection to the notion of value-based</a:t>
            </a:r>
            <a:r>
              <a:rPr lang="en-US" baseline="0" dirty="0"/>
              <a:t> care. To see why, we first need to understand a little about value-based care. Value-based care is defined as providing care where the benefits, or quality, exceed the costs and is therefore a good “value”. This is the fundamental concept of value-based care. It is sometimes considered a shift from service-based care or fee-for-service care. </a:t>
            </a:r>
            <a:endParaRPr lang="en-US" sz="2000"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4</a:t>
            </a:fld>
            <a:endParaRPr lang="en-US" altLang="en-US" dirty="0"/>
          </a:p>
        </p:txBody>
      </p:sp>
    </p:spTree>
    <p:extLst>
      <p:ext uri="{BB962C8B-B14F-4D97-AF65-F5344CB8AC3E}">
        <p14:creationId xmlns:p14="http://schemas.microsoft.com/office/powerpoint/2010/main" val="2357645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baseline="0" dirty="0"/>
              <a:t>Because value is not measured only at the service level where billing is easily established, it is typically paired with an alternative payment model. A version of this is the idea of capitation - paying a fixed amount per capita, or per person, per month or year.</a:t>
            </a:r>
          </a:p>
          <a:p>
            <a:pPr lvl="0"/>
            <a:r>
              <a:rPr lang="en-US" baseline="0" dirty="0"/>
              <a:t>Another version is episode-based payments. In these arrangements, providers are paid a fixed amount per episode. For example, an episode may exist from the beginning stages of a knee replacement through recovery.</a:t>
            </a:r>
          </a:p>
          <a:p>
            <a:pPr lvl="0"/>
            <a:r>
              <a:rPr lang="en-US" sz="1600" dirty="0"/>
              <a:t>For Medicare patients, hospitals are paid a fixed amount for all care related to the diagnosis related group, or </a:t>
            </a:r>
            <a:r>
              <a:rPr lang="en-US" sz="1600" dirty="0" err="1"/>
              <a:t>DRG</a:t>
            </a:r>
            <a:r>
              <a:rPr lang="en-US" sz="1600" dirty="0"/>
              <a:t>, of the admission. This is similar to episode-based payment, but is limited to only the hospital costs of the current stay. </a:t>
            </a:r>
            <a:endParaRPr lang="en-US" sz="2000"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5</a:t>
            </a:fld>
            <a:endParaRPr lang="en-US" altLang="en-US" dirty="0"/>
          </a:p>
        </p:txBody>
      </p:sp>
    </p:spTree>
    <p:extLst>
      <p:ext uri="{BB962C8B-B14F-4D97-AF65-F5344CB8AC3E}">
        <p14:creationId xmlns:p14="http://schemas.microsoft.com/office/powerpoint/2010/main" val="2357645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2000" dirty="0"/>
              <a:t>A critical issue with these payment methods is whether the fixed amount is accurate, given the risk of the patients.</a:t>
            </a:r>
            <a:r>
              <a:rPr lang="en-US" sz="2000" baseline="0" dirty="0"/>
              <a:t> </a:t>
            </a:r>
            <a:r>
              <a:rPr lang="en-US" sz="2000" dirty="0"/>
              <a:t>Risk adjustment can be used to modify the fixed amount and therefore facilitates value-based care. </a:t>
            </a:r>
          </a:p>
          <a:p>
            <a:pPr lvl="0"/>
            <a:r>
              <a:rPr lang="en-US" sz="2000" dirty="0"/>
              <a:t>What might providers do if risk adjustment was not used? Providers may try to avoid sicker patients because they would be more costly</a:t>
            </a:r>
            <a:r>
              <a:rPr lang="en-US" sz="2000" baseline="0" dirty="0"/>
              <a:t> to treat for the same fixed-payment amount.</a:t>
            </a:r>
            <a:endParaRPr lang="en-US" sz="2000"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6</a:t>
            </a:fld>
            <a:endParaRPr lang="en-US" altLang="en-US" dirty="0"/>
          </a:p>
        </p:txBody>
      </p:sp>
    </p:spTree>
    <p:extLst>
      <p:ext uri="{BB962C8B-B14F-4D97-AF65-F5344CB8AC3E}">
        <p14:creationId xmlns:p14="http://schemas.microsoft.com/office/powerpoint/2010/main" val="2357645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Affordable Care</a:t>
            </a:r>
            <a:r>
              <a:rPr lang="en-US" baseline="0" dirty="0"/>
              <a:t> Act, or ACA, involves risk adjustment. </a:t>
            </a:r>
            <a:r>
              <a:rPr lang="en-US" dirty="0"/>
              <a:t>Risk adjustment is used so plans in the health insurance exchanges that enroll more sick members will receive payments from those with more healthy members.</a:t>
            </a:r>
            <a:r>
              <a:rPr lang="en-US" baseline="0" dirty="0"/>
              <a:t> For this application, r</a:t>
            </a:r>
            <a:r>
              <a:rPr lang="en-US" dirty="0"/>
              <a:t>isk is measured using Hierarchical</a:t>
            </a:r>
            <a:r>
              <a:rPr lang="en-US" baseline="0" dirty="0"/>
              <a:t> Clinical Classifications, or HCC, mentioned in lecture a, that are</a:t>
            </a:r>
            <a:r>
              <a:rPr lang="en-US" dirty="0"/>
              <a:t> based on diagnosis codes, age, and sex.</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7</a:t>
            </a:fld>
            <a:endParaRPr lang="en-US" altLang="en-US" dirty="0"/>
          </a:p>
        </p:txBody>
      </p:sp>
    </p:spTree>
    <p:extLst>
      <p:ext uri="{BB962C8B-B14F-4D97-AF65-F5344CB8AC3E}">
        <p14:creationId xmlns:p14="http://schemas.microsoft.com/office/powerpoint/2010/main" val="540176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Another application</a:t>
            </a:r>
            <a:r>
              <a:rPr lang="en-US" baseline="0" dirty="0"/>
              <a:t> of risk adjustment to value-based care concerns the Center for Medicare and Medicaid Services’, or CMS’s, value-based payment modifier. This program provides a differential payment to a physician or groups of physicians under the Medicare Physician Fee Schedule. It applies only to Medicare patients and primary care providers and is phased-in by the physician group size. Using the HCC model, it risk adjusts the per capita cost. Then, quality measures are calculated and the combination of cost and quality is used to assign which value modifier applies to the fee schedule for that physician or group of physicians. The excerpted table 4 from the CMS description of the program shows that a low-cost, high-quality group could receive a 2.0 percent increase for each service performed, while a high-cost low-quality group could have payment reduced by 1.0 percent.</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8</a:t>
            </a:fld>
            <a:endParaRPr lang="en-US" altLang="en-US" dirty="0"/>
          </a:p>
        </p:txBody>
      </p:sp>
    </p:spTree>
    <p:extLst>
      <p:ext uri="{BB962C8B-B14F-4D97-AF65-F5344CB8AC3E}">
        <p14:creationId xmlns:p14="http://schemas.microsoft.com/office/powerpoint/2010/main" val="3540663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Predictive Modeling has distinct applications to the notion</a:t>
            </a:r>
            <a:r>
              <a:rPr lang="en-US" baseline="0" dirty="0"/>
              <a:t> of tailored care. </a:t>
            </a:r>
            <a:r>
              <a:rPr lang="en-US" sz="2800" dirty="0"/>
              <a:t>Tailored care is providing different types of care based on individual or group factors. </a:t>
            </a:r>
            <a:r>
              <a:rPr lang="en-US" sz="2400" dirty="0"/>
              <a:t>For example, not all patients with Congestive Heart Failure, or CHF, have a similar risk of readmission after an inpatient stay. This type</a:t>
            </a:r>
            <a:r>
              <a:rPr lang="en-US" sz="2400" baseline="0" dirty="0"/>
              <a:t> of application is s</a:t>
            </a:r>
            <a:r>
              <a:rPr lang="en-US" sz="2400" dirty="0"/>
              <a:t>ometimes called “Precision Delivery”. </a:t>
            </a:r>
            <a:r>
              <a:rPr lang="en-US" sz="2800" dirty="0"/>
              <a:t>Using predictive models we could find the patients or group of patients that respond positively and not give the treatment to others.</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9</a:t>
            </a:fld>
            <a:endParaRPr lang="en-US" altLang="en-US" dirty="0"/>
          </a:p>
        </p:txBody>
      </p:sp>
    </p:spTree>
    <p:extLst>
      <p:ext uri="{BB962C8B-B14F-4D97-AF65-F5344CB8AC3E}">
        <p14:creationId xmlns:p14="http://schemas.microsoft.com/office/powerpoint/2010/main" val="3845703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accessibility.psu.edu/microsoftoffice/powerpoint/"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4"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1"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6"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a:t>Click to edit Master text styles</a:t>
            </a:r>
          </a:p>
        </p:txBody>
      </p:sp>
      <p:sp>
        <p:nvSpPr>
          <p:cNvPr id="8"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2"/>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your custom-named new layout </a:t>
            </a:r>
            <a:r>
              <a:rPr lang="en-US" b="0" baseline="0" dirty="0"/>
              <a:t>or apply the new layout to an existing slide.</a:t>
            </a:r>
            <a:endParaRPr lang="en-US" dirty="0"/>
          </a:p>
        </p:txBody>
      </p:sp>
    </p:spTree>
    <p:extLst>
      <p:ext uri="{BB962C8B-B14F-4D97-AF65-F5344CB8AC3E}">
        <p14:creationId xmlns:p14="http://schemas.microsoft.com/office/powerpoint/2010/main" val="140415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6977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74086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table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dirty="0"/>
              <a:t>Click icon to add chart</a:t>
            </a:r>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picture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56998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a:t>Click to edit Master text styles</a:t>
            </a:r>
          </a:p>
          <a:p>
            <a:pPr lvl="1"/>
            <a:r>
              <a:rPr lang="en-US"/>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a:t>Click to edit Master text styles</a:t>
            </a:r>
          </a:p>
          <a:p>
            <a:pPr lvl="1"/>
            <a:r>
              <a:rPr lang="en-US"/>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a:t>Click to edit Master text styles</a:t>
            </a:r>
          </a:p>
          <a:p>
            <a:pPr lvl="1"/>
            <a:r>
              <a:rPr lang="en-US"/>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a:t>Click to edit Master text styles</a:t>
            </a:r>
          </a:p>
          <a:p>
            <a:pPr lvl="1"/>
            <a:r>
              <a:rPr lang="en-US"/>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60" r:id="rId3"/>
    <p:sldLayoutId id="2147484262" r:id="rId4"/>
    <p:sldLayoutId id="2147484263" r:id="rId5"/>
    <p:sldLayoutId id="2147484264" r:id="rId6"/>
    <p:sldLayoutId id="2147484265" r:id="rId7"/>
    <p:sldLayoutId id="2147484266" r:id="rId8"/>
    <p:sldLayoutId id="2147484267" r:id="rId9"/>
    <p:sldLayoutId id="2147484271" r:id="rId10"/>
    <p:sldLayoutId id="2147484272" r:id="rId11"/>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dirty="0">
                <a:latin typeface="Verdana" charset="0"/>
                <a:ea typeface="Verdana" charset="0"/>
                <a:cs typeface="Verdana" charset="0"/>
              </a:rPr>
              <a:t>Health Care Data Analytics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523999" y="3014980"/>
            <a:ext cx="10112829"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1: Risk Adjustment and Predictive Modeling</a:t>
            </a:r>
          </a:p>
          <a:p>
            <a:pPr>
              <a:defRPr/>
            </a:pPr>
            <a:endParaRPr lang="en-US" dirty="0"/>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5588"/>
            <a:ext cx="8229600" cy="1554162"/>
          </a:xfrm>
        </p:spPr>
        <p:txBody>
          <a:bodyPr/>
          <a:lstStyle/>
          <a:p>
            <a:r>
              <a:rPr lang="en-US" sz="3400" dirty="0"/>
              <a:t>Example: Review of predictive modeling of risk in patients with heart failure</a:t>
            </a:r>
          </a:p>
        </p:txBody>
      </p:sp>
      <p:sp>
        <p:nvSpPr>
          <p:cNvPr id="3" name="Content Placeholder 2"/>
          <p:cNvSpPr>
            <a:spLocks noGrp="1"/>
          </p:cNvSpPr>
          <p:nvPr>
            <p:ph sz="quarter" idx="14"/>
          </p:nvPr>
        </p:nvSpPr>
        <p:spPr>
          <a:xfrm>
            <a:off x="1981200" y="1718310"/>
            <a:ext cx="8229600" cy="4572000"/>
          </a:xfrm>
        </p:spPr>
        <p:txBody>
          <a:bodyPr/>
          <a:lstStyle/>
          <a:p>
            <a:r>
              <a:rPr lang="en-US" sz="3000" dirty="0"/>
              <a:t>48 studies (64 different models of risk)</a:t>
            </a:r>
          </a:p>
          <a:p>
            <a:r>
              <a:rPr lang="en-US" sz="3000" dirty="0"/>
              <a:t>Outcomes considered: </a:t>
            </a:r>
          </a:p>
          <a:p>
            <a:pPr lvl="1"/>
            <a:r>
              <a:rPr lang="en-US" sz="2600" dirty="0"/>
              <a:t>Death (43 studies, c-stat 0.60-0.89) </a:t>
            </a:r>
          </a:p>
          <a:p>
            <a:pPr lvl="1"/>
            <a:r>
              <a:rPr lang="en-US" sz="2600" dirty="0"/>
              <a:t>Hospitalization (10 studies, c-stat=0.60-0.82)</a:t>
            </a:r>
          </a:p>
          <a:p>
            <a:pPr lvl="1"/>
            <a:r>
              <a:rPr lang="en-US" sz="2600" dirty="0"/>
              <a:t>Death or Hospitalization (11 studies, </a:t>
            </a:r>
            <a:br>
              <a:rPr lang="en-US" sz="2600" dirty="0"/>
            </a:br>
            <a:r>
              <a:rPr lang="en-US" sz="2600" dirty="0"/>
              <a:t>c-stat=0.61-0.80)</a:t>
            </a:r>
          </a:p>
          <a:p>
            <a:r>
              <a:rPr lang="en-US" sz="3000" dirty="0"/>
              <a:t>Common Predictor Variables</a:t>
            </a:r>
          </a:p>
          <a:p>
            <a:pPr lvl="1"/>
            <a:r>
              <a:rPr lang="en-US" sz="2600" dirty="0"/>
              <a:t>Age, sex, renal function, cardiovascular disease, and heart rate</a:t>
            </a:r>
          </a:p>
        </p:txBody>
      </p:sp>
    </p:spTree>
    <p:custDataLst>
      <p:tags r:id="rId1"/>
    </p:custDataLst>
    <p:extLst>
      <p:ext uri="{BB962C8B-B14F-4D97-AF65-F5344CB8AC3E}">
        <p14:creationId xmlns:p14="http://schemas.microsoft.com/office/powerpoint/2010/main" val="2500934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Predictive Modeling Settings</a:t>
            </a:r>
            <a:endParaRPr lang="en-US" dirty="0"/>
          </a:p>
        </p:txBody>
      </p:sp>
      <p:sp>
        <p:nvSpPr>
          <p:cNvPr id="3" name="Content Placeholder 2"/>
          <p:cNvSpPr>
            <a:spLocks noGrp="1"/>
          </p:cNvSpPr>
          <p:nvPr>
            <p:ph sz="quarter" idx="14"/>
          </p:nvPr>
        </p:nvSpPr>
        <p:spPr/>
        <p:txBody>
          <a:bodyPr/>
          <a:lstStyle/>
          <a:p>
            <a:r>
              <a:rPr lang="en-US" sz="3000" dirty="0"/>
              <a:t>Clinic</a:t>
            </a:r>
          </a:p>
          <a:p>
            <a:pPr lvl="1"/>
            <a:r>
              <a:rPr lang="en-US" sz="2600" dirty="0"/>
              <a:t>May want to identify patients at risk for various negative health events</a:t>
            </a:r>
          </a:p>
          <a:p>
            <a:r>
              <a:rPr lang="en-US" sz="3000" dirty="0"/>
              <a:t>Hospital Unit</a:t>
            </a:r>
          </a:p>
          <a:p>
            <a:pPr lvl="1"/>
            <a:r>
              <a:rPr lang="en-US" sz="2600" dirty="0"/>
              <a:t>May want to identify patients at risk for re-admission</a:t>
            </a:r>
          </a:p>
          <a:p>
            <a:r>
              <a:rPr lang="en-US" sz="3000" dirty="0"/>
              <a:t>Insurer</a:t>
            </a:r>
          </a:p>
          <a:p>
            <a:pPr lvl="1"/>
            <a:r>
              <a:rPr lang="en-US" sz="2600" dirty="0"/>
              <a:t>May want to identify patients with high spending to see if care coordination could stabilize their care</a:t>
            </a:r>
          </a:p>
        </p:txBody>
      </p:sp>
    </p:spTree>
    <p:custDataLst>
      <p:tags r:id="rId1"/>
    </p:custDataLst>
    <p:extLst>
      <p:ext uri="{BB962C8B-B14F-4D97-AF65-F5344CB8AC3E}">
        <p14:creationId xmlns:p14="http://schemas.microsoft.com/office/powerpoint/2010/main" val="212133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Limitations/Drawbacks</a:t>
            </a:r>
            <a:endParaRPr lang="en-US" dirty="0"/>
          </a:p>
        </p:txBody>
      </p:sp>
      <p:sp>
        <p:nvSpPr>
          <p:cNvPr id="3" name="Content Placeholder 2"/>
          <p:cNvSpPr>
            <a:spLocks noGrp="1"/>
          </p:cNvSpPr>
          <p:nvPr>
            <p:ph sz="quarter" idx="14"/>
          </p:nvPr>
        </p:nvSpPr>
        <p:spPr/>
        <p:txBody>
          <a:bodyPr/>
          <a:lstStyle/>
          <a:p>
            <a:r>
              <a:rPr lang="en-US" sz="3000" dirty="0"/>
              <a:t>Mean Reversion</a:t>
            </a:r>
          </a:p>
          <a:p>
            <a:pPr lvl="1"/>
            <a:r>
              <a:rPr lang="en-US" sz="2600" dirty="0"/>
              <a:t>Predictive modeling frequently aimed at reducing the cost of high cost patients </a:t>
            </a:r>
          </a:p>
          <a:p>
            <a:pPr lvl="1"/>
            <a:r>
              <a:rPr lang="en-US" sz="2600" dirty="0"/>
              <a:t>Common problem - patients identified  being high cost will have lower cost in the subsequent period</a:t>
            </a:r>
          </a:p>
          <a:p>
            <a:pPr lvl="1"/>
            <a:r>
              <a:rPr lang="en-US" sz="2600" dirty="0"/>
              <a:t>Behavior can give false impression </a:t>
            </a:r>
          </a:p>
          <a:p>
            <a:r>
              <a:rPr lang="en-US" sz="3000" dirty="0"/>
              <a:t>Up-coding</a:t>
            </a:r>
          </a:p>
          <a:p>
            <a:pPr lvl="1"/>
            <a:r>
              <a:rPr lang="en-US" sz="2600" dirty="0"/>
              <a:t>More severe diagnoses can increase risk score and improve payment</a:t>
            </a:r>
          </a:p>
          <a:p>
            <a:pPr lvl="1"/>
            <a:r>
              <a:rPr lang="en-US" sz="2600" dirty="0"/>
              <a:t>Incentive to give patients similar but more severe diagnoses</a:t>
            </a:r>
          </a:p>
        </p:txBody>
      </p:sp>
    </p:spTree>
    <p:custDataLst>
      <p:tags r:id="rId1"/>
    </p:custDataLst>
    <p:extLst>
      <p:ext uri="{BB962C8B-B14F-4D97-AF65-F5344CB8AC3E}">
        <p14:creationId xmlns:p14="http://schemas.microsoft.com/office/powerpoint/2010/main" val="386527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Risk Adjustment and Predictive Modeling Summary - Lecture b</a:t>
            </a:r>
            <a:endParaRPr lang="en-US" dirty="0"/>
          </a:p>
        </p:txBody>
      </p:sp>
      <p:sp>
        <p:nvSpPr>
          <p:cNvPr id="3" name="Text Placeholder 2"/>
          <p:cNvSpPr>
            <a:spLocks noGrp="1"/>
          </p:cNvSpPr>
          <p:nvPr>
            <p:ph sz="quarter" idx="14"/>
          </p:nvPr>
        </p:nvSpPr>
        <p:spPr/>
        <p:txBody>
          <a:bodyPr/>
          <a:lstStyle/>
          <a:p>
            <a:r>
              <a:rPr lang="en-US" sz="3000" dirty="0"/>
              <a:t>Risk adjustment is used to adjust measured outcomes for programs providing capitated payment and value-based care.</a:t>
            </a:r>
          </a:p>
          <a:p>
            <a:r>
              <a:rPr lang="en-US" sz="3000" dirty="0"/>
              <a:t>Value-based care assesses the benefit and cost of health care, and attempts to reward better value (benefit/cost).</a:t>
            </a:r>
          </a:p>
          <a:p>
            <a:r>
              <a:rPr lang="en-US" sz="3000" dirty="0"/>
              <a:t>Care can be tailored using predictive models, but caution is needed due to limitations in validity and precision.</a:t>
            </a:r>
          </a:p>
        </p:txBody>
      </p:sp>
    </p:spTree>
    <p:custDataLst>
      <p:tags r:id="rId1"/>
    </p:custDataLst>
    <p:extLst>
      <p:ext uri="{BB962C8B-B14F-4D97-AF65-F5344CB8AC3E}">
        <p14:creationId xmlns:p14="http://schemas.microsoft.com/office/powerpoint/2010/main" val="2660712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Adjustment and Predictive Modeling - References</a:t>
            </a:r>
          </a:p>
        </p:txBody>
      </p:sp>
      <p:sp>
        <p:nvSpPr>
          <p:cNvPr id="3" name="Content Placeholder 2"/>
          <p:cNvSpPr>
            <a:spLocks noGrp="1"/>
          </p:cNvSpPr>
          <p:nvPr>
            <p:ph type="body" sz="quarter" idx="16"/>
          </p:nvPr>
        </p:nvSpPr>
        <p:spPr/>
        <p:txBody>
          <a:bodyPr/>
          <a:lstStyle/>
          <a:p>
            <a:r>
              <a:rPr lang="en-US" dirty="0"/>
              <a:t>References</a:t>
            </a:r>
          </a:p>
          <a:p>
            <a:r>
              <a:rPr lang="en-US" b="0" dirty="0"/>
              <a:t>Rahimi K, Bennett D, Conrad N, et al. Risk Prediction in Patients With Heart Failure: A Systematic Review and Analysis. JCHF.2014;2(5):440-446.</a:t>
            </a:r>
          </a:p>
          <a:p>
            <a:endParaRPr lang="en-US" b="0" dirty="0"/>
          </a:p>
        </p:txBody>
      </p:sp>
    </p:spTree>
    <p:custDataLst>
      <p:tags r:id="rId1"/>
    </p:custDataLst>
    <p:extLst>
      <p:ext uri="{BB962C8B-B14F-4D97-AF65-F5344CB8AC3E}">
        <p14:creationId xmlns:p14="http://schemas.microsoft.com/office/powerpoint/2010/main" val="424144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Care Data Analytics</a:t>
            </a:r>
            <a:br>
              <a:rPr lang="en-US" dirty="0"/>
            </a:br>
            <a:r>
              <a:rPr lang="en-US" dirty="0"/>
              <a:t>Learning Objectives - 1</a:t>
            </a:r>
          </a:p>
        </p:txBody>
      </p:sp>
      <p:sp>
        <p:nvSpPr>
          <p:cNvPr id="3" name="Content Placeholder 2"/>
          <p:cNvSpPr>
            <a:spLocks noGrp="1"/>
          </p:cNvSpPr>
          <p:nvPr>
            <p:ph sz="quarter" idx="14"/>
          </p:nvPr>
        </p:nvSpPr>
        <p:spPr>
          <a:xfrm>
            <a:off x="1981200" y="1645920"/>
            <a:ext cx="8229600" cy="3840480"/>
          </a:xfrm>
        </p:spPr>
        <p:txBody>
          <a:bodyPr/>
          <a:lstStyle/>
          <a:p>
            <a:r>
              <a:rPr lang="en-US" sz="2800" dirty="0"/>
              <a:t>Define risk adjustment, predictive modeling, and validations of models in health care. (Lecture a)</a:t>
            </a:r>
          </a:p>
          <a:p>
            <a:r>
              <a:rPr lang="en-US" sz="2800" dirty="0"/>
              <a:t>Identify the health care and other data needed to perform risk adjustment and predictive modeling. (Lecture a)</a:t>
            </a:r>
          </a:p>
          <a:p>
            <a:r>
              <a:rPr lang="en-US" sz="2800" dirty="0"/>
              <a:t>Relate risk adjustment and population segmentation to allocation of health care resources and health care redesign. (Lecture b)</a:t>
            </a:r>
          </a:p>
        </p:txBody>
      </p:sp>
    </p:spTree>
    <p:custDataLst>
      <p:tags r:id="rId1"/>
    </p:custDataLst>
    <p:extLst>
      <p:ext uri="{BB962C8B-B14F-4D97-AF65-F5344CB8AC3E}">
        <p14:creationId xmlns:p14="http://schemas.microsoft.com/office/powerpoint/2010/main" val="169826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Care Data Analytics</a:t>
            </a:r>
            <a:br>
              <a:rPr lang="en-US" dirty="0"/>
            </a:br>
            <a:r>
              <a:rPr lang="en-US" dirty="0"/>
              <a:t>Objectives - 2</a:t>
            </a:r>
          </a:p>
        </p:txBody>
      </p:sp>
      <p:sp>
        <p:nvSpPr>
          <p:cNvPr id="3" name="Content Placeholder 2"/>
          <p:cNvSpPr>
            <a:spLocks noGrp="1"/>
          </p:cNvSpPr>
          <p:nvPr>
            <p:ph sz="quarter" idx="14"/>
          </p:nvPr>
        </p:nvSpPr>
        <p:spPr>
          <a:xfrm>
            <a:off x="1981200" y="1645920"/>
            <a:ext cx="8229600" cy="4572000"/>
          </a:xfrm>
        </p:spPr>
        <p:txBody>
          <a:bodyPr/>
          <a:lstStyle/>
          <a:p>
            <a:r>
              <a:rPr lang="en-US" sz="2800" dirty="0"/>
              <a:t>Discuss uses of risk adjustment and modeling in value-based models of care. (Lecture b) </a:t>
            </a:r>
          </a:p>
          <a:p>
            <a:r>
              <a:rPr lang="en-US" sz="2800" dirty="0"/>
              <a:t>Delineate the use of health information technology in the creation, delivery, and evaluation of prediction models. (Lecture c)</a:t>
            </a:r>
          </a:p>
          <a:p>
            <a:r>
              <a:rPr lang="en-US" sz="2800" dirty="0"/>
              <a:t>Describe ethical considerations in risk adjustment in population management. </a:t>
            </a:r>
            <a:br>
              <a:rPr lang="en-US" sz="2800" dirty="0"/>
            </a:br>
            <a:r>
              <a:rPr lang="en-US" sz="2800" dirty="0"/>
              <a:t>(Lecture c)</a:t>
            </a:r>
          </a:p>
        </p:txBody>
      </p:sp>
    </p:spTree>
    <p:custDataLst>
      <p:tags r:id="rId1"/>
    </p:custDataLst>
    <p:extLst>
      <p:ext uri="{BB962C8B-B14F-4D97-AF65-F5344CB8AC3E}">
        <p14:creationId xmlns:p14="http://schemas.microsoft.com/office/powerpoint/2010/main" val="119649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to </a:t>
            </a:r>
            <a:br>
              <a:rPr lang="en-US" dirty="0"/>
            </a:br>
            <a:r>
              <a:rPr lang="en-US" dirty="0"/>
              <a:t>Value-Based Care - 1</a:t>
            </a:r>
          </a:p>
        </p:txBody>
      </p:sp>
      <p:sp>
        <p:nvSpPr>
          <p:cNvPr id="3" name="Content Placeholder 2"/>
          <p:cNvSpPr>
            <a:spLocks noGrp="1"/>
          </p:cNvSpPr>
          <p:nvPr>
            <p:ph sz="quarter" idx="14"/>
          </p:nvPr>
        </p:nvSpPr>
        <p:spPr/>
        <p:txBody>
          <a:bodyPr/>
          <a:lstStyle/>
          <a:p>
            <a:r>
              <a:rPr lang="en-US" dirty="0"/>
              <a:t>Value-Based Care</a:t>
            </a:r>
          </a:p>
          <a:p>
            <a:pPr lvl="1"/>
            <a:r>
              <a:rPr lang="en-US" dirty="0"/>
              <a:t>Providing care where the benefits (or quality) exceed the costs and is therefore a good “value”. </a:t>
            </a:r>
          </a:p>
          <a:p>
            <a:pPr lvl="1"/>
            <a:r>
              <a:rPr lang="en-US" dirty="0"/>
              <a:t>Shift from service-based care or fee-for-service care</a:t>
            </a:r>
          </a:p>
        </p:txBody>
      </p:sp>
    </p:spTree>
    <p:custDataLst>
      <p:tags r:id="rId1"/>
    </p:custDataLst>
    <p:extLst>
      <p:ext uri="{BB962C8B-B14F-4D97-AF65-F5344CB8AC3E}">
        <p14:creationId xmlns:p14="http://schemas.microsoft.com/office/powerpoint/2010/main" val="2822335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to </a:t>
            </a:r>
            <a:br>
              <a:rPr lang="en-US" dirty="0"/>
            </a:br>
            <a:r>
              <a:rPr lang="en-US" dirty="0"/>
              <a:t>Value-Based Care - 2</a:t>
            </a:r>
          </a:p>
        </p:txBody>
      </p:sp>
      <p:sp>
        <p:nvSpPr>
          <p:cNvPr id="3" name="Content Placeholder 2"/>
          <p:cNvSpPr>
            <a:spLocks noGrp="1"/>
          </p:cNvSpPr>
          <p:nvPr>
            <p:ph sz="quarter" idx="14"/>
          </p:nvPr>
        </p:nvSpPr>
        <p:spPr>
          <a:xfrm>
            <a:off x="1981200" y="1600200"/>
            <a:ext cx="8229600" cy="4838700"/>
          </a:xfrm>
        </p:spPr>
        <p:txBody>
          <a:bodyPr/>
          <a:lstStyle/>
          <a:p>
            <a:r>
              <a:rPr lang="en-US" dirty="0"/>
              <a:t>Typically paired with alternative payment method</a:t>
            </a:r>
          </a:p>
          <a:p>
            <a:pPr lvl="1"/>
            <a:r>
              <a:rPr lang="en-US" dirty="0"/>
              <a:t>Capitation - paid a fixed amount per capita (or per person) per month or year.</a:t>
            </a:r>
          </a:p>
          <a:p>
            <a:pPr lvl="1"/>
            <a:r>
              <a:rPr lang="en-US" dirty="0"/>
              <a:t>Episode-based - paid a fixed amount per episode</a:t>
            </a:r>
          </a:p>
          <a:p>
            <a:pPr lvl="2"/>
            <a:r>
              <a:rPr lang="en-US" dirty="0"/>
              <a:t>Medicare patients - hospitals paid a single amount for all care related to the diagnosis related group (DRG) of the admission</a:t>
            </a:r>
          </a:p>
        </p:txBody>
      </p:sp>
    </p:spTree>
    <p:custDataLst>
      <p:tags r:id="rId1"/>
    </p:custDataLst>
    <p:extLst>
      <p:ext uri="{BB962C8B-B14F-4D97-AF65-F5344CB8AC3E}">
        <p14:creationId xmlns:p14="http://schemas.microsoft.com/office/powerpoint/2010/main" val="1406681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to </a:t>
            </a:r>
            <a:br>
              <a:rPr lang="en-US" dirty="0"/>
            </a:br>
            <a:r>
              <a:rPr lang="en-US" dirty="0"/>
              <a:t>Value-Based Care - 3</a:t>
            </a:r>
          </a:p>
        </p:txBody>
      </p:sp>
      <p:sp>
        <p:nvSpPr>
          <p:cNvPr id="3" name="Content Placeholder 2"/>
          <p:cNvSpPr>
            <a:spLocks noGrp="1"/>
          </p:cNvSpPr>
          <p:nvPr>
            <p:ph sz="quarter" idx="14"/>
          </p:nvPr>
        </p:nvSpPr>
        <p:spPr/>
        <p:txBody>
          <a:bodyPr/>
          <a:lstStyle/>
          <a:p>
            <a:r>
              <a:rPr lang="en-US" dirty="0"/>
              <a:t>Critical issue with payment methods</a:t>
            </a:r>
          </a:p>
          <a:p>
            <a:pPr lvl="1"/>
            <a:r>
              <a:rPr lang="en-US" dirty="0"/>
              <a:t>If fixed amount is accurate, given the risk of the patients</a:t>
            </a:r>
          </a:p>
          <a:p>
            <a:r>
              <a:rPr lang="en-US" dirty="0"/>
              <a:t>Risk adjustment can be used to modify the fixed amount and therefore facilitates value-based care</a:t>
            </a:r>
          </a:p>
          <a:p>
            <a:r>
              <a:rPr lang="en-US" dirty="0"/>
              <a:t>What might providers do if risk adjustment was not used?</a:t>
            </a:r>
          </a:p>
          <a:p>
            <a:endParaRPr lang="en-US" dirty="0"/>
          </a:p>
        </p:txBody>
      </p:sp>
    </p:spTree>
    <p:custDataLst>
      <p:tags r:id="rId1"/>
    </p:custDataLst>
    <p:extLst>
      <p:ext uri="{BB962C8B-B14F-4D97-AF65-F5344CB8AC3E}">
        <p14:creationId xmlns:p14="http://schemas.microsoft.com/office/powerpoint/2010/main" val="1727921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to the ACA</a:t>
            </a:r>
          </a:p>
        </p:txBody>
      </p:sp>
      <p:sp>
        <p:nvSpPr>
          <p:cNvPr id="3" name="Content Placeholder 2"/>
          <p:cNvSpPr>
            <a:spLocks noGrp="1"/>
          </p:cNvSpPr>
          <p:nvPr>
            <p:ph sz="quarter" idx="14"/>
          </p:nvPr>
        </p:nvSpPr>
        <p:spPr/>
        <p:txBody>
          <a:bodyPr/>
          <a:lstStyle/>
          <a:p>
            <a:r>
              <a:rPr lang="en-US" dirty="0"/>
              <a:t>Risk adjustment used</a:t>
            </a:r>
          </a:p>
          <a:p>
            <a:pPr lvl="1"/>
            <a:r>
              <a:rPr lang="en-US" dirty="0"/>
              <a:t>Plans in the health insurance exchanges that enrolled more sick members will receive payments from those with more healthy members</a:t>
            </a:r>
          </a:p>
          <a:p>
            <a:pPr lvl="1"/>
            <a:r>
              <a:rPr lang="en-US" dirty="0"/>
              <a:t>Risk measured using HCC which is based on diagnosis codes and age and sex</a:t>
            </a:r>
          </a:p>
        </p:txBody>
      </p:sp>
    </p:spTree>
    <p:custDataLst>
      <p:tags r:id="rId1"/>
    </p:custDataLst>
    <p:extLst>
      <p:ext uri="{BB962C8B-B14F-4D97-AF65-F5344CB8AC3E}">
        <p14:creationId xmlns:p14="http://schemas.microsoft.com/office/powerpoint/2010/main" val="2224027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CMS Value-Based </a:t>
            </a:r>
            <a:br>
              <a:rPr lang="en-US" dirty="0"/>
            </a:br>
            <a:r>
              <a:rPr lang="en-US" dirty="0"/>
              <a:t>Payment Modifier</a:t>
            </a:r>
          </a:p>
        </p:txBody>
      </p:sp>
      <p:sp>
        <p:nvSpPr>
          <p:cNvPr id="3" name="Content Placeholder 2"/>
          <p:cNvSpPr>
            <a:spLocks noGrp="1"/>
          </p:cNvSpPr>
          <p:nvPr>
            <p:ph sz="quarter" idx="14"/>
          </p:nvPr>
        </p:nvSpPr>
        <p:spPr>
          <a:xfrm>
            <a:off x="1524000" y="1600200"/>
            <a:ext cx="4629150" cy="4572000"/>
          </a:xfrm>
        </p:spPr>
        <p:txBody>
          <a:bodyPr/>
          <a:lstStyle/>
          <a:p>
            <a:r>
              <a:rPr lang="en-US" dirty="0"/>
              <a:t>Differential payment under the Medicare Physician Fee Schedule</a:t>
            </a:r>
          </a:p>
          <a:p>
            <a:pPr lvl="1"/>
            <a:r>
              <a:rPr lang="en-US" dirty="0"/>
              <a:t>Applies only to Medicare patients</a:t>
            </a:r>
          </a:p>
          <a:p>
            <a:r>
              <a:rPr lang="en-US" dirty="0"/>
              <a:t>Uses HCC model to risk adjust the per capita cost</a:t>
            </a:r>
          </a:p>
        </p:txBody>
      </p:sp>
      <p:pic>
        <p:nvPicPr>
          <p:cNvPr id="14" name="Content Placeholder 13" descr="Table titled Value Modifier Amounts for the Quality-Tiering Approach. Table has 4 columns (Quality/Cost, Low Cost, Average Cost, High Cost) and 4 rows (High quality, Average Quality and Low Quality). Its use is explained in the narration. Rows read High Quality: Low cost +2.0x*, Average cost +1.0x*; High cost: +0.0%; Average quality: Low cost +1.0x*; average cost +0.0%; High cost -0.5%; Low quality +0.0%; Average cost -0.5%; High cost -1.0%. "/>
          <p:cNvPicPr>
            <a:picLocks noGrp="1" noChangeAspect="1"/>
          </p:cNvPicPr>
          <p:nvPr>
            <p:ph sz="quarter" idx="18"/>
          </p:nvPr>
        </p:nvPicPr>
        <p:blipFill>
          <a:blip r:embed="rId4" cstate="print">
            <a:extLst>
              <a:ext uri="{28A0092B-C50C-407E-A947-70E740481C1C}">
                <a14:useLocalDpi xmlns:a14="http://schemas.microsoft.com/office/drawing/2010/main" val="0"/>
              </a:ext>
            </a:extLst>
          </a:blip>
          <a:stretch>
            <a:fillRect/>
          </a:stretch>
        </p:blipFill>
        <p:spPr>
          <a:xfrm>
            <a:off x="5372100" y="2457450"/>
            <a:ext cx="5276850" cy="1714500"/>
          </a:xfrm>
        </p:spPr>
      </p:pic>
    </p:spTree>
    <p:custDataLst>
      <p:tags r:id="rId1"/>
    </p:custDataLst>
    <p:extLst>
      <p:ext uri="{BB962C8B-B14F-4D97-AF65-F5344CB8AC3E}">
        <p14:creationId xmlns:p14="http://schemas.microsoft.com/office/powerpoint/2010/main" val="3689761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to Tailored Care</a:t>
            </a:r>
          </a:p>
        </p:txBody>
      </p:sp>
      <p:sp>
        <p:nvSpPr>
          <p:cNvPr id="3" name="Content Placeholder 2"/>
          <p:cNvSpPr>
            <a:spLocks noGrp="1"/>
          </p:cNvSpPr>
          <p:nvPr>
            <p:ph sz="quarter" idx="14"/>
          </p:nvPr>
        </p:nvSpPr>
        <p:spPr>
          <a:xfrm>
            <a:off x="1981200" y="1577340"/>
            <a:ext cx="8229600" cy="4572000"/>
          </a:xfrm>
        </p:spPr>
        <p:txBody>
          <a:bodyPr/>
          <a:lstStyle/>
          <a:p>
            <a:r>
              <a:rPr lang="en-US" dirty="0"/>
              <a:t>Providing different type of care based on individual or group factors</a:t>
            </a:r>
          </a:p>
          <a:p>
            <a:pPr lvl="1"/>
            <a:r>
              <a:rPr lang="en-US" dirty="0"/>
              <a:t>Example: Not all patients with Congestive Heart Failure have similar risk of readmission after an inpatient stay.</a:t>
            </a:r>
          </a:p>
          <a:p>
            <a:pPr lvl="1"/>
            <a:r>
              <a:rPr lang="en-US" dirty="0"/>
              <a:t>Sometimes called “Precision Delivery”</a:t>
            </a:r>
          </a:p>
          <a:p>
            <a:r>
              <a:rPr lang="en-US" dirty="0"/>
              <a:t>Using predictive models</a:t>
            </a:r>
          </a:p>
          <a:p>
            <a:pPr lvl="1"/>
            <a:r>
              <a:rPr lang="en-US" dirty="0"/>
              <a:t>Could find the patients that respond positively</a:t>
            </a:r>
          </a:p>
          <a:p>
            <a:pPr lvl="1"/>
            <a:r>
              <a:rPr lang="en-US" dirty="0"/>
              <a:t>Not give the treatment to others</a:t>
            </a:r>
          </a:p>
        </p:txBody>
      </p:sp>
    </p:spTree>
    <p:custDataLst>
      <p:tags r:id="rId1"/>
    </p:custDataLst>
    <p:extLst>
      <p:ext uri="{BB962C8B-B14F-4D97-AF65-F5344CB8AC3E}">
        <p14:creationId xmlns:p14="http://schemas.microsoft.com/office/powerpoint/2010/main" val="12493496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NC-Template-FINAL DRAF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X_unitY_Lecture_Slides_Template.potx" id="{BFDE5FB8-FBB1-4F5A-B8AC-26771944143A}" vid="{3ABEC94C-E8A2-4610-93A8-5C6AB19693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Comp24_unit10b_Lecture_Slides</Template>
  <TotalTime>206</TotalTime>
  <Words>1960</Words>
  <Application>Microsoft Office PowerPoint</Application>
  <PresentationFormat>Widescreen</PresentationFormat>
  <Paragraphs>124</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Corbel</vt:lpstr>
      <vt:lpstr>Courier New</vt:lpstr>
      <vt:lpstr>Tahoma</vt:lpstr>
      <vt:lpstr>Verdana</vt:lpstr>
      <vt:lpstr>Wingdings</vt:lpstr>
      <vt:lpstr>ONC-Template-FINAL DRAFT</vt:lpstr>
      <vt:lpstr>Health Care Data Analytics</vt:lpstr>
      <vt:lpstr>Health Care Data Analytics Learning Objectives - 1</vt:lpstr>
      <vt:lpstr>Health Care Data Analytics Objectives - 2</vt:lpstr>
      <vt:lpstr>Applications to  Value-Based Care - 1</vt:lpstr>
      <vt:lpstr>Applications to  Value-Based Care - 2</vt:lpstr>
      <vt:lpstr>Applications to  Value-Based Care - 3</vt:lpstr>
      <vt:lpstr>Application to the ACA</vt:lpstr>
      <vt:lpstr>CMS Value-Based  Payment Modifier</vt:lpstr>
      <vt:lpstr>Applications to Tailored Care</vt:lpstr>
      <vt:lpstr>Example: Review of predictive modeling of risk in patients with heart failure</vt:lpstr>
      <vt:lpstr>Predictive Modeling Settings</vt:lpstr>
      <vt:lpstr>Limitations/Drawbacks</vt:lpstr>
      <vt:lpstr>Risk Adjustment and Predictive Modeling Summary - Lecture b</vt:lpstr>
      <vt:lpstr>Risk Adjustment and Predictive Modeling - References</vt:lpstr>
    </vt:vector>
  </TitlesOfParts>
  <Company>Oregon Health &amp; Science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10 -  Health Care Data Analytics</dc:title>
  <dc:subject>Risk Adjustment and Predictive Modeling, Lecture b</dc:subject>
  <dc:creator>U.S. Department of Health and Human Services, Office of the National Coordinator for Health Information Technology</dc:creator>
  <cp:keywords>Health IT, Health IT Curriculum, Data Analytics, Health Care, Health Care Data Analytics, Risk Adjustment and Predictive Modeling, Risk Adjustment, Predictive Modeling</cp:keywords>
  <cp:lastModifiedBy>Jubayer Hossain</cp:lastModifiedBy>
  <cp:revision>48</cp:revision>
  <dcterms:created xsi:type="dcterms:W3CDTF">2016-04-29T19:02:32Z</dcterms:created>
  <dcterms:modified xsi:type="dcterms:W3CDTF">2024-01-02T18:23:26Z</dcterms:modified>
  <cp:category>Health Information Technology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27CD9C33-74B7-4EEE-A1A1-7C42C4DAEF40</vt:lpwstr>
  </property>
  <property fmtid="{D5CDD505-2E9C-101B-9397-08002B2CF9AE}" pid="3" name="ArticulatePath">
    <vt:lpwstr>Presentation2</vt:lpwstr>
  </property>
</Properties>
</file>