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handoutMasterIdLst>
    <p:handoutMasterId r:id="rId24"/>
  </p:handoutMasterIdLst>
  <p:sldIdLst>
    <p:sldId id="280" r:id="rId2"/>
    <p:sldId id="277" r:id="rId3"/>
    <p:sldId id="257" r:id="rId4"/>
    <p:sldId id="258" r:id="rId5"/>
    <p:sldId id="259" r:id="rId6"/>
    <p:sldId id="260" r:id="rId7"/>
    <p:sldId id="261" r:id="rId8"/>
    <p:sldId id="262" r:id="rId9"/>
    <p:sldId id="263" r:id="rId10"/>
    <p:sldId id="264" r:id="rId11"/>
    <p:sldId id="265" r:id="rId12"/>
    <p:sldId id="266" r:id="rId13"/>
    <p:sldId id="267" r:id="rId14"/>
    <p:sldId id="279" r:id="rId15"/>
    <p:sldId id="269" r:id="rId16"/>
    <p:sldId id="270" r:id="rId17"/>
    <p:sldId id="271" r:id="rId18"/>
    <p:sldId id="273" r:id="rId19"/>
    <p:sldId id="274" r:id="rId20"/>
    <p:sldId id="278" r:id="rId21"/>
    <p:sldId id="275" r:id="rId22"/>
  </p:sldIdLst>
  <p:sldSz cx="12192000" cy="6858000"/>
  <p:notesSz cx="6858000" cy="9144000"/>
  <p:custDataLst>
    <p:tags r:id="rId25"/>
  </p:custData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888" userDrawn="1">
          <p15:clr>
            <a:srgbClr val="A4A3A4"/>
          </p15:clr>
        </p15:guide>
        <p15:guide id="4" orient="horz" pos="1008" userDrawn="1">
          <p15:clr>
            <a:srgbClr val="A4A3A4"/>
          </p15:clr>
        </p15:guide>
        <p15:guide id="5" pos="383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979" autoAdjust="0"/>
    <p:restoredTop sz="71429" autoAdjust="0"/>
  </p:normalViewPr>
  <p:slideViewPr>
    <p:cSldViewPr snapToGrid="0">
      <p:cViewPr varScale="1">
        <p:scale>
          <a:sx n="111" d="100"/>
          <a:sy n="111" d="100"/>
        </p:scale>
        <p:origin x="822" y="96"/>
      </p:cViewPr>
      <p:guideLst>
        <p:guide orient="horz" pos="2160"/>
        <p:guide pos="3840"/>
        <p:guide orient="horz" pos="3888"/>
        <p:guide orient="horz" pos="1008"/>
        <p:guide pos="3833"/>
      </p:guideLst>
    </p:cSldViewPr>
  </p:slideViewPr>
  <p:outlineViewPr>
    <p:cViewPr>
      <p:scale>
        <a:sx n="33" d="100"/>
        <a:sy n="33" d="100"/>
      </p:scale>
      <p:origin x="0" y="-15250"/>
    </p:cViewPr>
  </p:outlineViewPr>
  <p:notesTextViewPr>
    <p:cViewPr>
      <p:scale>
        <a:sx n="1" d="1"/>
        <a:sy n="1" d="1"/>
      </p:scale>
      <p:origin x="0" y="0"/>
    </p:cViewPr>
  </p:notesTextViewPr>
  <p:sorterViewPr>
    <p:cViewPr>
      <p:scale>
        <a:sx n="100" d="100"/>
        <a:sy n="100" d="100"/>
      </p:scale>
      <p:origin x="0" y="-5064"/>
    </p:cViewPr>
  </p:sorterViewPr>
  <p:notesViewPr>
    <p:cSldViewPr>
      <p:cViewPr varScale="1">
        <p:scale>
          <a:sx n="65" d="100"/>
          <a:sy n="65" d="100"/>
        </p:scale>
        <p:origin x="3082" y="5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000">
                <a:latin typeface="Arial" pitchFamily="34" charset="0"/>
                <a:cs typeface="Arial" pitchFamily="34" charset="0"/>
              </a:defRPr>
            </a:lvl1pPr>
          </a:lstStyle>
          <a:p>
            <a:pPr>
              <a:defRPr/>
            </a:pPr>
            <a:endParaRPr lang="en-US"/>
          </a:p>
        </p:txBody>
      </p:sp>
      <p:sp>
        <p:nvSpPr>
          <p:cNvPr id="3" name="Date Placeholder 2"/>
          <p:cNvSpPr>
            <a:spLocks noGrp="1"/>
          </p:cNvSpPr>
          <p:nvPr>
            <p:ph type="dt" sz="quarter" idx="1"/>
          </p:nvPr>
        </p:nvSpPr>
        <p:spPr>
          <a:xfrm>
            <a:off x="3885010" y="0"/>
            <a:ext cx="2971800" cy="457200"/>
          </a:xfrm>
          <a:prstGeom prst="rect">
            <a:avLst/>
          </a:prstGeom>
        </p:spPr>
        <p:txBody>
          <a:bodyPr vert="horz" lIns="91440" tIns="45720" rIns="91440" bIns="45720" rtlCol="0"/>
          <a:lstStyle>
            <a:lvl1pPr algn="r" fontAlgn="auto">
              <a:spcBef>
                <a:spcPts val="0"/>
              </a:spcBef>
              <a:spcAft>
                <a:spcPts val="0"/>
              </a:spcAft>
              <a:defRPr sz="1000">
                <a:latin typeface="Arial" pitchFamily="34" charset="0"/>
                <a:cs typeface="Arial" pitchFamily="34" charset="0"/>
              </a:defRPr>
            </a:lvl1pPr>
          </a:lstStyle>
          <a:p>
            <a:pPr>
              <a:defRPr/>
            </a:pPr>
            <a:fld id="{ABCA4999-9D00-47A8-9172-7A0E836D01C0}" type="datetimeFigureOut">
              <a:rPr lang="en-US"/>
              <a:pPr>
                <a:defRPr/>
              </a:pPr>
              <a:t>1/3/2024</a:t>
            </a:fld>
            <a:endParaRPr lang="en-US" dirty="0"/>
          </a:p>
        </p:txBody>
      </p:sp>
      <p:sp>
        <p:nvSpPr>
          <p:cNvPr id="4" name="Footer Placeholder 3"/>
          <p:cNvSpPr>
            <a:spLocks noGrp="1"/>
          </p:cNvSpPr>
          <p:nvPr>
            <p:ph type="ftr" sz="quarter" idx="2"/>
          </p:nvPr>
        </p:nvSpPr>
        <p:spPr>
          <a:xfrm>
            <a:off x="0" y="8684684"/>
            <a:ext cx="2971800" cy="457200"/>
          </a:xfrm>
          <a:prstGeom prst="rect">
            <a:avLst/>
          </a:prstGeom>
        </p:spPr>
        <p:txBody>
          <a:bodyPr vert="horz" lIns="91440" tIns="45720" rIns="91440" bIns="45720" rtlCol="0" anchor="b"/>
          <a:lstStyle>
            <a:lvl1pPr algn="l" fontAlgn="auto">
              <a:spcBef>
                <a:spcPts val="0"/>
              </a:spcBef>
              <a:spcAft>
                <a:spcPts val="0"/>
              </a:spcAft>
              <a:defRPr sz="1000">
                <a:latin typeface="Arial" pitchFamily="34" charset="0"/>
                <a:cs typeface="Arial" pitchFamily="34" charset="0"/>
              </a:defRPr>
            </a:lvl1pPr>
          </a:lstStyle>
          <a:p>
            <a:pPr>
              <a:defRPr/>
            </a:pPr>
            <a:r>
              <a:rPr lang="en-US" dirty="0"/>
              <a:t>Health IT Workforce Curriculum Version 4.0</a:t>
            </a:r>
          </a:p>
        </p:txBody>
      </p:sp>
      <p:sp>
        <p:nvSpPr>
          <p:cNvPr id="5" name="Slide Number Placeholder 4"/>
          <p:cNvSpPr>
            <a:spLocks noGrp="1"/>
          </p:cNvSpPr>
          <p:nvPr>
            <p:ph type="sldNum" sz="quarter" idx="3"/>
          </p:nvPr>
        </p:nvSpPr>
        <p:spPr>
          <a:xfrm>
            <a:off x="3885010" y="8684684"/>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000">
                <a:cs typeface="Arial" panose="020B0604020202020204" pitchFamily="34" charset="0"/>
              </a:defRPr>
            </a:lvl1pPr>
          </a:lstStyle>
          <a:p>
            <a:fld id="{E856E8BC-1459-4626-A984-3A50D548E39A}" type="slidenum">
              <a:rPr lang="en-US" altLang="en-US"/>
              <a:pPr/>
              <a:t>‹#›</a:t>
            </a:fld>
            <a:endParaRPr lang="en-US" altLang="en-US"/>
          </a:p>
        </p:txBody>
      </p:sp>
    </p:spTree>
    <p:extLst>
      <p:ext uri="{BB962C8B-B14F-4D97-AF65-F5344CB8AC3E}">
        <p14:creationId xmlns:p14="http://schemas.microsoft.com/office/powerpoint/2010/main" val="173078698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000">
                <a:latin typeface="Arial" pitchFamily="34" charset="0"/>
                <a:cs typeface="Arial" pitchFamily="34" charset="0"/>
              </a:defRPr>
            </a:lvl1pPr>
          </a:lstStyle>
          <a:p>
            <a:pPr>
              <a:defRPr/>
            </a:pPr>
            <a:endParaRPr lang="en-US"/>
          </a:p>
        </p:txBody>
      </p:sp>
      <p:sp>
        <p:nvSpPr>
          <p:cNvPr id="3" name="Date Placeholder 2"/>
          <p:cNvSpPr>
            <a:spLocks noGrp="1"/>
          </p:cNvSpPr>
          <p:nvPr>
            <p:ph type="dt" idx="1"/>
          </p:nvPr>
        </p:nvSpPr>
        <p:spPr>
          <a:xfrm>
            <a:off x="3885010" y="0"/>
            <a:ext cx="2971800" cy="457200"/>
          </a:xfrm>
          <a:prstGeom prst="rect">
            <a:avLst/>
          </a:prstGeom>
        </p:spPr>
        <p:txBody>
          <a:bodyPr vert="horz" lIns="91440" tIns="45720" rIns="91440" bIns="45720" rtlCol="0"/>
          <a:lstStyle>
            <a:lvl1pPr algn="r" fontAlgn="auto">
              <a:spcBef>
                <a:spcPts val="0"/>
              </a:spcBef>
              <a:spcAft>
                <a:spcPts val="0"/>
              </a:spcAft>
              <a:defRPr sz="1000">
                <a:latin typeface="Arial" pitchFamily="34" charset="0"/>
                <a:cs typeface="Arial" pitchFamily="34" charset="0"/>
              </a:defRPr>
            </a:lvl1pPr>
          </a:lstStyle>
          <a:p>
            <a:pPr>
              <a:defRPr/>
            </a:pPr>
            <a:fld id="{FBFBF557-BCE6-4061-898E-5E42FC7DBA3C}" type="datetimeFigureOut">
              <a:rPr lang="en-US"/>
              <a:pPr>
                <a:defRPr/>
              </a:pPr>
              <a:t>1/3/2024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4684"/>
            <a:ext cx="2971800" cy="457200"/>
          </a:xfrm>
          <a:prstGeom prst="rect">
            <a:avLst/>
          </a:prstGeom>
        </p:spPr>
        <p:txBody>
          <a:bodyPr vert="horz" lIns="91440" tIns="45720" rIns="91440" bIns="45720" rtlCol="0" anchor="b"/>
          <a:lstStyle>
            <a:lvl1pPr algn="l" fontAlgn="auto">
              <a:spcBef>
                <a:spcPts val="0"/>
              </a:spcBef>
              <a:spcAft>
                <a:spcPts val="0"/>
              </a:spcAft>
              <a:defRPr sz="1000">
                <a:latin typeface="Arial" pitchFamily="34" charset="0"/>
                <a:cs typeface="Arial" pitchFamily="34" charset="0"/>
              </a:defRPr>
            </a:lvl1pPr>
          </a:lstStyle>
          <a:p>
            <a:pPr>
              <a:defRPr/>
            </a:pPr>
            <a:r>
              <a:rPr lang="en-US" dirty="0"/>
              <a:t>Health IT Workforce Curriculum Version 4.0</a:t>
            </a:r>
          </a:p>
        </p:txBody>
      </p:sp>
      <p:sp>
        <p:nvSpPr>
          <p:cNvPr id="7" name="Slide Number Placeholder 6"/>
          <p:cNvSpPr>
            <a:spLocks noGrp="1"/>
          </p:cNvSpPr>
          <p:nvPr>
            <p:ph type="sldNum" sz="quarter" idx="5"/>
          </p:nvPr>
        </p:nvSpPr>
        <p:spPr>
          <a:xfrm>
            <a:off x="3885010" y="8684684"/>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000">
                <a:cs typeface="Arial" panose="020B0604020202020204" pitchFamily="34" charset="0"/>
              </a:defRPr>
            </a:lvl1pPr>
          </a:lstStyle>
          <a:p>
            <a:fld id="{BC67021A-487C-4D8E-B66A-9A323BD1E9A7}" type="slidenum">
              <a:rPr lang="en-US" altLang="en-US"/>
              <a:pPr/>
              <a:t>‹#›</a:t>
            </a:fld>
            <a:endParaRPr lang="en-US" altLang="en-US"/>
          </a:p>
        </p:txBody>
      </p:sp>
    </p:spTree>
    <p:extLst>
      <p:ext uri="{BB962C8B-B14F-4D97-AF65-F5344CB8AC3E}">
        <p14:creationId xmlns:p14="http://schemas.microsoft.com/office/powerpoint/2010/main" val="195410590"/>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1pPr>
    <a:lvl2pPr marL="4572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2pPr>
    <a:lvl3pPr marL="9144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3pPr>
    <a:lvl4pPr marL="13716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4pPr>
    <a:lvl5pPr marL="18288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ags" Target="../tags/tag22.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867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Aft>
                <a:spcPts val="600"/>
              </a:spcAft>
            </a:pPr>
            <a:endParaRPr lang="en-US" altLang="en-US" dirty="0">
              <a:latin typeface="Arial" charset="0"/>
              <a:cs typeface="Arial" charset="0"/>
            </a:endParaRPr>
          </a:p>
        </p:txBody>
      </p:sp>
      <p:sp>
        <p:nvSpPr>
          <p:cNvPr id="28675" name="Footer Placeholder 3"/>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defRPr sz="1000">
                <a:solidFill>
                  <a:schemeClr val="tx1"/>
                </a:solidFill>
                <a:latin typeface="Arial" charset="0"/>
                <a:ea typeface="Arial" charset="0"/>
                <a:cs typeface="Arial" charset="0"/>
              </a:defRPr>
            </a:lvl1pPr>
            <a:lvl2pPr marL="742950" indent="-285750">
              <a:spcBef>
                <a:spcPts val="600"/>
              </a:spcBef>
              <a:defRPr sz="1000">
                <a:solidFill>
                  <a:schemeClr val="tx1"/>
                </a:solidFill>
                <a:latin typeface="Arial" charset="0"/>
                <a:ea typeface="Arial" charset="0"/>
                <a:cs typeface="Arial" charset="0"/>
              </a:defRPr>
            </a:lvl2pPr>
            <a:lvl3pPr marL="1143000" indent="-228600">
              <a:spcBef>
                <a:spcPts val="600"/>
              </a:spcBef>
              <a:defRPr sz="1000">
                <a:solidFill>
                  <a:schemeClr val="tx1"/>
                </a:solidFill>
                <a:latin typeface="Arial" charset="0"/>
                <a:ea typeface="Arial" charset="0"/>
                <a:cs typeface="Arial" charset="0"/>
              </a:defRPr>
            </a:lvl3pPr>
            <a:lvl4pPr marL="1600200" indent="-228600">
              <a:spcBef>
                <a:spcPts val="600"/>
              </a:spcBef>
              <a:defRPr sz="1000">
                <a:solidFill>
                  <a:schemeClr val="tx1"/>
                </a:solidFill>
                <a:latin typeface="Arial" charset="0"/>
                <a:ea typeface="Arial" charset="0"/>
                <a:cs typeface="Arial" charset="0"/>
              </a:defRPr>
            </a:lvl4pPr>
            <a:lvl5pPr marL="2057400" indent="-228600">
              <a:spcBef>
                <a:spcPts val="600"/>
              </a:spcBef>
              <a:defRPr sz="1000">
                <a:solidFill>
                  <a:schemeClr val="tx1"/>
                </a:solidFill>
                <a:latin typeface="Arial" charset="0"/>
                <a:ea typeface="Arial" charset="0"/>
                <a:cs typeface="Arial" charset="0"/>
              </a:defRPr>
            </a:lvl5pPr>
            <a:lvl6pPr marL="2514600" indent="-228600" eaLnBrk="0" fontAlgn="base" hangingPunct="0">
              <a:spcBef>
                <a:spcPts val="600"/>
              </a:spcBef>
              <a:spcAft>
                <a:spcPct val="0"/>
              </a:spcAft>
              <a:defRPr sz="1000">
                <a:solidFill>
                  <a:schemeClr val="tx1"/>
                </a:solidFill>
                <a:latin typeface="Arial" charset="0"/>
                <a:ea typeface="Arial" charset="0"/>
                <a:cs typeface="Arial" charset="0"/>
              </a:defRPr>
            </a:lvl6pPr>
            <a:lvl7pPr marL="2971800" indent="-228600" eaLnBrk="0" fontAlgn="base" hangingPunct="0">
              <a:spcBef>
                <a:spcPts val="600"/>
              </a:spcBef>
              <a:spcAft>
                <a:spcPct val="0"/>
              </a:spcAft>
              <a:defRPr sz="1000">
                <a:solidFill>
                  <a:schemeClr val="tx1"/>
                </a:solidFill>
                <a:latin typeface="Arial" charset="0"/>
                <a:ea typeface="Arial" charset="0"/>
                <a:cs typeface="Arial" charset="0"/>
              </a:defRPr>
            </a:lvl7pPr>
            <a:lvl8pPr marL="3429000" indent="-228600" eaLnBrk="0" fontAlgn="base" hangingPunct="0">
              <a:spcBef>
                <a:spcPts val="600"/>
              </a:spcBef>
              <a:spcAft>
                <a:spcPct val="0"/>
              </a:spcAft>
              <a:defRPr sz="1000">
                <a:solidFill>
                  <a:schemeClr val="tx1"/>
                </a:solidFill>
                <a:latin typeface="Arial" charset="0"/>
                <a:ea typeface="Arial" charset="0"/>
                <a:cs typeface="Arial" charset="0"/>
              </a:defRPr>
            </a:lvl8pPr>
            <a:lvl9pPr marL="3886200" indent="-228600" eaLnBrk="0" fontAlgn="base" hangingPunct="0">
              <a:spcBef>
                <a:spcPts val="600"/>
              </a:spcBef>
              <a:spcAft>
                <a:spcPct val="0"/>
              </a:spcAft>
              <a:defRPr sz="1000">
                <a:solidFill>
                  <a:schemeClr val="tx1"/>
                </a:solidFill>
                <a:latin typeface="Arial" charset="0"/>
                <a:ea typeface="Arial" charset="0"/>
                <a:cs typeface="Arial" charset="0"/>
              </a:defRPr>
            </a:lvl9pPr>
          </a:lstStyle>
          <a:p>
            <a:pPr>
              <a:spcBef>
                <a:spcPct val="0"/>
              </a:spcBef>
            </a:pPr>
            <a:endParaRPr lang="en-US" altLang="en-US"/>
          </a:p>
        </p:txBody>
      </p:sp>
      <p:sp>
        <p:nvSpPr>
          <p:cNvPr id="28676"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defRPr sz="1000">
                <a:solidFill>
                  <a:schemeClr val="tx1"/>
                </a:solidFill>
                <a:latin typeface="Arial" charset="0"/>
                <a:ea typeface="Arial" charset="0"/>
                <a:cs typeface="Arial" charset="0"/>
              </a:defRPr>
            </a:lvl1pPr>
            <a:lvl2pPr marL="742950" indent="-285750">
              <a:spcBef>
                <a:spcPts val="600"/>
              </a:spcBef>
              <a:defRPr sz="1000">
                <a:solidFill>
                  <a:schemeClr val="tx1"/>
                </a:solidFill>
                <a:latin typeface="Arial" charset="0"/>
                <a:ea typeface="Arial" charset="0"/>
                <a:cs typeface="Arial" charset="0"/>
              </a:defRPr>
            </a:lvl2pPr>
            <a:lvl3pPr marL="1143000" indent="-228600">
              <a:spcBef>
                <a:spcPts val="600"/>
              </a:spcBef>
              <a:defRPr sz="1000">
                <a:solidFill>
                  <a:schemeClr val="tx1"/>
                </a:solidFill>
                <a:latin typeface="Arial" charset="0"/>
                <a:ea typeface="Arial" charset="0"/>
                <a:cs typeface="Arial" charset="0"/>
              </a:defRPr>
            </a:lvl3pPr>
            <a:lvl4pPr marL="1600200" indent="-228600">
              <a:spcBef>
                <a:spcPts val="600"/>
              </a:spcBef>
              <a:defRPr sz="1000">
                <a:solidFill>
                  <a:schemeClr val="tx1"/>
                </a:solidFill>
                <a:latin typeface="Arial" charset="0"/>
                <a:ea typeface="Arial" charset="0"/>
                <a:cs typeface="Arial" charset="0"/>
              </a:defRPr>
            </a:lvl4pPr>
            <a:lvl5pPr marL="2057400" indent="-228600">
              <a:spcBef>
                <a:spcPts val="600"/>
              </a:spcBef>
              <a:defRPr sz="1000">
                <a:solidFill>
                  <a:schemeClr val="tx1"/>
                </a:solidFill>
                <a:latin typeface="Arial" charset="0"/>
                <a:ea typeface="Arial" charset="0"/>
                <a:cs typeface="Arial" charset="0"/>
              </a:defRPr>
            </a:lvl5pPr>
            <a:lvl6pPr marL="2514600" indent="-228600" eaLnBrk="0" fontAlgn="base" hangingPunct="0">
              <a:spcBef>
                <a:spcPts val="600"/>
              </a:spcBef>
              <a:spcAft>
                <a:spcPct val="0"/>
              </a:spcAft>
              <a:defRPr sz="1000">
                <a:solidFill>
                  <a:schemeClr val="tx1"/>
                </a:solidFill>
                <a:latin typeface="Arial" charset="0"/>
                <a:ea typeface="Arial" charset="0"/>
                <a:cs typeface="Arial" charset="0"/>
              </a:defRPr>
            </a:lvl6pPr>
            <a:lvl7pPr marL="2971800" indent="-228600" eaLnBrk="0" fontAlgn="base" hangingPunct="0">
              <a:spcBef>
                <a:spcPts val="600"/>
              </a:spcBef>
              <a:spcAft>
                <a:spcPct val="0"/>
              </a:spcAft>
              <a:defRPr sz="1000">
                <a:solidFill>
                  <a:schemeClr val="tx1"/>
                </a:solidFill>
                <a:latin typeface="Arial" charset="0"/>
                <a:ea typeface="Arial" charset="0"/>
                <a:cs typeface="Arial" charset="0"/>
              </a:defRPr>
            </a:lvl7pPr>
            <a:lvl8pPr marL="3429000" indent="-228600" eaLnBrk="0" fontAlgn="base" hangingPunct="0">
              <a:spcBef>
                <a:spcPts val="600"/>
              </a:spcBef>
              <a:spcAft>
                <a:spcPct val="0"/>
              </a:spcAft>
              <a:defRPr sz="1000">
                <a:solidFill>
                  <a:schemeClr val="tx1"/>
                </a:solidFill>
                <a:latin typeface="Arial" charset="0"/>
                <a:ea typeface="Arial" charset="0"/>
                <a:cs typeface="Arial" charset="0"/>
              </a:defRPr>
            </a:lvl8pPr>
            <a:lvl9pPr marL="3886200" indent="-228600" eaLnBrk="0" fontAlgn="base" hangingPunct="0">
              <a:spcBef>
                <a:spcPts val="600"/>
              </a:spcBef>
              <a:spcAft>
                <a:spcPct val="0"/>
              </a:spcAft>
              <a:defRPr sz="1000">
                <a:solidFill>
                  <a:schemeClr val="tx1"/>
                </a:solidFill>
                <a:latin typeface="Arial" charset="0"/>
                <a:ea typeface="Arial" charset="0"/>
                <a:cs typeface="Arial" charset="0"/>
              </a:defRPr>
            </a:lvl9pPr>
          </a:lstStyle>
          <a:p>
            <a:pPr>
              <a:spcBef>
                <a:spcPct val="0"/>
              </a:spcBef>
            </a:pPr>
            <a:fld id="{1725EDD9-9F90-E346-9768-6257B7A93E3E}" type="slidenum">
              <a:rPr lang="en-US" altLang="en-US"/>
              <a:pPr>
                <a:spcBef>
                  <a:spcPct val="0"/>
                </a:spcBef>
              </a:pPr>
              <a:t>1</a:t>
            </a:fld>
            <a:endParaRPr lang="en-US" altLang="en-US"/>
          </a:p>
        </p:txBody>
      </p:sp>
    </p:spTree>
    <p:extLst>
      <p:ext uri="{BB962C8B-B14F-4D97-AF65-F5344CB8AC3E}">
        <p14:creationId xmlns:p14="http://schemas.microsoft.com/office/powerpoint/2010/main" val="10431822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mechanism of using</a:t>
            </a:r>
            <a:r>
              <a:rPr lang="en-US" baseline="0" dirty="0"/>
              <a:t> very precise information about a patient and disease is called Precision Medicine. Precision Medicine is a prediction technique. As shown in the image from the National Cancer Institute, cancers can be genotyped and specific treatments found or even created for each cancer. Although this approach is new, it highlights how prediction models might be used in every treatment for every patient. If you are interested in this topic, read about immunotherapy or Cas9/</a:t>
            </a:r>
            <a:r>
              <a:rPr lang="en-US" baseline="0" dirty="0" err="1"/>
              <a:t>CRISPR</a:t>
            </a:r>
            <a:r>
              <a:rPr lang="en-US" baseline="0" dirty="0"/>
              <a:t> approaches in the news or on health care blogs. </a:t>
            </a:r>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10</a:t>
            </a:fld>
            <a:endParaRPr lang="en-US" altLang="en-US"/>
          </a:p>
        </p:txBody>
      </p:sp>
    </p:spTree>
    <p:extLst>
      <p:ext uri="{BB962C8B-B14F-4D97-AF65-F5344CB8AC3E}">
        <p14:creationId xmlns:p14="http://schemas.microsoft.com/office/powerpoint/2010/main" val="29451262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evolution</a:t>
            </a:r>
            <a:r>
              <a:rPr lang="en-US" baseline="0" dirty="0"/>
              <a:t> of precision medicine is shown here. Historically, our knowledge of small-cell lung cancer was limited to 3 traditional cell types: squamous, large cell, and adenocarcinoma. And in 1987, one genetic mutation, </a:t>
            </a:r>
            <a:r>
              <a:rPr lang="en-US" baseline="0" dirty="0" err="1"/>
              <a:t>KRAS</a:t>
            </a:r>
            <a:r>
              <a:rPr lang="en-US" baseline="0" dirty="0"/>
              <a:t>, was discovered that represented about 27% of cases. In 2004, we found one more genetic mutation, EGFR, which represented about another 10% of cases. By 2009, we had added 7 more genetic mutations for a total of 9; now diagnosing the genetic mutation in more than 50% of cases. This massive change is meaningful because we can attack the mutations in different ways; we won’t use a drug where the genetic mutation gives resistance to it, instead opting for other therapies.</a:t>
            </a:r>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11</a:t>
            </a:fld>
            <a:endParaRPr lang="en-US" altLang="en-US"/>
          </a:p>
        </p:txBody>
      </p:sp>
    </p:spTree>
    <p:extLst>
      <p:ext uri="{BB962C8B-B14F-4D97-AF65-F5344CB8AC3E}">
        <p14:creationId xmlns:p14="http://schemas.microsoft.com/office/powerpoint/2010/main" val="20937966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What are some of the problems with our view of the future? The first is the four v’s of data: volume, velocity, variety</a:t>
            </a:r>
            <a:r>
              <a:rPr lang="en-US" baseline="0" dirty="0"/>
              <a:t>, and veracity</a:t>
            </a:r>
            <a:r>
              <a:rPr lang="en-US" dirty="0"/>
              <a:t>. As data increases</a:t>
            </a:r>
            <a:r>
              <a:rPr lang="en-US" baseline="0" dirty="0"/>
              <a:t> in </a:t>
            </a:r>
            <a:r>
              <a:rPr lang="en-US" i="1" baseline="0" dirty="0"/>
              <a:t>volume</a:t>
            </a:r>
            <a:r>
              <a:rPr lang="en-US" baseline="0" dirty="0"/>
              <a:t> from terabytes to petabytes, the size of our HIT systems must increase to accommodate such large amounts of data. </a:t>
            </a:r>
          </a:p>
          <a:p>
            <a:r>
              <a:rPr lang="en-US" baseline="0" dirty="0"/>
              <a:t>Processing power and algorithm efficiency must also increase. Efficiency is very important, because the </a:t>
            </a:r>
            <a:r>
              <a:rPr lang="en-US" i="1" baseline="0" dirty="0"/>
              <a:t>velocity</a:t>
            </a:r>
            <a:r>
              <a:rPr lang="en-US" baseline="0" dirty="0"/>
              <a:t> of data is increasing – velocity being both the rapidity with which the data is generated and the decreasing time for us to act on that data. Imagine a thousand patients with heart monitors; for each patient the heart is beating 80 times per minute with continuous electrical output for each beat. If we could act quickly enough, we might detect a string of 10-15 beats – a few seconds – that are the precursor to a heart attack and act to save the life of the individual. </a:t>
            </a:r>
          </a:p>
          <a:p>
            <a:r>
              <a:rPr lang="en-US" i="1" baseline="0" dirty="0"/>
              <a:t>Variety</a:t>
            </a:r>
            <a:r>
              <a:rPr lang="en-US" baseline="0" dirty="0"/>
              <a:t> indicates the diversity of data sources – how do you combine them? How do you make sense of their many storage forms? </a:t>
            </a:r>
          </a:p>
          <a:p>
            <a:r>
              <a:rPr lang="en-US" baseline="0" dirty="0"/>
              <a:t>And finally, </a:t>
            </a:r>
            <a:r>
              <a:rPr lang="en-US" i="1" baseline="0" dirty="0"/>
              <a:t>veracity</a:t>
            </a:r>
            <a:r>
              <a:rPr lang="en-US" baseline="0" dirty="0"/>
              <a:t> – how appropriate is the data for the use to which you want to put it? Or </a:t>
            </a:r>
            <a:r>
              <a:rPr lang="en-US" i="1" baseline="0" dirty="0"/>
              <a:t>any</a:t>
            </a:r>
            <a:r>
              <a:rPr lang="en-US" baseline="0" dirty="0"/>
              <a:t> use? Is it inaccurate? Too old? Incomplete?</a:t>
            </a:r>
            <a:endParaRPr lang="en-US" dirty="0"/>
          </a:p>
        </p:txBody>
      </p:sp>
      <p:sp>
        <p:nvSpPr>
          <p:cNvPr id="4" name="Slide Number Placeholder 3"/>
          <p:cNvSpPr>
            <a:spLocks noGrp="1"/>
          </p:cNvSpPr>
          <p:nvPr>
            <p:ph type="sldNum" sz="quarter" idx="10"/>
          </p:nvPr>
        </p:nvSpPr>
        <p:spPr/>
        <p:txBody>
          <a:bodyPr/>
          <a:lstStyle/>
          <a:p>
            <a:fld id="{FEA829E4-7B8F-48ED-BCF8-1C0A3C644052}" type="slidenum">
              <a:rPr lang="en-JM" smtClean="0"/>
              <a:t>12</a:t>
            </a:fld>
            <a:endParaRPr lang="en-JM"/>
          </a:p>
        </p:txBody>
      </p:sp>
    </p:spTree>
    <p:extLst>
      <p:ext uri="{BB962C8B-B14F-4D97-AF65-F5344CB8AC3E}">
        <p14:creationId xmlns:p14="http://schemas.microsoft.com/office/powerpoint/2010/main" val="8196795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Although data issues are important, the way in which we take up data and use</a:t>
            </a:r>
            <a:r>
              <a:rPr lang="en-US" baseline="0" dirty="0"/>
              <a:t> it in society and in our organizations depends largely on cultural issues. We have a saying in informatics that only 20% of the issues are technical – the HIT or specific tasks – and 80% are social – the norms, the structures, the people and their interaction. </a:t>
            </a:r>
          </a:p>
          <a:p>
            <a:r>
              <a:rPr lang="en-US" baseline="0" dirty="0"/>
              <a:t>Our ability to process and use information is limited, and the prediction rules are never perfect. Dealing with this uncertainty is difficult. The validity and reliability of the predictions for something like readmission is only accurate a fraction of the time, and response depends in large part on how much people trust the data, their current attention, their sense of what to do and how to do it, and what other people think. Currently, any alerting from the EHR has significant fatigue associated with it, meaning people ignore the alerts they receive from EHRs upwards of 80% of the time. This is the real dilemma.</a:t>
            </a:r>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13</a:t>
            </a:fld>
            <a:endParaRPr lang="en-US" altLang="en-US"/>
          </a:p>
        </p:txBody>
      </p:sp>
    </p:spTree>
    <p:extLst>
      <p:ext uri="{BB962C8B-B14F-4D97-AF65-F5344CB8AC3E}">
        <p14:creationId xmlns:p14="http://schemas.microsoft.com/office/powerpoint/2010/main" val="12870472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In addition, we have strong beliefs about</a:t>
            </a:r>
            <a:r>
              <a:rPr lang="en-US" baseline="0" dirty="0"/>
              <a:t> privacy, confidentiality, and security. The Harvard Business Review highlights how the creation of truly innovative algorithms based on genetics requires very personal information, like DNA, to be shared widely. How can we do this safely and give people confidence that the benefits are greater than the risks? This is the nature of the ethical principles.  </a:t>
            </a:r>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14</a:t>
            </a:fld>
            <a:endParaRPr lang="en-US" altLang="en-US"/>
          </a:p>
        </p:txBody>
      </p:sp>
    </p:spTree>
    <p:extLst>
      <p:ext uri="{BB962C8B-B14F-4D97-AF65-F5344CB8AC3E}">
        <p14:creationId xmlns:p14="http://schemas.microsoft.com/office/powerpoint/2010/main" val="14548102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ethics</a:t>
            </a:r>
            <a:r>
              <a:rPr lang="en-US" baseline="0" dirty="0"/>
              <a:t> around health care, we think about 3 major things – one, the moral principles; two, the regulations, and three, the practices. Each of these is important. </a:t>
            </a:r>
          </a:p>
          <a:p>
            <a:r>
              <a:rPr lang="en-US" baseline="0" dirty="0"/>
              <a:t>For this discussion, we will consider the Belmont Report, created in the 1970s, which highlighted three important moral principles: </a:t>
            </a:r>
          </a:p>
          <a:p>
            <a:r>
              <a:rPr lang="en-US" baseline="0" dirty="0"/>
              <a:t>* Respect for persons – meaning we must respect individuals and their rights and autonomy, protecting those with limitations to their autonomy</a:t>
            </a:r>
          </a:p>
          <a:p>
            <a:r>
              <a:rPr lang="en-US" baseline="0" dirty="0"/>
              <a:t>* Beneficence, meaning that we must act for active good; </a:t>
            </a:r>
          </a:p>
          <a:p>
            <a:r>
              <a:rPr lang="en-US" baseline="0" dirty="0"/>
              <a:t>* And justice, meaning we must consider equity and fairness. </a:t>
            </a:r>
          </a:p>
          <a:p>
            <a:r>
              <a:rPr lang="en-US" baseline="0" dirty="0"/>
              <a:t>For data and risk prediction, we must engage the consent of persons whose data is shared; we must use the information for good purposes rather than to discriminate or act against people; and we must be fair, providing the outcome of the data equitably. These are difficult issues. </a:t>
            </a:r>
          </a:p>
          <a:p>
            <a:r>
              <a:rPr lang="en-US" baseline="0" dirty="0"/>
              <a:t>Some regulations, like the health insurance portability and accountability act, or HIPAA, try to encode these principles. Enacted in 1996 and updated over the last few decades, the act establishes guidelines for protecting privacy, allowing patients to get their own data and decide when it can be shared, and punishing those who violate these laws. For practice, we must improve our ability to provide good by making it easy to do the right thing. When the data can be used appropriately, do we provide it in an easy to consume fashion to give benefit? Or is it unstructured or kept in a proprietary format?</a:t>
            </a:r>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15</a:t>
            </a:fld>
            <a:endParaRPr lang="en-US" altLang="en-US"/>
          </a:p>
        </p:txBody>
      </p:sp>
    </p:spTree>
    <p:extLst>
      <p:ext uri="{BB962C8B-B14F-4D97-AF65-F5344CB8AC3E}">
        <p14:creationId xmlns:p14="http://schemas.microsoft.com/office/powerpoint/2010/main" val="13895942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a more focused analysis, we see that ethical problems in health</a:t>
            </a:r>
            <a:r>
              <a:rPr lang="en-US" baseline="0" dirty="0"/>
              <a:t> care and prediction modeling are large. For health care, it isn’t equitably distributed or available; will our models improve this or make it worse? How we handle data through these transformations is also important – data used out of context may be misused or misappropriated, violating respect for persons. Finally, how we produce and share our algorithms through software is important – poorly programmed software may fail to produce outcomes we want, and may harm persons.</a:t>
            </a:r>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16</a:t>
            </a:fld>
            <a:endParaRPr lang="en-US" altLang="en-US"/>
          </a:p>
        </p:txBody>
      </p:sp>
    </p:spTree>
    <p:extLst>
      <p:ext uri="{BB962C8B-B14F-4D97-AF65-F5344CB8AC3E}">
        <p14:creationId xmlns:p14="http://schemas.microsoft.com/office/powerpoint/2010/main" val="9594423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When should we provide public access to data? For example, to be effective, the Internet of DNA would require making genomes public</a:t>
            </a:r>
            <a:r>
              <a:rPr lang="en-US" baseline="0" dirty="0"/>
              <a:t>; this would likely be covered under the ethical area of personal autonomy – if you accept the risks, and potential benefits, of releasing all of your genetic information, you should be able to do so. However, what about the wishes of those who share parts of your genome, your children or relatives? Could the release of </a:t>
            </a:r>
            <a:r>
              <a:rPr lang="en-US" i="1" baseline="0" dirty="0"/>
              <a:t>your</a:t>
            </a:r>
            <a:r>
              <a:rPr lang="en-US" baseline="0" dirty="0"/>
              <a:t> genome adversely affect </a:t>
            </a:r>
            <a:r>
              <a:rPr lang="en-US" i="1" baseline="0" dirty="0"/>
              <a:t>them</a:t>
            </a:r>
            <a:r>
              <a:rPr lang="en-US" baseline="0" dirty="0"/>
              <a:t>?</a:t>
            </a:r>
          </a:p>
          <a:p>
            <a:r>
              <a:rPr lang="en-US" baseline="0" dirty="0"/>
              <a:t>Public health has often trumped individual desire to keep data private. For example, a restaurant owner whose business fails a health inspection may not want that data made public. But, if making that information public would limit the outbreak of a potentially deadly disease such as e. coli, the wishes of the business owner will be overridden.</a:t>
            </a:r>
          </a:p>
          <a:p>
            <a:r>
              <a:rPr lang="en-US" baseline="0" dirty="0"/>
              <a:t>Similarly, the mortality rate of a hospital with a surprising number of deaths might be released to the public due to concerns about quality assurance and potential abuse. </a:t>
            </a:r>
          </a:p>
          <a:p>
            <a:r>
              <a:rPr lang="en-US" baseline="0" dirty="0"/>
              <a:t>Finally, research requires significant amount of data to create, test, and validate predictions – but should the data be released to accommodate that? At this stage, nearly all of the efforts focus on the first ethical area from the Belmont Report – allowing individuals the right to choose by fully informing them of the risks and benefits.</a:t>
            </a:r>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17</a:t>
            </a:fld>
            <a:endParaRPr lang="en-US" altLang="en-US"/>
          </a:p>
        </p:txBody>
      </p:sp>
    </p:spTree>
    <p:extLst>
      <p:ext uri="{BB962C8B-B14F-4D97-AF65-F5344CB8AC3E}">
        <p14:creationId xmlns:p14="http://schemas.microsoft.com/office/powerpoint/2010/main" val="39193574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a:xfrm>
            <a:off x="381000" y="685800"/>
            <a:ext cx="6096000" cy="3429000"/>
          </a:xfrm>
          <a:ln/>
        </p:spPr>
      </p:sp>
      <p:sp>
        <p:nvSpPr>
          <p:cNvPr id="4198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A huge</a:t>
            </a:r>
            <a:r>
              <a:rPr lang="en-US" baseline="0" dirty="0"/>
              <a:t> amount of effort is going into learning how to share data while maintaining these ethical principles. The Global Alliance for Genomics and Health, or GA4GH, is a large international effort intended to help explore and learn how to share this data ethically and appropriately. The image on the screen is from their webpage, which highlights their framework for responsible sharing of such data. The link given can provide a great deal of information. </a:t>
            </a:r>
          </a:p>
          <a:p>
            <a:r>
              <a:rPr lang="en-US" baseline="0" dirty="0"/>
              <a:t>Ultimately, the solution to these ethical dilemmas is to explore different frameworks and approaches that satisfy ethical concerns and can help capitalize on the potential for new ways to analyze data, to stratify risk, and to predict diagnoses, outcomes, and response to treatments.</a:t>
            </a:r>
            <a:endParaRPr lang="en-US" dirty="0"/>
          </a:p>
        </p:txBody>
      </p:sp>
      <p:sp>
        <p:nvSpPr>
          <p:cNvPr id="4198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49520A6-0140-5642-9B1D-39C9C1E02B17}" type="slidenum">
              <a:rPr lang="en-US" sz="1200">
                <a:cs typeface="Arial" charset="0"/>
              </a:rPr>
              <a:pPr eaLnBrk="1" hangingPunct="1"/>
              <a:t>18</a:t>
            </a:fld>
            <a:endParaRPr lang="en-US" sz="1200">
              <a:cs typeface="Arial" charset="0"/>
            </a:endParaRPr>
          </a:p>
        </p:txBody>
      </p:sp>
    </p:spTree>
    <p:extLst>
      <p:ext uri="{BB962C8B-B14F-4D97-AF65-F5344CB8AC3E}">
        <p14:creationId xmlns:p14="http://schemas.microsoft.com/office/powerpoint/2010/main" val="23242865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eaLnBrk="1" hangingPunct="1">
              <a:spcBef>
                <a:spcPct val="0"/>
              </a:spcBef>
            </a:pPr>
            <a:r>
              <a:rPr lang="en-US" altLang="en-US" dirty="0"/>
              <a:t>This concludes lecture c of the unit on </a:t>
            </a:r>
            <a:r>
              <a:rPr lang="en-US" dirty="0"/>
              <a:t>Risk Adjustment and Predictive Modeling. </a:t>
            </a:r>
          </a:p>
          <a:p>
            <a:pPr eaLnBrk="1" hangingPunct="1">
              <a:spcBef>
                <a:spcPct val="0"/>
              </a:spcBef>
            </a:pPr>
            <a:r>
              <a:rPr lang="en-US" dirty="0"/>
              <a:t>In this lecture, we: </a:t>
            </a:r>
          </a:p>
          <a:p>
            <a:pPr eaLnBrk="1" hangingPunct="1">
              <a:spcBef>
                <a:spcPct val="0"/>
              </a:spcBef>
            </a:pPr>
            <a:r>
              <a:rPr lang="en-US" sz="1000" kern="1200" dirty="0">
                <a:solidFill>
                  <a:schemeClr val="tx1"/>
                </a:solidFill>
                <a:effectLst/>
                <a:latin typeface="Arial" pitchFamily="34" charset="0"/>
                <a:ea typeface="+mn-ea"/>
                <a:cs typeface="Arial" pitchFamily="34" charset="0"/>
              </a:rPr>
              <a:t>Described the systems used in the creation, delivery and evaluation of prediction models</a:t>
            </a:r>
          </a:p>
          <a:p>
            <a:pPr eaLnBrk="1" hangingPunct="1">
              <a:spcBef>
                <a:spcPct val="0"/>
              </a:spcBef>
            </a:pPr>
            <a:r>
              <a:rPr lang="en-US" sz="1000" kern="1200" dirty="0">
                <a:solidFill>
                  <a:schemeClr val="tx1"/>
                </a:solidFill>
                <a:effectLst/>
                <a:latin typeface="Arial" pitchFamily="34" charset="0"/>
                <a:ea typeface="+mn-ea"/>
                <a:cs typeface="Arial" pitchFamily="34" charset="0"/>
              </a:rPr>
              <a:t>Described</a:t>
            </a:r>
            <a:r>
              <a:rPr lang="en-US" sz="1000" kern="1200" baseline="0" dirty="0">
                <a:solidFill>
                  <a:schemeClr val="tx1"/>
                </a:solidFill>
                <a:effectLst/>
                <a:latin typeface="Arial" pitchFamily="34" charset="0"/>
                <a:ea typeface="+mn-ea"/>
                <a:cs typeface="Arial" pitchFamily="34" charset="0"/>
              </a:rPr>
              <a:t> some of the ethical considerations involved when implementing risk adjustment and prediction models</a:t>
            </a:r>
            <a:endParaRPr lang="en-US" altLang="en-US" dirty="0"/>
          </a:p>
          <a:p>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19</a:t>
            </a:fld>
            <a:endParaRPr lang="en-US" altLang="en-US"/>
          </a:p>
        </p:txBody>
      </p:sp>
    </p:spTree>
    <p:extLst>
      <p:ext uri="{BB962C8B-B14F-4D97-AF65-F5344CB8AC3E}">
        <p14:creationId xmlns:p14="http://schemas.microsoft.com/office/powerpoint/2010/main" val="4006378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objectives for this unit,</a:t>
            </a:r>
            <a:r>
              <a:rPr lang="en-US" b="0" dirty="0"/>
              <a:t> </a:t>
            </a:r>
            <a:r>
              <a:rPr lang="en-US" b="0" dirty="0">
                <a:latin typeface="Calibri" charset="0"/>
              </a:rPr>
              <a:t>Risk Adjustment and Predictive Modeling,</a:t>
            </a:r>
            <a:r>
              <a:rPr lang="en-US" b="1" dirty="0">
                <a:latin typeface="Calibri" charset="0"/>
              </a:rPr>
              <a:t> </a:t>
            </a:r>
            <a:r>
              <a:rPr lang="en-US" dirty="0"/>
              <a:t>are to:</a:t>
            </a:r>
          </a:p>
          <a:p>
            <a:pPr marL="171450" indent="-171450">
              <a:buFont typeface="Arial" panose="020B0604020202020204" pitchFamily="34" charset="0"/>
              <a:buChar char="•"/>
            </a:pPr>
            <a:r>
              <a:rPr lang="en-US" sz="1000" dirty="0">
                <a:latin typeface="Calibri" charset="0"/>
              </a:rPr>
              <a:t>Define risk adjustment, predictive modeling, and validations of models in health care,</a:t>
            </a:r>
          </a:p>
          <a:p>
            <a:pPr marL="171450" indent="-171450">
              <a:buFont typeface="Arial" panose="020B0604020202020204" pitchFamily="34" charset="0"/>
              <a:buChar char="•"/>
            </a:pPr>
            <a:r>
              <a:rPr lang="en-US" sz="1000" dirty="0">
                <a:latin typeface="Calibri" charset="0"/>
              </a:rPr>
              <a:t>Identify the health care and other data needed to perform risk adjustment and predictive modeling,</a:t>
            </a:r>
          </a:p>
          <a:p>
            <a:pPr marL="171450" indent="-171450">
              <a:buFont typeface="Arial" panose="020B0604020202020204" pitchFamily="34" charset="0"/>
              <a:buChar char="•"/>
            </a:pPr>
            <a:r>
              <a:rPr lang="en-US" sz="1000" dirty="0">
                <a:latin typeface="Calibri" charset="0"/>
              </a:rPr>
              <a:t>Relate risk adjustment and population segmentation to allocation of health care resources and health care redesign,</a:t>
            </a:r>
          </a:p>
          <a:p>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a:t>
            </a:fld>
            <a:endParaRPr lang="en-US" altLang="en-US"/>
          </a:p>
        </p:txBody>
      </p:sp>
    </p:spTree>
    <p:extLst>
      <p:ext uri="{BB962C8B-B14F-4D97-AF65-F5344CB8AC3E}">
        <p14:creationId xmlns:p14="http://schemas.microsoft.com/office/powerpoint/2010/main" val="11584860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custDataLst>
              <p:tags r:id="rId1"/>
            </p:custDataLst>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en-US" dirty="0"/>
              <a:t>This also concludes the unit titled </a:t>
            </a:r>
            <a:r>
              <a:rPr lang="en-US" altLang="en-US" b="0" i="0" dirty="0"/>
              <a:t>Risk Adjustment and Predictive Modeling</a:t>
            </a:r>
            <a:r>
              <a:rPr lang="en-US" altLang="en-US" dirty="0"/>
              <a:t>. </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en-US" dirty="0"/>
              <a:t>This unit covered the basics of risk adjustment and predictive modeling, highlighting</a:t>
            </a:r>
            <a:r>
              <a:rPr lang="en-US" altLang="en-US" baseline="0" dirty="0"/>
              <a:t> the current state in health care reform and redesign, value-based care, and its use in HIT. We discussed the data and ethical principles, identifying that the field is still in its infancy but is evolving quickly.</a:t>
            </a:r>
            <a:endParaRPr lang="en-US" altLang="en-US" dirty="0"/>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altLang="en-US" dirty="0"/>
          </a:p>
        </p:txBody>
      </p:sp>
      <p:sp>
        <p:nvSpPr>
          <p:cNvPr id="727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A459A4F-7239-4C2F-8C6D-DCBE57BABED3}" type="slidenum">
              <a:rPr lang="en-US" altLang="en-US"/>
              <a:pPr eaLnBrk="1" hangingPunct="1"/>
              <a:t>20</a:t>
            </a:fld>
            <a:endParaRPr lang="en-US" altLang="en-US"/>
          </a:p>
        </p:txBody>
      </p:sp>
    </p:spTree>
    <p:extLst>
      <p:ext uri="{BB962C8B-B14F-4D97-AF65-F5344CB8AC3E}">
        <p14:creationId xmlns:p14="http://schemas.microsoft.com/office/powerpoint/2010/main" val="34910012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References. No Audio. </a:t>
            </a:r>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21</a:t>
            </a:fld>
            <a:endParaRPr lang="en-US" altLang="en-US"/>
          </a:p>
        </p:txBody>
      </p:sp>
    </p:spTree>
    <p:extLst>
      <p:ext uri="{BB962C8B-B14F-4D97-AF65-F5344CB8AC3E}">
        <p14:creationId xmlns:p14="http://schemas.microsoft.com/office/powerpoint/2010/main" val="197288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dirty="0">
                <a:latin typeface="Calibri" charset="0"/>
              </a:rPr>
              <a:t>Discuss uses of risk adjustment and modeling in value-based models of care,</a:t>
            </a:r>
          </a:p>
          <a:p>
            <a:pPr marL="171450" indent="-171450">
              <a:buFont typeface="Arial" panose="020B0604020202020204" pitchFamily="34" charset="0"/>
              <a:buChar char="•"/>
            </a:pPr>
            <a:r>
              <a:rPr lang="en-US" sz="1000" dirty="0">
                <a:latin typeface="Calibri" charset="0"/>
              </a:rPr>
              <a:t>Delineate the use of health information technology in the creation, delivery, and evaluation of prediction models,</a:t>
            </a:r>
          </a:p>
          <a:p>
            <a:pPr marL="171450" indent="-171450">
              <a:buFont typeface="Arial" panose="020B0604020202020204" pitchFamily="34" charset="0"/>
              <a:buChar char="•"/>
            </a:pPr>
            <a:r>
              <a:rPr lang="en-US" sz="1000" dirty="0">
                <a:latin typeface="Calibri" charset="0"/>
              </a:rPr>
              <a:t>And describe ethical considerations in risk adjustment in population management.</a:t>
            </a:r>
          </a:p>
          <a:p>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3</a:t>
            </a:fld>
            <a:endParaRPr lang="en-US" altLang="en-US"/>
          </a:p>
        </p:txBody>
      </p:sp>
    </p:spTree>
    <p:extLst>
      <p:ext uri="{BB962C8B-B14F-4D97-AF65-F5344CB8AC3E}">
        <p14:creationId xmlns:p14="http://schemas.microsoft.com/office/powerpoint/2010/main" val="741401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this lecture, </a:t>
            </a:r>
            <a:r>
              <a:rPr lang="en-US" sz="1000" kern="1200" dirty="0">
                <a:solidFill>
                  <a:schemeClr val="tx1"/>
                </a:solidFill>
                <a:effectLst/>
                <a:latin typeface="Arial" pitchFamily="34" charset="0"/>
                <a:ea typeface="+mn-ea"/>
                <a:cs typeface="Arial" pitchFamily="34" charset="0"/>
              </a:rPr>
              <a:t>we will describe the systems used in the creation, delivery, and evaluation of prediction models, including health information technology systems. We will also describe the significant</a:t>
            </a:r>
            <a:r>
              <a:rPr lang="en-US" sz="1000" kern="1200" baseline="0" dirty="0">
                <a:solidFill>
                  <a:schemeClr val="tx1"/>
                </a:solidFill>
                <a:effectLst/>
                <a:latin typeface="Arial" pitchFamily="34" charset="0"/>
                <a:ea typeface="+mn-ea"/>
                <a:cs typeface="Arial" pitchFamily="34" charset="0"/>
              </a:rPr>
              <a:t> ethical considerations required when implementing these models.</a:t>
            </a:r>
            <a:endParaRPr lang="en-US" dirty="0"/>
          </a:p>
          <a:p>
            <a:r>
              <a:rPr lang="en-US" dirty="0"/>
              <a:t>What do we need to better complete risk</a:t>
            </a:r>
            <a:r>
              <a:rPr lang="en-US" baseline="0" dirty="0"/>
              <a:t> adjustment and predictive modeling? We must improve the systems we use to deliver health information technology. More importantly, however, our </a:t>
            </a:r>
            <a:r>
              <a:rPr lang="en-US" i="1" baseline="0" dirty="0"/>
              <a:t>data</a:t>
            </a:r>
            <a:r>
              <a:rPr lang="en-US" baseline="0" dirty="0"/>
              <a:t> must improve in quality: we need more sources of data and we need our cultural systems – how people think, feel, and react to risk scores and models – to change. We must also reflect on the ethical considerations in more detail – how and when to share, what is acceptable to society and individuals, and how we manage benefits and risks.</a:t>
            </a:r>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4</a:t>
            </a:fld>
            <a:endParaRPr lang="en-US" altLang="en-US"/>
          </a:p>
        </p:txBody>
      </p:sp>
    </p:spTree>
    <p:extLst>
      <p:ext uri="{BB962C8B-B14F-4D97-AF65-F5344CB8AC3E}">
        <p14:creationId xmlns:p14="http://schemas.microsoft.com/office/powerpoint/2010/main" val="540167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How do we use Health Information Technology, or HIT,</a:t>
            </a:r>
            <a:r>
              <a:rPr lang="en-US" baseline="0" dirty="0"/>
              <a:t> now? How can we use it better in the future? </a:t>
            </a:r>
          </a:p>
          <a:p>
            <a:r>
              <a:rPr lang="en-US" baseline="0" dirty="0"/>
              <a:t>The entire trajectory of HIT use is changing so fast that it is difficult to keep up. Many innovations exist now that could change health care significantly, but are not widely distributed. For instance, using genetic data, we can predict who is likely to get muscle aches or even muscle breakdown from a class of cholesterol lowering drugs known as statins. We do not do these tests now, however, because the genetic testing is difficult to get, the storage and retrieval of this information is not possible in most HIT systems in structured, or encoded, fashion, and most providers don’t know what to do instead of using statins.</a:t>
            </a:r>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5</a:t>
            </a:fld>
            <a:endParaRPr lang="en-US" altLang="en-US"/>
          </a:p>
        </p:txBody>
      </p:sp>
    </p:spTree>
    <p:extLst>
      <p:ext uri="{BB962C8B-B14F-4D97-AF65-F5344CB8AC3E}">
        <p14:creationId xmlns:p14="http://schemas.microsoft.com/office/powerpoint/2010/main" val="1944403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HIT</a:t>
            </a:r>
            <a:r>
              <a:rPr lang="en-US" baseline="0" dirty="0"/>
              <a:t> is used for prediction in three ways: creation, delivery, and </a:t>
            </a:r>
            <a:r>
              <a:rPr lang="en-US" baseline="0"/>
              <a:t>evaluation.</a:t>
            </a:r>
            <a:endParaRPr lang="en-US" baseline="0" dirty="0"/>
          </a:p>
          <a:p>
            <a:r>
              <a:rPr lang="en-US" baseline="0" dirty="0"/>
              <a:t>Researchers and people in industry often </a:t>
            </a:r>
            <a:r>
              <a:rPr lang="en-US" i="0" baseline="0" dirty="0"/>
              <a:t>create</a:t>
            </a:r>
            <a:r>
              <a:rPr lang="en-US" baseline="0" dirty="0"/>
              <a:t> algorithms that risk stratify or predict outcomes. Researchers study a condition or group of patients, analyze their data, and propose a risk score. </a:t>
            </a:r>
          </a:p>
          <a:p>
            <a:r>
              <a:rPr lang="en-US" baseline="0" dirty="0"/>
              <a:t>Industry also analyzes data, but they use it for the benefit of program planning. The word industry, in this situation, is loosely defined as large health plans, health product companies, and data oriented companies that work with health care, such as Siemens or </a:t>
            </a:r>
            <a:r>
              <a:rPr lang="en-US" baseline="0" dirty="0" err="1"/>
              <a:t>Optum</a:t>
            </a:r>
            <a:r>
              <a:rPr lang="en-US" baseline="0" dirty="0"/>
              <a:t>. Some examples of questions industry would try to answer using HIT in prediction would be: </a:t>
            </a:r>
          </a:p>
          <a:p>
            <a:r>
              <a:rPr lang="en-US" baseline="0" dirty="0"/>
              <a:t>How much of our health care resources will a specific group of patients use? </a:t>
            </a:r>
          </a:p>
          <a:p>
            <a:r>
              <a:rPr lang="en-US" baseline="0" dirty="0"/>
              <a:t>Which patients will benefit most from certain procedures? </a:t>
            </a:r>
          </a:p>
          <a:p>
            <a:r>
              <a:rPr lang="en-US" baseline="0" dirty="0"/>
              <a:t>How can data collected from person-tracking devices, like </a:t>
            </a:r>
            <a:r>
              <a:rPr lang="en-US" baseline="0" dirty="0" err="1"/>
              <a:t>FitBits</a:t>
            </a:r>
            <a:r>
              <a:rPr lang="en-US" baseline="0" dirty="0"/>
              <a:t>, be used to provide feedback and increase use? </a:t>
            </a:r>
          </a:p>
          <a:p>
            <a:r>
              <a:rPr lang="en-US" baseline="0" dirty="0"/>
              <a:t>In terms of delivery, HIT is used in reports produced by health systems. Additionally, rules might be put in Electronic Health Record Systems, or EHRs, to deliver recommendations at the point of care. Patients and families use HIT when they receive information via email or the web.</a:t>
            </a:r>
          </a:p>
          <a:p>
            <a:r>
              <a:rPr lang="en-US" baseline="0" dirty="0"/>
              <a:t>The use of HIT for evaluation in terms of implementation and benefit/harm analysis in the real world is often limited. Industry sees the algorithms as important intellectual capital, and researchers only rarely have taken the time to see what happens after their rules are implemented. This is changing, however, as more informatics research looks at dissemination and implementation.</a:t>
            </a:r>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6</a:t>
            </a:fld>
            <a:endParaRPr lang="en-US" altLang="en-US"/>
          </a:p>
        </p:txBody>
      </p:sp>
    </p:spTree>
    <p:extLst>
      <p:ext uri="{BB962C8B-B14F-4D97-AF65-F5344CB8AC3E}">
        <p14:creationId xmlns:p14="http://schemas.microsoft.com/office/powerpoint/2010/main" val="7078730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 is an example of the steps required</a:t>
            </a:r>
            <a:r>
              <a:rPr lang="en-US" baseline="0" dirty="0"/>
              <a:t> to produce these risk scores. On the far left, a group of data sources are shown. </a:t>
            </a:r>
          </a:p>
          <a:p>
            <a:r>
              <a:rPr lang="en-US" baseline="0" dirty="0"/>
              <a:t>Starting from the top, EHR data is collected about health care delivered to patients and the results of their studies. Historically, this information is highly context-dependent and</a:t>
            </a:r>
            <a:r>
              <a:rPr lang="en-US" sz="1000" kern="1200" dirty="0">
                <a:solidFill>
                  <a:schemeClr val="tx1"/>
                </a:solidFill>
                <a:effectLst/>
                <a:latin typeface="Arial" pitchFamily="34" charset="0"/>
                <a:ea typeface="+mn-ea"/>
                <a:cs typeface="Arial" pitchFamily="34" charset="0"/>
              </a:rPr>
              <a:t> </a:t>
            </a:r>
            <a:r>
              <a:rPr lang="en-US" baseline="0" dirty="0"/>
              <a:t>largely narrative, with narrative meaning notes about patient conditions and treatments. For instance, researchers have shown that the diagnosis of diabetes is often recorded for billing purposes when a test to rule out diabetes is completed; this ‘billing’ code would go to the next data source, known as claims, but not the result of the test that ruled out diabetes. Claims, therefore, has the bills for procedures, visits, and diagnoses. </a:t>
            </a:r>
          </a:p>
          <a:p>
            <a:r>
              <a:rPr lang="en-US" baseline="0" dirty="0"/>
              <a:t>Pharmacy benefits, a kind of claim, has information about medications covered by insurance. </a:t>
            </a:r>
          </a:p>
          <a:p>
            <a:r>
              <a:rPr lang="en-US" baseline="0" dirty="0"/>
              <a:t>Finally, personal device data may track a person’s steps, workouts, or diet. In the top diagram, EHR data alone is extracted, transformed, and loaded into population management systems or enterprise data warehouses. This workflow usually occurs at a health system. Next, the ‘business intelligence’ or ‘analytics’ team at the health system might produce reports and risk scores. Sometimes this information is put back in to the EHR. The other sources – claims, pharmacy data, and device data - might be purchased and go into an ‘aggregation’ program at an industry data warehouse, where risk adjustment, actuarial analyses, or program planning might occur. Industry might also use this information to anticipate new markets for products. In either case, the data is taken away from where and how it was collected, leading to significant confusion, at times, about the meaning of the scores.</a:t>
            </a:r>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7</a:t>
            </a:fld>
            <a:endParaRPr lang="en-US" altLang="en-US"/>
          </a:p>
        </p:txBody>
      </p:sp>
    </p:spTree>
    <p:extLst>
      <p:ext uri="{BB962C8B-B14F-4D97-AF65-F5344CB8AC3E}">
        <p14:creationId xmlns:p14="http://schemas.microsoft.com/office/powerpoint/2010/main" val="38475655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the future, we may have new ways to create, deliver, and evaluate</a:t>
            </a:r>
            <a:r>
              <a:rPr lang="en-US" baseline="0" dirty="0"/>
              <a:t> risk predictions using HIT. </a:t>
            </a:r>
          </a:p>
          <a:p>
            <a:r>
              <a:rPr lang="en-US" baseline="0" dirty="0"/>
              <a:t>For creation, new ‘self-evolving’ algorithms may be programmed to periodically evaluate themselves and report potential improvements to their ability to predict. In addition, new types of data will completely revolutionize prediction. For example: </a:t>
            </a:r>
          </a:p>
          <a:p>
            <a:pPr marL="171450" indent="-171450">
              <a:buFont typeface="Arial" panose="020B0604020202020204" pitchFamily="34" charset="0"/>
              <a:buChar char="•"/>
            </a:pPr>
            <a:r>
              <a:rPr lang="en-US" baseline="0" dirty="0"/>
              <a:t>Genetic and protein data will change how we predict response to treatments and future risks </a:t>
            </a:r>
          </a:p>
          <a:p>
            <a:pPr marL="171450" indent="-171450">
              <a:buFont typeface="Arial" panose="020B0604020202020204" pitchFamily="34" charset="0"/>
              <a:buChar char="•"/>
            </a:pPr>
            <a:r>
              <a:rPr lang="en-US" baseline="0" dirty="0"/>
              <a:t>Personal tracking devices such as heart rate monitors will be used to detect risks of future problems from heart dysrhythmias or sedentary lifestyles, </a:t>
            </a:r>
          </a:p>
          <a:p>
            <a:pPr marL="171450" indent="-171450">
              <a:buFont typeface="Arial" panose="020B0604020202020204" pitchFamily="34" charset="0"/>
              <a:buChar char="•"/>
            </a:pPr>
            <a:r>
              <a:rPr lang="en-US" baseline="0" dirty="0"/>
              <a:t>And finally, social determinants of health will be used to better allocate societal resources and programs. Included here are things such as the environment and local social capital, like parks or the availability of healthy food. </a:t>
            </a:r>
          </a:p>
          <a:p>
            <a:pPr marL="0" indent="0">
              <a:buFont typeface="Arial" panose="020B0604020202020204" pitchFamily="34" charset="0"/>
              <a:buNone/>
            </a:pPr>
            <a:endParaRPr lang="en-US" baseline="0" dirty="0"/>
          </a:p>
          <a:p>
            <a:r>
              <a:rPr lang="en-US" baseline="0" dirty="0"/>
              <a:t>Delivery will increasingly go to multiple parties – people and families, providers more directly through application programming interfaces, or APIs. In fact, universal APIs are now being built on standards like Fast Healthcare Interoperable Resources, or </a:t>
            </a:r>
            <a:r>
              <a:rPr lang="en-US" baseline="0" dirty="0" err="1"/>
              <a:t>FHIR</a:t>
            </a:r>
            <a:r>
              <a:rPr lang="en-US" baseline="0" dirty="0"/>
              <a:t> and others. </a:t>
            </a:r>
          </a:p>
          <a:p>
            <a:r>
              <a:rPr lang="en-US" baseline="0" dirty="0"/>
              <a:t>As David Bates and colleagues point out, patients will be more quickly triaged in health care settings to determine urgency and treatment as well as to avoid harm from adverse events from drugs and readmissions from complications. </a:t>
            </a:r>
          </a:p>
          <a:p>
            <a:r>
              <a:rPr lang="en-US" baseline="0" dirty="0"/>
              <a:t>Patients who are high-cost, high-need – the 5% who need 50% of health care resources – will have more integrated, tailored programs. Finally, evaluation will be built in to creation, but will also allow more careful consideration and tailoring.</a:t>
            </a:r>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8</a:t>
            </a:fld>
            <a:endParaRPr lang="en-US" altLang="en-US"/>
          </a:p>
        </p:txBody>
      </p:sp>
    </p:spTree>
    <p:extLst>
      <p:ext uri="{BB962C8B-B14F-4D97-AF65-F5344CB8AC3E}">
        <p14:creationId xmlns:p14="http://schemas.microsoft.com/office/powerpoint/2010/main" val="2991768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a:t>
            </a:r>
            <a:r>
              <a:rPr lang="en-US" baseline="0" dirty="0"/>
              <a:t> can’t deliver risk scores or models without data; data has historically come from a few sources but the data ecosystem, shown here in an image by Eric </a:t>
            </a:r>
            <a:r>
              <a:rPr lang="en-US" baseline="0" dirty="0" err="1"/>
              <a:t>Schadt</a:t>
            </a:r>
            <a:r>
              <a:rPr lang="en-US" baseline="0" dirty="0"/>
              <a:t>, is growing. Global positioning systems, weather, traffic, and other sources will be combined with increasing amounts of biomedical and personal health data to produce better predictive models of disease for diagnosis, therapy selection, and treatment. Our understanding of genetics is evolving rapidly; soon, our idea of disease will be much more nuanced – rather than leukemia as the condition, we will have clear markers of the dominant clones in leukemia, potential treatments, and monitor evolution of the cancer and react more quickly to treat more effectively.</a:t>
            </a:r>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9</a:t>
            </a:fld>
            <a:endParaRPr lang="en-US" altLang="en-US"/>
          </a:p>
        </p:txBody>
      </p:sp>
    </p:spTree>
    <p:extLst>
      <p:ext uri="{BB962C8B-B14F-4D97-AF65-F5344CB8AC3E}">
        <p14:creationId xmlns:p14="http://schemas.microsoft.com/office/powerpoint/2010/main" val="2564192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accessibility.psu.edu/microsoftoffice/powerpoint/" TargetMode="External"/><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NC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130552"/>
            <a:ext cx="12192000" cy="1298448"/>
          </a:xfrm>
          <a:prstGeom prst="rect">
            <a:avLst/>
          </a:prstGeom>
        </p:spPr>
        <p:txBody>
          <a:bodyPr anchor="t"/>
          <a:lstStyle>
            <a:lvl1pPr algn="ctr">
              <a:defRPr sz="3600" b="0" baseline="0">
                <a:latin typeface="Verdana" pitchFamily="34" charset="0"/>
                <a:ea typeface="Verdana" pitchFamily="34" charset="0"/>
                <a:cs typeface="Verdana" pitchFamily="34" charset="0"/>
              </a:defRPr>
            </a:lvl1pPr>
          </a:lstStyle>
          <a:p>
            <a:r>
              <a:rPr lang="en-US" dirty="0"/>
              <a:t>Click to edit component title</a:t>
            </a:r>
          </a:p>
        </p:txBody>
      </p:sp>
      <p:sp>
        <p:nvSpPr>
          <p:cNvPr id="4" name="Text Placeholder 3"/>
          <p:cNvSpPr>
            <a:spLocks noGrp="1"/>
          </p:cNvSpPr>
          <p:nvPr>
            <p:ph type="body" sz="half" idx="2" hasCustomPrompt="1"/>
          </p:nvPr>
        </p:nvSpPr>
        <p:spPr>
          <a:xfrm>
            <a:off x="1828800" y="3517900"/>
            <a:ext cx="8534400" cy="762000"/>
          </a:xfrm>
          <a:prstGeom prst="rect">
            <a:avLst/>
          </a:prstGeom>
        </p:spPr>
        <p:txBody>
          <a:bodyPr/>
          <a:lstStyle>
            <a:lvl1pPr marL="0" indent="0" algn="ctr">
              <a:buNone/>
              <a:defRPr sz="3200" baseline="0">
                <a:latin typeface="+mj-lt"/>
                <a:ea typeface="Tahoma" pitchFamily="34" charset="0"/>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unit title</a:t>
            </a:r>
          </a:p>
        </p:txBody>
      </p:sp>
      <p:sp>
        <p:nvSpPr>
          <p:cNvPr id="11" name="Text Placeholder 10"/>
          <p:cNvSpPr>
            <a:spLocks noGrp="1"/>
          </p:cNvSpPr>
          <p:nvPr>
            <p:ph type="body" sz="quarter" idx="11" hasCustomPrompt="1"/>
          </p:nvPr>
        </p:nvSpPr>
        <p:spPr>
          <a:xfrm>
            <a:off x="1828800" y="4356100"/>
            <a:ext cx="8534400" cy="609600"/>
          </a:xfrm>
          <a:prstGeom prst="rect">
            <a:avLst/>
          </a:prstGeom>
        </p:spPr>
        <p:txBody>
          <a:bodyPr/>
          <a:lstStyle>
            <a:lvl1pPr algn="ctr">
              <a:buFontTx/>
              <a:buNone/>
              <a:defRPr>
                <a:latin typeface="+mj-lt"/>
                <a:cs typeface="Tahoma" pitchFamily="34" charset="0"/>
              </a:defRPr>
            </a:lvl1pPr>
          </a:lstStyle>
          <a:p>
            <a:pPr lvl="0"/>
            <a:r>
              <a:rPr lang="en-US" dirty="0"/>
              <a:t>Click to edit lecture title</a:t>
            </a:r>
          </a:p>
        </p:txBody>
      </p:sp>
      <p:sp>
        <p:nvSpPr>
          <p:cNvPr id="16" name="Text Placeholder 15"/>
          <p:cNvSpPr>
            <a:spLocks noGrp="1"/>
          </p:cNvSpPr>
          <p:nvPr>
            <p:ph type="body" sz="quarter" idx="12"/>
          </p:nvPr>
        </p:nvSpPr>
        <p:spPr>
          <a:xfrm>
            <a:off x="914400" y="5232400"/>
            <a:ext cx="10363200" cy="1219200"/>
          </a:xfrm>
          <a:prstGeom prst="rect">
            <a:avLst/>
          </a:prstGeom>
        </p:spPr>
        <p:txBody>
          <a:bodyPr/>
          <a:lstStyle>
            <a:lvl1pPr algn="ctr">
              <a:buNone/>
              <a:defRPr lang="en-US" sz="1200" i="1" dirty="0" smtClean="0">
                <a:ea typeface="Calibri"/>
                <a:cs typeface="Times New Roman"/>
              </a:defRPr>
            </a:lvl1pPr>
          </a:lstStyle>
          <a:p>
            <a:pPr lvl="0"/>
            <a:r>
              <a:rPr lang="en-US"/>
              <a:t>Click to edit Master text styles</a:t>
            </a:r>
          </a:p>
        </p:txBody>
      </p:sp>
      <p:sp>
        <p:nvSpPr>
          <p:cNvPr id="8" name="Slide Number Placeholder 4"/>
          <p:cNvSpPr>
            <a:spLocks noGrp="1"/>
          </p:cNvSpPr>
          <p:nvPr>
            <p:ph type="sldNum" sz="quarter" idx="4"/>
          </p:nvPr>
        </p:nvSpPr>
        <p:spPr>
          <a:xfrm>
            <a:off x="11345333" y="6263640"/>
            <a:ext cx="558800"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308193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C Attribution_Final_Slide">
    <p:spTree>
      <p:nvGrpSpPr>
        <p:cNvPr id="1" name=""/>
        <p:cNvGrpSpPr/>
        <p:nvPr/>
      </p:nvGrpSpPr>
      <p:grpSpPr>
        <a:xfrm>
          <a:off x="0" y="0"/>
          <a:ext cx="0" cy="0"/>
          <a:chOff x="0" y="0"/>
          <a:chExt cx="0" cy="0"/>
        </a:xfrm>
      </p:grpSpPr>
      <p:sp>
        <p:nvSpPr>
          <p:cNvPr id="3" name="Title 2"/>
          <p:cNvSpPr>
            <a:spLocks noGrp="1"/>
          </p:cNvSpPr>
          <p:nvPr>
            <p:ph type="title"/>
          </p:nvPr>
        </p:nvSpPr>
        <p:spPr>
          <a:xfrm>
            <a:off x="609600" y="274638"/>
            <a:ext cx="10972800" cy="1744662"/>
          </a:xfrm>
        </p:spPr>
        <p:txBody>
          <a:bodyPr/>
          <a:lstStyle>
            <a:lvl1pPr>
              <a:defRPr sz="36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8" name="Content Placeholder 7"/>
          <p:cNvSpPr>
            <a:spLocks noGrp="1"/>
          </p:cNvSpPr>
          <p:nvPr>
            <p:ph sz="quarter" idx="14"/>
          </p:nvPr>
        </p:nvSpPr>
        <p:spPr>
          <a:xfrm>
            <a:off x="609600" y="2260600"/>
            <a:ext cx="10972800" cy="3911600"/>
          </a:xfrm>
          <a:prstGeom prst="rect">
            <a:avLst/>
          </a:prstGeom>
        </p:spPr>
        <p:txBody>
          <a:bodyPr anchor="b" anchorCtr="0"/>
          <a:lstStyle>
            <a:lvl1pPr marL="0" indent="0">
              <a:buNone/>
              <a:defRPr sz="3200" i="1">
                <a:latin typeface="+mn-lt"/>
              </a:defRPr>
            </a:lvl1pPr>
            <a:lvl2pPr>
              <a:buSzPct val="85000"/>
              <a:defRPr i="1">
                <a:latin typeface="+mn-lt"/>
              </a:defRPr>
            </a:lvl2pPr>
            <a:lvl3pPr marL="1143000" indent="-228600">
              <a:buSzPct val="80000"/>
              <a:buFont typeface="Courier New" panose="02070309020205020404" pitchFamily="49" charset="0"/>
              <a:buChar char="o"/>
              <a:defRPr i="1">
                <a:latin typeface="+mn-lt"/>
              </a:defRPr>
            </a:lvl3pPr>
            <a:lvl4pPr marL="1600200" indent="-228600">
              <a:buSzPct val="120000"/>
              <a:buFont typeface="Wingdings" panose="05000000000000000000" pitchFamily="2" charset="2"/>
              <a:buChar char="§"/>
              <a:defRPr i="1">
                <a:latin typeface="+mn-lt"/>
              </a:defRPr>
            </a:lvl4pPr>
            <a:lvl5pPr marL="2057400" indent="-228600">
              <a:buSzPct val="70000"/>
              <a:buFont typeface="Wingdings" panose="05000000000000000000" pitchFamily="2" charset="2"/>
              <a:buChar char="q"/>
              <a:defRPr i="1">
                <a:latin typeface="+mn-lt"/>
              </a:defRPr>
            </a:lvl5pPr>
          </a:lstStyle>
          <a:p>
            <a:pPr lvl="0"/>
            <a:r>
              <a:rPr lang="en-US"/>
              <a:t>Click to edit Master text styles</a:t>
            </a:r>
          </a:p>
        </p:txBody>
      </p:sp>
      <p:sp>
        <p:nvSpPr>
          <p:cNvPr id="5"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2256786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47638"/>
            <a:ext cx="10972800" cy="1143000"/>
          </a:xfrm>
        </p:spPr>
        <p:txBody>
          <a:bodyPr/>
          <a:lstStyle>
            <a:lvl1pPr>
              <a:defRPr sz="2800" b="1" baseline="0">
                <a:solidFill>
                  <a:srgbClr val="FF0000"/>
                </a:solidFill>
              </a:defRPr>
            </a:lvl1pPr>
          </a:lstStyle>
          <a:p>
            <a:r>
              <a:rPr lang="en-US" dirty="0"/>
              <a:t>DO NOT USE THIS LAYOUT</a:t>
            </a:r>
            <a:br>
              <a:rPr lang="en-US" dirty="0"/>
            </a:br>
            <a:r>
              <a:rPr lang="en-US" dirty="0"/>
              <a:t>except to follow its instructions in the Master View</a:t>
            </a:r>
          </a:p>
        </p:txBody>
      </p:sp>
      <p:sp>
        <p:nvSpPr>
          <p:cNvPr id="3" name="Slide Number Placeholder 2"/>
          <p:cNvSpPr>
            <a:spLocks noGrp="1"/>
          </p:cNvSpPr>
          <p:nvPr>
            <p:ph type="sldNum" sz="quarter" idx="10"/>
          </p:nvPr>
        </p:nvSpPr>
        <p:spPr/>
        <p:txBody>
          <a:bodyPr/>
          <a:lstStyle/>
          <a:p>
            <a:fld id="{F3BF8891-5E06-46C2-89A4-6DB85D39BA35}" type="slidenum">
              <a:rPr lang="en-US" smtClean="0"/>
              <a:pPr/>
              <a:t>‹#›</a:t>
            </a:fld>
            <a:endParaRPr lang="en-US" dirty="0"/>
          </a:p>
        </p:txBody>
      </p:sp>
      <p:sp>
        <p:nvSpPr>
          <p:cNvPr id="4" name="TextBox 3"/>
          <p:cNvSpPr txBox="1"/>
          <p:nvPr userDrawn="1"/>
        </p:nvSpPr>
        <p:spPr>
          <a:xfrm>
            <a:off x="135466" y="1417639"/>
            <a:ext cx="11904135" cy="1015663"/>
          </a:xfrm>
          <a:prstGeom prst="rect">
            <a:avLst/>
          </a:prstGeom>
          <a:noFill/>
        </p:spPr>
        <p:txBody>
          <a:bodyPr wrap="square" rtlCol="0">
            <a:spAutoFit/>
          </a:bodyPr>
          <a:lstStyle/>
          <a:p>
            <a:pPr algn="ctr"/>
            <a:r>
              <a:rPr lang="en-US" sz="2400" b="1" dirty="0">
                <a:solidFill>
                  <a:srgbClr val="0070C0"/>
                </a:solidFill>
                <a:latin typeface="Arial" panose="020B0604020202020204" pitchFamily="34" charset="0"/>
                <a:cs typeface="Arial" panose="020B0604020202020204" pitchFamily="34" charset="0"/>
              </a:rPr>
              <a:t>Creating</a:t>
            </a:r>
            <a:r>
              <a:rPr lang="en-US" sz="2400" b="1" baseline="0" dirty="0">
                <a:solidFill>
                  <a:srgbClr val="0070C0"/>
                </a:solidFill>
                <a:latin typeface="Arial" panose="020B0604020202020204" pitchFamily="34" charset="0"/>
                <a:cs typeface="Arial" panose="020B0604020202020204" pitchFamily="34" charset="0"/>
              </a:rPr>
              <a:t> a Custom Layout</a:t>
            </a:r>
          </a:p>
          <a:p>
            <a:r>
              <a:rPr lang="en-US" baseline="0" dirty="0"/>
              <a:t>Follow the instructions on this slide layout if none of the existing layouts (in the current template) work well for the current slide you would like to create or edit.</a:t>
            </a:r>
            <a:endParaRPr lang="en-US" dirty="0"/>
          </a:p>
        </p:txBody>
      </p:sp>
      <p:sp>
        <p:nvSpPr>
          <p:cNvPr id="6" name="TextBox 5"/>
          <p:cNvSpPr txBox="1"/>
          <p:nvPr userDrawn="1"/>
        </p:nvSpPr>
        <p:spPr>
          <a:xfrm>
            <a:off x="135467" y="2567642"/>
            <a:ext cx="12192000" cy="3139321"/>
          </a:xfrm>
          <a:prstGeom prst="rect">
            <a:avLst/>
          </a:prstGeom>
          <a:noFill/>
        </p:spPr>
        <p:txBody>
          <a:bodyPr wrap="square" rtlCol="0">
            <a:spAutoFit/>
          </a:bodyPr>
          <a:lstStyle/>
          <a:p>
            <a:pPr lvl="0"/>
            <a:r>
              <a:rPr lang="en-US" dirty="0"/>
              <a:t>To create a custom new layout, </a:t>
            </a:r>
            <a:r>
              <a:rPr lang="en-US" b="1" dirty="0"/>
              <a:t>in the Slide Master view </a:t>
            </a:r>
            <a:r>
              <a:rPr lang="en-US" dirty="0"/>
              <a:t>do the following:</a:t>
            </a:r>
          </a:p>
          <a:p>
            <a:pPr marL="214313" lvl="0" indent="-214313">
              <a:buFont typeface="Arial" panose="020B0604020202020204" pitchFamily="34" charset="0"/>
              <a:buChar char="•"/>
            </a:pPr>
            <a:r>
              <a:rPr lang="en-US" b="1" dirty="0"/>
              <a:t>DUPLICATE</a:t>
            </a:r>
            <a:r>
              <a:rPr lang="en-US" dirty="0"/>
              <a:t> an existing layout to create a new layout.</a:t>
            </a:r>
          </a:p>
          <a:p>
            <a:pPr marL="214313" lvl="0" indent="-214313">
              <a:buFont typeface="Arial" panose="020B0604020202020204" pitchFamily="34" charset="0"/>
              <a:buChar char="•"/>
            </a:pPr>
            <a:r>
              <a:rPr lang="en-US" b="1" dirty="0"/>
              <a:t>RENAME</a:t>
            </a:r>
            <a:r>
              <a:rPr lang="en-US" dirty="0"/>
              <a:t> the new layout.</a:t>
            </a:r>
          </a:p>
          <a:p>
            <a:pPr marL="214313" lvl="0" indent="-214313">
              <a:buFont typeface="Arial" panose="020B0604020202020204" pitchFamily="34" charset="0"/>
              <a:buChar char="•"/>
            </a:pPr>
            <a:r>
              <a:rPr lang="en-US" b="1" dirty="0"/>
              <a:t>Insert or Remove as appropriate PLACEHOLDERS </a:t>
            </a:r>
            <a:r>
              <a:rPr lang="en-US" dirty="0"/>
              <a:t>on your new layout, resizing &amp; formatting as appropriate. </a:t>
            </a:r>
            <a:r>
              <a:rPr lang="en-US" sz="1600" dirty="0"/>
              <a:t>(Do</a:t>
            </a:r>
            <a:r>
              <a:rPr lang="en-US" sz="1600" baseline="0" dirty="0"/>
              <a:t> not edit your content in the slide master. All content should be edited in the normal presentation design view.) </a:t>
            </a:r>
            <a:r>
              <a:rPr lang="en-US" b="1" baseline="0" dirty="0"/>
              <a:t>NEVER REMOVE THE LAYOUT’S TITLE CONTAINER</a:t>
            </a:r>
            <a:r>
              <a:rPr lang="en-US" baseline="0" dirty="0"/>
              <a:t>. </a:t>
            </a:r>
            <a:r>
              <a:rPr lang="en-US" sz="1600" baseline="0" dirty="0"/>
              <a:t>(It can be resized or formatted, but never removed.)</a:t>
            </a:r>
            <a:endParaRPr lang="en-US" baseline="0" dirty="0"/>
          </a:p>
          <a:p>
            <a:pPr marL="214313" lvl="0" indent="-214313">
              <a:buFont typeface="Arial" panose="020B0604020202020204" pitchFamily="34" charset="0"/>
              <a:buChar char="•"/>
            </a:pPr>
            <a:r>
              <a:rPr lang="en-US" dirty="0"/>
              <a:t>Check the</a:t>
            </a:r>
            <a:r>
              <a:rPr lang="en-US" baseline="0" dirty="0"/>
              <a:t> </a:t>
            </a:r>
            <a:r>
              <a:rPr lang="en-US" b="1" baseline="0" dirty="0"/>
              <a:t>READING ORDER </a:t>
            </a:r>
            <a:r>
              <a:rPr lang="en-US" baseline="0" dirty="0"/>
              <a:t>of your new layout. (</a:t>
            </a:r>
            <a:r>
              <a:rPr lang="en-US" sz="1350" u="sng" kern="1200" dirty="0">
                <a:solidFill>
                  <a:schemeClr val="tx1"/>
                </a:solidFill>
                <a:effectLst/>
                <a:latin typeface="+mn-lt"/>
                <a:ea typeface="+mn-ea"/>
                <a:cs typeface="+mn-cs"/>
                <a:hlinkClick r:id="rId3"/>
              </a:rPr>
              <a:t>http://accessibility.psu.edu/microsoftoffice/powerpoint/</a:t>
            </a:r>
            <a:r>
              <a:rPr lang="en-US" sz="1350" kern="1200" dirty="0">
                <a:solidFill>
                  <a:schemeClr val="tx1"/>
                </a:solidFill>
                <a:effectLst/>
                <a:latin typeface="+mn-lt"/>
                <a:ea typeface="+mn-ea"/>
                <a:cs typeface="+mn-cs"/>
              </a:rPr>
              <a:t>) </a:t>
            </a:r>
            <a:r>
              <a:rPr lang="en-US" baseline="0" dirty="0"/>
              <a:t>Reorder as appropriate so the slide layout’s </a:t>
            </a:r>
            <a:r>
              <a:rPr lang="en-US" b="1" baseline="0" dirty="0"/>
              <a:t>TITLE is read first</a:t>
            </a:r>
            <a:r>
              <a:rPr lang="en-US" baseline="0" dirty="0"/>
              <a:t>.</a:t>
            </a:r>
          </a:p>
          <a:p>
            <a:pPr marL="214313" lvl="0" indent="-214313">
              <a:buFont typeface="Arial" panose="020B0604020202020204" pitchFamily="34" charset="0"/>
              <a:buChar char="•"/>
            </a:pPr>
            <a:r>
              <a:rPr lang="en-US" b="1" baseline="0" dirty="0"/>
              <a:t>SAVE</a:t>
            </a:r>
            <a:r>
              <a:rPr lang="en-US" baseline="0" dirty="0"/>
              <a:t> your presentation.</a:t>
            </a:r>
          </a:p>
          <a:p>
            <a:pPr marL="214313" lvl="0" indent="-214313">
              <a:buFont typeface="Arial" panose="020B0604020202020204" pitchFamily="34" charset="0"/>
              <a:buChar char="•"/>
            </a:pPr>
            <a:r>
              <a:rPr lang="en-US" b="1" baseline="0" dirty="0"/>
              <a:t>Close the Master View </a:t>
            </a:r>
            <a:r>
              <a:rPr lang="en-US" b="0" baseline="0" dirty="0"/>
              <a:t>and return to your normal editing (design) view.</a:t>
            </a:r>
          </a:p>
          <a:p>
            <a:pPr marL="214313" lvl="0" indent="-214313">
              <a:buFont typeface="Arial" panose="020B0604020202020204" pitchFamily="34" charset="0"/>
              <a:buChar char="•"/>
            </a:pPr>
            <a:r>
              <a:rPr lang="en-US" b="1" baseline="0" dirty="0"/>
              <a:t>Insert a new slide using your custom-named new layout </a:t>
            </a:r>
            <a:r>
              <a:rPr lang="en-US" b="0" baseline="0" dirty="0"/>
              <a:t>or apply the new layout to an existing slide.</a:t>
            </a:r>
            <a:endParaRPr lang="en-US" dirty="0"/>
          </a:p>
        </p:txBody>
      </p:sp>
    </p:spTree>
    <p:custDataLst>
      <p:tags r:id="rId1"/>
    </p:custDataLst>
    <p:extLst>
      <p:ext uri="{BB962C8B-B14F-4D97-AF65-F5344CB8AC3E}">
        <p14:creationId xmlns:p14="http://schemas.microsoft.com/office/powerpoint/2010/main" val="1404151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C Lecture">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8" name="Content Placeholder 7"/>
          <p:cNvSpPr>
            <a:spLocks noGrp="1"/>
          </p:cNvSpPr>
          <p:nvPr>
            <p:ph sz="quarter" idx="14"/>
          </p:nvPr>
        </p:nvSpPr>
        <p:spPr>
          <a:xfrm>
            <a:off x="609600" y="1600200"/>
            <a:ext cx="10972800" cy="4572000"/>
          </a:xfrm>
          <a:prstGeom prst="rect">
            <a:avLst/>
          </a:prstGeom>
        </p:spPr>
        <p:txBody>
          <a:bodyPr/>
          <a:lstStyle>
            <a:lvl1pPr>
              <a:defRPr>
                <a:latin typeface="+mn-lt"/>
              </a:defRPr>
            </a:lvl1pPr>
            <a:lvl2pPr>
              <a:buSzPct val="85000"/>
              <a:defRPr>
                <a:latin typeface="+mn-lt"/>
              </a:defRPr>
            </a:lvl2pPr>
            <a:lvl3pPr marL="1143000" indent="-228600">
              <a:buSzPct val="80000"/>
              <a:buFont typeface="Courier New" panose="02070309020205020404" pitchFamily="49" charset="0"/>
              <a:buChar char="o"/>
              <a:defRPr>
                <a:latin typeface="+mn-lt"/>
              </a:defRPr>
            </a:lvl3pPr>
            <a:lvl4pPr marL="1600200" indent="-228600">
              <a:buSzPct val="120000"/>
              <a:buFont typeface="Wingdings" panose="05000000000000000000" pitchFamily="2" charset="2"/>
              <a:buChar char="§"/>
              <a:defRPr>
                <a:latin typeface="+mn-lt"/>
              </a:defRPr>
            </a:lvl4pPr>
            <a:lvl5pPr marL="2057400" indent="-228600">
              <a:buSzPct val="70000"/>
              <a:buFont typeface="Wingdings" panose="05000000000000000000" pitchFamily="2" charset="2"/>
              <a:buChar char="q"/>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938289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C Side by Side All Options">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17" name="Content Placeholder 1"/>
          <p:cNvSpPr>
            <a:spLocks noGrp="1"/>
          </p:cNvSpPr>
          <p:nvPr>
            <p:ph sz="quarter" idx="14"/>
          </p:nvPr>
        </p:nvSpPr>
        <p:spPr>
          <a:xfrm>
            <a:off x="609600" y="1600200"/>
            <a:ext cx="5388864" cy="4572000"/>
          </a:xfrm>
          <a:prstGeom prst="rect">
            <a:avLst/>
          </a:prstGeom>
        </p:spPr>
        <p:txBody>
          <a:bodyPr/>
          <a:lstStyle>
            <a:lvl1pPr>
              <a:defRPr>
                <a:latin typeface="+mn-lt"/>
              </a:defRPr>
            </a:lvl1pPr>
            <a:lvl2pPr>
              <a:buSzPct val="85000"/>
              <a:defRPr>
                <a:latin typeface="+mn-lt"/>
              </a:defRPr>
            </a:lvl2pPr>
            <a:lvl3pPr marL="1143000" indent="-228600">
              <a:buSzPct val="80000"/>
              <a:buFont typeface="Courier New" panose="02070309020205020404" pitchFamily="49" charset="0"/>
              <a:buChar char="o"/>
              <a:defRPr>
                <a:latin typeface="+mn-lt"/>
              </a:defRPr>
            </a:lvl3pPr>
            <a:lvl4pPr marL="1600200" indent="-228600">
              <a:buSzPct val="120000"/>
              <a:buFont typeface="Wingdings" panose="05000000000000000000" pitchFamily="2" charset="2"/>
              <a:buChar char="§"/>
              <a:defRPr>
                <a:latin typeface="+mn-lt"/>
              </a:defRPr>
            </a:lvl4pPr>
            <a:lvl5pPr marL="2057400" indent="-228600">
              <a:buSzPct val="70000"/>
              <a:buFont typeface="Wingdings" panose="05000000000000000000" pitchFamily="2" charset="2"/>
              <a:buChar char="q"/>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1"/>
          <p:cNvSpPr>
            <a:spLocks noGrp="1"/>
          </p:cNvSpPr>
          <p:nvPr>
            <p:ph type="body" sz="quarter" idx="32" hasCustomPrompt="1"/>
          </p:nvPr>
        </p:nvSpPr>
        <p:spPr>
          <a:xfrm>
            <a:off x="609598" y="6278880"/>
            <a:ext cx="4584964"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a:t>
            </a:r>
          </a:p>
        </p:txBody>
      </p:sp>
      <p:sp>
        <p:nvSpPr>
          <p:cNvPr id="18" name="Content Placeholder 2"/>
          <p:cNvSpPr>
            <a:spLocks noGrp="1"/>
          </p:cNvSpPr>
          <p:nvPr>
            <p:ph sz="quarter" idx="18"/>
          </p:nvPr>
        </p:nvSpPr>
        <p:spPr>
          <a:xfrm>
            <a:off x="6197600" y="1600200"/>
            <a:ext cx="5388864" cy="4572000"/>
          </a:xfrm>
          <a:prstGeom prst="rect">
            <a:avLst/>
          </a:prstGeom>
        </p:spPr>
        <p:txBody>
          <a:bodyPr/>
          <a:lstStyle>
            <a:lvl1pPr>
              <a:defRPr sz="3200"/>
            </a:lvl1pPr>
            <a:lvl2pPr>
              <a:buSzPct val="85000"/>
              <a:defRPr/>
            </a:lvl2pPr>
            <a:lvl3pPr marL="1143000" indent="-228600">
              <a:buSzPct val="80000"/>
              <a:buFont typeface="Courier New" panose="02070309020205020404" pitchFamily="49" charset="0"/>
              <a:buChar char="o"/>
              <a:defRPr lang="en-US" sz="2400" kern="1200" dirty="0" smtClean="0">
                <a:solidFill>
                  <a:schemeClr val="tx1"/>
                </a:solidFill>
                <a:latin typeface="+mn-lt"/>
                <a:ea typeface="+mn-ea"/>
                <a:cs typeface="+mn-cs"/>
              </a:defRPr>
            </a:lvl3pPr>
            <a:lvl4pPr marL="1600200" indent="-228600">
              <a:buSzPct val="120000"/>
              <a:buFont typeface="Wingdings" panose="05000000000000000000" pitchFamily="2" charset="2"/>
              <a:buChar char="§"/>
              <a:defRPr/>
            </a:lvl4pPr>
            <a:lvl5pPr marL="2057400" indent="-228600">
              <a:buSzPct val="70000"/>
              <a:buFont typeface="Wingdings" panose="05000000000000000000" pitchFamily="2" charset="2"/>
              <a:buChar char="q"/>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
          <p:cNvSpPr>
            <a:spLocks noGrp="1"/>
          </p:cNvSpPr>
          <p:nvPr>
            <p:ph type="body" sz="quarter" idx="33" hasCustomPrompt="1"/>
          </p:nvPr>
        </p:nvSpPr>
        <p:spPr>
          <a:xfrm>
            <a:off x="6197601" y="6278880"/>
            <a:ext cx="4600177"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a:t>
            </a:r>
          </a:p>
        </p:txBody>
      </p:sp>
      <p:sp>
        <p:nvSpPr>
          <p:cNvPr id="8"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1697789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C Side by side_four with citation placeholders">
    <p:spTree>
      <p:nvGrpSpPr>
        <p:cNvPr id="1" name=""/>
        <p:cNvGrpSpPr/>
        <p:nvPr/>
      </p:nvGrpSpPr>
      <p:grpSpPr>
        <a:xfrm>
          <a:off x="0" y="0"/>
          <a:ext cx="0" cy="0"/>
          <a:chOff x="0" y="0"/>
          <a:chExt cx="0" cy="0"/>
        </a:xfrm>
      </p:grpSpPr>
      <p:sp>
        <p:nvSpPr>
          <p:cNvPr id="15" name="Title 1"/>
          <p:cNvSpPr>
            <a:spLocks noGrp="1"/>
          </p:cNvSpPr>
          <p:nvPr>
            <p:ph type="title"/>
          </p:nvPr>
        </p:nvSpPr>
        <p:spPr>
          <a:xfrm>
            <a:off x="609600" y="274637"/>
            <a:ext cx="10972800" cy="1143000"/>
          </a:xfrm>
          <a:prstGeom prst="rect">
            <a:avLst/>
          </a:prstGeom>
        </p:spPr>
        <p:txBody>
          <a:bodyPr/>
          <a:lstStyle>
            <a:lvl1pPr>
              <a:defRPr sz="360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Content Placeholder 1"/>
          <p:cNvSpPr>
            <a:spLocks noGrp="1"/>
          </p:cNvSpPr>
          <p:nvPr>
            <p:ph sz="quarter" idx="14"/>
          </p:nvPr>
        </p:nvSpPr>
        <p:spPr>
          <a:xfrm>
            <a:off x="609600" y="160020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8" name="Text Placeholder 16"/>
          <p:cNvSpPr>
            <a:spLocks noGrp="1"/>
          </p:cNvSpPr>
          <p:nvPr>
            <p:ph type="body" sz="quarter" idx="42" hasCustomPrompt="1"/>
          </p:nvPr>
        </p:nvSpPr>
        <p:spPr>
          <a:xfrm>
            <a:off x="609600" y="336804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22" name="Content Placeholder 1"/>
          <p:cNvSpPr>
            <a:spLocks noGrp="1"/>
          </p:cNvSpPr>
          <p:nvPr>
            <p:ph sz="quarter" idx="37"/>
          </p:nvPr>
        </p:nvSpPr>
        <p:spPr>
          <a:xfrm>
            <a:off x="609600" y="396748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4" name="Text Placeholder 16"/>
          <p:cNvSpPr>
            <a:spLocks noGrp="1"/>
          </p:cNvSpPr>
          <p:nvPr>
            <p:ph type="body" sz="quarter" idx="39" hasCustomPrompt="1"/>
          </p:nvPr>
        </p:nvSpPr>
        <p:spPr>
          <a:xfrm>
            <a:off x="609600" y="574040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14" name="Content Placeholder 1"/>
          <p:cNvSpPr>
            <a:spLocks noGrp="1"/>
          </p:cNvSpPr>
          <p:nvPr>
            <p:ph sz="quarter" idx="35"/>
          </p:nvPr>
        </p:nvSpPr>
        <p:spPr>
          <a:xfrm>
            <a:off x="6190827" y="160020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7" name="Text Placeholder 16"/>
          <p:cNvSpPr>
            <a:spLocks noGrp="1"/>
          </p:cNvSpPr>
          <p:nvPr>
            <p:ph type="body" sz="quarter" idx="41" hasCustomPrompt="1"/>
          </p:nvPr>
        </p:nvSpPr>
        <p:spPr>
          <a:xfrm>
            <a:off x="6190827" y="336804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21" name="Content Placeholder 1"/>
          <p:cNvSpPr>
            <a:spLocks noGrp="1"/>
          </p:cNvSpPr>
          <p:nvPr>
            <p:ph sz="quarter" idx="36"/>
          </p:nvPr>
        </p:nvSpPr>
        <p:spPr>
          <a:xfrm>
            <a:off x="6217920" y="396748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6" name="Text Placeholder 16"/>
          <p:cNvSpPr>
            <a:spLocks noGrp="1"/>
          </p:cNvSpPr>
          <p:nvPr>
            <p:ph type="body" sz="quarter" idx="40" hasCustomPrompt="1"/>
          </p:nvPr>
        </p:nvSpPr>
        <p:spPr>
          <a:xfrm>
            <a:off x="6217920" y="574040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1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1740864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C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solidFill>
                  <a:schemeClr val="tx1"/>
                </a:solidFill>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Table Placeholder 7"/>
          <p:cNvSpPr>
            <a:spLocks noGrp="1"/>
          </p:cNvSpPr>
          <p:nvPr>
            <p:ph type="tbl" sz="quarter" idx="14"/>
          </p:nvPr>
        </p:nvSpPr>
        <p:spPr>
          <a:xfrm>
            <a:off x="609600" y="1600200"/>
            <a:ext cx="10972800" cy="4572000"/>
          </a:xfrm>
          <a:prstGeom prst="rect">
            <a:avLst/>
          </a:prstGeom>
        </p:spPr>
        <p:txBody>
          <a:bodyPr rtlCol="0">
            <a:normAutofit/>
          </a:bodyPr>
          <a:lstStyle>
            <a:lvl1pPr>
              <a:defRPr sz="3200">
                <a:latin typeface="+mn-lt"/>
              </a:defRPr>
            </a:lvl1pPr>
          </a:lstStyle>
          <a:p>
            <a:pPr lvl="0"/>
            <a:r>
              <a:rPr lang="en-US" noProof="0"/>
              <a:t>Click icon to add table</a:t>
            </a:r>
            <a:endParaRPr lang="en-US" noProof="0" dirty="0"/>
          </a:p>
        </p:txBody>
      </p:sp>
      <p:sp>
        <p:nvSpPr>
          <p:cNvPr id="7" name="Text Placeholder 1"/>
          <p:cNvSpPr>
            <a:spLocks noGrp="1"/>
          </p:cNvSpPr>
          <p:nvPr>
            <p:ph type="body" sz="quarter" idx="32" hasCustomPrompt="1"/>
          </p:nvPr>
        </p:nvSpPr>
        <p:spPr>
          <a:xfrm>
            <a:off x="609598" y="6278880"/>
            <a:ext cx="10179108"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table attribution.</a:t>
            </a:r>
          </a:p>
        </p:txBody>
      </p:sp>
      <p:sp>
        <p:nvSpPr>
          <p:cNvPr id="9"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626559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C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solidFill>
                  <a:schemeClr val="tx1"/>
                </a:solidFill>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5" name="Chart Placeholder 4"/>
          <p:cNvSpPr>
            <a:spLocks noGrp="1"/>
          </p:cNvSpPr>
          <p:nvPr>
            <p:ph type="chart" sz="quarter" idx="14"/>
          </p:nvPr>
        </p:nvSpPr>
        <p:spPr>
          <a:xfrm>
            <a:off x="609600" y="1600200"/>
            <a:ext cx="10972800" cy="4572000"/>
          </a:xfrm>
          <a:prstGeom prst="rect">
            <a:avLst/>
          </a:prstGeom>
        </p:spPr>
        <p:txBody>
          <a:bodyPr rtlCol="0">
            <a:normAutofit/>
          </a:bodyPr>
          <a:lstStyle>
            <a:lvl1pPr>
              <a:defRPr sz="3200"/>
            </a:lvl1pPr>
          </a:lstStyle>
          <a:p>
            <a:pPr lvl="0"/>
            <a:r>
              <a:rPr lang="en-US" noProof="0"/>
              <a:t>Click icon to add chart</a:t>
            </a:r>
            <a:endParaRPr lang="en-US" noProof="0" dirty="0"/>
          </a:p>
        </p:txBody>
      </p:sp>
      <p:sp>
        <p:nvSpPr>
          <p:cNvPr id="9" name="Text Placeholder 1"/>
          <p:cNvSpPr>
            <a:spLocks noGrp="1"/>
          </p:cNvSpPr>
          <p:nvPr>
            <p:ph type="body" sz="quarter" idx="32" hasCustomPrompt="1"/>
          </p:nvPr>
        </p:nvSpPr>
        <p:spPr>
          <a:xfrm>
            <a:off x="609598" y="6278880"/>
            <a:ext cx="10179108"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chart attribution.</a:t>
            </a:r>
          </a:p>
        </p:txBody>
      </p:sp>
      <p:sp>
        <p:nvSpPr>
          <p:cNvPr id="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80988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C Pictur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solidFill>
                  <a:schemeClr val="tx1"/>
                </a:solidFill>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Picture Placeholder 7"/>
          <p:cNvSpPr>
            <a:spLocks noGrp="1"/>
          </p:cNvSpPr>
          <p:nvPr>
            <p:ph type="pic" sz="quarter" idx="14"/>
          </p:nvPr>
        </p:nvSpPr>
        <p:spPr>
          <a:xfrm>
            <a:off x="609600" y="1600200"/>
            <a:ext cx="10972800" cy="4572000"/>
          </a:xfrm>
          <a:prstGeom prst="rect">
            <a:avLst/>
          </a:prstGeom>
        </p:spPr>
        <p:txBody>
          <a:bodyPr rtlCol="0">
            <a:normAutofit/>
          </a:bodyPr>
          <a:lstStyle>
            <a:lvl1pPr>
              <a:defRPr sz="3200">
                <a:latin typeface="+mn-lt"/>
              </a:defRPr>
            </a:lvl1pPr>
          </a:lstStyle>
          <a:p>
            <a:pPr lvl="0"/>
            <a:r>
              <a:rPr lang="en-US" noProof="0"/>
              <a:t>Click icon to add picture</a:t>
            </a:r>
            <a:endParaRPr lang="en-US" noProof="0" dirty="0"/>
          </a:p>
        </p:txBody>
      </p:sp>
      <p:sp>
        <p:nvSpPr>
          <p:cNvPr id="7" name="Text Placeholder 1"/>
          <p:cNvSpPr>
            <a:spLocks noGrp="1"/>
          </p:cNvSpPr>
          <p:nvPr>
            <p:ph type="body" sz="quarter" idx="32" hasCustomPrompt="1"/>
          </p:nvPr>
        </p:nvSpPr>
        <p:spPr>
          <a:xfrm>
            <a:off x="609598" y="6278880"/>
            <a:ext cx="10179108"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image attribution.</a:t>
            </a:r>
          </a:p>
        </p:txBody>
      </p:sp>
      <p:sp>
        <p:nvSpPr>
          <p:cNvPr id="9"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2569984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C Summar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baseline="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609600" y="1600200"/>
            <a:ext cx="10972800" cy="4572000"/>
          </a:xfrm>
          <a:prstGeom prst="rect">
            <a:avLst/>
          </a:prstGeom>
        </p:spPr>
        <p:txBody>
          <a:bodyPr/>
          <a:lstStyle>
            <a:lvl1pPr>
              <a:defRPr sz="3200" baseline="0">
                <a:latin typeface="+mn-lt"/>
              </a:defRPr>
            </a:lvl1pPr>
            <a:lvl2pPr>
              <a:defRPr sz="2800">
                <a:latin typeface="+mn-lt"/>
              </a:defRPr>
            </a:lvl2pPr>
          </a:lstStyle>
          <a:p>
            <a:pPr lvl="0"/>
            <a:r>
              <a:rPr lang="en-US"/>
              <a:t>Click to edit Master text styles</a:t>
            </a:r>
          </a:p>
          <a:p>
            <a:pPr lvl="1"/>
            <a:r>
              <a:rPr lang="en-US"/>
              <a:t>Second level</a:t>
            </a:r>
          </a:p>
        </p:txBody>
      </p:sp>
      <p:sp>
        <p:nvSpPr>
          <p:cNvPr id="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88821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C Referenc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baseline="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Text Placeholder 1"/>
          <p:cNvSpPr>
            <a:spLocks noGrp="1"/>
          </p:cNvSpPr>
          <p:nvPr>
            <p:ph type="body" sz="quarter" idx="16"/>
          </p:nvPr>
        </p:nvSpPr>
        <p:spPr>
          <a:xfrm>
            <a:off x="609600" y="1600200"/>
            <a:ext cx="10972800" cy="1371600"/>
          </a:xfrm>
          <a:prstGeom prst="rect">
            <a:avLst/>
          </a:prstGeom>
        </p:spPr>
        <p:txBody>
          <a:bodyPr/>
          <a:lstStyle>
            <a:lvl1pPr>
              <a:buNone/>
              <a:defRPr sz="1600" b="1">
                <a:latin typeface="+mn-lt"/>
                <a:cs typeface="Arial" pitchFamily="34" charset="0"/>
              </a:defRPr>
            </a:lvl1pPr>
            <a:lvl2pPr marL="274320" indent="-283464">
              <a:buFont typeface="Arial" pitchFamily="34" charset="0"/>
              <a:buNone/>
              <a:defRPr sz="1400" baseline="0">
                <a:latin typeface="+mn-lt"/>
                <a:cs typeface="Arial" pitchFamily="34" charset="0"/>
              </a:defRPr>
            </a:lvl2pPr>
          </a:lstStyle>
          <a:p>
            <a:pPr lvl="0"/>
            <a:r>
              <a:rPr lang="en-US"/>
              <a:t>Click to edit Master text styles</a:t>
            </a:r>
          </a:p>
          <a:p>
            <a:pPr lvl="1"/>
            <a:r>
              <a:rPr lang="en-US"/>
              <a:t>Second level</a:t>
            </a:r>
          </a:p>
        </p:txBody>
      </p:sp>
      <p:sp>
        <p:nvSpPr>
          <p:cNvPr id="9" name="Text Placeholder 2"/>
          <p:cNvSpPr>
            <a:spLocks noGrp="1"/>
          </p:cNvSpPr>
          <p:nvPr>
            <p:ph type="body" sz="quarter" idx="20"/>
          </p:nvPr>
        </p:nvSpPr>
        <p:spPr>
          <a:xfrm>
            <a:off x="609600" y="3200400"/>
            <a:ext cx="10972800" cy="1371600"/>
          </a:xfrm>
          <a:prstGeom prst="rect">
            <a:avLst/>
          </a:prstGeom>
        </p:spPr>
        <p:txBody>
          <a:bodyPr/>
          <a:lstStyle>
            <a:lvl1pPr>
              <a:buNone/>
              <a:defRPr sz="1600" b="1" baseline="0">
                <a:latin typeface="+mn-lt"/>
                <a:cs typeface="Arial" pitchFamily="34" charset="0"/>
              </a:defRPr>
            </a:lvl1pPr>
            <a:lvl2pPr marL="274320" marR="0" indent="-285750" algn="l" defTabSz="914400" rtl="0" eaLnBrk="1" fontAlgn="base" latinLnBrk="0" hangingPunct="1">
              <a:lnSpc>
                <a:spcPct val="100000"/>
              </a:lnSpc>
              <a:spcBef>
                <a:spcPct val="20000"/>
              </a:spcBef>
              <a:spcAft>
                <a:spcPct val="0"/>
              </a:spcAft>
              <a:buClrTx/>
              <a:buSzTx/>
              <a:buFont typeface="+mj-lt"/>
              <a:buNone/>
              <a:tabLst/>
              <a:defRPr lang="en-US" sz="1400" smtClean="0">
                <a:latin typeface="+mn-lt"/>
              </a:defRPr>
            </a:lvl2pPr>
          </a:lstStyle>
          <a:p>
            <a:pPr lvl="0"/>
            <a:r>
              <a:rPr lang="en-US"/>
              <a:t>Click to edit Master text styles</a:t>
            </a:r>
          </a:p>
          <a:p>
            <a:pPr lvl="1"/>
            <a:r>
              <a:rPr lang="en-US"/>
              <a:t>Second level</a:t>
            </a:r>
          </a:p>
        </p:txBody>
      </p:sp>
      <p:sp>
        <p:nvSpPr>
          <p:cNvPr id="10" name="Text Placeholder 3"/>
          <p:cNvSpPr>
            <a:spLocks noGrp="1"/>
          </p:cNvSpPr>
          <p:nvPr>
            <p:ph type="body" sz="quarter" idx="21"/>
          </p:nvPr>
        </p:nvSpPr>
        <p:spPr>
          <a:xfrm>
            <a:off x="609600" y="4800600"/>
            <a:ext cx="10972800" cy="1371600"/>
          </a:xfrm>
          <a:prstGeom prst="rect">
            <a:avLst/>
          </a:prstGeom>
        </p:spPr>
        <p:txBody>
          <a:bodyPr/>
          <a:lstStyle>
            <a:lvl1pPr>
              <a:buNone/>
              <a:defRPr sz="1600" b="1">
                <a:latin typeface="+mn-lt"/>
                <a:cs typeface="Arial" pitchFamily="34" charset="0"/>
              </a:defRPr>
            </a:lvl1pPr>
            <a:lvl2pPr marL="274320">
              <a:buFont typeface="Arial" pitchFamily="34" charset="0"/>
              <a:buNone/>
              <a:defRPr lang="en-US" sz="1400" smtClean="0">
                <a:latin typeface="+mn-lt"/>
              </a:defRPr>
            </a:lvl2pPr>
          </a:lstStyle>
          <a:p>
            <a:pPr lvl="0"/>
            <a:r>
              <a:rPr lang="en-US"/>
              <a:t>Click to edit Master text styles</a:t>
            </a:r>
          </a:p>
          <a:p>
            <a:pPr lvl="1"/>
            <a:r>
              <a:rPr lang="en-US"/>
              <a:t>Second level</a:t>
            </a:r>
          </a:p>
        </p:txBody>
      </p:sp>
      <p:sp>
        <p:nvSpPr>
          <p:cNvPr id="11"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275214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3" name="Title Placeholder 6"/>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2054" name="Text Placeholder 7"/>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8"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4268" r:id="rId1"/>
    <p:sldLayoutId id="2147484259" r:id="rId2"/>
    <p:sldLayoutId id="2147484260" r:id="rId3"/>
    <p:sldLayoutId id="2147484262" r:id="rId4"/>
    <p:sldLayoutId id="2147484263" r:id="rId5"/>
    <p:sldLayoutId id="2147484264" r:id="rId6"/>
    <p:sldLayoutId id="2147484265" r:id="rId7"/>
    <p:sldLayoutId id="2147484266" r:id="rId8"/>
    <p:sldLayoutId id="2147484267" r:id="rId9"/>
    <p:sldLayoutId id="2147484271" r:id="rId10"/>
    <p:sldLayoutId id="2147484272" r:id="rId11"/>
  </p:sldLayoutIdLst>
  <p:hf sldNum="0" hdr="0" ftr="0" dt="0"/>
  <p:txStyles>
    <p:titleStyle>
      <a:lvl1pPr algn="ctr" rtl="0" eaLnBrk="1" fontAlgn="base" hangingPunct="1">
        <a:spcBef>
          <a:spcPct val="0"/>
        </a:spcBef>
        <a:spcAft>
          <a:spcPct val="0"/>
        </a:spcAft>
        <a:defRPr sz="3600" kern="1200">
          <a:solidFill>
            <a:schemeClr val="tx1"/>
          </a:solidFill>
          <a:latin typeface="Verdana" pitchFamily="34" charset="0"/>
          <a:ea typeface="+mj-ea"/>
          <a:cs typeface="+mj-cs"/>
        </a:defRPr>
      </a:lvl1pPr>
      <a:lvl2pPr algn="ctr" rtl="0" eaLnBrk="1" fontAlgn="base" hangingPunct="1">
        <a:spcBef>
          <a:spcPct val="0"/>
        </a:spcBef>
        <a:spcAft>
          <a:spcPct val="0"/>
        </a:spcAft>
        <a:defRPr sz="3600">
          <a:solidFill>
            <a:schemeClr val="tx1"/>
          </a:solidFill>
          <a:latin typeface="Verdana" panose="020B0604030504040204" pitchFamily="34" charset="0"/>
        </a:defRPr>
      </a:lvl2pPr>
      <a:lvl3pPr algn="ctr" rtl="0" eaLnBrk="1" fontAlgn="base" hangingPunct="1">
        <a:spcBef>
          <a:spcPct val="0"/>
        </a:spcBef>
        <a:spcAft>
          <a:spcPct val="0"/>
        </a:spcAft>
        <a:defRPr sz="3600">
          <a:solidFill>
            <a:schemeClr val="tx1"/>
          </a:solidFill>
          <a:latin typeface="Verdana" panose="020B0604030504040204" pitchFamily="34" charset="0"/>
        </a:defRPr>
      </a:lvl3pPr>
      <a:lvl4pPr algn="ctr" rtl="0" eaLnBrk="1" fontAlgn="base" hangingPunct="1">
        <a:spcBef>
          <a:spcPct val="0"/>
        </a:spcBef>
        <a:spcAft>
          <a:spcPct val="0"/>
        </a:spcAft>
        <a:defRPr sz="3600">
          <a:solidFill>
            <a:schemeClr val="tx1"/>
          </a:solidFill>
          <a:latin typeface="Verdana" panose="020B0604030504040204" pitchFamily="34" charset="0"/>
        </a:defRPr>
      </a:lvl4pPr>
      <a:lvl5pPr algn="ctr" rtl="0" eaLnBrk="1" fontAlgn="base" hangingPunct="1">
        <a:spcBef>
          <a:spcPct val="0"/>
        </a:spcBef>
        <a:spcAft>
          <a:spcPct val="0"/>
        </a:spcAft>
        <a:defRPr sz="3600">
          <a:solidFill>
            <a:schemeClr val="tx1"/>
          </a:solidFill>
          <a:latin typeface="Verdana" panose="020B0604030504040204"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SzPct val="85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SzPct val="80000"/>
        <a:buFont typeface="Courier New" panose="02070309020205020404" pitchFamily="49" charset="0"/>
        <a:buChar char="o"/>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SzPct val="12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SzPct val="70000"/>
        <a:buFont typeface="Wingdings" panose="05000000000000000000" pitchFamily="2" charset="2"/>
        <a:buChar char="q"/>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1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14.xml"/><Relationship Id="rId4" Type="http://schemas.openxmlformats.org/officeDocument/2006/relationships/image" Target="../media/image7.jp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19.xml"/><Relationship Id="rId5" Type="http://schemas.openxmlformats.org/officeDocument/2006/relationships/image" Target="../media/image8.png"/><Relationship Id="rId4" Type="http://schemas.openxmlformats.org/officeDocument/2006/relationships/hyperlink" Target="http://genomicsandhealth.org/" TargetMode="Externa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8.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8.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9.xml"/><Relationship Id="rId1" Type="http://schemas.openxmlformats.org/officeDocument/2006/relationships/tags" Target="../tags/tag23.xml"/><Relationship Id="rId5" Type="http://schemas.openxmlformats.org/officeDocument/2006/relationships/hyperlink" Target="https://www.technologyreview.com/s/535016/internet-of-dna/" TargetMode="External"/><Relationship Id="rId4" Type="http://schemas.openxmlformats.org/officeDocument/2006/relationships/hyperlink" Target="https://commons.wikimedia.org/wiki/File:BigDataVs.png"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7.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8.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10.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en-US" altLang="en-US" sz="4000" dirty="0">
                <a:latin typeface="Verdana" charset="0"/>
                <a:ea typeface="Verdana" charset="0"/>
                <a:cs typeface="Verdana" charset="0"/>
              </a:rPr>
              <a:t>Health Care Data Analytics</a:t>
            </a:r>
            <a:endParaRPr lang="en-US" altLang="en-US" dirty="0">
              <a:latin typeface="Tahoma" charset="0"/>
              <a:ea typeface="Verdana" charset="0"/>
              <a:cs typeface="Tahoma" charset="0"/>
            </a:endParaRPr>
          </a:p>
        </p:txBody>
      </p:sp>
      <p:sp>
        <p:nvSpPr>
          <p:cNvPr id="12291" name="Text Placeholder 2"/>
          <p:cNvSpPr>
            <a:spLocks noGrp="1"/>
          </p:cNvSpPr>
          <p:nvPr>
            <p:ph type="body" sz="half" idx="2"/>
          </p:nvPr>
        </p:nvSpPr>
        <p:spPr bwMode="auto">
          <a:xfrm>
            <a:off x="1523999" y="3014980"/>
            <a:ext cx="10112829" cy="762000"/>
          </a:xfrm>
          <a:ln>
            <a:miter lim="800000"/>
            <a:headEnd/>
            <a:tailEnd/>
          </a:ln>
        </p:spPr>
        <p:txBody>
          <a:bodyPr vert="horz" wrap="square" lIns="68580" tIns="34290" rIns="68580" bIns="34290" numCol="1" rtlCol="0" anchor="t" anchorCtr="0" compatLnSpc="1">
            <a:prstTxWarp prst="textNoShape">
              <a:avLst/>
            </a:prstTxWarp>
            <a:noAutofit/>
          </a:bodyPr>
          <a:lstStyle/>
          <a:p>
            <a:pPr>
              <a:defRPr/>
            </a:pPr>
            <a:r>
              <a:rPr lang="en-US" dirty="0"/>
              <a:t>Lecture 1: Risk Adjustment and Predictive Modeling</a:t>
            </a:r>
          </a:p>
          <a:p>
            <a:pPr>
              <a:defRPr/>
            </a:pPr>
            <a:endParaRPr lang="en-US" dirty="0"/>
          </a:p>
        </p:txBody>
      </p:sp>
      <p:sp>
        <p:nvSpPr>
          <p:cNvPr id="2" name="Text Placeholder 1"/>
          <p:cNvSpPr>
            <a:spLocks noGrp="1"/>
          </p:cNvSpPr>
          <p:nvPr>
            <p:ph type="body" sz="quarter" idx="11"/>
          </p:nvPr>
        </p:nvSpPr>
        <p:spPr>
          <a:xfrm>
            <a:off x="1847088" y="3743452"/>
            <a:ext cx="8534400" cy="609600"/>
          </a:xfrm>
        </p:spPr>
        <p:txBody>
          <a:bodyPr/>
          <a:lstStyle/>
          <a:p>
            <a:r>
              <a:rPr lang="en-US" dirty="0"/>
              <a:t>Md. Jubayer Hossain</a:t>
            </a:r>
          </a:p>
          <a:p>
            <a:r>
              <a:rPr lang="en-US" dirty="0"/>
              <a:t>Instructor </a:t>
            </a:r>
          </a:p>
          <a:p>
            <a:r>
              <a:rPr lang="en-US" dirty="0"/>
              <a:t>@cblast.du.ac.bd</a:t>
            </a:r>
          </a:p>
        </p:txBody>
      </p:sp>
    </p:spTree>
    <p:extLst>
      <p:ext uri="{BB962C8B-B14F-4D97-AF65-F5344CB8AC3E}">
        <p14:creationId xmlns:p14="http://schemas.microsoft.com/office/powerpoint/2010/main" val="822921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and Better Data: </a:t>
            </a:r>
            <a:br>
              <a:rPr lang="en-US" dirty="0"/>
            </a:br>
            <a:r>
              <a:rPr lang="en-US" dirty="0"/>
              <a:t>Precision Medicine - 1</a:t>
            </a:r>
          </a:p>
        </p:txBody>
      </p:sp>
      <p:pic>
        <p:nvPicPr>
          <p:cNvPr id="4" name="Content Placeholder 3" descr="Poster by the National Cancer Institute Precision Medicine in Cancer Treatment poster. Discovering unique therapies that treat an individual's cancer based on the specific genetic abnormalities of that person's tumor.  Symbols for population, DNA, a prescriptions show custom prescriptions for each DNA type. &#10;The chart is explained in the slide notes and narration."/>
          <p:cNvPicPr>
            <a:picLocks noGrp="1" noChangeAspect="1"/>
          </p:cNvPicPr>
          <p:nvPr>
            <p:ph sz="quarter" idx="14"/>
          </p:nvPr>
        </p:nvPicPr>
        <p:blipFill rotWithShape="1">
          <a:blip r:embed="rId4">
            <a:extLst>
              <a:ext uri="{28A0092B-C50C-407E-A947-70E740481C1C}">
                <a14:useLocalDpi xmlns:a14="http://schemas.microsoft.com/office/drawing/2010/main" val="0"/>
              </a:ext>
            </a:extLst>
          </a:blip>
          <a:stretch/>
        </p:blipFill>
        <p:spPr>
          <a:xfrm>
            <a:off x="2686404" y="1600200"/>
            <a:ext cx="2631366" cy="4572000"/>
          </a:xfrm>
        </p:spPr>
      </p:pic>
      <p:sp>
        <p:nvSpPr>
          <p:cNvPr id="12" name="Content Placeholder 11"/>
          <p:cNvSpPr>
            <a:spLocks noGrp="1"/>
          </p:cNvSpPr>
          <p:nvPr>
            <p:ph sz="quarter" idx="18"/>
          </p:nvPr>
        </p:nvSpPr>
        <p:spPr>
          <a:xfrm>
            <a:off x="6172200" y="1600200"/>
            <a:ext cx="4041648" cy="5029200"/>
          </a:xfrm>
        </p:spPr>
        <p:txBody>
          <a:bodyPr/>
          <a:lstStyle/>
          <a:p>
            <a:r>
              <a:rPr lang="en-US" sz="2200" dirty="0"/>
              <a:t>Uses specific new data types – genomic, proteomic, and others – to predict and even develop treatments that will lead to positive responses</a:t>
            </a:r>
          </a:p>
          <a:p>
            <a:r>
              <a:rPr lang="en-US" sz="2200" dirty="0"/>
              <a:t>Still new as of 2016, but more and more evidence suggests it will transform medicine.</a:t>
            </a:r>
          </a:p>
          <a:p>
            <a:r>
              <a:rPr lang="en-US" sz="2200" dirty="0"/>
              <a:t>For extra knowledge, look up cas9/</a:t>
            </a:r>
            <a:r>
              <a:rPr lang="en-US" sz="2200" dirty="0" err="1"/>
              <a:t>crispr</a:t>
            </a:r>
            <a:r>
              <a:rPr lang="en-US" sz="2200" dirty="0"/>
              <a:t> or immunotherapy</a:t>
            </a:r>
          </a:p>
          <a:p>
            <a:endParaRPr lang="en-US" sz="1800" dirty="0"/>
          </a:p>
          <a:p>
            <a:pPr marL="0" indent="0">
              <a:buNone/>
            </a:pPr>
            <a:endParaRPr lang="en-US" dirty="0"/>
          </a:p>
        </p:txBody>
      </p:sp>
    </p:spTree>
    <p:custDataLst>
      <p:tags r:id="rId1"/>
    </p:custDataLst>
    <p:extLst>
      <p:ext uri="{BB962C8B-B14F-4D97-AF65-F5344CB8AC3E}">
        <p14:creationId xmlns:p14="http://schemas.microsoft.com/office/powerpoint/2010/main" val="2679768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and Better Data: </a:t>
            </a:r>
            <a:br>
              <a:rPr lang="en-US" dirty="0"/>
            </a:br>
            <a:r>
              <a:rPr lang="en-US" dirty="0"/>
              <a:t>Precision Medicine - 2</a:t>
            </a:r>
          </a:p>
        </p:txBody>
      </p:sp>
      <p:sp>
        <p:nvSpPr>
          <p:cNvPr id="16" name="Content Placeholder 15"/>
          <p:cNvSpPr>
            <a:spLocks noGrp="1"/>
          </p:cNvSpPr>
          <p:nvPr>
            <p:ph sz="quarter" idx="18"/>
          </p:nvPr>
        </p:nvSpPr>
        <p:spPr>
          <a:xfrm>
            <a:off x="1866900" y="1619250"/>
            <a:ext cx="4041648" cy="4591050"/>
          </a:xfrm>
        </p:spPr>
        <p:txBody>
          <a:bodyPr/>
          <a:lstStyle/>
          <a:p>
            <a:r>
              <a:rPr lang="en-US" sz="2400" dirty="0"/>
              <a:t>Prediction of treatment resistance for non-small cell lung cancer was limited in 1987 to a single source: KRAS; in 2009, 9 separate sources have been found.</a:t>
            </a:r>
          </a:p>
          <a:p>
            <a:r>
              <a:rPr lang="en-US" sz="2400" dirty="0"/>
              <a:t>Prediction of treatment response will continue to evolve massively as this new data becomes available</a:t>
            </a:r>
          </a:p>
        </p:txBody>
      </p:sp>
      <p:pic>
        <p:nvPicPr>
          <p:cNvPr id="15" name="Content Placeholder 14" descr="Four pie charts depicting increasing specificity of knowledge of non-small-cell lung cancer. The chart's titles are: Traditional view, 1987, 2004, and 2009.&#10;In the traditional view pie chart, there are three slices. The largest is labeled Adenocarcinoma. The middle-sized slice is labeled Suamous. The smallest slice is labelled Large-cell.&#10;In the 1987 pie chart, there are two slices. The larger labeled Unknown. The smaller is labeled K-R-A-S. &#10;In the 2004 pie chart, there are three slices. The largest is Unknown. The middle-sized slice is labeled K-R-A-S. The smallest slice is labeled E-G-F-R.&#10;In the 2009 pie chart, there are 10 slices. The largest slice is labeled Unknown. The next size smaller slice is labeled K-R-A-S, then E-G-F-R, E-M-L-4-A-L-K, H-E-R-2, B-R-A-F, P-I-E-K-C-A, M-E-T, A-K-T-1, and, finally, M-A-P- 2-K. Arrow from E-G-F-R to 2 bullets: Mutations associated with drug sensitivity; Mutations associated with primary drug resistance. "/>
          <p:cNvPicPr>
            <a:picLocks noGrp="1" noChangeAspect="1"/>
          </p:cNvPicPr>
          <p:nvPr>
            <p:ph sz="quarter" idx="14"/>
          </p:nvPr>
        </p:nvPicPr>
        <p:blipFill rotWithShape="1">
          <a:blip r:embed="rId4">
            <a:extLst>
              <a:ext uri="{28A0092B-C50C-407E-A947-70E740481C1C}">
                <a14:useLocalDpi xmlns:a14="http://schemas.microsoft.com/office/drawing/2010/main" val="0"/>
              </a:ext>
            </a:extLst>
          </a:blip>
          <a:srcRect/>
          <a:stretch/>
        </p:blipFill>
        <p:spPr>
          <a:xfrm>
            <a:off x="6118979" y="1600200"/>
            <a:ext cx="3691016" cy="4572000"/>
          </a:xfrm>
        </p:spPr>
      </p:pic>
    </p:spTree>
    <p:custDataLst>
      <p:tags r:id="rId1"/>
    </p:custDataLst>
    <p:extLst>
      <p:ext uri="{BB962C8B-B14F-4D97-AF65-F5344CB8AC3E}">
        <p14:creationId xmlns:p14="http://schemas.microsoft.com/office/powerpoint/2010/main" val="4276791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JM" dirty="0">
                <a:solidFill>
                  <a:srgbClr val="000000"/>
                </a:solidFill>
              </a:rPr>
              <a:t>Gaps and Issues: The 4</a:t>
            </a:r>
            <a:r>
              <a:rPr lang="en-JM" dirty="0"/>
              <a:t> </a:t>
            </a:r>
            <a:r>
              <a:rPr lang="en-JM" dirty="0">
                <a:latin typeface="Open Sans Light" pitchFamily="34" charset="0"/>
                <a:ea typeface="Open Sans Light" pitchFamily="34" charset="0"/>
                <a:cs typeface="Open Sans Light" pitchFamily="34" charset="0"/>
              </a:rPr>
              <a:t>V’s</a:t>
            </a:r>
            <a:endParaRPr lang="en-US" dirty="0"/>
          </a:p>
        </p:txBody>
      </p:sp>
      <p:sp>
        <p:nvSpPr>
          <p:cNvPr id="5" name="Content Placeholder 4"/>
          <p:cNvSpPr>
            <a:spLocks noGrp="1"/>
          </p:cNvSpPr>
          <p:nvPr>
            <p:ph sz="quarter" idx="14"/>
          </p:nvPr>
        </p:nvSpPr>
        <p:spPr/>
        <p:txBody>
          <a:bodyPr/>
          <a:lstStyle/>
          <a:p>
            <a:r>
              <a:rPr lang="en-US" dirty="0"/>
              <a:t>Volume:  Amount of data</a:t>
            </a:r>
          </a:p>
          <a:p>
            <a:pPr>
              <a:tabLst>
                <a:tab pos="1947863" algn="l"/>
              </a:tabLst>
            </a:pPr>
            <a:r>
              <a:rPr lang="en-US" dirty="0"/>
              <a:t>Velocity: Increasing speed data is 	generated, decreasing time to act 	on it</a:t>
            </a:r>
          </a:p>
          <a:p>
            <a:r>
              <a:rPr lang="en-US" dirty="0"/>
              <a:t>Variety:   Diversity of data sources</a:t>
            </a:r>
          </a:p>
          <a:p>
            <a:pPr>
              <a:tabLst>
                <a:tab pos="2008188" algn="l"/>
              </a:tabLst>
            </a:pPr>
            <a:r>
              <a:rPr lang="en-US" dirty="0"/>
              <a:t>Veracity: Is the data appropriate for your 	use?</a:t>
            </a:r>
          </a:p>
        </p:txBody>
      </p:sp>
    </p:spTree>
    <p:custDataLst>
      <p:tags r:id="rId1"/>
    </p:custDataLst>
    <p:extLst>
      <p:ext uri="{BB962C8B-B14F-4D97-AF65-F5344CB8AC3E}">
        <p14:creationId xmlns:p14="http://schemas.microsoft.com/office/powerpoint/2010/main" val="3665595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HIT and Data isn’t Nearly Enough: Cultural Transformation</a:t>
            </a:r>
          </a:p>
        </p:txBody>
      </p:sp>
      <p:sp>
        <p:nvSpPr>
          <p:cNvPr id="3" name="Content Placeholder 2"/>
          <p:cNvSpPr>
            <a:spLocks noGrp="1"/>
          </p:cNvSpPr>
          <p:nvPr>
            <p:ph sz="quarter" idx="14"/>
          </p:nvPr>
        </p:nvSpPr>
        <p:spPr>
          <a:xfrm>
            <a:off x="1981200" y="1600200"/>
            <a:ext cx="4041648" cy="5029200"/>
          </a:xfrm>
        </p:spPr>
        <p:txBody>
          <a:bodyPr/>
          <a:lstStyle/>
          <a:p>
            <a:r>
              <a:rPr lang="en-US" sz="2200" dirty="0"/>
              <a:t>Validity and Reliability of current predictions are limited – AUCs .60-.80</a:t>
            </a:r>
          </a:p>
          <a:p>
            <a:r>
              <a:rPr lang="en-US" sz="2200" dirty="0"/>
              <a:t>Response to prediction depends on the structure and people</a:t>
            </a:r>
          </a:p>
          <a:p>
            <a:r>
              <a:rPr lang="en-US" sz="2200" dirty="0"/>
              <a:t>People get fatigued and distrustful easily; alert fatigue &gt; 80%</a:t>
            </a:r>
          </a:p>
          <a:p>
            <a:r>
              <a:rPr lang="en-US" sz="2200" dirty="0"/>
              <a:t>~80% social system – structures, people, and interaction</a:t>
            </a:r>
          </a:p>
          <a:p>
            <a:r>
              <a:rPr lang="en-US" sz="2200" dirty="0"/>
              <a:t>~20% technical system : HIT, tasks</a:t>
            </a:r>
          </a:p>
          <a:p>
            <a:pPr marL="0" indent="0">
              <a:buNone/>
            </a:pPr>
            <a:endParaRPr lang="en-US" sz="2000" dirty="0"/>
          </a:p>
        </p:txBody>
      </p:sp>
      <p:pic>
        <p:nvPicPr>
          <p:cNvPr id="5" name="Content Placeholder 4" descr="Large outer square has two halves, one half is labeled Social system, the other half is labeled Technical system.&#10;Under the social system are structure and people. Under the technical system are technology and tasks. &#10;Two-headed arrows are drawn between each of these four items indicating that they all interact with each other."/>
          <p:cNvPicPr>
            <a:picLocks noGrp="1" noChangeAspect="1"/>
          </p:cNvPicPr>
          <p:nvPr>
            <p:ph sz="quarter" idx="18"/>
          </p:nvPr>
        </p:nvPicPr>
        <p:blipFill rotWithShape="1">
          <a:blip r:embed="rId4">
            <a:extLst>
              <a:ext uri="{28A0092B-C50C-407E-A947-70E740481C1C}">
                <a14:useLocalDpi xmlns:a14="http://schemas.microsoft.com/office/drawing/2010/main" val="0"/>
              </a:ext>
            </a:extLst>
          </a:blip>
          <a:stretch/>
        </p:blipFill>
        <p:spPr>
          <a:xfrm>
            <a:off x="6339903" y="2545080"/>
            <a:ext cx="3706368" cy="2682240"/>
          </a:xfrm>
        </p:spPr>
      </p:pic>
    </p:spTree>
    <p:custDataLst>
      <p:tags r:id="rId1"/>
    </p:custDataLst>
    <p:extLst>
      <p:ext uri="{BB962C8B-B14F-4D97-AF65-F5344CB8AC3E}">
        <p14:creationId xmlns:p14="http://schemas.microsoft.com/office/powerpoint/2010/main" val="475631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Opportunity and New Ethical Dilemma: Internet of DNA</a:t>
            </a:r>
          </a:p>
        </p:txBody>
      </p:sp>
      <p:sp>
        <p:nvSpPr>
          <p:cNvPr id="3" name="Content Placeholder 2"/>
          <p:cNvSpPr>
            <a:spLocks noGrp="1"/>
          </p:cNvSpPr>
          <p:nvPr>
            <p:ph sz="quarter" idx="14"/>
          </p:nvPr>
        </p:nvSpPr>
        <p:spPr/>
        <p:txBody>
          <a:bodyPr/>
          <a:lstStyle/>
          <a:p>
            <a:r>
              <a:rPr lang="en-US" sz="2800" dirty="0"/>
              <a:t>Will millions of genomes be available across the world?</a:t>
            </a:r>
          </a:p>
          <a:p>
            <a:r>
              <a:rPr lang="en-US" sz="2800" dirty="0"/>
              <a:t> New technical standards from the Global Alliance for Genomics and Health allow sharing of genomes</a:t>
            </a:r>
          </a:p>
          <a:p>
            <a:r>
              <a:rPr lang="en-US" sz="2800" dirty="0"/>
              <a:t>Several initiatives are collecting millions of genomes, BUT</a:t>
            </a:r>
          </a:p>
          <a:p>
            <a:r>
              <a:rPr lang="en-US" sz="2800" dirty="0"/>
              <a:t>This is the most personal information available – how will we address privacy and confidentiality?</a:t>
            </a:r>
          </a:p>
        </p:txBody>
      </p:sp>
    </p:spTree>
    <p:custDataLst>
      <p:tags r:id="rId1"/>
    </p:custDataLst>
    <p:extLst>
      <p:ext uri="{BB962C8B-B14F-4D97-AF65-F5344CB8AC3E}">
        <p14:creationId xmlns:p14="http://schemas.microsoft.com/office/powerpoint/2010/main" val="2068181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Core Ethical Principles in </a:t>
            </a:r>
            <a:br>
              <a:rPr lang="en-US" dirty="0"/>
            </a:br>
            <a:r>
              <a:rPr lang="en-US" dirty="0"/>
              <a:t>Research and Data Science</a:t>
            </a:r>
          </a:p>
        </p:txBody>
      </p:sp>
      <p:sp>
        <p:nvSpPr>
          <p:cNvPr id="5" name="Content Placeholder 4"/>
          <p:cNvSpPr>
            <a:spLocks noGrp="1"/>
          </p:cNvSpPr>
          <p:nvPr>
            <p:ph sz="quarter" idx="14"/>
          </p:nvPr>
        </p:nvSpPr>
        <p:spPr/>
        <p:txBody>
          <a:bodyPr/>
          <a:lstStyle/>
          <a:p>
            <a:r>
              <a:rPr lang="en-US" dirty="0"/>
              <a:t>Moral principles – Belmont Report</a:t>
            </a:r>
          </a:p>
          <a:p>
            <a:pPr lvl="1"/>
            <a:r>
              <a:rPr lang="en-US" dirty="0"/>
              <a:t>Respect for persons</a:t>
            </a:r>
          </a:p>
          <a:p>
            <a:pPr lvl="1"/>
            <a:r>
              <a:rPr lang="en-US" dirty="0"/>
              <a:t>Beneficence</a:t>
            </a:r>
          </a:p>
          <a:p>
            <a:pPr lvl="1"/>
            <a:r>
              <a:rPr lang="en-US" dirty="0"/>
              <a:t>Justice</a:t>
            </a:r>
          </a:p>
          <a:p>
            <a:r>
              <a:rPr lang="en-US" dirty="0"/>
              <a:t>Regulations – HIPAA for example</a:t>
            </a:r>
          </a:p>
          <a:p>
            <a:r>
              <a:rPr lang="en-US" dirty="0"/>
              <a:t>Practices – Make it easy to do the right thing</a:t>
            </a:r>
          </a:p>
          <a:p>
            <a:endParaRPr lang="en-US" dirty="0"/>
          </a:p>
        </p:txBody>
      </p:sp>
    </p:spTree>
    <p:custDataLst>
      <p:tags r:id="rId1"/>
    </p:custDataLst>
    <p:extLst>
      <p:ext uri="{BB962C8B-B14F-4D97-AF65-F5344CB8AC3E}">
        <p14:creationId xmlns:p14="http://schemas.microsoft.com/office/powerpoint/2010/main" val="3185118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Categories of Ethical </a:t>
            </a:r>
            <a:br>
              <a:rPr lang="en-US"/>
            </a:br>
            <a:r>
              <a:rPr lang="en-US"/>
              <a:t>Problems in Analytics</a:t>
            </a:r>
            <a:endParaRPr lang="en-US" dirty="0"/>
          </a:p>
        </p:txBody>
      </p:sp>
      <p:sp>
        <p:nvSpPr>
          <p:cNvPr id="5" name="Content Placeholder 4"/>
          <p:cNvSpPr>
            <a:spLocks noGrp="1"/>
          </p:cNvSpPr>
          <p:nvPr>
            <p:ph sz="quarter" idx="14"/>
          </p:nvPr>
        </p:nvSpPr>
        <p:spPr/>
        <p:txBody>
          <a:bodyPr/>
          <a:lstStyle/>
          <a:p>
            <a:r>
              <a:rPr lang="en-US"/>
              <a:t>Health Care – Has harms and benefits, is neither globally available nor distributed equitably</a:t>
            </a:r>
          </a:p>
          <a:p>
            <a:r>
              <a:rPr lang="en-US"/>
              <a:t>Information/data – Management of information, EHRs, data exchange, confidentiality</a:t>
            </a:r>
          </a:p>
          <a:p>
            <a:r>
              <a:rPr lang="en-US"/>
              <a:t>Software – The tools we develop and use to manage information, diagnostics, analysis</a:t>
            </a:r>
          </a:p>
          <a:p>
            <a:endParaRPr lang="en-US" dirty="0"/>
          </a:p>
        </p:txBody>
      </p:sp>
    </p:spTree>
    <p:custDataLst>
      <p:tags r:id="rId1"/>
    </p:custDataLst>
    <p:extLst>
      <p:ext uri="{BB962C8B-B14F-4D97-AF65-F5344CB8AC3E}">
        <p14:creationId xmlns:p14="http://schemas.microsoft.com/office/powerpoint/2010/main" val="1816245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 Access to Data</a:t>
            </a:r>
          </a:p>
        </p:txBody>
      </p:sp>
      <p:sp>
        <p:nvSpPr>
          <p:cNvPr id="7" name="Content Placeholder 6"/>
          <p:cNvSpPr>
            <a:spLocks noGrp="1"/>
          </p:cNvSpPr>
          <p:nvPr>
            <p:ph sz="quarter" idx="14"/>
          </p:nvPr>
        </p:nvSpPr>
        <p:spPr/>
        <p:txBody>
          <a:bodyPr/>
          <a:lstStyle/>
          <a:p>
            <a:r>
              <a:rPr lang="en-US" dirty="0">
                <a:cs typeface="Arial"/>
              </a:rPr>
              <a:t>Are there cases when it is important to have public access to personal health data?</a:t>
            </a:r>
          </a:p>
          <a:p>
            <a:pPr lvl="1"/>
            <a:r>
              <a:rPr lang="en-US" dirty="0">
                <a:cs typeface="Arial"/>
              </a:rPr>
              <a:t>Personal autonomy / right to choose</a:t>
            </a:r>
          </a:p>
          <a:p>
            <a:pPr lvl="1"/>
            <a:r>
              <a:rPr lang="en-US" dirty="0">
                <a:cs typeface="Arial"/>
              </a:rPr>
              <a:t>Public health – surveillance, epidemiological investigations, population-based interventions</a:t>
            </a:r>
          </a:p>
          <a:p>
            <a:pPr lvl="1"/>
            <a:r>
              <a:rPr lang="en-US" dirty="0">
                <a:cs typeface="Arial"/>
              </a:rPr>
              <a:t>Research</a:t>
            </a:r>
          </a:p>
          <a:p>
            <a:pPr lvl="1"/>
            <a:r>
              <a:rPr lang="en-US" dirty="0">
                <a:cs typeface="Arial"/>
              </a:rPr>
              <a:t>Quality assurance / monitoring fraud / abuse</a:t>
            </a:r>
          </a:p>
          <a:p>
            <a:pPr marL="457200" lvl="1" indent="0">
              <a:buNone/>
            </a:pPr>
            <a:endParaRPr lang="en-US" dirty="0">
              <a:cs typeface="Arial"/>
            </a:endParaRPr>
          </a:p>
          <a:p>
            <a:pPr lvl="1"/>
            <a:endParaRPr lang="en-US" dirty="0">
              <a:cs typeface="Arial"/>
            </a:endParaRPr>
          </a:p>
          <a:p>
            <a:pPr lvl="1"/>
            <a:endParaRPr lang="en-US" dirty="0"/>
          </a:p>
        </p:txBody>
      </p:sp>
    </p:spTree>
    <p:custDataLst>
      <p:tags r:id="rId1"/>
    </p:custDataLst>
    <p:extLst>
      <p:ext uri="{BB962C8B-B14F-4D97-AF65-F5344CB8AC3E}">
        <p14:creationId xmlns:p14="http://schemas.microsoft.com/office/powerpoint/2010/main" val="2634695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896980" y="156410"/>
            <a:ext cx="8313821" cy="1672390"/>
          </a:xfrm>
        </p:spPr>
        <p:txBody>
          <a:bodyPr/>
          <a:lstStyle/>
          <a:p>
            <a:r>
              <a:rPr lang="en-US" dirty="0"/>
              <a:t>How to Address Ethical Dilemmas: Data Sharing: GA4GH</a:t>
            </a:r>
            <a:br>
              <a:rPr lang="en-US" dirty="0"/>
            </a:br>
            <a:r>
              <a:rPr lang="en-US" sz="3400" dirty="0">
                <a:hlinkClick r:id="rId4" tooltip="URL for homepage of the Global Alliance for Genomics and Health"/>
              </a:rPr>
              <a:t>http://genomicsandhealth.org</a:t>
            </a:r>
            <a:endParaRPr lang="en-US" sz="3400" dirty="0"/>
          </a:p>
        </p:txBody>
      </p:sp>
      <p:pic>
        <p:nvPicPr>
          <p:cNvPr id="2" name="Picture Placeholder 1" descr="Screenshot of the Global Alliance for Genomics &amp; Health (GA4GH) (URL above) home page. Tabs for About Global Alliance, Our Work, Members, News &amp; Events, Contact Us.   Framework for Responsible Sharing of Genomic and Health-Related Data. "/>
          <p:cNvPicPr>
            <a:picLocks noGrp="1" noChangeAspect="1"/>
          </p:cNvPicPr>
          <p:nvPr>
            <p:ph type="pic" sz="quarter" idx="14"/>
          </p:nvPr>
        </p:nvPicPr>
        <p:blipFill rotWithShape="1">
          <a:blip r:embed="rId5">
            <a:extLst>
              <a:ext uri="{28A0092B-C50C-407E-A947-70E740481C1C}">
                <a14:useLocalDpi xmlns:a14="http://schemas.microsoft.com/office/drawing/2010/main" val="0"/>
              </a:ext>
            </a:extLst>
          </a:blip>
          <a:srcRect l="-9223" r="-9223"/>
          <a:stretch/>
        </p:blipFill>
        <p:spPr>
          <a:xfrm>
            <a:off x="1981200" y="1840840"/>
            <a:ext cx="8229600" cy="4572000"/>
          </a:xfrm>
        </p:spPr>
      </p:pic>
    </p:spTree>
    <p:custDataLst>
      <p:tags r:id="rId1"/>
    </p:custDataLst>
    <p:extLst>
      <p:ext uri="{BB962C8B-B14F-4D97-AF65-F5344CB8AC3E}">
        <p14:creationId xmlns:p14="http://schemas.microsoft.com/office/powerpoint/2010/main" val="2278338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Adjustment and Predictive Modeling Summary - Lecture c</a:t>
            </a:r>
          </a:p>
        </p:txBody>
      </p:sp>
      <p:sp>
        <p:nvSpPr>
          <p:cNvPr id="3" name="Text Placeholder 2"/>
          <p:cNvSpPr>
            <a:spLocks noGrp="1"/>
          </p:cNvSpPr>
          <p:nvPr>
            <p:ph type="body" sz="quarter" idx="11"/>
          </p:nvPr>
        </p:nvSpPr>
        <p:spPr/>
        <p:txBody>
          <a:bodyPr/>
          <a:lstStyle/>
          <a:p>
            <a:r>
              <a:rPr lang="en-US" dirty="0"/>
              <a:t>Delineate the use of health information technology in the creation, delivery, and evaluation of prediction models. </a:t>
            </a:r>
          </a:p>
          <a:p>
            <a:r>
              <a:rPr lang="en-US" dirty="0"/>
              <a:t>Describe ethical considerations in risk adjustment in population management.</a:t>
            </a:r>
            <a:endParaRPr lang="en-US" altLang="en-US" dirty="0"/>
          </a:p>
        </p:txBody>
      </p:sp>
    </p:spTree>
    <p:custDataLst>
      <p:tags r:id="rId1"/>
    </p:custDataLst>
    <p:extLst>
      <p:ext uri="{BB962C8B-B14F-4D97-AF65-F5344CB8AC3E}">
        <p14:creationId xmlns:p14="http://schemas.microsoft.com/office/powerpoint/2010/main" val="493827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Health Care Data Analytics Learning Objectives - 1</a:t>
            </a:r>
          </a:p>
        </p:txBody>
      </p:sp>
      <p:sp>
        <p:nvSpPr>
          <p:cNvPr id="3" name="Content Placeholder 2"/>
          <p:cNvSpPr>
            <a:spLocks noGrp="1"/>
          </p:cNvSpPr>
          <p:nvPr>
            <p:ph sz="quarter" idx="14"/>
          </p:nvPr>
        </p:nvSpPr>
        <p:spPr/>
        <p:txBody>
          <a:bodyPr/>
          <a:lstStyle/>
          <a:p>
            <a:r>
              <a:rPr lang="en-US" sz="2800" dirty="0"/>
              <a:t>Define risk adjustment, predictive modeling, and validations of models in health care. (Lecture a) </a:t>
            </a:r>
          </a:p>
          <a:p>
            <a:r>
              <a:rPr lang="en-US" sz="2800" dirty="0"/>
              <a:t>Identify the health care and other data needed to perform risk adjustment and predictive modeling. (Lecture a)</a:t>
            </a:r>
          </a:p>
          <a:p>
            <a:r>
              <a:rPr lang="en-US" sz="2800" dirty="0"/>
              <a:t>Relate risk adjustment and population segmentation to allocation of health care resources and health care redesign. (Lecture b)</a:t>
            </a:r>
          </a:p>
        </p:txBody>
      </p:sp>
    </p:spTree>
    <p:custDataLst>
      <p:tags r:id="rId1"/>
    </p:custDataLst>
    <p:extLst>
      <p:ext uri="{BB962C8B-B14F-4D97-AF65-F5344CB8AC3E}">
        <p14:creationId xmlns:p14="http://schemas.microsoft.com/office/powerpoint/2010/main" val="3869715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1896110" y="274637"/>
            <a:ext cx="8229600" cy="1143000"/>
          </a:xfrm>
        </p:spPr>
        <p:txBody>
          <a:bodyPr/>
          <a:lstStyle/>
          <a:p>
            <a:r>
              <a:rPr lang="en-US" altLang="en-US" dirty="0"/>
              <a:t> Risk Adjustment and Predictive Modeling - Unit Summary</a:t>
            </a:r>
          </a:p>
        </p:txBody>
      </p:sp>
      <p:sp>
        <p:nvSpPr>
          <p:cNvPr id="8" name="Text Placeholder 7"/>
          <p:cNvSpPr>
            <a:spLocks noGrp="1"/>
          </p:cNvSpPr>
          <p:nvPr>
            <p:ph type="body" sz="quarter" idx="11"/>
          </p:nvPr>
        </p:nvSpPr>
        <p:spPr/>
        <p:txBody>
          <a:bodyPr/>
          <a:lstStyle/>
          <a:p>
            <a:r>
              <a:rPr lang="en-US" dirty="0"/>
              <a:t>Risk adjustment and predictive modeling has much promise, is starting to be used, but is in its infancy.</a:t>
            </a:r>
          </a:p>
          <a:p>
            <a:r>
              <a:rPr lang="en-US" dirty="0"/>
              <a:t>Future prediction will use better data, better HIT, and will need to address cultural and ethical concerns about public sharing, responsible data use, and effect on disparities.</a:t>
            </a:r>
            <a:endParaRPr lang="en-US" altLang="en-US" dirty="0"/>
          </a:p>
        </p:txBody>
      </p:sp>
    </p:spTree>
    <p:custDataLst>
      <p:tags r:id="rId1"/>
    </p:custDataLst>
    <p:extLst>
      <p:ext uri="{BB962C8B-B14F-4D97-AF65-F5344CB8AC3E}">
        <p14:creationId xmlns:p14="http://schemas.microsoft.com/office/powerpoint/2010/main" val="2950150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Adjustment and Predictive Modeling References – Lecture c</a:t>
            </a:r>
          </a:p>
        </p:txBody>
      </p:sp>
      <p:sp>
        <p:nvSpPr>
          <p:cNvPr id="3" name="Text Placeholder 2"/>
          <p:cNvSpPr>
            <a:spLocks noGrp="1"/>
          </p:cNvSpPr>
          <p:nvPr>
            <p:ph type="body" sz="quarter" idx="16"/>
          </p:nvPr>
        </p:nvSpPr>
        <p:spPr>
          <a:xfrm>
            <a:off x="1017917" y="1600200"/>
            <a:ext cx="10222302" cy="3368040"/>
          </a:xfrm>
        </p:spPr>
        <p:txBody>
          <a:bodyPr/>
          <a:lstStyle/>
          <a:p>
            <a:r>
              <a:rPr lang="en-US" dirty="0"/>
              <a:t>References</a:t>
            </a:r>
            <a:endParaRPr lang="en-US" b="0" dirty="0"/>
          </a:p>
          <a:p>
            <a:r>
              <a:rPr lang="en-US" b="0" dirty="0"/>
              <a:t>Bates, D. W., Saria, S., </a:t>
            </a:r>
            <a:r>
              <a:rPr lang="en-US" b="0" dirty="0" err="1"/>
              <a:t>Ohno</a:t>
            </a:r>
            <a:r>
              <a:rPr lang="en-US" b="0" dirty="0"/>
              <a:t>-Machado, L., Shah, A., &amp; Escobar, G. (2014). Big Data in Health Care: Using Analytics to Identify and Manage High-Risk and High-Cost Patients. </a:t>
            </a:r>
            <a:r>
              <a:rPr lang="en-US" b="0" i="1" dirty="0"/>
              <a:t>Health Affairs,</a:t>
            </a:r>
            <a:r>
              <a:rPr lang="en-US" b="0" dirty="0"/>
              <a:t> </a:t>
            </a:r>
            <a:r>
              <a:rPr lang="en-US" b="0" i="1" dirty="0"/>
              <a:t>33</a:t>
            </a:r>
            <a:r>
              <a:rPr lang="en-US" b="0" dirty="0"/>
              <a:t>(7), 1123-1131. doi:10.1377/hlthaff.2014.0041</a:t>
            </a:r>
          </a:p>
          <a:p>
            <a:r>
              <a:rPr lang="en-US" b="0" dirty="0"/>
              <a:t>Dorr, D. HIT Used for Prediction</a:t>
            </a:r>
          </a:p>
          <a:p>
            <a:r>
              <a:rPr lang="en-US" b="0" dirty="0" err="1"/>
              <a:t>MuhammadAbulHijleh</a:t>
            </a:r>
            <a:r>
              <a:rPr lang="en-US" b="0" dirty="0"/>
              <a:t>. (2016, January 17). </a:t>
            </a:r>
            <a:r>
              <a:rPr lang="en-US" b="0" dirty="0" err="1"/>
              <a:t>BigDataVs</a:t>
            </a:r>
            <a:r>
              <a:rPr lang="en-US" b="0" dirty="0"/>
              <a:t> [Venn diagram of Big Data's Vs: Variety, Volume, and Velocity]. Retrieved June 20, 2016, from </a:t>
            </a:r>
            <a:r>
              <a:rPr lang="en-US" b="0" dirty="0">
                <a:hlinkClick r:id="rId4" tooltip="Web address for BigData versus Variety, Volume, and Velocity Venn Diagram"/>
              </a:rPr>
              <a:t>https://commons.wikimedia.org/wiki/File:BigDataVs.png</a:t>
            </a:r>
            <a:endParaRPr lang="en-US" b="0" dirty="0"/>
          </a:p>
          <a:p>
            <a:r>
              <a:rPr lang="en-US" b="0" dirty="0"/>
              <a:t>Regalado, A. (</a:t>
            </a:r>
            <a:r>
              <a:rPr lang="en-US" b="0" dirty="0" err="1"/>
              <a:t>n.d.</a:t>
            </a:r>
            <a:r>
              <a:rPr lang="en-US" b="0" dirty="0"/>
              <a:t>). Internet of DNA: A Global Network of Millions of Genomes Could be Medicine's Next Great Advance. </a:t>
            </a:r>
            <a:r>
              <a:rPr lang="en-US" b="0" i="1" dirty="0"/>
              <a:t>MIT Technology Review</a:t>
            </a:r>
            <a:r>
              <a:rPr lang="en-US" b="0" dirty="0"/>
              <a:t>. Retrieved October 5, 2016, from </a:t>
            </a:r>
            <a:r>
              <a:rPr lang="en-US" b="0" dirty="0">
                <a:hlinkClick r:id="rId5" tooltip="URL for Internet of DNA: A Global Network of Millions of Genomes Could be Medicine's Next Great Advance at technologyreview.com"/>
              </a:rPr>
              <a:t>https://www.technologyreview.com/s/535016/internet-of-dna/</a:t>
            </a:r>
            <a:r>
              <a:rPr lang="en-US" b="0" dirty="0"/>
              <a:t>. </a:t>
            </a:r>
          </a:p>
          <a:p>
            <a:endParaRPr lang="en-US" b="0" dirty="0"/>
          </a:p>
        </p:txBody>
      </p:sp>
    </p:spTree>
    <p:custDataLst>
      <p:tags r:id="rId1"/>
    </p:custDataLst>
    <p:extLst>
      <p:ext uri="{BB962C8B-B14F-4D97-AF65-F5344CB8AC3E}">
        <p14:creationId xmlns:p14="http://schemas.microsoft.com/office/powerpoint/2010/main" val="3708049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Health Care Data Analytics Objectives - 2</a:t>
            </a:r>
          </a:p>
        </p:txBody>
      </p:sp>
      <p:sp>
        <p:nvSpPr>
          <p:cNvPr id="3" name="Content Placeholder 2"/>
          <p:cNvSpPr>
            <a:spLocks noGrp="1"/>
          </p:cNvSpPr>
          <p:nvPr>
            <p:ph sz="quarter" idx="14"/>
          </p:nvPr>
        </p:nvSpPr>
        <p:spPr/>
        <p:txBody>
          <a:bodyPr/>
          <a:lstStyle/>
          <a:p>
            <a:r>
              <a:rPr lang="en-US" sz="2800" dirty="0"/>
              <a:t>Discuss uses of risk adjustment and modeling in value-based models of care. (Lecture b)</a:t>
            </a:r>
          </a:p>
          <a:p>
            <a:r>
              <a:rPr lang="en-US" sz="2800" dirty="0"/>
              <a:t>Delineate the use of health information technology in the creation, delivery, and evaluation of prediction models. (Lecture c)</a:t>
            </a:r>
          </a:p>
          <a:p>
            <a:r>
              <a:rPr lang="en-US" sz="2800" dirty="0"/>
              <a:t>Describe ethical considerations in risk adjustment in population management. </a:t>
            </a:r>
            <a:br>
              <a:rPr lang="en-US" sz="2800" dirty="0"/>
            </a:br>
            <a:r>
              <a:rPr lang="en-US" sz="2800" dirty="0"/>
              <a:t>(Lecture c)</a:t>
            </a:r>
          </a:p>
        </p:txBody>
      </p:sp>
    </p:spTree>
    <p:custDataLst>
      <p:tags r:id="rId1"/>
    </p:custDataLst>
    <p:extLst>
      <p:ext uri="{BB962C8B-B14F-4D97-AF65-F5344CB8AC3E}">
        <p14:creationId xmlns:p14="http://schemas.microsoft.com/office/powerpoint/2010/main" val="1698267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Needs for </a:t>
            </a:r>
            <a:br>
              <a:rPr lang="en-US" dirty="0"/>
            </a:br>
            <a:r>
              <a:rPr lang="en-US" dirty="0"/>
              <a:t>Predictive Modeling</a:t>
            </a:r>
          </a:p>
        </p:txBody>
      </p:sp>
      <p:sp>
        <p:nvSpPr>
          <p:cNvPr id="3" name="Content Placeholder 2"/>
          <p:cNvSpPr>
            <a:spLocks noGrp="1"/>
          </p:cNvSpPr>
          <p:nvPr>
            <p:ph sz="quarter" idx="14"/>
          </p:nvPr>
        </p:nvSpPr>
        <p:spPr/>
        <p:txBody>
          <a:bodyPr/>
          <a:lstStyle/>
          <a:p>
            <a:r>
              <a:rPr lang="en-US" dirty="0"/>
              <a:t>More and Better Health Information Technology</a:t>
            </a:r>
          </a:p>
          <a:p>
            <a:r>
              <a:rPr lang="en-US" dirty="0"/>
              <a:t>More and Better Data</a:t>
            </a:r>
          </a:p>
          <a:p>
            <a:r>
              <a:rPr lang="en-US" dirty="0"/>
              <a:t>Cultural Transformation</a:t>
            </a:r>
          </a:p>
          <a:p>
            <a:r>
              <a:rPr lang="en-US" dirty="0"/>
              <a:t>Ethical Considerations: public sharing and responsible use, benefits versus risks</a:t>
            </a:r>
          </a:p>
          <a:p>
            <a:endParaRPr lang="en-US" dirty="0"/>
          </a:p>
          <a:p>
            <a:endParaRPr lang="en-US" dirty="0"/>
          </a:p>
        </p:txBody>
      </p:sp>
    </p:spTree>
    <p:custDataLst>
      <p:tags r:id="rId1"/>
    </p:custDataLst>
    <p:extLst>
      <p:ext uri="{BB962C8B-B14F-4D97-AF65-F5344CB8AC3E}">
        <p14:creationId xmlns:p14="http://schemas.microsoft.com/office/powerpoint/2010/main" val="866247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and Better Health Information Technology (HIT)</a:t>
            </a:r>
          </a:p>
        </p:txBody>
      </p:sp>
      <p:sp>
        <p:nvSpPr>
          <p:cNvPr id="3" name="Content Placeholder 2"/>
          <p:cNvSpPr>
            <a:spLocks noGrp="1"/>
          </p:cNvSpPr>
          <p:nvPr>
            <p:ph sz="quarter" idx="14"/>
          </p:nvPr>
        </p:nvSpPr>
        <p:spPr/>
        <p:txBody>
          <a:bodyPr/>
          <a:lstStyle/>
          <a:p>
            <a:r>
              <a:rPr lang="en-US" dirty="0"/>
              <a:t>How is HIT used now?</a:t>
            </a:r>
          </a:p>
          <a:p>
            <a:r>
              <a:rPr lang="en-US" dirty="0"/>
              <a:t>How might it be used in the future?</a:t>
            </a:r>
          </a:p>
        </p:txBody>
      </p:sp>
    </p:spTree>
    <p:custDataLst>
      <p:tags r:id="rId1"/>
    </p:custDataLst>
    <p:extLst>
      <p:ext uri="{BB962C8B-B14F-4D97-AF65-F5344CB8AC3E}">
        <p14:creationId xmlns:p14="http://schemas.microsoft.com/office/powerpoint/2010/main" val="833950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HIT Used for Prediction</a:t>
            </a:r>
          </a:p>
        </p:txBody>
      </p:sp>
      <p:pic>
        <p:nvPicPr>
          <p:cNvPr id="11" name="Picture Placeholder 10" descr="H-I-T is used for prediction in three arenas: Data creation, Data delivery, and Data evaluation.&#10;Data creation: Researchers study tools and factors predicting success from research data warehouses and trial data. Most industry experts aggregate data into large data sets and produce prediction scores.&#10;Delivery: Population Management Tools produce reports. E-H-Rs incorporate prediction rules to deliver to clinicians at the point of care. Newer patients, families and caregivers receive prediction via mobile health or web-based tools.&#10;Evaulation: Often never done or use confirmatory analyses.&#10;Arrow goes from Evaluation back to Creation."/>
          <p:cNvPicPr>
            <a:picLocks noGrp="1" noChangeAspect="1"/>
          </p:cNvPicPr>
          <p:nvPr>
            <p:ph type="pic" sz="quarter" idx="14"/>
          </p:nvPr>
        </p:nvPicPr>
        <p:blipFill>
          <a:blip r:embed="rId4">
            <a:extLst>
              <a:ext uri="{28A0092B-C50C-407E-A947-70E740481C1C}">
                <a14:useLocalDpi xmlns:a14="http://schemas.microsoft.com/office/drawing/2010/main" val="0"/>
              </a:ext>
            </a:extLst>
          </a:blip>
          <a:srcRect l="622" r="622"/>
          <a:stretch>
            <a:fillRect/>
          </a:stretch>
        </p:blipFill>
        <p:spPr/>
      </p:pic>
      <p:sp>
        <p:nvSpPr>
          <p:cNvPr id="8" name="Text Placeholder 7"/>
          <p:cNvSpPr>
            <a:spLocks noGrp="1"/>
          </p:cNvSpPr>
          <p:nvPr>
            <p:ph type="body" sz="quarter" idx="32"/>
          </p:nvPr>
        </p:nvSpPr>
        <p:spPr>
          <a:xfrm>
            <a:off x="3758761" y="5889472"/>
            <a:ext cx="1350621" cy="374168"/>
          </a:xfrm>
        </p:spPr>
        <p:txBody>
          <a:bodyPr/>
          <a:lstStyle/>
          <a:p>
            <a:r>
              <a:rPr lang="en-US" dirty="0"/>
              <a:t>Dorr, D. 2016</a:t>
            </a:r>
          </a:p>
        </p:txBody>
      </p:sp>
    </p:spTree>
    <p:custDataLst>
      <p:tags r:id="rId1"/>
    </p:custDataLst>
    <p:extLst>
      <p:ext uri="{BB962C8B-B14F-4D97-AF65-F5344CB8AC3E}">
        <p14:creationId xmlns:p14="http://schemas.microsoft.com/office/powerpoint/2010/main" val="1814021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59647"/>
            <a:ext cx="8229600" cy="1143000"/>
          </a:xfrm>
        </p:spPr>
        <p:txBody>
          <a:bodyPr/>
          <a:lstStyle/>
          <a:p>
            <a:r>
              <a:rPr lang="en-US" dirty="0"/>
              <a:t>HIT Components and Data Flow (an example)</a:t>
            </a:r>
          </a:p>
        </p:txBody>
      </p:sp>
      <p:pic>
        <p:nvPicPr>
          <p:cNvPr id="66" name="Picture Placeholder 65" descr="A data flow chart of H-I-T components. The chart is explained in the slide notes and narration.  At the top a cycle between shows EHR data Extract-Transform-Load leading to Population Management (use: Business Intelligence, Risk Stratification, Risk scores), which are linked back to EHR. &#10;Below Claims and Pharmacy (through Aggregator) and Personal Device provide input to Industry data warehouse (Use risk adjustment, Actuarial Program planning), which links back to Personal device. "/>
          <p:cNvPicPr>
            <a:picLocks noGrp="1" noChangeAspect="1"/>
          </p:cNvPicPr>
          <p:nvPr>
            <p:ph type="pic" sz="quarter" idx="14"/>
          </p:nvPr>
        </p:nvPicPr>
        <p:blipFill rotWithShape="1">
          <a:blip r:embed="rId4">
            <a:extLst>
              <a:ext uri="{28A0092B-C50C-407E-A947-70E740481C1C}">
                <a14:useLocalDpi xmlns:a14="http://schemas.microsoft.com/office/drawing/2010/main" val="0"/>
              </a:ext>
            </a:extLst>
          </a:blip>
          <a:srcRect l="-9065" r="-9065"/>
          <a:stretch/>
        </p:blipFill>
        <p:spPr/>
      </p:pic>
      <p:sp>
        <p:nvSpPr>
          <p:cNvPr id="45" name="Text Placeholder 44"/>
          <p:cNvSpPr>
            <a:spLocks noGrp="1"/>
          </p:cNvSpPr>
          <p:nvPr>
            <p:ph type="body" sz="quarter" idx="32"/>
          </p:nvPr>
        </p:nvSpPr>
        <p:spPr>
          <a:xfrm>
            <a:off x="2958661" y="6263640"/>
            <a:ext cx="1350621" cy="374168"/>
          </a:xfrm>
        </p:spPr>
        <p:txBody>
          <a:bodyPr/>
          <a:lstStyle/>
          <a:p>
            <a:r>
              <a:rPr lang="en-US" dirty="0"/>
              <a:t>Dorr, D. 2016</a:t>
            </a:r>
          </a:p>
        </p:txBody>
      </p:sp>
    </p:spTree>
    <p:custDataLst>
      <p:tags r:id="rId1"/>
    </p:custDataLst>
    <p:extLst>
      <p:ext uri="{BB962C8B-B14F-4D97-AF65-F5344CB8AC3E}">
        <p14:creationId xmlns:p14="http://schemas.microsoft.com/office/powerpoint/2010/main" val="4211316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Use of HIT for Prediction</a:t>
            </a:r>
          </a:p>
        </p:txBody>
      </p:sp>
      <p:pic>
        <p:nvPicPr>
          <p:cNvPr id="9" name="Picture Placeholder 8" descr="H-I-T may be used for prediction in three arenas: Data creation, Data delivery, and Data evaluation.&#10;Creation: Algorithms constantly improve themselves by taking new data and reporting improvements. New types of data are used - genomics, personal tracking, and social determinants.&#10;Delivery: Suggestions directly to people and families. Triage to avoid harm such as adverse events and re-admissions. High cost, high need patients provided with tailored programs. APIs provide access to algorithm results to anyone.&#10;Evaluation: Constant learning, for example Bayes, machine learning allows evolution.&#10;Arrow goes from Evaluation back to Creation"/>
          <p:cNvPicPr>
            <a:picLocks noGrp="1" noChangeAspect="1"/>
          </p:cNvPicPr>
          <p:nvPr>
            <p:ph type="pic" sz="quarter" idx="14"/>
          </p:nvPr>
        </p:nvPicPr>
        <p:blipFill>
          <a:blip r:embed="rId4">
            <a:extLst>
              <a:ext uri="{28A0092B-C50C-407E-A947-70E740481C1C}">
                <a14:useLocalDpi xmlns:a14="http://schemas.microsoft.com/office/drawing/2010/main" val="0"/>
              </a:ext>
            </a:extLst>
          </a:blip>
          <a:srcRect l="622" r="622"/>
          <a:stretch>
            <a:fillRect/>
          </a:stretch>
        </p:blipFill>
        <p:spPr/>
      </p:pic>
      <p:sp>
        <p:nvSpPr>
          <p:cNvPr id="7" name="Text Placeholder 6"/>
          <p:cNvSpPr>
            <a:spLocks noGrp="1"/>
          </p:cNvSpPr>
          <p:nvPr>
            <p:ph type="body" sz="quarter" idx="32"/>
          </p:nvPr>
        </p:nvSpPr>
        <p:spPr>
          <a:xfrm>
            <a:off x="1981199" y="6278880"/>
            <a:ext cx="3225802" cy="363220"/>
          </a:xfrm>
        </p:spPr>
        <p:txBody>
          <a:bodyPr/>
          <a:lstStyle/>
          <a:p>
            <a:r>
              <a:rPr lang="en-US" dirty="0"/>
              <a:t>Image: Dorr, D.; Key examples: Bates, </a:t>
            </a:r>
            <a:r>
              <a:rPr lang="en-US" dirty="0" err="1"/>
              <a:t>DW</a:t>
            </a:r>
            <a:endParaRPr lang="en-US" dirty="0"/>
          </a:p>
          <a:p>
            <a:endParaRPr lang="en-US" dirty="0"/>
          </a:p>
        </p:txBody>
      </p:sp>
    </p:spTree>
    <p:custDataLst>
      <p:tags r:id="rId1"/>
    </p:custDataLst>
    <p:extLst>
      <p:ext uri="{BB962C8B-B14F-4D97-AF65-F5344CB8AC3E}">
        <p14:creationId xmlns:p14="http://schemas.microsoft.com/office/powerpoint/2010/main" val="3461912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JM" dirty="0"/>
              <a:t>More and Better Data: Ecosystem</a:t>
            </a:r>
            <a:endParaRPr lang="en-JM" dirty="0">
              <a:latin typeface="Open Sans Light" pitchFamily="34" charset="0"/>
              <a:ea typeface="Open Sans Light" pitchFamily="34" charset="0"/>
              <a:cs typeface="Open Sans Light" pitchFamily="34" charset="0"/>
            </a:endParaRPr>
          </a:p>
        </p:txBody>
      </p:sp>
      <p:pic>
        <p:nvPicPr>
          <p:cNvPr id="19" name="Picture Placeholder 18" descr="Eric Shadt's graphic image of the data ecosystem with Data Analytics  yielding reports results going to Predictive Disease Models and Diagnostics, Therapies and Diagnosis and Treatment assignment on the one side and Individual Patients on the other.  Data analytics gathers information from worldwide sources. Nonmedical Data sources include: Financial markets and services; Real time traffic; Cell phone, texts, music and movies; Security and information; Air traffic; Weather and Climate and GPS and Biomedical research and personal health data sources (coronary artery disease, obesity, osteoarthritis and type 2 diabetes)."/>
          <p:cNvPicPr>
            <a:picLocks noGrp="1" noChangeAspect="1"/>
          </p:cNvPicPr>
          <p:nvPr>
            <p:ph type="pic" sz="quarter" idx="14"/>
          </p:nvPr>
        </p:nvPicPr>
        <p:blipFill rotWithShape="1">
          <a:blip r:embed="rId4">
            <a:extLst>
              <a:ext uri="{28A0092B-C50C-407E-A947-70E740481C1C}">
                <a14:useLocalDpi xmlns:a14="http://schemas.microsoft.com/office/drawing/2010/main" val="0"/>
              </a:ext>
            </a:extLst>
          </a:blip>
          <a:srcRect l="-10844" r="-10844"/>
          <a:stretch/>
        </p:blipFill>
        <p:spPr/>
      </p:pic>
      <p:sp>
        <p:nvSpPr>
          <p:cNvPr id="18" name="Text Placeholder 17"/>
          <p:cNvSpPr>
            <a:spLocks noGrp="1"/>
          </p:cNvSpPr>
          <p:nvPr>
            <p:ph type="body" sz="quarter" idx="32"/>
          </p:nvPr>
        </p:nvSpPr>
        <p:spPr>
          <a:xfrm>
            <a:off x="4225635" y="6195753"/>
            <a:ext cx="1587733" cy="354676"/>
          </a:xfrm>
        </p:spPr>
        <p:txBody>
          <a:bodyPr/>
          <a:lstStyle/>
          <a:p>
            <a:r>
              <a:rPr lang="en-JM" dirty="0">
                <a:latin typeface="Open Sans"/>
                <a:cs typeface="Open Sans"/>
              </a:rPr>
              <a:t>Eric </a:t>
            </a:r>
            <a:r>
              <a:rPr lang="en-JM" dirty="0" err="1">
                <a:latin typeface="Open Sans"/>
                <a:cs typeface="Open Sans"/>
              </a:rPr>
              <a:t>Schadt</a:t>
            </a:r>
            <a:r>
              <a:rPr lang="en-JM" dirty="0">
                <a:latin typeface="Open Sans"/>
                <a:cs typeface="Open Sans"/>
              </a:rPr>
              <a:t>, 2014</a:t>
            </a:r>
          </a:p>
          <a:p>
            <a:endParaRPr lang="en-US" dirty="0"/>
          </a:p>
        </p:txBody>
      </p:sp>
    </p:spTree>
    <p:custDataLst>
      <p:tags r:id="rId1"/>
    </p:custDataLst>
    <p:extLst>
      <p:ext uri="{BB962C8B-B14F-4D97-AF65-F5344CB8AC3E}">
        <p14:creationId xmlns:p14="http://schemas.microsoft.com/office/powerpoint/2010/main" val="5148114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22"/>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GUID" val="ed323a5a-1c5f-4541-9246-89c50776c913"/>
  <p:tag name="AUDIO_IMPORT" val="C:\Documents and Settings\skidmorn\My Documents\Dropbox\NTDC\OHSU CDC\Comp4\Unit4\FINALIZED\comp4_unit4\comp4_unit4\comp4_unit4c\comp4_unit4c_S- 27_V3.mp3"/>
  <p:tag name="AUDIO_ID" val="297"/>
  <p:tag name="ELAPSEDTIME" val="42.476"/>
  <p:tag name="ARTICULATE_SLIDE_NAV" val="27"/>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BULLET_1" val="8226"/>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Comp24_unit6c_Lecture_Slide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ustom 5">
      <a:majorFont>
        <a:latin typeface="Corbel"/>
        <a:ea typeface=""/>
        <a:cs typeface=""/>
      </a:majorFont>
      <a:minorFont>
        <a:latin typeface="Corbe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ompX_unitY_Lecture_Slides_Template.potx" id="{BFDE5FB8-FBB1-4F5A-B8AC-26771944143A}" vid="{3ABEC94C-E8A2-4610-93A8-5C6AB19693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Comp24_unit6c_Lecture_Slides</Template>
  <TotalTime>1758</TotalTime>
  <Words>4091</Words>
  <Application>Microsoft Office PowerPoint</Application>
  <PresentationFormat>Widescreen</PresentationFormat>
  <Paragraphs>184</Paragraphs>
  <Slides>21</Slides>
  <Notes>21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Calibri</vt:lpstr>
      <vt:lpstr>Corbel</vt:lpstr>
      <vt:lpstr>Courier New</vt:lpstr>
      <vt:lpstr>Open Sans</vt:lpstr>
      <vt:lpstr>Open Sans Light</vt:lpstr>
      <vt:lpstr>Tahoma</vt:lpstr>
      <vt:lpstr>Verdana</vt:lpstr>
      <vt:lpstr>Wingdings</vt:lpstr>
      <vt:lpstr>Comp24_unit6c_Lecture_Slides</vt:lpstr>
      <vt:lpstr>Health Care Data Analytics</vt:lpstr>
      <vt:lpstr>Health Care Data Analytics Learning Objectives - 1</vt:lpstr>
      <vt:lpstr>Health Care Data Analytics Objectives - 2</vt:lpstr>
      <vt:lpstr>Future Needs for  Predictive Modeling</vt:lpstr>
      <vt:lpstr>More and Better Health Information Technology (HIT)</vt:lpstr>
      <vt:lpstr>HIT Used for Prediction</vt:lpstr>
      <vt:lpstr>HIT Components and Data Flow (an example)</vt:lpstr>
      <vt:lpstr>Future Use of HIT for Prediction</vt:lpstr>
      <vt:lpstr>More and Better Data: Ecosystem</vt:lpstr>
      <vt:lpstr>More and Better Data:  Precision Medicine - 1</vt:lpstr>
      <vt:lpstr>More and Better Data:  Precision Medicine - 2</vt:lpstr>
      <vt:lpstr>Gaps and Issues: The 4 V’s</vt:lpstr>
      <vt:lpstr>HIT and Data isn’t Nearly Enough: Cultural Transformation</vt:lpstr>
      <vt:lpstr>New Opportunity and New Ethical Dilemma: Internet of DNA</vt:lpstr>
      <vt:lpstr>Core Ethical Principles in  Research and Data Science</vt:lpstr>
      <vt:lpstr>Categories of Ethical  Problems in Analytics</vt:lpstr>
      <vt:lpstr>Public Access to Data</vt:lpstr>
      <vt:lpstr>How to Address Ethical Dilemmas: Data Sharing: GA4GH http://genomicsandhealth.org</vt:lpstr>
      <vt:lpstr>Risk Adjustment and Predictive Modeling Summary - Lecture c</vt:lpstr>
      <vt:lpstr> Risk Adjustment and Predictive Modeling - Unit Summary</vt:lpstr>
      <vt:lpstr>Risk Adjustment and Predictive Modeling References – Lecture c</vt:lpstr>
    </vt:vector>
  </TitlesOfParts>
  <Company>Oregon Health &amp; Science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Component 24, Unit 10 - Health Care Data Analytics</dc:title>
  <dc:subject>Risk Adjustment and Predictive Modeling, Lecture c</dc:subject>
  <dc:creator>U.S. Department of Health and Human Services, Office of the National Coordinator for Health Information Technology</dc:creator>
  <cp:keywords>Health IT, Health IT Curriculum, Data Analytics, Health Care, Health Care Data Analytics, Risk Adjustment and Predictive Modeling, Risk Adjustment, Predictive Modeling</cp:keywords>
  <cp:lastModifiedBy>Jubayer Hossain</cp:lastModifiedBy>
  <cp:revision>151</cp:revision>
  <dcterms:created xsi:type="dcterms:W3CDTF">2016-03-29T17:38:08Z</dcterms:created>
  <dcterms:modified xsi:type="dcterms:W3CDTF">2024-01-02T18:22:27Z</dcterms:modified>
  <cp:category>Health Information Technology Workforce Curriculum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9B5B6D9D-5A7F-49CB-B8D1-34FE34436F03</vt:lpwstr>
  </property>
  <property fmtid="{D5CDD505-2E9C-101B-9397-08002B2CF9AE}" pid="3" name="ArticulatePath">
    <vt:lpwstr>Comp24_unit10c_Lecture_Slides</vt:lpwstr>
  </property>
  <property fmtid="{D5CDD505-2E9C-101B-9397-08002B2CF9AE}" pid="4" name="Language">
    <vt:lpwstr>English</vt:lpwstr>
  </property>
</Properties>
</file>