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76" r:id="rId2"/>
    <p:sldId id="275"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Lst>
  <p:sldSz cx="12192000" cy="6858000"/>
  <p:notesSz cx="6858000" cy="9144000"/>
  <p:custDataLst>
    <p:tags r:id="rId21"/>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75" autoAdjust="0"/>
    <p:restoredTop sz="0" autoAdjust="0"/>
  </p:normalViewPr>
  <p:slideViewPr>
    <p:cSldViewPr snapToGrid="0">
      <p:cViewPr varScale="1">
        <p:scale>
          <a:sx n="111" d="100"/>
          <a:sy n="111" d="100"/>
        </p:scale>
        <p:origin x="888" y="96"/>
      </p:cViewPr>
      <p:guideLst>
        <p:guide orient="horz" pos="2160"/>
        <p:guide pos="3840"/>
        <p:guide orient="horz" pos="3888"/>
        <p:guide orient="horz" pos="1008"/>
        <p:guide pos="3833"/>
      </p:guideLst>
    </p:cSldViewPr>
  </p:slideViewPr>
  <p:outlineViewPr>
    <p:cViewPr>
      <p:scale>
        <a:sx n="33" d="100"/>
        <a:sy n="33" d="100"/>
      </p:scale>
      <p:origin x="0" y="-105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likewise a number of different approaches to regression.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Linear regression is a classical approach of predicting a numerical value from a set of data. There are various techniques that improve upon the basic algorithm of linear regression, such as locally weighted, </a:t>
            </a:r>
            <a:r>
              <a:rPr lang="en-US" sz="1000" kern="1200" dirty="0">
                <a:solidFill>
                  <a:schemeClr val="tx1"/>
                </a:solidFill>
                <a:effectLst/>
                <a:latin typeface="Arial" pitchFamily="34" charset="0"/>
                <a:ea typeface="+mn-ea"/>
                <a:cs typeface="Arial" pitchFamily="34" charset="0"/>
              </a:rPr>
              <a:t>r</a:t>
            </a:r>
            <a:r>
              <a:rPr lang="x-none" sz="1000" kern="1200" dirty="0">
                <a:solidFill>
                  <a:schemeClr val="tx1"/>
                </a:solidFill>
                <a:effectLst/>
                <a:latin typeface="Arial" pitchFamily="34" charset="0"/>
                <a:ea typeface="+mn-ea"/>
                <a:cs typeface="Arial" pitchFamily="34" charset="0"/>
              </a:rPr>
              <a:t>idge, and </a:t>
            </a:r>
            <a:r>
              <a:rPr lang="en-US" sz="1000" kern="1200" dirty="0">
                <a:solidFill>
                  <a:schemeClr val="tx1"/>
                </a:solidFill>
                <a:effectLst/>
                <a:latin typeface="Arial" pitchFamily="34" charset="0"/>
                <a:ea typeface="+mn-ea"/>
                <a:cs typeface="Arial" pitchFamily="34" charset="0"/>
              </a:rPr>
              <a:t>l</a:t>
            </a:r>
            <a:r>
              <a:rPr lang="x-none" sz="1000" kern="1200" dirty="0">
                <a:solidFill>
                  <a:schemeClr val="tx1"/>
                </a:solidFill>
                <a:effectLst/>
                <a:latin typeface="Arial" pitchFamily="34" charset="0"/>
                <a:ea typeface="+mn-ea"/>
                <a:cs typeface="Arial" pitchFamily="34" charset="0"/>
              </a:rPr>
              <a:t>asso techniques.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type of regression is logistic regression that's really more of a classification, in which we aim to classify data into binary categories.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dirty="0"/>
          </a:p>
        </p:txBody>
      </p:sp>
    </p:spTree>
    <p:extLst>
      <p:ext uri="{BB962C8B-B14F-4D97-AF65-F5344CB8AC3E}">
        <p14:creationId xmlns:p14="http://schemas.microsoft.com/office/powerpoint/2010/main" val="1150418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What are the steps that we take in using machine learning? We begin by collecting the data, collecting the kind of data that we want to use for machine learning purposes.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We then have to prepare the input data in a way that it can be used by machine learning algorithms. This is sometimes called data wrangling, where we transform the data into formats that can be used for machine learning.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We also may need to clean the data because the source from which it comes may have other types of data in it and we want to clean the data so it can be used for input into our machine learning algorithms.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Next, we analyze the input data. If we are using supervised methods, we next train the algorithm using the kinds of supervised learning methods that we've already seen.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We then test the algorithm with test data that is different from the training data so we can determine if the algorithm is generalizable and not over-fitted.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Finally, we actually make use of the algorithm for the task for which we were planning to use it.</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dirty="0"/>
          </a:p>
        </p:txBody>
      </p:sp>
    </p:spTree>
    <p:extLst>
      <p:ext uri="{BB962C8B-B14F-4D97-AF65-F5344CB8AC3E}">
        <p14:creationId xmlns:p14="http://schemas.microsoft.com/office/powerpoint/2010/main" val="128146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some other important concepts and tools for modern machine learning. We often hear the term Big Data. This is referring to the growing quantity of data that is available, although it is not just about the amount</a:t>
            </a:r>
            <a:r>
              <a:rPr lang="en-US" sz="1000" kern="1200" dirty="0">
                <a:solidFill>
                  <a:schemeClr val="tx1"/>
                </a:solidFill>
                <a:effectLst/>
                <a:latin typeface="Arial" pitchFamily="34" charset="0"/>
                <a:ea typeface="+mn-ea"/>
                <a:cs typeface="Arial" pitchFamily="34" charset="0"/>
              </a:rPr>
              <a:t> of data</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Big Data is defined usually by the </a:t>
            </a:r>
            <a:r>
              <a:rPr lang="x-none" sz="1000" kern="1200">
                <a:solidFill>
                  <a:schemeClr val="tx1"/>
                </a:solidFill>
                <a:effectLst/>
                <a:latin typeface="Arial" pitchFamily="34" charset="0"/>
                <a:ea typeface="+mn-ea"/>
                <a:cs typeface="Arial" pitchFamily="34" charset="0"/>
              </a:rPr>
              <a:t>4 V’s. </a:t>
            </a:r>
            <a:r>
              <a:rPr lang="x-none" sz="1000" kern="1200" dirty="0">
                <a:solidFill>
                  <a:schemeClr val="tx1"/>
                </a:solidFill>
                <a:effectLst/>
                <a:latin typeface="Arial" pitchFamily="34" charset="0"/>
                <a:ea typeface="+mn-ea"/>
                <a:cs typeface="Arial" pitchFamily="34" charset="0"/>
              </a:rPr>
              <a:t>The first V is volume, and the sheer quantity continues to grow.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next V is variety, meaning that we have many varying types of data, especially in medicine. This includes not only structured data, such as lab tests and prescriptions, but other types of data such as text, images, waves, video, and more.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Big Data is also characterized by velocity, in that it is generated continuously and comes at us quickly.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Finally, there is the issue of veracity, as we have to know that we can trust the data source.</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dirty="0"/>
          </a:p>
        </p:txBody>
      </p:sp>
    </p:spTree>
    <p:extLst>
      <p:ext uri="{BB962C8B-B14F-4D97-AF65-F5344CB8AC3E}">
        <p14:creationId xmlns:p14="http://schemas.microsoft.com/office/powerpoint/2010/main" val="1240766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some other important concepts and tools in modern machine learning. One is MapReduce computing. MapReduce provides a framework for distributing computer processing across many different computers, including those across the Internet. This process is done so there is no dependency of the processing on one machine from another. This enables us to do processing in parallel on many different machines.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Hadoop is an open source software framework that allows </a:t>
            </a:r>
            <a:r>
              <a:rPr lang="en-US" sz="1000" kern="1200" dirty="0">
                <a:solidFill>
                  <a:schemeClr val="tx1"/>
                </a:solidFill>
                <a:effectLst/>
                <a:latin typeface="Arial" pitchFamily="34" charset="0"/>
                <a:ea typeface="+mn-ea"/>
                <a:cs typeface="Arial" pitchFamily="34" charset="0"/>
              </a:rPr>
              <a:t>the </a:t>
            </a:r>
            <a:r>
              <a:rPr lang="x-none" sz="1000" kern="1200" dirty="0">
                <a:solidFill>
                  <a:schemeClr val="tx1"/>
                </a:solidFill>
                <a:effectLst/>
                <a:latin typeface="Arial" pitchFamily="34" charset="0"/>
                <a:ea typeface="+mn-ea"/>
                <a:cs typeface="Arial" pitchFamily="34" charset="0"/>
              </a:rPr>
              <a:t>running of MapReduce and other algorithms that are widely distributed across computer networks, including those across the Internet.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We also may hear about cloud or web services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where there is a computing infrastructure on the Internet that can be used and purchased incrementally.</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dirty="0"/>
          </a:p>
        </p:txBody>
      </p:sp>
    </p:spTree>
    <p:extLst>
      <p:ext uri="{BB962C8B-B14F-4D97-AF65-F5344CB8AC3E}">
        <p14:creationId xmlns:p14="http://schemas.microsoft.com/office/powerpoint/2010/main" val="1492773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b="0" kern="1200" dirty="0">
                <a:solidFill>
                  <a:schemeClr val="tx1"/>
                </a:solidFill>
                <a:effectLst/>
                <a:latin typeface="Arial" pitchFamily="34" charset="0"/>
                <a:ea typeface="+mn-ea"/>
                <a:cs typeface="Arial" pitchFamily="34" charset="0"/>
              </a:rPr>
              <a:t>This concludes lecture a of machine learning and natural language processing. In summarizing this lecture, we learned:</a:t>
            </a:r>
          </a:p>
          <a:p>
            <a:pPr marL="171450" lvl="0" indent="-171450">
              <a:buFont typeface="Arial" panose="020B0604020202020204" pitchFamily="34" charset="0"/>
              <a:buChar char="•"/>
            </a:pPr>
            <a:r>
              <a:rPr lang="en-US" sz="1000" b="0" kern="1200" dirty="0">
                <a:solidFill>
                  <a:schemeClr val="tx1"/>
                </a:solidFill>
                <a:effectLst/>
                <a:latin typeface="Arial" pitchFamily="34" charset="0"/>
                <a:ea typeface="+mn-ea"/>
                <a:cs typeface="Arial" pitchFamily="34" charset="0"/>
              </a:rPr>
              <a:t>Machine learning is the field of computer science that studies how computers learn from data.</a:t>
            </a:r>
            <a:endParaRPr lang="en-US" sz="1000" b="1" kern="1200" dirty="0">
              <a:solidFill>
                <a:schemeClr val="tx1"/>
              </a:solidFill>
              <a:effectLst/>
              <a:latin typeface="Arial" pitchFamily="34" charset="0"/>
              <a:ea typeface="+mn-ea"/>
              <a:cs typeface="Arial" pitchFamily="34" charset="0"/>
            </a:endParaRPr>
          </a:p>
          <a:p>
            <a:pPr marL="171450" lvl="0" indent="-171450">
              <a:buFont typeface="Arial" panose="020B0604020202020204" pitchFamily="34" charset="0"/>
              <a:buChar char="•"/>
            </a:pPr>
            <a:r>
              <a:rPr lang="en-US" sz="1000" b="0" kern="1200" dirty="0">
                <a:solidFill>
                  <a:schemeClr val="tx1"/>
                </a:solidFill>
                <a:effectLst/>
                <a:latin typeface="Arial" pitchFamily="34" charset="0"/>
                <a:ea typeface="+mn-ea"/>
                <a:cs typeface="Arial" pitchFamily="34" charset="0"/>
              </a:rPr>
              <a:t>The major types of machine learning are supervised and unsupervised learning.</a:t>
            </a:r>
            <a:endParaRPr lang="en-US" sz="1000" b="1" kern="1200" dirty="0">
              <a:solidFill>
                <a:schemeClr val="tx1"/>
              </a:solidFill>
              <a:effectLst/>
              <a:latin typeface="Arial" pitchFamily="34" charset="0"/>
              <a:ea typeface="+mn-ea"/>
              <a:cs typeface="Arial" pitchFamily="34" charset="0"/>
            </a:endParaRPr>
          </a:p>
          <a:p>
            <a:pPr marL="171450" lvl="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The major tasks of machine learning are classification, regression, clustering, density estimation, and dimensionality reduction.</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dirty="0"/>
          </a:p>
        </p:txBody>
      </p:sp>
    </p:spTree>
    <p:extLst>
      <p:ext uri="{BB962C8B-B14F-4D97-AF65-F5344CB8AC3E}">
        <p14:creationId xmlns:p14="http://schemas.microsoft.com/office/powerpoint/2010/main" val="39509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16</a:t>
            </a:fld>
            <a:endParaRPr lang="en-US" altLang="en-US" dirty="0"/>
          </a:p>
        </p:txBody>
      </p:sp>
    </p:spTree>
    <p:extLst>
      <p:ext uri="{BB962C8B-B14F-4D97-AF65-F5344CB8AC3E}">
        <p14:creationId xmlns:p14="http://schemas.microsoft.com/office/powerpoint/2010/main" val="1384308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17</a:t>
            </a:fld>
            <a:endParaRPr lang="en-US" altLang="en-US" dirty="0"/>
          </a:p>
        </p:txBody>
      </p:sp>
    </p:spTree>
    <p:extLst>
      <p:ext uri="{BB962C8B-B14F-4D97-AF65-F5344CB8AC3E}">
        <p14:creationId xmlns:p14="http://schemas.microsoft.com/office/powerpoint/2010/main" val="58221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The </a:t>
            </a:r>
            <a:r>
              <a:rPr lang="en-US" sz="1000" kern="1200" dirty="0">
                <a:solidFill>
                  <a:schemeClr val="tx1"/>
                </a:solidFill>
                <a:effectLst/>
                <a:latin typeface="Arial" pitchFamily="34" charset="0"/>
                <a:ea typeface="+mn-ea"/>
                <a:cs typeface="Arial" pitchFamily="34" charset="0"/>
              </a:rPr>
              <a:t>learning </a:t>
            </a:r>
            <a:r>
              <a:rPr lang="x-none" sz="1000" kern="1200" dirty="0">
                <a:solidFill>
                  <a:schemeClr val="tx1"/>
                </a:solidFill>
                <a:effectLst/>
                <a:latin typeface="Arial" pitchFamily="34" charset="0"/>
                <a:ea typeface="+mn-ea"/>
                <a:cs typeface="Arial" pitchFamily="34" charset="0"/>
              </a:rPr>
              <a:t>objectives for this unit</a:t>
            </a:r>
            <a:r>
              <a:rPr lang="en-US" sz="1000" kern="1200" dirty="0">
                <a:solidFill>
                  <a:schemeClr val="tx1"/>
                </a:solidFill>
                <a:effectLst/>
                <a:latin typeface="Arial" pitchFamily="34" charset="0"/>
                <a:ea typeface="+mn-ea"/>
                <a:cs typeface="Arial" pitchFamily="34" charset="0"/>
              </a:rPr>
              <a:t>, Machine Learning and Natural Language</a:t>
            </a:r>
            <a:r>
              <a:rPr lang="en-US" sz="1000" kern="1200" baseline="0" dirty="0">
                <a:solidFill>
                  <a:schemeClr val="tx1"/>
                </a:solidFill>
                <a:effectLst/>
                <a:latin typeface="Arial" pitchFamily="34" charset="0"/>
                <a:ea typeface="+mn-ea"/>
                <a:cs typeface="Arial" pitchFamily="34" charset="0"/>
              </a:rPr>
              <a:t> Processing,</a:t>
            </a:r>
            <a:r>
              <a:rPr lang="x-none" sz="1000" kern="1200" dirty="0">
                <a:solidFill>
                  <a:schemeClr val="tx1"/>
                </a:solidFill>
                <a:effectLst/>
                <a:latin typeface="Arial" pitchFamily="34" charset="0"/>
                <a:ea typeface="+mn-ea"/>
                <a:cs typeface="Arial" pitchFamily="34" charset="0"/>
              </a:rPr>
              <a:t> are to:</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Describe the major tasks for which machine learning is used</a:t>
            </a:r>
          </a:p>
          <a:p>
            <a:r>
              <a:rPr lang="en-US" sz="1000" kern="1200" dirty="0">
                <a:solidFill>
                  <a:schemeClr val="tx1"/>
                </a:solidFill>
                <a:effectLst/>
                <a:latin typeface="Arial" pitchFamily="34" charset="0"/>
                <a:ea typeface="+mn-ea"/>
                <a:cs typeface="Arial" pitchFamily="34" charset="0"/>
              </a:rPr>
              <a:t>Compare and contrast the major approaches for machine learning</a:t>
            </a:r>
          </a:p>
          <a:p>
            <a:r>
              <a:rPr lang="en-US" sz="1000" kern="1200" dirty="0">
                <a:solidFill>
                  <a:schemeClr val="tx1"/>
                </a:solidFill>
                <a:effectLst/>
                <a:latin typeface="Arial" pitchFamily="34" charset="0"/>
                <a:ea typeface="+mn-ea"/>
                <a:cs typeface="Arial" pitchFamily="34" charset="0"/>
              </a:rPr>
              <a:t>Describe the major tasks for which natural language processing is used</a:t>
            </a:r>
          </a:p>
          <a:p>
            <a:r>
              <a:rPr lang="en-US" sz="1000" kern="1200" dirty="0">
                <a:solidFill>
                  <a:schemeClr val="tx1"/>
                </a:solidFill>
                <a:effectLst/>
                <a:latin typeface="Arial" pitchFamily="34" charset="0"/>
                <a:ea typeface="+mn-ea"/>
                <a:cs typeface="Arial" pitchFamily="34" charset="0"/>
              </a:rPr>
              <a:t>And discuss the major approaches and challenges for processing clinical narratives</a:t>
            </a:r>
          </a:p>
          <a:p>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1708479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a:t>
            </a:r>
            <a:r>
              <a:rPr lang="en-US" sz="1000" kern="1200" dirty="0">
                <a:solidFill>
                  <a:schemeClr val="tx1"/>
                </a:solidFill>
                <a:effectLst/>
                <a:latin typeface="Arial" pitchFamily="34" charset="0"/>
                <a:ea typeface="+mn-ea"/>
                <a:cs typeface="Arial" pitchFamily="34" charset="0"/>
              </a:rPr>
              <a:t>this lecture</a:t>
            </a:r>
            <a:r>
              <a:rPr lang="x-none" sz="1000" kern="1200" dirty="0">
                <a:solidFill>
                  <a:schemeClr val="tx1"/>
                </a:solidFill>
                <a:effectLst/>
                <a:latin typeface="Arial" pitchFamily="34" charset="0"/>
                <a:ea typeface="+mn-ea"/>
                <a:cs typeface="Arial" pitchFamily="34" charset="0"/>
              </a:rPr>
              <a:t>, we will begin by talking about definitions</a:t>
            </a:r>
            <a:r>
              <a:rPr lang="en-US" sz="1000" kern="1200" dirty="0">
                <a:solidFill>
                  <a:schemeClr val="tx1"/>
                </a:solidFill>
                <a:effectLst/>
                <a:latin typeface="Arial" pitchFamily="34" charset="0"/>
                <a:ea typeface="+mn-ea"/>
                <a:cs typeface="Arial" pitchFamily="34" charset="0"/>
              </a:rPr>
              <a:t> of machine</a:t>
            </a:r>
            <a:r>
              <a:rPr lang="en-US" sz="1000" kern="1200" baseline="0" dirty="0">
                <a:solidFill>
                  <a:schemeClr val="tx1"/>
                </a:solidFill>
                <a:effectLst/>
                <a:latin typeface="Arial" pitchFamily="34" charset="0"/>
                <a:ea typeface="+mn-ea"/>
                <a:cs typeface="Arial" pitchFamily="34" charset="0"/>
              </a:rPr>
              <a:t> learning</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Then we will describe tasks for which machine learning is used.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This</a:t>
            </a:r>
            <a:r>
              <a:rPr lang="en-US" sz="1000" kern="1200" baseline="0" dirty="0">
                <a:solidFill>
                  <a:schemeClr val="tx1"/>
                </a:solidFill>
                <a:effectLst/>
                <a:latin typeface="Arial" pitchFamily="34" charset="0"/>
                <a:ea typeface="+mn-ea"/>
                <a:cs typeface="Arial" pitchFamily="34" charset="0"/>
              </a:rPr>
              <a:t> will be followed by </a:t>
            </a:r>
            <a:r>
              <a:rPr lang="x-none" sz="1000" kern="1200" dirty="0">
                <a:solidFill>
                  <a:schemeClr val="tx1"/>
                </a:solidFill>
                <a:effectLst/>
                <a:latin typeface="Arial" pitchFamily="34" charset="0"/>
                <a:ea typeface="+mn-ea"/>
                <a:cs typeface="Arial" pitchFamily="34" charset="0"/>
              </a:rPr>
              <a:t>discuss</a:t>
            </a:r>
            <a:r>
              <a:rPr lang="en-US" sz="1000" kern="1200" dirty="0">
                <a:solidFill>
                  <a:schemeClr val="tx1"/>
                </a:solidFill>
                <a:effectLst/>
                <a:latin typeface="Arial" pitchFamily="34" charset="0"/>
                <a:ea typeface="+mn-ea"/>
                <a:cs typeface="Arial" pitchFamily="34" charset="0"/>
              </a:rPr>
              <a:t>ion of</a:t>
            </a:r>
            <a:r>
              <a:rPr lang="x-none" sz="1000" kern="1200" dirty="0">
                <a:solidFill>
                  <a:schemeClr val="tx1"/>
                </a:solidFill>
                <a:effectLst/>
                <a:latin typeface="Arial" pitchFamily="34" charset="0"/>
                <a:ea typeface="+mn-ea"/>
                <a:cs typeface="Arial" pitchFamily="34" charset="0"/>
              </a:rPr>
              <a:t> the </a:t>
            </a:r>
            <a:r>
              <a:rPr lang="en-US" sz="1000" kern="1200" dirty="0">
                <a:solidFill>
                  <a:schemeClr val="tx1"/>
                </a:solidFill>
                <a:effectLst/>
                <a:latin typeface="Arial" pitchFamily="34" charset="0"/>
                <a:ea typeface="+mn-ea"/>
                <a:cs typeface="Arial" pitchFamily="34" charset="0"/>
              </a:rPr>
              <a:t>approaches to machine learning</a:t>
            </a:r>
            <a:r>
              <a:rPr lang="x-none" sz="1000" kern="1200" dirty="0">
                <a:solidFill>
                  <a:schemeClr val="tx1"/>
                </a:solidFill>
                <a:effectLst/>
                <a:latin typeface="Arial" pitchFamily="34" charset="0"/>
                <a:ea typeface="+mn-ea"/>
                <a:cs typeface="Arial" pitchFamily="34" charset="0"/>
              </a:rPr>
              <a:t>, followed by the </a:t>
            </a:r>
            <a:r>
              <a:rPr lang="en-US" sz="1000" kern="1200" dirty="0">
                <a:solidFill>
                  <a:schemeClr val="tx1"/>
                </a:solidFill>
                <a:effectLst/>
                <a:latin typeface="Arial" pitchFamily="34" charset="0"/>
                <a:ea typeface="+mn-ea"/>
                <a:cs typeface="Arial" pitchFamily="34" charset="0"/>
              </a:rPr>
              <a:t>steps in the process and the tools employed</a:t>
            </a:r>
            <a:r>
              <a:rPr lang="x-none" sz="1000" kern="1200" dirty="0">
                <a:solidFill>
                  <a:schemeClr val="tx1"/>
                </a:solidFill>
                <a:effectLst/>
                <a:latin typeface="Arial" pitchFamily="34" charset="0"/>
                <a:ea typeface="+mn-ea"/>
                <a:cs typeface="Arial" pitchFamily="34" charset="0"/>
              </a:rPr>
              <a:t>.</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dirty="0"/>
          </a:p>
        </p:txBody>
      </p:sp>
    </p:spTree>
    <p:extLst>
      <p:ext uri="{BB962C8B-B14F-4D97-AF65-F5344CB8AC3E}">
        <p14:creationId xmlns:p14="http://schemas.microsoft.com/office/powerpoint/2010/main" val="540167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b="0" kern="1200" dirty="0">
                <a:solidFill>
                  <a:schemeClr val="tx1"/>
                </a:solidFill>
                <a:effectLst/>
                <a:latin typeface="Arial" pitchFamily="34" charset="0"/>
                <a:ea typeface="+mn-ea"/>
                <a:cs typeface="Arial" pitchFamily="34" charset="0"/>
              </a:rPr>
              <a:t>There are many definitions of machine learning, but it is commonly described as the field of computer science that studies how computers learn from data. Machine learning is derived from mathematics and statistics</a:t>
            </a:r>
            <a:r>
              <a:rPr lang="en-US" sz="1000" b="0" kern="1200" dirty="0">
                <a:solidFill>
                  <a:schemeClr val="tx1"/>
                </a:solidFill>
                <a:effectLst/>
                <a:latin typeface="Arial" pitchFamily="34" charset="0"/>
                <a:ea typeface="+mn-ea"/>
                <a:cs typeface="Arial" pitchFamily="34" charset="0"/>
              </a:rPr>
              <a:t> - </a:t>
            </a:r>
            <a:r>
              <a:rPr lang="x-none" sz="1000" b="0" kern="1200" dirty="0">
                <a:solidFill>
                  <a:schemeClr val="tx1"/>
                </a:solidFill>
                <a:effectLst/>
                <a:latin typeface="Arial" pitchFamily="34" charset="0"/>
                <a:ea typeface="+mn-ea"/>
                <a:cs typeface="Arial" pitchFamily="34" charset="0"/>
              </a:rPr>
              <a:t>where relationships are learned from data, and from computer science</a:t>
            </a:r>
            <a:r>
              <a:rPr lang="en-US" sz="1000" b="0" kern="1200" dirty="0">
                <a:solidFill>
                  <a:schemeClr val="tx1"/>
                </a:solidFill>
                <a:effectLst/>
                <a:latin typeface="Arial" pitchFamily="34" charset="0"/>
                <a:ea typeface="+mn-ea"/>
                <a:cs typeface="Arial" pitchFamily="34" charset="0"/>
              </a:rPr>
              <a:t> -</a:t>
            </a:r>
            <a:r>
              <a:rPr lang="x-none" sz="1000" b="0" kern="1200" dirty="0">
                <a:solidFill>
                  <a:schemeClr val="tx1"/>
                </a:solidFill>
                <a:effectLst/>
                <a:latin typeface="Arial" pitchFamily="34" charset="0"/>
                <a:ea typeface="+mn-ea"/>
                <a:cs typeface="Arial" pitchFamily="34" charset="0"/>
              </a:rPr>
              <a:t> where there is emphasis on efficient algorithms</a:t>
            </a:r>
            <a:r>
              <a:rPr lang="en-US" sz="1000" b="0" kern="1200" dirty="0">
                <a:solidFill>
                  <a:schemeClr val="tx1"/>
                </a:solidFill>
                <a:effectLst/>
                <a:latin typeface="Arial" pitchFamily="34" charset="0"/>
                <a:ea typeface="+mn-ea"/>
                <a:cs typeface="Arial" pitchFamily="34" charset="0"/>
              </a:rPr>
              <a:t>,</a:t>
            </a:r>
            <a:r>
              <a:rPr lang="x-none" sz="1000" b="0" kern="1200" dirty="0">
                <a:solidFill>
                  <a:schemeClr val="tx1"/>
                </a:solidFill>
                <a:effectLst/>
                <a:latin typeface="Arial" pitchFamily="34" charset="0"/>
                <a:ea typeface="+mn-ea"/>
                <a:cs typeface="Arial" pitchFamily="34" charset="0"/>
              </a:rPr>
              <a:t> especially those involving large amounts of data.</a:t>
            </a:r>
            <a:endParaRPr lang="en-US" sz="1000" b="1"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a:t>
            </a:fld>
            <a:endParaRPr lang="en-US" altLang="en-US" dirty="0"/>
          </a:p>
        </p:txBody>
      </p:sp>
    </p:spTree>
    <p:extLst>
      <p:ext uri="{BB962C8B-B14F-4D97-AF65-F5344CB8AC3E}">
        <p14:creationId xmlns:p14="http://schemas.microsoft.com/office/powerpoint/2010/main" val="594983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Often when we talk about machine learning, we talk about different types of learning.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supervised learning, machine learning algorithms learn to predict a known output</a:t>
            </a:r>
            <a:r>
              <a:rPr lang="en-US" sz="1000" kern="1200" dirty="0">
                <a:solidFill>
                  <a:schemeClr val="tx1"/>
                </a:solidFill>
                <a:effectLst/>
                <a:latin typeface="Arial" pitchFamily="34" charset="0"/>
                <a:ea typeface="+mn-ea"/>
                <a:cs typeface="Arial" pitchFamily="34" charset="0"/>
              </a:rPr>
              <a:t> that</a:t>
            </a:r>
            <a:r>
              <a:rPr lang="x-none" sz="1000" kern="1200" dirty="0">
                <a:solidFill>
                  <a:schemeClr val="tx1"/>
                </a:solidFill>
                <a:effectLst/>
                <a:latin typeface="Arial" pitchFamily="34" charset="0"/>
                <a:ea typeface="+mn-ea"/>
                <a:cs typeface="Arial" pitchFamily="34" charset="0"/>
              </a:rPr>
              <a:t> they learn from training data and have their effectiveness evaluated on test data. The use of training and test data is done to avoid over fitting the training data.</a:t>
            </a:r>
            <a:r>
              <a:rPr lang="en-US" sz="1000" kern="1200" dirty="0">
                <a:solidFill>
                  <a:schemeClr val="tx1"/>
                </a:solidFill>
                <a:effectLst/>
                <a:latin typeface="Arial" pitchFamily="34" charset="0"/>
                <a:ea typeface="+mn-ea"/>
                <a:cs typeface="Arial" pitchFamily="34" charset="0"/>
              </a:rPr>
              <a:t> For further reading on the concept of overfitting, see the reference slides at the end of this presentation.</a:t>
            </a: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unsupervised machine learning, we aim to find naturally occurring patterns or groupings within the data.</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dirty="0"/>
          </a:p>
        </p:txBody>
      </p:sp>
    </p:spTree>
    <p:extLst>
      <p:ext uri="{BB962C8B-B14F-4D97-AF65-F5344CB8AC3E}">
        <p14:creationId xmlns:p14="http://schemas.microsoft.com/office/powerpoint/2010/main" val="1196008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Let's look at some examples of supervised learning. A common application of supervised learning </a:t>
            </a:r>
            <a:r>
              <a:rPr lang="en-US" sz="1000" kern="1200" dirty="0">
                <a:solidFill>
                  <a:schemeClr val="tx1"/>
                </a:solidFill>
                <a:effectLst/>
                <a:latin typeface="Arial" pitchFamily="34" charset="0"/>
                <a:ea typeface="+mn-ea"/>
                <a:cs typeface="Arial" pitchFamily="34" charset="0"/>
              </a:rPr>
              <a:t>ha</a:t>
            </a:r>
            <a:r>
              <a:rPr lang="x-none" sz="1000" kern="1200" dirty="0">
                <a:solidFill>
                  <a:schemeClr val="tx1"/>
                </a:solidFill>
                <a:effectLst/>
                <a:latin typeface="Arial" pitchFamily="34" charset="0"/>
                <a:ea typeface="+mn-ea"/>
                <a:cs typeface="Arial" pitchFamily="34" charset="0"/>
              </a:rPr>
              <a:t>s the aim of predicting a clinical diagnosis</a:t>
            </a:r>
            <a:r>
              <a:rPr lang="en-US" sz="1000" kern="1200" dirty="0">
                <a:solidFill>
                  <a:schemeClr val="tx1"/>
                </a:solidFill>
                <a:effectLst/>
                <a:latin typeface="Arial" pitchFamily="34" charset="0"/>
                <a:ea typeface="+mn-ea"/>
                <a:cs typeface="Arial" pitchFamily="34" charset="0"/>
              </a:rPr>
              <a:t> from a training data set</a:t>
            </a:r>
            <a:r>
              <a:rPr lang="x-none" sz="1000" kern="1200" dirty="0">
                <a:solidFill>
                  <a:schemeClr val="tx1"/>
                </a:solidFill>
                <a:effectLst/>
                <a:latin typeface="Arial" pitchFamily="34" charset="0"/>
                <a:ea typeface="+mn-ea"/>
                <a:cs typeface="Arial" pitchFamily="34" charset="0"/>
              </a:rPr>
              <a:t>. For example, we might process the waves of an electrocardiogram in an effort to interpret them </a:t>
            </a:r>
            <a:r>
              <a:rPr lang="en-US" sz="1000" kern="1200" dirty="0">
                <a:solidFill>
                  <a:schemeClr val="tx1"/>
                </a:solidFill>
                <a:effectLst/>
                <a:latin typeface="Arial" pitchFamily="34" charset="0"/>
                <a:ea typeface="+mn-ea"/>
                <a:cs typeface="Arial" pitchFamily="34" charset="0"/>
              </a:rPr>
              <a:t>with the goal of learning to </a:t>
            </a:r>
            <a:r>
              <a:rPr lang="x-none" sz="1000" kern="1200" dirty="0">
                <a:solidFill>
                  <a:schemeClr val="tx1"/>
                </a:solidFill>
                <a:effectLst/>
                <a:latin typeface="Arial" pitchFamily="34" charset="0"/>
                <a:ea typeface="+mn-ea"/>
                <a:cs typeface="Arial" pitchFamily="34" charset="0"/>
              </a:rPr>
              <a:t>make </a:t>
            </a:r>
            <a:r>
              <a:rPr lang="en-US" sz="1000" kern="1200" dirty="0">
                <a:solidFill>
                  <a:schemeClr val="tx1"/>
                </a:solidFill>
                <a:effectLst/>
                <a:latin typeface="Arial" pitchFamily="34" charset="0"/>
                <a:ea typeface="+mn-ea"/>
                <a:cs typeface="Arial" pitchFamily="34" charset="0"/>
              </a:rPr>
              <a:t>a </a:t>
            </a:r>
            <a:r>
              <a:rPr lang="x-none" sz="1000" kern="1200" dirty="0">
                <a:solidFill>
                  <a:schemeClr val="tx1"/>
                </a:solidFill>
                <a:effectLst/>
                <a:latin typeface="Arial" pitchFamily="34" charset="0"/>
                <a:ea typeface="+mn-ea"/>
                <a:cs typeface="Arial" pitchFamily="34" charset="0"/>
              </a:rPr>
              <a:t>diagnosis.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relatively common supervised learning task is the detection of abnormalities on a chest x-ray.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 more specific example of supervised learning is the estimation of risk that comes from large data sets such as the Framingham Heart Study. The risk score from the Framingham study aims to predict the risk of coronary heart disease for an individual.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As new types of data become available, the</a:t>
            </a:r>
            <a:r>
              <a:rPr lang="en-US" sz="1000" kern="1200" baseline="0" dirty="0">
                <a:solidFill>
                  <a:schemeClr val="tx1"/>
                </a:solidFill>
                <a:effectLst/>
                <a:latin typeface="Arial" pitchFamily="34" charset="0"/>
                <a:ea typeface="+mn-ea"/>
                <a:cs typeface="Arial" pitchFamily="34" charset="0"/>
              </a:rPr>
              <a:t> risk score</a:t>
            </a:r>
            <a:r>
              <a:rPr lang="x-none" sz="1000" kern="1200" dirty="0">
                <a:solidFill>
                  <a:schemeClr val="tx1"/>
                </a:solidFill>
                <a:effectLst/>
                <a:latin typeface="Arial" pitchFamily="34" charset="0"/>
                <a:ea typeface="+mn-ea"/>
                <a:cs typeface="Arial" pitchFamily="34" charset="0"/>
              </a:rPr>
              <a:t> models can be extended to</a:t>
            </a:r>
            <a:r>
              <a:rPr lang="en-US" sz="1000" kern="1200" dirty="0">
                <a:solidFill>
                  <a:schemeClr val="tx1"/>
                </a:solidFill>
                <a:effectLst/>
                <a:latin typeface="Arial" pitchFamily="34" charset="0"/>
                <a:ea typeface="+mn-ea"/>
                <a:cs typeface="Arial" pitchFamily="34" charset="0"/>
              </a:rPr>
              <a:t> include</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these new types of data</a:t>
            </a:r>
            <a:r>
              <a:rPr lang="x-none" sz="1000" kern="1200" dirty="0">
                <a:solidFill>
                  <a:schemeClr val="tx1"/>
                </a:solidFill>
                <a:effectLst/>
                <a:latin typeface="Arial" pitchFamily="34" charset="0"/>
                <a:ea typeface="+mn-ea"/>
                <a:cs typeface="Arial" pitchFamily="34" charset="0"/>
              </a:rPr>
              <a:t>, such as variants in the human genome.</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6</a:t>
            </a:fld>
            <a:endParaRPr lang="en-US" altLang="en-US" dirty="0"/>
          </a:p>
        </p:txBody>
      </p:sp>
    </p:spTree>
    <p:extLst>
      <p:ext uri="{BB962C8B-B14F-4D97-AF65-F5344CB8AC3E}">
        <p14:creationId xmlns:p14="http://schemas.microsoft.com/office/powerpoint/2010/main" val="156760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What about examples of unsupervised learning? A common use of unsupervised learning is the discovery of new attributes that may be associated with clinical questions such as diagnosis, treatment, or prognosis of disease.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 </a:t>
            </a:r>
            <a:r>
              <a:rPr lang="en-US" sz="1000" kern="1200" dirty="0">
                <a:solidFill>
                  <a:schemeClr val="tx1"/>
                </a:solidFill>
                <a:effectLst/>
                <a:latin typeface="Arial" pitchFamily="34" charset="0"/>
                <a:ea typeface="+mn-ea"/>
                <a:cs typeface="Arial" pitchFamily="34" charset="0"/>
              </a:rPr>
              <a:t>example </a:t>
            </a:r>
            <a:r>
              <a:rPr lang="x-none" sz="1000" kern="1200" dirty="0">
                <a:solidFill>
                  <a:schemeClr val="tx1"/>
                </a:solidFill>
                <a:effectLst/>
                <a:latin typeface="Arial" pitchFamily="34" charset="0"/>
                <a:ea typeface="+mn-ea"/>
                <a:cs typeface="Arial" pitchFamily="34" charset="0"/>
              </a:rPr>
              <a:t>of unsupervised learning is the genome</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wide association study or GWAS (gee-wass), where the goal is to identify genome variants that might be associated with a particular disease. These types of investigations form the basis </a:t>
            </a:r>
            <a:r>
              <a:rPr lang="en-US" sz="1000" kern="1200" dirty="0">
                <a:solidFill>
                  <a:schemeClr val="tx1"/>
                </a:solidFill>
                <a:effectLst/>
                <a:latin typeface="Arial" pitchFamily="34" charset="0"/>
                <a:ea typeface="+mn-ea"/>
                <a:cs typeface="Arial" pitchFamily="34" charset="0"/>
              </a:rPr>
              <a:t>of </a:t>
            </a:r>
            <a:r>
              <a:rPr lang="x-none" sz="1000" kern="1200" dirty="0">
                <a:solidFill>
                  <a:schemeClr val="tx1"/>
                </a:solidFill>
                <a:effectLst/>
                <a:latin typeface="Arial" pitchFamily="34" charset="0"/>
                <a:ea typeface="+mn-ea"/>
                <a:cs typeface="Arial" pitchFamily="34" charset="0"/>
              </a:rPr>
              <a:t>precision medicine, where the goal is to identify causes and factors associat</a:t>
            </a:r>
            <a:r>
              <a:rPr lang="en-US" sz="1000" kern="1200" dirty="0" err="1">
                <a:solidFill>
                  <a:schemeClr val="tx1"/>
                </a:solidFill>
                <a:effectLst/>
                <a:latin typeface="Arial" pitchFamily="34" charset="0"/>
                <a:ea typeface="+mn-ea"/>
                <a:cs typeface="Arial" pitchFamily="34" charset="0"/>
              </a:rPr>
              <a:t>ed</a:t>
            </a:r>
            <a:r>
              <a:rPr lang="x-none" sz="1000" kern="1200" dirty="0">
                <a:solidFill>
                  <a:schemeClr val="tx1"/>
                </a:solidFill>
                <a:effectLst/>
                <a:latin typeface="Arial" pitchFamily="34" charset="0"/>
                <a:ea typeface="+mn-ea"/>
                <a:cs typeface="Arial" pitchFamily="34" charset="0"/>
              </a:rPr>
              <a:t> with a disease more precisely and develop more targeted treatments.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dirty="0"/>
          </a:p>
        </p:txBody>
      </p:sp>
    </p:spTree>
    <p:extLst>
      <p:ext uri="{BB962C8B-B14F-4D97-AF65-F5344CB8AC3E}">
        <p14:creationId xmlns:p14="http://schemas.microsoft.com/office/powerpoint/2010/main" val="1850602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a number of different tasks for which we use machine learning. One of the most common is classification, where we aim to predict the class from one or more elements of data.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is also regression, where we aim to predict a numerical value from the data.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type of task is clustering, where we try to group various items together.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is also density estimation, where we attempt to deter</a:t>
            </a:r>
            <a:r>
              <a:rPr lang="en-US" sz="1000" kern="1200" dirty="0">
                <a:solidFill>
                  <a:schemeClr val="tx1"/>
                </a:solidFill>
                <a:effectLst/>
                <a:latin typeface="Arial" pitchFamily="34" charset="0"/>
                <a:ea typeface="+mn-ea"/>
                <a:cs typeface="Arial" pitchFamily="34" charset="0"/>
              </a:rPr>
              <a:t>m</a:t>
            </a:r>
            <a:r>
              <a:rPr lang="x-none" sz="1000" kern="1200" dirty="0">
                <a:solidFill>
                  <a:schemeClr val="tx1"/>
                </a:solidFill>
                <a:effectLst/>
                <a:latin typeface="Arial" pitchFamily="34" charset="0"/>
                <a:ea typeface="+mn-ea"/>
                <a:cs typeface="Arial" pitchFamily="34" charset="0"/>
              </a:rPr>
              <a:t>ine how well the data fit a model statistically.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Finally, there is dimensionality reduction, where we aim to take data sets of many dimensions </a:t>
            </a:r>
            <a:r>
              <a:rPr lang="en-US" sz="1000" kern="1200" dirty="0">
                <a:solidFill>
                  <a:schemeClr val="tx1"/>
                </a:solidFill>
                <a:effectLst/>
                <a:latin typeface="Arial" pitchFamily="34" charset="0"/>
                <a:ea typeface="+mn-ea"/>
                <a:cs typeface="Arial" pitchFamily="34" charset="0"/>
              </a:rPr>
              <a:t>and </a:t>
            </a:r>
            <a:r>
              <a:rPr lang="x-none" sz="1000" kern="1200" dirty="0">
                <a:solidFill>
                  <a:schemeClr val="tx1"/>
                </a:solidFill>
                <a:effectLst/>
                <a:latin typeface="Arial" pitchFamily="34" charset="0"/>
                <a:ea typeface="+mn-ea"/>
                <a:cs typeface="Arial" pitchFamily="34" charset="0"/>
              </a:rPr>
              <a:t>reduce them to fewer features for simplification or </a:t>
            </a:r>
            <a:r>
              <a:rPr lang="en-US" sz="1000" kern="1200" dirty="0">
                <a:solidFill>
                  <a:schemeClr val="tx1"/>
                </a:solidFill>
                <a:effectLst/>
                <a:latin typeface="Arial" pitchFamily="34" charset="0"/>
                <a:ea typeface="+mn-ea"/>
                <a:cs typeface="Arial" pitchFamily="34" charset="0"/>
              </a:rPr>
              <a:t>computational </a:t>
            </a:r>
            <a:r>
              <a:rPr lang="x-none" sz="1000" kern="1200" dirty="0">
                <a:solidFill>
                  <a:schemeClr val="tx1"/>
                </a:solidFill>
                <a:effectLst/>
                <a:latin typeface="Arial" pitchFamily="34" charset="0"/>
                <a:ea typeface="+mn-ea"/>
                <a:cs typeface="Arial" pitchFamily="34" charset="0"/>
              </a:rPr>
              <a:t>efficiency.</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dirty="0"/>
          </a:p>
        </p:txBody>
      </p:sp>
    </p:spTree>
    <p:extLst>
      <p:ext uri="{BB962C8B-B14F-4D97-AF65-F5344CB8AC3E}">
        <p14:creationId xmlns:p14="http://schemas.microsoft.com/office/powerpoint/2010/main" val="1062927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a number of approaches used in machine learning for classification. Some of the most common algorithms are listed here and are described in a general sense. There is a great deal of mathematics that underlie all of them, but we can understand them by looking at what they attempt to do</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overall.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One common approach is k-nearest neighbors or kNN, where we aim to find categories by determining the closest number of attributes as calculated via a distance measure. We then attempt to classify the data in</a:t>
            </a:r>
            <a:r>
              <a:rPr lang="en-US" sz="1000" kern="1200" dirty="0">
                <a:solidFill>
                  <a:schemeClr val="tx1"/>
                </a:solidFill>
                <a:effectLst/>
                <a:latin typeface="Arial" pitchFamily="34" charset="0"/>
                <a:ea typeface="+mn-ea"/>
                <a:cs typeface="Arial" pitchFamily="34" charset="0"/>
              </a:rPr>
              <a:t>to</a:t>
            </a:r>
            <a:r>
              <a:rPr lang="x-none" sz="1000" kern="1200" dirty="0">
                <a:solidFill>
                  <a:schemeClr val="tx1"/>
                </a:solidFill>
                <a:effectLst/>
                <a:latin typeface="Arial" pitchFamily="34" charset="0"/>
                <a:ea typeface="+mn-ea"/>
                <a:cs typeface="Arial" pitchFamily="34" charset="0"/>
              </a:rPr>
              <a:t> categories by how closely they fit within each category.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approach is called Naïve Bayes. This uses Bayes’ Theorem, and we attempt to derive conditional probabilities that classify according to categories.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common approach is support vector machines or SVMs. These are used for binary classification and we attempt to model a line through the data that separates one category from the other using vector mathematics.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Finally, there are decision trees, where we attempt to develop a set of rules that enable us to work through a decision tree to classify elements into categories.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dirty="0"/>
          </a:p>
        </p:txBody>
      </p:sp>
    </p:spTree>
    <p:extLst>
      <p:ext uri="{BB962C8B-B14F-4D97-AF65-F5344CB8AC3E}">
        <p14:creationId xmlns:p14="http://schemas.microsoft.com/office/powerpoint/2010/main" val="186180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Drag picture to placeholder or click icon to add</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63" r:id="rId5"/>
    <p:sldLayoutId id="2147484264" r:id="rId6"/>
    <p:sldLayoutId id="2147484265" r:id="rId7"/>
    <p:sldLayoutId id="2147484266" r:id="rId8"/>
    <p:sldLayoutId id="2147484267" r:id="rId9"/>
    <p:sldLayoutId id="2147484271" r:id="rId10"/>
    <p:sldLayoutId id="2147484272" r:id="rId11"/>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5.xml"/><Relationship Id="rId5" Type="http://schemas.openxmlformats.org/officeDocument/2006/relationships/hyperlink" Target="https://chemicalstatistician.wordpress.com/2014/03/19/machine-learning-lesson-of-the-day-overfitting-and-underfitting/" TargetMode="External"/><Relationship Id="rId4" Type="http://schemas.openxmlformats.org/officeDocument/2006/relationships/hyperlink" Target="http://machinelearningmastery.com/overfitting-and-underfitting-with-machine-learning-algorithms/"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6.xml"/><Relationship Id="rId4" Type="http://schemas.openxmlformats.org/officeDocument/2006/relationships/hyperlink" Target="http://arxiv.org/abs/1309.5821"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12143" y="3014980"/>
            <a:ext cx="11748971"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Machine Learning and Natural Language Processing</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Regression</a:t>
            </a:r>
          </a:p>
        </p:txBody>
      </p:sp>
      <p:sp>
        <p:nvSpPr>
          <p:cNvPr id="3" name="Content Placeholder 2"/>
          <p:cNvSpPr>
            <a:spLocks noGrp="1"/>
          </p:cNvSpPr>
          <p:nvPr>
            <p:ph sz="quarter" idx="14"/>
          </p:nvPr>
        </p:nvSpPr>
        <p:spPr/>
        <p:txBody>
          <a:bodyPr/>
          <a:lstStyle/>
          <a:p>
            <a:r>
              <a:rPr lang="en-US" dirty="0"/>
              <a:t>Linear regression: Classic approach of predicting numerical value from data</a:t>
            </a:r>
          </a:p>
          <a:p>
            <a:pPr lvl="1"/>
            <a:r>
              <a:rPr lang="en-US" dirty="0"/>
              <a:t>Some techniques improve upon basic algorithm: locally weighted, ridge, and lasso</a:t>
            </a:r>
          </a:p>
          <a:p>
            <a:r>
              <a:rPr lang="en-US" dirty="0"/>
              <a:t>Logistic regression aims to classify into binary categories</a:t>
            </a:r>
          </a:p>
        </p:txBody>
      </p:sp>
    </p:spTree>
    <p:custDataLst>
      <p:tags r:id="rId1"/>
    </p:custDataLst>
    <p:extLst>
      <p:ext uri="{BB962C8B-B14F-4D97-AF65-F5344CB8AC3E}">
        <p14:creationId xmlns:p14="http://schemas.microsoft.com/office/powerpoint/2010/main" val="52835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Machine Learning</a:t>
            </a:r>
          </a:p>
        </p:txBody>
      </p:sp>
      <p:sp>
        <p:nvSpPr>
          <p:cNvPr id="3" name="Content Placeholder 2"/>
          <p:cNvSpPr>
            <a:spLocks noGrp="1"/>
          </p:cNvSpPr>
          <p:nvPr>
            <p:ph sz="quarter" idx="14"/>
          </p:nvPr>
        </p:nvSpPr>
        <p:spPr/>
        <p:txBody>
          <a:bodyPr/>
          <a:lstStyle/>
          <a:p>
            <a:r>
              <a:rPr lang="en-US" dirty="0"/>
              <a:t>Collect data</a:t>
            </a:r>
          </a:p>
          <a:p>
            <a:r>
              <a:rPr lang="en-US" dirty="0"/>
              <a:t>Prepare input data – wrangle, clean</a:t>
            </a:r>
          </a:p>
          <a:p>
            <a:r>
              <a:rPr lang="en-US" dirty="0"/>
              <a:t>Analyze input data</a:t>
            </a:r>
          </a:p>
          <a:p>
            <a:r>
              <a:rPr lang="en-US" dirty="0"/>
              <a:t>(If supervised) Train algorithm</a:t>
            </a:r>
          </a:p>
          <a:p>
            <a:r>
              <a:rPr lang="en-US" dirty="0"/>
              <a:t>Test algorithm</a:t>
            </a:r>
          </a:p>
          <a:p>
            <a:r>
              <a:rPr lang="en-US" dirty="0"/>
              <a:t>Use algorithm</a:t>
            </a:r>
          </a:p>
        </p:txBody>
      </p:sp>
    </p:spTree>
    <p:custDataLst>
      <p:tags r:id="rId1"/>
    </p:custDataLst>
    <p:extLst>
      <p:ext uri="{BB962C8B-B14F-4D97-AF65-F5344CB8AC3E}">
        <p14:creationId xmlns:p14="http://schemas.microsoft.com/office/powerpoint/2010/main" val="821317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Concepts and Tools for Modern Machine Learning - 1</a:t>
            </a:r>
          </a:p>
        </p:txBody>
      </p:sp>
      <p:sp>
        <p:nvSpPr>
          <p:cNvPr id="3" name="Content Placeholder 2"/>
          <p:cNvSpPr>
            <a:spLocks noGrp="1"/>
          </p:cNvSpPr>
          <p:nvPr>
            <p:ph sz="quarter" idx="14"/>
          </p:nvPr>
        </p:nvSpPr>
        <p:spPr/>
        <p:txBody>
          <a:bodyPr/>
          <a:lstStyle/>
          <a:p>
            <a:r>
              <a:rPr lang="en-US" dirty="0"/>
              <a:t>Big Data: Growing quantity of data defined by 4 Vs (Ward, 2014; Reed, 2015)</a:t>
            </a:r>
          </a:p>
          <a:p>
            <a:pPr lvl="1"/>
            <a:r>
              <a:rPr lang="en-US" dirty="0"/>
              <a:t>Volume: Sheer quantity continues to grow</a:t>
            </a:r>
          </a:p>
          <a:p>
            <a:pPr lvl="1"/>
            <a:r>
              <a:rPr lang="en-US" dirty="0"/>
              <a:t>Variety: Data of varying types, e.g., in medicine not only structured data but text, images, waves, video, etc.</a:t>
            </a:r>
          </a:p>
          <a:p>
            <a:pPr lvl="1"/>
            <a:r>
              <a:rPr lang="en-US" dirty="0"/>
              <a:t>Velocity: Generated increasingly quickly</a:t>
            </a:r>
          </a:p>
          <a:p>
            <a:pPr lvl="1"/>
            <a:r>
              <a:rPr lang="en-US" dirty="0"/>
              <a:t>Veracity: How do we know we can trust it?</a:t>
            </a:r>
          </a:p>
        </p:txBody>
      </p:sp>
    </p:spTree>
    <p:custDataLst>
      <p:tags r:id="rId1"/>
    </p:custDataLst>
    <p:extLst>
      <p:ext uri="{BB962C8B-B14F-4D97-AF65-F5344CB8AC3E}">
        <p14:creationId xmlns:p14="http://schemas.microsoft.com/office/powerpoint/2010/main" val="3390711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Concepts and Tools for Modern Machine Learning - 2</a:t>
            </a:r>
          </a:p>
        </p:txBody>
      </p:sp>
      <p:sp>
        <p:nvSpPr>
          <p:cNvPr id="3" name="Content Placeholder 2"/>
          <p:cNvSpPr>
            <a:spLocks noGrp="1"/>
          </p:cNvSpPr>
          <p:nvPr>
            <p:ph sz="quarter" idx="14"/>
          </p:nvPr>
        </p:nvSpPr>
        <p:spPr/>
        <p:txBody>
          <a:bodyPr/>
          <a:lstStyle/>
          <a:p>
            <a:r>
              <a:rPr lang="en-US" sz="2800" dirty="0"/>
              <a:t>MapReduce computing: Framework for distributing computer processing across many different machines, without dependency across machines</a:t>
            </a:r>
          </a:p>
          <a:p>
            <a:r>
              <a:rPr lang="en-US" sz="2800" dirty="0"/>
              <a:t>Hadoop: Open-source software framework for running MapReduce and other algorithms across machines on a network</a:t>
            </a:r>
          </a:p>
          <a:p>
            <a:r>
              <a:rPr lang="en-US" sz="2800" dirty="0"/>
              <a:t>Cloud/Web services: Computing infrastructure on Internet that can be used and purchased incrementally</a:t>
            </a:r>
          </a:p>
        </p:txBody>
      </p:sp>
    </p:spTree>
    <p:custDataLst>
      <p:tags r:id="rId1"/>
    </p:custDataLst>
    <p:extLst>
      <p:ext uri="{BB962C8B-B14F-4D97-AF65-F5344CB8AC3E}">
        <p14:creationId xmlns:p14="http://schemas.microsoft.com/office/powerpoint/2010/main" val="284488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7"/>
            <a:ext cx="8229600" cy="1858963"/>
          </a:xfrm>
        </p:spPr>
        <p:txBody>
          <a:bodyPr/>
          <a:lstStyle/>
          <a:p>
            <a:r>
              <a:rPr lang="en-US" dirty="0"/>
              <a:t>Machine Learning and Natural Language Processing</a:t>
            </a:r>
            <a:br>
              <a:rPr lang="en-US" dirty="0"/>
            </a:br>
            <a:r>
              <a:rPr lang="en-US" dirty="0"/>
              <a:t>Summary – Lecture a</a:t>
            </a:r>
          </a:p>
        </p:txBody>
      </p:sp>
      <p:sp>
        <p:nvSpPr>
          <p:cNvPr id="3" name="Text Placeholder 2"/>
          <p:cNvSpPr>
            <a:spLocks noGrp="1"/>
          </p:cNvSpPr>
          <p:nvPr>
            <p:ph type="body" sz="quarter" idx="11"/>
          </p:nvPr>
        </p:nvSpPr>
        <p:spPr>
          <a:xfrm>
            <a:off x="1981200" y="2233488"/>
            <a:ext cx="8229600" cy="4297680"/>
          </a:xfrm>
        </p:spPr>
        <p:txBody>
          <a:bodyPr>
            <a:normAutofit/>
          </a:bodyPr>
          <a:lstStyle/>
          <a:p>
            <a:r>
              <a:rPr lang="en-US" altLang="en-US" dirty="0"/>
              <a:t>Machine learning is the field of computer science that studies how computers learn from data</a:t>
            </a:r>
          </a:p>
          <a:p>
            <a:r>
              <a:rPr lang="en-US" altLang="en-US" dirty="0"/>
              <a:t>The major types of machine learning are supervised and unsupervised learning</a:t>
            </a:r>
          </a:p>
          <a:p>
            <a:r>
              <a:rPr lang="en-US" altLang="en-US" dirty="0"/>
              <a:t>The major tasks of machine learning are classification, regression, clustering, density estimation, and dimensionality reduction</a:t>
            </a:r>
            <a:endParaRPr lang="en-US" dirty="0"/>
          </a:p>
          <a:p>
            <a:endParaRPr lang="en-US" dirty="0"/>
          </a:p>
        </p:txBody>
      </p:sp>
    </p:spTree>
    <p:custDataLst>
      <p:tags r:id="rId1"/>
    </p:custDataLst>
    <p:extLst>
      <p:ext uri="{BB962C8B-B14F-4D97-AF65-F5344CB8AC3E}">
        <p14:creationId xmlns:p14="http://schemas.microsoft.com/office/powerpoint/2010/main" val="1195819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93687"/>
            <a:ext cx="8229600" cy="1801813"/>
          </a:xfrm>
        </p:spPr>
        <p:txBody>
          <a:bodyPr/>
          <a:lstStyle/>
          <a:p>
            <a:r>
              <a:rPr lang="en-US" dirty="0"/>
              <a:t>Machine Learning and Natural Language Processing</a:t>
            </a:r>
            <a:br>
              <a:rPr lang="en-US" dirty="0"/>
            </a:br>
            <a:r>
              <a:rPr lang="en-US" dirty="0"/>
              <a:t>References – 1 – Lecture a</a:t>
            </a:r>
          </a:p>
        </p:txBody>
      </p:sp>
      <p:sp>
        <p:nvSpPr>
          <p:cNvPr id="3" name="Text Placeholder 2"/>
          <p:cNvSpPr>
            <a:spLocks noGrp="1"/>
          </p:cNvSpPr>
          <p:nvPr>
            <p:ph type="body" sz="quarter" idx="16"/>
          </p:nvPr>
        </p:nvSpPr>
        <p:spPr>
          <a:xfrm>
            <a:off x="1981200" y="2190750"/>
            <a:ext cx="8229600" cy="3810000"/>
          </a:xfrm>
        </p:spPr>
        <p:txBody>
          <a:bodyPr/>
          <a:lstStyle/>
          <a:p>
            <a:r>
              <a:rPr lang="en-US" dirty="0"/>
              <a:t>References </a:t>
            </a:r>
            <a:endParaRPr lang="en-US" b="0" dirty="0"/>
          </a:p>
          <a:p>
            <a:r>
              <a:rPr lang="en-US" b="0" dirty="0"/>
              <a:t>Anonymous (2011). Toward Precision Medicine: Building a Knowledge Network for Biomedical Research and a New Taxonomy of Disease. Washington, DC, National Academies Press.</a:t>
            </a:r>
          </a:p>
          <a:p>
            <a:r>
              <a:rPr lang="en-US" b="0" dirty="0"/>
              <a:t>Brownlee, J. (2016, March 21). Overfitting and Underfitting Machine Learning Algorithms. Retrieved June 18, 2016, from </a:t>
            </a:r>
            <a:r>
              <a:rPr lang="en-US" b="0" dirty="0">
                <a:hlinkClick r:id="rId4" tooltip="Article titled &quot;Overfitting and Underfitting with Machine Learning Algorithms&quot; by Jason Brownlee on March 21, 2016"/>
              </a:rPr>
              <a:t>http://machinelearningmastery.com/overfitting-and-underfitting-with-machine-learning-algorithms/</a:t>
            </a:r>
            <a:r>
              <a:rPr lang="en-US" b="0" dirty="0"/>
              <a:t>  </a:t>
            </a:r>
          </a:p>
          <a:p>
            <a:r>
              <a:rPr lang="en-US" b="0" dirty="0"/>
              <a:t>Cai, E. (2014, March 19). Machine Ling Lesson of the Day - Overfitting and Underfitting. Retrieved June 18, 2016, from </a:t>
            </a:r>
            <a:r>
              <a:rPr lang="en-US" b="0" dirty="0">
                <a:hlinkClick r:id="rId5" tooltip="Eric Cai's blog site, article titled &quot;Machine Learning Lesson of the Day - Overfitting and Underfitting"/>
              </a:rPr>
              <a:t>https://chemicalstatistician.wordpress.com/2014/03/19/machine-learning-lesson-of-the-day-overfitting-and-underfitting/</a:t>
            </a:r>
            <a:r>
              <a:rPr lang="en-US" b="0" dirty="0"/>
              <a:t>  </a:t>
            </a:r>
          </a:p>
          <a:p>
            <a:r>
              <a:rPr lang="en-US" b="0" dirty="0"/>
              <a:t>Deo, RC (2015). Machine learning in medicine. Circulation. 132: 1920-1930.</a:t>
            </a:r>
          </a:p>
        </p:txBody>
      </p:sp>
    </p:spTree>
    <p:custDataLst>
      <p:tags r:id="rId1"/>
    </p:custDataLst>
    <p:extLst>
      <p:ext uri="{BB962C8B-B14F-4D97-AF65-F5344CB8AC3E}">
        <p14:creationId xmlns:p14="http://schemas.microsoft.com/office/powerpoint/2010/main" val="3708049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6"/>
            <a:ext cx="8229600" cy="1858964"/>
          </a:xfrm>
        </p:spPr>
        <p:txBody>
          <a:bodyPr/>
          <a:lstStyle/>
          <a:p>
            <a:r>
              <a:rPr lang="en-US" dirty="0"/>
              <a:t>Machine Learning and Natural Language Processing</a:t>
            </a:r>
            <a:br>
              <a:rPr lang="en-US" dirty="0"/>
            </a:br>
            <a:r>
              <a:rPr lang="en-US" dirty="0"/>
              <a:t>References – 2 – Lecture a</a:t>
            </a:r>
          </a:p>
        </p:txBody>
      </p:sp>
      <p:sp>
        <p:nvSpPr>
          <p:cNvPr id="3" name="Text Placeholder 2"/>
          <p:cNvSpPr>
            <a:spLocks noGrp="1"/>
          </p:cNvSpPr>
          <p:nvPr>
            <p:ph type="body" sz="quarter" idx="16"/>
          </p:nvPr>
        </p:nvSpPr>
        <p:spPr>
          <a:xfrm>
            <a:off x="1981200" y="2190750"/>
            <a:ext cx="8229600" cy="3086100"/>
          </a:xfrm>
        </p:spPr>
        <p:txBody>
          <a:bodyPr/>
          <a:lstStyle/>
          <a:p>
            <a:r>
              <a:rPr lang="en-US" dirty="0"/>
              <a:t>References </a:t>
            </a:r>
            <a:endParaRPr lang="en-US" b="0" dirty="0"/>
          </a:p>
          <a:p>
            <a:r>
              <a:rPr lang="en-US" b="0" dirty="0"/>
              <a:t>Collins, FS and Varmus, H (2015). A new initiative on precision medicine. New England Journal of Medicine. 372: 793-795.</a:t>
            </a:r>
          </a:p>
          <a:p>
            <a:r>
              <a:rPr lang="en-US" b="0" dirty="0"/>
              <a:t>Kengne, AP, Masconi, K, et al. (2014). Risk predictive modelling for diabetes and cardiovascular disease. Critical Reviews in Clinical Laboratory Sciences. 51: 1-12.</a:t>
            </a:r>
          </a:p>
          <a:p>
            <a:r>
              <a:rPr lang="en-US" b="0" dirty="0"/>
              <a:t>Atanasovska, B, Kumar, K, et al. (2015). GWAS as a driver of gene discovery in cardiometabolic diseases. Trends in Endocrinology and Metabolism. 26: 722-732.</a:t>
            </a:r>
          </a:p>
          <a:p>
            <a:r>
              <a:rPr lang="en-US" b="0" dirty="0"/>
              <a:t>Reed, DA and Dongarra, J (2015). Exascale computing and big data. Communications of the ACM. 58(7): 56-68.</a:t>
            </a:r>
          </a:p>
          <a:p>
            <a:r>
              <a:rPr lang="en-US" b="0" dirty="0"/>
              <a:t>Ward, JS and Barker, A (2014). Undefined by data: a survey of big data definitions. Databases (cs.DB), </a:t>
            </a:r>
            <a:r>
              <a:rPr lang="en-US" b="0" dirty="0">
                <a:hlinkClick r:id="rId4" tooltip="Cornell University Library site, Article titled &quot;Undefined By Data: A Survey of Big Data Definitions&quot; by Jonathan Stuart Ward and Adam Barker in 2013"/>
              </a:rPr>
              <a:t>http://arxiv.org/abs/1309.5821</a:t>
            </a:r>
            <a:r>
              <a:rPr lang="en-US" b="0" dirty="0"/>
              <a:t> </a:t>
            </a:r>
          </a:p>
        </p:txBody>
      </p:sp>
    </p:spTree>
    <p:custDataLst>
      <p:tags r:id="rId1"/>
    </p:custDataLst>
    <p:extLst>
      <p:ext uri="{BB962C8B-B14F-4D97-AF65-F5344CB8AC3E}">
        <p14:creationId xmlns:p14="http://schemas.microsoft.com/office/powerpoint/2010/main" val="3430226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2265362"/>
          </a:xfrm>
        </p:spPr>
        <p:txBody>
          <a:bodyPr/>
          <a:lstStyle/>
          <a:p>
            <a:r>
              <a:rPr lang="en-US" dirty="0"/>
              <a:t>Health Care Data Analytics</a:t>
            </a:r>
            <a:br>
              <a:rPr lang="en-US" dirty="0"/>
            </a:br>
            <a:r>
              <a:rPr lang="en-US" dirty="0"/>
              <a:t>Machine Learning and Natural Language Processing</a:t>
            </a:r>
            <a:br>
              <a:rPr lang="en-US" dirty="0"/>
            </a:br>
            <a:r>
              <a:rPr lang="en-US" dirty="0"/>
              <a:t>Lecture a</a:t>
            </a:r>
          </a:p>
        </p:txBody>
      </p:sp>
      <p:sp>
        <p:nvSpPr>
          <p:cNvPr id="3" name="Content Placeholder 2"/>
          <p:cNvSpPr>
            <a:spLocks noGrp="1"/>
          </p:cNvSpPr>
          <p:nvPr>
            <p:ph sz="quarter" idx="14"/>
          </p:nvPr>
        </p:nvSpPr>
        <p:spPr>
          <a:xfrm>
            <a:off x="1981200" y="3048000"/>
            <a:ext cx="8229600" cy="3124200"/>
          </a:xfrm>
        </p:spPr>
        <p:txBody>
          <a:bodyPr/>
          <a:lstStyle/>
          <a:p>
            <a:r>
              <a:rPr lang="en-US" i="0" dirty="0"/>
              <a:t>This material was developed by Oregon Health &amp; Science University, funded by the Department of Health and Human Services, Office of the National Coordinator for Health Information Technology under Award Number 90WT0001.</a:t>
            </a:r>
          </a:p>
        </p:txBody>
      </p:sp>
    </p:spTree>
    <p:custDataLst>
      <p:tags r:id="rId1"/>
    </p:custDataLst>
    <p:extLst>
      <p:ext uri="{BB962C8B-B14F-4D97-AF65-F5344CB8AC3E}">
        <p14:creationId xmlns:p14="http://schemas.microsoft.com/office/powerpoint/2010/main" val="353197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2422"/>
            <a:ext cx="8229600" cy="1916853"/>
          </a:xfrm>
        </p:spPr>
        <p:txBody>
          <a:bodyPr/>
          <a:lstStyle/>
          <a:p>
            <a:r>
              <a:rPr lang="en-US" dirty="0"/>
              <a:t>Machine Learning and Natural Language Processing</a:t>
            </a:r>
            <a:br>
              <a:rPr lang="en-US" dirty="0"/>
            </a:br>
            <a:r>
              <a:rPr lang="en-US" dirty="0"/>
              <a:t>Learning Objectives</a:t>
            </a:r>
          </a:p>
        </p:txBody>
      </p:sp>
      <p:sp>
        <p:nvSpPr>
          <p:cNvPr id="3" name="Content Placeholder 2"/>
          <p:cNvSpPr>
            <a:spLocks noGrp="1"/>
          </p:cNvSpPr>
          <p:nvPr>
            <p:ph sz="quarter" idx="14"/>
          </p:nvPr>
        </p:nvSpPr>
        <p:spPr>
          <a:xfrm>
            <a:off x="1981200" y="2139275"/>
            <a:ext cx="8229600" cy="4456885"/>
          </a:xfrm>
        </p:spPr>
        <p:txBody>
          <a:bodyPr>
            <a:normAutofit/>
          </a:bodyPr>
          <a:lstStyle/>
          <a:p>
            <a:r>
              <a:rPr lang="en-US" sz="3000" dirty="0"/>
              <a:t>Describe the major tasks for which machine learning is used (Lecture a)</a:t>
            </a:r>
          </a:p>
          <a:p>
            <a:r>
              <a:rPr lang="en-US" sz="3000" dirty="0"/>
              <a:t>Compare and contrast the major approaches for machine learning (Lecture a)</a:t>
            </a:r>
          </a:p>
          <a:p>
            <a:r>
              <a:rPr lang="en-US" sz="3000" dirty="0"/>
              <a:t>Describe the major tasks for which natural language processing is used (Lectures b-c)</a:t>
            </a:r>
          </a:p>
          <a:p>
            <a:r>
              <a:rPr lang="en-US" sz="3000" dirty="0"/>
              <a:t>Discuss the major approaches and challenges for processing clinical narratives (Lectures b-c)</a:t>
            </a:r>
          </a:p>
        </p:txBody>
      </p:sp>
    </p:spTree>
    <p:custDataLst>
      <p:tags r:id="rId1"/>
    </p:custDataLst>
    <p:extLst>
      <p:ext uri="{BB962C8B-B14F-4D97-AF65-F5344CB8AC3E}">
        <p14:creationId xmlns:p14="http://schemas.microsoft.com/office/powerpoint/2010/main" val="388523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sz="quarter" idx="14"/>
          </p:nvPr>
        </p:nvSpPr>
        <p:spPr/>
        <p:txBody>
          <a:bodyPr/>
          <a:lstStyle/>
          <a:p>
            <a:r>
              <a:rPr lang="en-US" dirty="0"/>
              <a:t>Definitions</a:t>
            </a:r>
          </a:p>
          <a:p>
            <a:r>
              <a:rPr lang="en-US" dirty="0"/>
              <a:t>Tasks</a:t>
            </a:r>
          </a:p>
          <a:p>
            <a:r>
              <a:rPr lang="en-US" dirty="0"/>
              <a:t>Approaches</a:t>
            </a:r>
          </a:p>
          <a:p>
            <a:r>
              <a:rPr lang="en-US" dirty="0"/>
              <a:t>Steps</a:t>
            </a:r>
          </a:p>
          <a:p>
            <a:r>
              <a:rPr lang="en-US" dirty="0"/>
              <a:t>Tools</a:t>
            </a:r>
          </a:p>
        </p:txBody>
      </p:sp>
    </p:spTree>
    <p:custDataLst>
      <p:tags r:id="rId1"/>
    </p:custDataLst>
    <p:extLst>
      <p:ext uri="{BB962C8B-B14F-4D97-AF65-F5344CB8AC3E}">
        <p14:creationId xmlns:p14="http://schemas.microsoft.com/office/powerpoint/2010/main" val="866247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Definitions - 1</a:t>
            </a:r>
          </a:p>
        </p:txBody>
      </p:sp>
      <p:sp>
        <p:nvSpPr>
          <p:cNvPr id="3" name="Content Placeholder 2"/>
          <p:cNvSpPr>
            <a:spLocks noGrp="1"/>
          </p:cNvSpPr>
          <p:nvPr>
            <p:ph sz="quarter" idx="14"/>
          </p:nvPr>
        </p:nvSpPr>
        <p:spPr/>
        <p:txBody>
          <a:bodyPr/>
          <a:lstStyle/>
          <a:p>
            <a:r>
              <a:rPr lang="en-US" dirty="0"/>
              <a:t>Machine learning is the field of computer science that studies how computers learn from data (Deo, 2015)</a:t>
            </a:r>
          </a:p>
          <a:p>
            <a:r>
              <a:rPr lang="en-US" dirty="0"/>
              <a:t>Derived from</a:t>
            </a:r>
          </a:p>
          <a:p>
            <a:pPr lvl="1"/>
            <a:r>
              <a:rPr lang="en-US" dirty="0"/>
              <a:t>Mathematics/statistics: Learning relationships from data</a:t>
            </a:r>
          </a:p>
          <a:p>
            <a:pPr lvl="1"/>
            <a:r>
              <a:rPr lang="en-US" dirty="0"/>
              <a:t>Computer science: Emphasis on efficient algorithms, especially those involving large amounts of data</a:t>
            </a:r>
          </a:p>
        </p:txBody>
      </p:sp>
    </p:spTree>
    <p:custDataLst>
      <p:tags r:id="rId1"/>
    </p:custDataLst>
    <p:extLst>
      <p:ext uri="{BB962C8B-B14F-4D97-AF65-F5344CB8AC3E}">
        <p14:creationId xmlns:p14="http://schemas.microsoft.com/office/powerpoint/2010/main" val="315989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Definitions - 2</a:t>
            </a:r>
          </a:p>
        </p:txBody>
      </p:sp>
      <p:sp>
        <p:nvSpPr>
          <p:cNvPr id="3" name="Content Placeholder 2"/>
          <p:cNvSpPr>
            <a:spLocks noGrp="1"/>
          </p:cNvSpPr>
          <p:nvPr>
            <p:ph sz="quarter" idx="14"/>
          </p:nvPr>
        </p:nvSpPr>
        <p:spPr/>
        <p:txBody>
          <a:bodyPr/>
          <a:lstStyle/>
          <a:p>
            <a:r>
              <a:rPr lang="en-US" dirty="0"/>
              <a:t>Major types of learning</a:t>
            </a:r>
          </a:p>
          <a:p>
            <a:pPr lvl="1"/>
            <a:r>
              <a:rPr lang="en-US" dirty="0"/>
              <a:t>Supervised: Learn to predict a known output</a:t>
            </a:r>
          </a:p>
          <a:p>
            <a:pPr lvl="2"/>
            <a:r>
              <a:rPr lang="en-US" dirty="0"/>
              <a:t>Learns from training data</a:t>
            </a:r>
          </a:p>
          <a:p>
            <a:pPr lvl="2"/>
            <a:r>
              <a:rPr lang="en-US" dirty="0"/>
              <a:t>Evaluated on test data</a:t>
            </a:r>
          </a:p>
          <a:p>
            <a:pPr lvl="2"/>
            <a:r>
              <a:rPr lang="en-US" dirty="0"/>
              <a:t>To avoid “over fitting”</a:t>
            </a:r>
          </a:p>
          <a:p>
            <a:pPr lvl="1"/>
            <a:r>
              <a:rPr lang="en-US" dirty="0"/>
              <a:t>Unsupervised: find naturally occurring patterns or groupings within data</a:t>
            </a:r>
          </a:p>
        </p:txBody>
      </p:sp>
    </p:spTree>
    <p:custDataLst>
      <p:tags r:id="rId1"/>
    </p:custDataLst>
    <p:extLst>
      <p:ext uri="{BB962C8B-B14F-4D97-AF65-F5344CB8AC3E}">
        <p14:creationId xmlns:p14="http://schemas.microsoft.com/office/powerpoint/2010/main" val="428475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Examples</a:t>
            </a:r>
          </a:p>
        </p:txBody>
      </p:sp>
      <p:sp>
        <p:nvSpPr>
          <p:cNvPr id="3" name="Content Placeholder 2"/>
          <p:cNvSpPr>
            <a:spLocks noGrp="1"/>
          </p:cNvSpPr>
          <p:nvPr>
            <p:ph sz="quarter" idx="14"/>
          </p:nvPr>
        </p:nvSpPr>
        <p:spPr/>
        <p:txBody>
          <a:bodyPr/>
          <a:lstStyle/>
          <a:p>
            <a:r>
              <a:rPr lang="en-US" dirty="0"/>
              <a:t>Aiming to predict diagnosis, e.g.,</a:t>
            </a:r>
          </a:p>
          <a:p>
            <a:pPr lvl="1"/>
            <a:r>
              <a:rPr lang="en-US" dirty="0"/>
              <a:t>Interpretation of electrocardiogram</a:t>
            </a:r>
          </a:p>
          <a:p>
            <a:pPr lvl="1"/>
            <a:r>
              <a:rPr lang="en-US" dirty="0"/>
              <a:t>Detection of abnormalities on chest x-ray</a:t>
            </a:r>
          </a:p>
          <a:p>
            <a:r>
              <a:rPr lang="en-US" dirty="0"/>
              <a:t>Estimating risk, e.g., Framingham Risk Score (Kengne, 2014)</a:t>
            </a:r>
          </a:p>
          <a:p>
            <a:pPr lvl="1"/>
            <a:r>
              <a:rPr lang="en-US" dirty="0"/>
              <a:t>Predicting risk of coronary heart disease</a:t>
            </a:r>
          </a:p>
          <a:p>
            <a:pPr lvl="1"/>
            <a:r>
              <a:rPr lang="en-US" dirty="0"/>
              <a:t>Being extended to look at newer available risk factors, e.g., genomic variants</a:t>
            </a:r>
          </a:p>
        </p:txBody>
      </p:sp>
    </p:spTree>
    <p:custDataLst>
      <p:tags r:id="rId1"/>
    </p:custDataLst>
    <p:extLst>
      <p:ext uri="{BB962C8B-B14F-4D97-AF65-F5344CB8AC3E}">
        <p14:creationId xmlns:p14="http://schemas.microsoft.com/office/powerpoint/2010/main" val="3672531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Examples</a:t>
            </a:r>
          </a:p>
        </p:txBody>
      </p:sp>
      <p:sp>
        <p:nvSpPr>
          <p:cNvPr id="3" name="Content Placeholder 2"/>
          <p:cNvSpPr>
            <a:spLocks noGrp="1"/>
          </p:cNvSpPr>
          <p:nvPr>
            <p:ph sz="quarter" idx="14"/>
          </p:nvPr>
        </p:nvSpPr>
        <p:spPr/>
        <p:txBody>
          <a:bodyPr/>
          <a:lstStyle/>
          <a:p>
            <a:r>
              <a:rPr lang="en-US" dirty="0"/>
              <a:t>Discovery of new attributes associated with diagnosis, treatment, or prognosis of disease</a:t>
            </a:r>
          </a:p>
          <a:p>
            <a:r>
              <a:rPr lang="en-US" dirty="0"/>
              <a:t>Example is genome-wide association studies (GWAS), where goal is to identify genome variants associated with disease (Atanasovska, 2015)</a:t>
            </a:r>
          </a:p>
          <a:p>
            <a:r>
              <a:rPr lang="en-US" dirty="0"/>
              <a:t>Forms basis for Precision Medicine Initiative (IOM, 2011; Collins, 2015)</a:t>
            </a:r>
          </a:p>
        </p:txBody>
      </p:sp>
    </p:spTree>
    <p:custDataLst>
      <p:tags r:id="rId1"/>
    </p:custDataLst>
    <p:extLst>
      <p:ext uri="{BB962C8B-B14F-4D97-AF65-F5344CB8AC3E}">
        <p14:creationId xmlns:p14="http://schemas.microsoft.com/office/powerpoint/2010/main" val="137498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of Machine Learning</a:t>
            </a:r>
          </a:p>
        </p:txBody>
      </p:sp>
      <p:sp>
        <p:nvSpPr>
          <p:cNvPr id="3" name="Content Placeholder 2"/>
          <p:cNvSpPr>
            <a:spLocks noGrp="1"/>
          </p:cNvSpPr>
          <p:nvPr>
            <p:ph sz="quarter" idx="14"/>
          </p:nvPr>
        </p:nvSpPr>
        <p:spPr/>
        <p:txBody>
          <a:bodyPr/>
          <a:lstStyle/>
          <a:p>
            <a:r>
              <a:rPr lang="en-US" dirty="0"/>
              <a:t>Classification: Predict class from an one or more elements of data</a:t>
            </a:r>
          </a:p>
          <a:p>
            <a:r>
              <a:rPr lang="en-US" dirty="0"/>
              <a:t>Regression: Predict numerical value from data</a:t>
            </a:r>
          </a:p>
          <a:p>
            <a:r>
              <a:rPr lang="en-US" dirty="0"/>
              <a:t>Clustering: Group items together</a:t>
            </a:r>
          </a:p>
          <a:p>
            <a:r>
              <a:rPr lang="en-US" dirty="0"/>
              <a:t>Density estimation: Find statistical values</a:t>
            </a:r>
          </a:p>
          <a:p>
            <a:r>
              <a:rPr lang="en-US" dirty="0"/>
              <a:t>Dimensionality reduction: Reduce many to few features</a:t>
            </a:r>
          </a:p>
        </p:txBody>
      </p:sp>
    </p:spTree>
    <p:custDataLst>
      <p:tags r:id="rId1"/>
    </p:custDataLst>
    <p:extLst>
      <p:ext uri="{BB962C8B-B14F-4D97-AF65-F5344CB8AC3E}">
        <p14:creationId xmlns:p14="http://schemas.microsoft.com/office/powerpoint/2010/main" val="404516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Classification</a:t>
            </a:r>
          </a:p>
        </p:txBody>
      </p:sp>
      <p:sp>
        <p:nvSpPr>
          <p:cNvPr id="3" name="Content Placeholder 2"/>
          <p:cNvSpPr>
            <a:spLocks noGrp="1"/>
          </p:cNvSpPr>
          <p:nvPr>
            <p:ph sz="quarter" idx="14"/>
          </p:nvPr>
        </p:nvSpPr>
        <p:spPr>
          <a:xfrm>
            <a:off x="1981200" y="1638300"/>
            <a:ext cx="8229600" cy="4572000"/>
          </a:xfrm>
        </p:spPr>
        <p:txBody>
          <a:bodyPr/>
          <a:lstStyle/>
          <a:p>
            <a:r>
              <a:rPr lang="en-US" sz="2800" dirty="0"/>
              <a:t>k-Nearest Neighbors (kNN): Aim to find category having “closest” number of attributes</a:t>
            </a:r>
          </a:p>
          <a:p>
            <a:r>
              <a:rPr lang="en-US" sz="2800" dirty="0"/>
              <a:t>Naïve Bayes: Derive conditional probabilities that classify into categories</a:t>
            </a:r>
          </a:p>
          <a:p>
            <a:r>
              <a:rPr lang="en-US" sz="2800" dirty="0"/>
              <a:t>Support vector machines (SVMs): For binary classification, draw “line” that separates one category from others</a:t>
            </a:r>
          </a:p>
          <a:p>
            <a:r>
              <a:rPr lang="en-US" sz="2800" dirty="0"/>
              <a:t>Decision trees: Develop set of rules that classify into categories</a:t>
            </a:r>
          </a:p>
        </p:txBody>
      </p:sp>
    </p:spTree>
    <p:custDataLst>
      <p:tags r:id="rId1"/>
    </p:custDataLst>
    <p:extLst>
      <p:ext uri="{BB962C8B-B14F-4D97-AF65-F5344CB8AC3E}">
        <p14:creationId xmlns:p14="http://schemas.microsoft.com/office/powerpoint/2010/main" val="36489281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 id="{D956534F-13BF-AA4D-A4D0-25F8F296DF72}" vid="{7628E763-8EF6-0E43-9007-A02BF5FE38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CompX_unitY_Lecture_Slides_Template</Template>
  <TotalTime>452</TotalTime>
  <Words>2622</Words>
  <Application>Microsoft Office PowerPoint</Application>
  <PresentationFormat>Widescreen</PresentationFormat>
  <Paragraphs>176</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Corbel</vt:lpstr>
      <vt:lpstr>Courier New</vt:lpstr>
      <vt:lpstr>Tahoma</vt:lpstr>
      <vt:lpstr>Verdana</vt:lpstr>
      <vt:lpstr>Wingdings</vt:lpstr>
      <vt:lpstr>ONC-Template-FINAL DRAFT</vt:lpstr>
      <vt:lpstr>Health Care Data Analytics</vt:lpstr>
      <vt:lpstr>Machine Learning and Natural Language Processing Learning Objectives</vt:lpstr>
      <vt:lpstr>Machine Learning</vt:lpstr>
      <vt:lpstr>Machine Learning Definitions - 1</vt:lpstr>
      <vt:lpstr>Machine Learning Definitions - 2</vt:lpstr>
      <vt:lpstr>Supervised Learning Examples</vt:lpstr>
      <vt:lpstr>Unsupervised Learning Examples</vt:lpstr>
      <vt:lpstr>Tasks of Machine Learning</vt:lpstr>
      <vt:lpstr>Approaches to Classification</vt:lpstr>
      <vt:lpstr>Approaches to Regression</vt:lpstr>
      <vt:lpstr>Steps in Machine Learning</vt:lpstr>
      <vt:lpstr>Important Concepts and Tools for Modern Machine Learning - 1</vt:lpstr>
      <vt:lpstr>Important Concepts and Tools for Modern Machine Learning - 2</vt:lpstr>
      <vt:lpstr>Machine Learning and Natural Language Processing Summary – Lecture a</vt:lpstr>
      <vt:lpstr>Machine Learning and Natural Language Processing References – 1 – Lecture a</vt:lpstr>
      <vt:lpstr>Machine Learning and Natural Language Processing References – 2 – Lecture a</vt:lpstr>
      <vt:lpstr>Health Care Data Analytics Machine Learning and Natural Language Processing Lecture a</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6, Health Care Data Analytics:</dc:title>
  <dc:subject>Machine Learning and Natural Language Processing, Lecture a</dc:subject>
  <dc:creator>U.S. Department of Health and Human Services, Office of the National Coordinator for Health Information Technology</dc:creator>
  <cp:keywords>Health IT, Health IT Curriculum, Health Care, Health Care Data Analytics, Machine Learning and Natural Language Processing</cp:keywords>
  <cp:lastModifiedBy>Jubayer Hossain</cp:lastModifiedBy>
  <cp:revision>61</cp:revision>
  <dcterms:created xsi:type="dcterms:W3CDTF">2016-04-12T17:24:48Z</dcterms:created>
  <dcterms:modified xsi:type="dcterms:W3CDTF">2024-01-02T18:30:57Z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6B476B27-5596-45F3-9404-86D332A3C230</vt:lpwstr>
  </property>
  <property fmtid="{D5CDD505-2E9C-101B-9397-08002B2CF9AE}" pid="3" name="ArticulatePath">
    <vt:lpwstr>Comp24_unit6_Lecture_a - 4-19 KN</vt:lpwstr>
  </property>
  <property fmtid="{D5CDD505-2E9C-101B-9397-08002B2CF9AE}" pid="4" name="Language">
    <vt:lpwstr>English</vt:lpwstr>
  </property>
</Properties>
</file>