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notesSlides/notesSlide31.xml" ContentType="application/vnd.openxmlformats-officedocument.presentationml.notesSlide+xml"/>
  <Override PartName="/ppt/tags/tag49.xml" ContentType="application/vnd.openxmlformats-officedocument.presentationml.tags+xml"/>
  <Override PartName="/ppt/notesSlides/notesSlide32.xml" ContentType="application/vnd.openxmlformats-officedocument.presentationml.notesSlide+xml"/>
  <Override PartName="/ppt/tags/tag50.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7" r:id="rId2"/>
    <p:sldId id="298" r:id="rId3"/>
    <p:sldId id="280" r:id="rId4"/>
    <p:sldId id="281" r:id="rId5"/>
    <p:sldId id="299" r:id="rId6"/>
    <p:sldId id="304" r:id="rId7"/>
    <p:sldId id="293" r:id="rId8"/>
    <p:sldId id="286" r:id="rId9"/>
    <p:sldId id="282" r:id="rId10"/>
    <p:sldId id="295" r:id="rId11"/>
    <p:sldId id="305" r:id="rId12"/>
    <p:sldId id="306" r:id="rId13"/>
    <p:sldId id="287" r:id="rId14"/>
    <p:sldId id="308" r:id="rId15"/>
    <p:sldId id="307" r:id="rId16"/>
    <p:sldId id="309" r:id="rId17"/>
    <p:sldId id="310" r:id="rId18"/>
    <p:sldId id="292" r:id="rId19"/>
    <p:sldId id="288" r:id="rId20"/>
    <p:sldId id="297" r:id="rId21"/>
    <p:sldId id="296" r:id="rId22"/>
    <p:sldId id="311" r:id="rId23"/>
    <p:sldId id="294" r:id="rId24"/>
    <p:sldId id="284" r:id="rId25"/>
    <p:sldId id="285" r:id="rId26"/>
    <p:sldId id="313" r:id="rId27"/>
    <p:sldId id="291" r:id="rId28"/>
    <p:sldId id="314" r:id="rId29"/>
    <p:sldId id="312" r:id="rId30"/>
    <p:sldId id="315" r:id="rId31"/>
    <p:sldId id="289" r:id="rId32"/>
    <p:sldId id="316" r:id="rId33"/>
    <p:sldId id="279" r:id="rId34"/>
  </p:sldIdLst>
  <p:sldSz cx="12192000" cy="6858000"/>
  <p:notesSz cx="7077075" cy="9051925"/>
  <p:custDataLst>
    <p:tags r:id="rId37"/>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CC00"/>
    <a:srgbClr val="FF6600"/>
    <a:srgbClr val="FFFFFF"/>
    <a:srgbClr val="CCFFCC"/>
    <a:srgbClr val="33CC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0" autoAdjust="0"/>
  </p:normalViewPr>
  <p:slideViewPr>
    <p:cSldViewPr snapToGrid="0">
      <p:cViewPr varScale="1">
        <p:scale>
          <a:sx n="111" d="100"/>
          <a:sy n="111" d="100"/>
        </p:scale>
        <p:origin x="414" y="96"/>
      </p:cViewPr>
      <p:guideLst>
        <p:guide orient="horz" pos="2160"/>
        <p:guide pos="3840"/>
        <p:guide orient="horz" pos="3888"/>
        <p:guide orient="horz" pos="1008"/>
        <p:guide pos="3833"/>
      </p:guideLst>
    </p:cSldViewPr>
  </p:slideViewPr>
  <p:outlineViewPr>
    <p:cViewPr>
      <p:scale>
        <a:sx n="33" d="100"/>
        <a:sy n="33" d="100"/>
      </p:scale>
      <p:origin x="0" y="-19099"/>
    </p:cViewPr>
  </p:outlineViewPr>
  <p:notesTextViewPr>
    <p:cViewPr>
      <p:scale>
        <a:sx n="1" d="1"/>
        <a:sy n="1" d="1"/>
      </p:scale>
      <p:origin x="0" y="0"/>
    </p:cViewPr>
  </p:notesTextViewPr>
  <p:sorterViewPr>
    <p:cViewPr>
      <p:scale>
        <a:sx n="100" d="100"/>
        <a:sy n="100" d="100"/>
      </p:scale>
      <p:origin x="0" y="-1315"/>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522288" y="679450"/>
            <a:ext cx="6032500" cy="33940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Governance of analytics is a particularly difficult area. The figure that will be presented here </a:t>
            </a:r>
            <a:r>
              <a:rPr lang="en-US" baseline="0" dirty="0"/>
              <a:t>demonstrates the different groups that may have significant effect on the governance model. Although many models are possible, we will present one that is challenging. </a:t>
            </a:r>
          </a:p>
          <a:p>
            <a:r>
              <a:rPr lang="en-US" baseline="0" dirty="0"/>
              <a:t>Here, executive leadership, such as the Chief Executive Officer and related positions, might have 4 groups reporting to them.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a:p>
        </p:txBody>
      </p:sp>
    </p:spTree>
    <p:extLst>
      <p:ext uri="{BB962C8B-B14F-4D97-AF65-F5344CB8AC3E}">
        <p14:creationId xmlns:p14="http://schemas.microsoft.com/office/powerpoint/2010/main" val="313426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 integrity and privacy group, whose functions may be to mitigate risk against information loss and oversee the overall safety and security of the information, may have an elevated role since they may need to act quickly if there is an information breech.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a:p>
        </p:txBody>
      </p:sp>
    </p:spTree>
    <p:extLst>
      <p:ext uri="{BB962C8B-B14F-4D97-AF65-F5344CB8AC3E}">
        <p14:creationId xmlns:p14="http://schemas.microsoft.com/office/powerpoint/2010/main" val="29432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Then, three related groups – clinical informatics, information technology, and the analytics or ‘business intelligence’ group. Each of these may have equal influence over a number of topics. </a:t>
            </a:r>
          </a:p>
          <a:p>
            <a:r>
              <a:rPr lang="en-US" baseline="0" dirty="0"/>
              <a:t>The clinical informatics group, led, perhaps, by a Chief Medical and Nursing Informatics Officer, may have roles in knowledge management and data integrity. They may receive requests from users and help to further configure the systems to better capture data and meet the strategic goals. </a:t>
            </a:r>
          </a:p>
          <a:p>
            <a:r>
              <a:rPr lang="en-US" baseline="0" dirty="0"/>
              <a:t>The information technology group may handle hardware, software maintenance, and user account access and verification. They may have key roles in regulatory compliance, security, as well as data integrity. </a:t>
            </a:r>
          </a:p>
          <a:p>
            <a:r>
              <a:rPr lang="en-US" baseline="0" dirty="0"/>
              <a:t>Finally, the analytics group may have the largest role in knowledge management and data and information curation. </a:t>
            </a:r>
          </a:p>
          <a:p>
            <a:r>
              <a:rPr lang="en-US" baseline="0" dirty="0"/>
              <a:t>These overlapping roles can cause some chaos and confusion, resulting in different reports and algorithms that address similar issues. In addition, analytics may become mission-critical, and maintenance may be shared with the IT group. Strong leadership and careful consideration of the each team’s relationship to the strategic aims are important, as is frequent communication and an investment in standard data models, metadata, and documentation.</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a:p>
        </p:txBody>
      </p:sp>
    </p:spTree>
    <p:extLst>
      <p:ext uri="{BB962C8B-B14F-4D97-AF65-F5344CB8AC3E}">
        <p14:creationId xmlns:p14="http://schemas.microsoft.com/office/powerpoint/2010/main" val="1188097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How</a:t>
            </a:r>
            <a:r>
              <a:rPr lang="en-US" baseline="0" dirty="0"/>
              <a:t> does it work to put the data together and analyze it to produce useful analytics? This figure, adapted from Hersh and </a:t>
            </a:r>
            <a:r>
              <a:rPr lang="en-US" baseline="0" dirty="0" err="1"/>
              <a:t>Kamur</a:t>
            </a:r>
            <a:r>
              <a:rPr lang="en-US" baseline="0" dirty="0"/>
              <a:t>, demonstrates the general idea in what’s called the Analytics Pipeline.</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a:p>
        </p:txBody>
      </p:sp>
    </p:spTree>
    <p:extLst>
      <p:ext uri="{BB962C8B-B14F-4D97-AF65-F5344CB8AC3E}">
        <p14:creationId xmlns:p14="http://schemas.microsoft.com/office/powerpoint/2010/main" val="83690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First there’s the input to the pipeline where you must identify the different data sources you will need and where they are. For instance, if you want to do a study predicting high risk of breast cancer, you may want clinical data, such as family history of breast cancer, and genomic data, such as the BRCA2 results for patients, whereas if you are optimizing revenue from operating rooms, you may need financial and administrative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a:p>
        </p:txBody>
      </p:sp>
    </p:spTree>
    <p:extLst>
      <p:ext uri="{BB962C8B-B14F-4D97-AF65-F5344CB8AC3E}">
        <p14:creationId xmlns:p14="http://schemas.microsoft.com/office/powerpoint/2010/main" val="121839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Once identified, you must extract the data either with SQL queries from the databases or scripting or programming languages, like R, SAS, SPSS, or Python. </a:t>
            </a:r>
          </a:p>
          <a:p>
            <a:r>
              <a:rPr lang="en-US" baseline="0" dirty="0"/>
              <a:t>Then, you have to organize the data at the right level of analysis, match across databases with key information, and then work to transform the data appropriately so it can be analyzed most efficiently.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a:p>
        </p:txBody>
      </p:sp>
    </p:spTree>
    <p:extLst>
      <p:ext uri="{BB962C8B-B14F-4D97-AF65-F5344CB8AC3E}">
        <p14:creationId xmlns:p14="http://schemas.microsoft.com/office/powerpoint/2010/main" val="90064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Next, you have to choose appropriate processing techniques. For some analytics, this may as simple as visually comparing data to see changes, such as in statistical process control charts, but usually involves more advanced techniques such as regression or machine learning models.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a:p>
        </p:txBody>
      </p:sp>
    </p:spTree>
    <p:extLst>
      <p:ext uri="{BB962C8B-B14F-4D97-AF65-F5344CB8AC3E}">
        <p14:creationId xmlns:p14="http://schemas.microsoft.com/office/powerpoint/2010/main" val="1340844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Naturally, you need to be thinking about the output you want – do you plan on better </a:t>
            </a:r>
            <a:r>
              <a:rPr lang="en-US" i="1" baseline="0" dirty="0"/>
              <a:t>describing</a:t>
            </a:r>
            <a:r>
              <a:rPr lang="en-US" baseline="0" dirty="0"/>
              <a:t> the data for population-based decision making? Or will you be </a:t>
            </a:r>
            <a:r>
              <a:rPr lang="en-US" i="1" baseline="0" dirty="0"/>
              <a:t>predictive</a:t>
            </a:r>
            <a:r>
              <a:rPr lang="en-US" baseline="0" dirty="0"/>
              <a:t> – trying to determine whether a patient who is admitted to the hospital has a high probability of readmission upon discharge. Or is it better to be </a:t>
            </a:r>
            <a:r>
              <a:rPr lang="en-US" i="1" baseline="0" dirty="0"/>
              <a:t>prescriptive</a:t>
            </a:r>
            <a:r>
              <a:rPr lang="en-US" baseline="0" dirty="0"/>
              <a:t> – where you might identify something the patient needs, such as a particular treatment or a care protocol to shorten a stay if there is a readmission.</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a:p>
        </p:txBody>
      </p:sp>
    </p:spTree>
    <p:extLst>
      <p:ext uri="{BB962C8B-B14F-4D97-AF65-F5344CB8AC3E}">
        <p14:creationId xmlns:p14="http://schemas.microsoft.com/office/powerpoint/2010/main" val="2452422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a number of EHR vendors in the marketplace to provide infrastructure supporting data analytics. As described previously, many of these systems may have been designed initially for other operational processes, such as payment. The figure in this slide shows the relative market shares for EHR systems used by professionals and hospitals. The EPIC Systems Corporation is the one most often used by professionals, an indication of its uses in clinics, while the Cerner corporation is has the largest share of systems in hospitals.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a:p>
        </p:txBody>
      </p:sp>
    </p:spTree>
    <p:extLst>
      <p:ext uri="{BB962C8B-B14F-4D97-AF65-F5344CB8AC3E}">
        <p14:creationId xmlns:p14="http://schemas.microsoft.com/office/powerpoint/2010/main" val="412282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several relevant applications for data analytics in clinical settings. One common use is to create dashboards which display performance information and can be aggregated by time period, department, or provider. </a:t>
            </a:r>
          </a:p>
          <a:p>
            <a:r>
              <a:rPr lang="en-US" dirty="0"/>
              <a:t>There are many ways to think about applying</a:t>
            </a:r>
            <a:r>
              <a:rPr lang="en-US" baseline="0" dirty="0"/>
              <a:t> analytics in clinical settings. We focus here on three primary components: dashboards, decision support, and clinical summaries. </a:t>
            </a:r>
          </a:p>
          <a:p>
            <a:r>
              <a:rPr lang="en-US" baseline="0" dirty="0"/>
              <a:t>Dashboards may provide information about a number of metrics, and allow visual analysis for organizations or even use algorithms to determine when a metric changes significantly or is improved compared to others. </a:t>
            </a:r>
          </a:p>
          <a:p>
            <a:r>
              <a:rPr lang="en-US" baseline="0" dirty="0"/>
              <a:t>Decision support is generally defined as the provision of data, information, and knowledge to facilitate more informed decision making. We think of EHR-based decision support as alerts and reminders at the point of care, but analytics may provide recommendations about populations of patients and their risks to facilitate more of our limited attention and resources on those most at risk. </a:t>
            </a:r>
          </a:p>
          <a:p>
            <a:r>
              <a:rPr lang="en-US" baseline="0" dirty="0"/>
              <a:t>Clinical summaries may provide prioritized information about individual patients, allowing decision makers to quickly come to conclusions about potential treatment options or confounding factors. We’ll cover each of these in more detail.</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a:p>
        </p:txBody>
      </p:sp>
    </p:spTree>
    <p:extLst>
      <p:ext uri="{BB962C8B-B14F-4D97-AF65-F5344CB8AC3E}">
        <p14:creationId xmlns:p14="http://schemas.microsoft.com/office/powerpoint/2010/main" val="2648364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objectives for this unit, Data Analytics in Clinical</a:t>
            </a:r>
            <a:r>
              <a:rPr lang="en-US" baseline="0" dirty="0"/>
              <a:t> Settings, are to:</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current state of data analytics in clinical settings,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Identify key tools and approaches to improve analytics capabilities in clinical settings,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Describe different governance and operations strategies in analytics in clinical settings,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395536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Dashboards are</a:t>
            </a:r>
            <a:r>
              <a:rPr lang="en-US" baseline="0" dirty="0"/>
              <a:t> visual displays for understanding how an organization, team, or even individual health care professionals are performing across a variety of areas. This generic example focuses on volume, revenue, and budget categories. The central graphs show revenue by month for a single provider, with the revenue to cost ratio a very positive 6 to 1. </a:t>
            </a:r>
          </a:p>
          <a:p>
            <a:r>
              <a:rPr lang="en-US" baseline="0" dirty="0"/>
              <a:t>Reimbursements and total number of cases handled show variation over time. Although the data is nonsensical in this example, the variation may be concerning for those reviewing the information. Systems may adjust their incentives, seek out root causes for variation, change their supply of staff, or start quality improvement projects to address concerns. Visual analysis is a very powerful tool, but one that has to be used carefully.</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a:p>
        </p:txBody>
      </p:sp>
    </p:spTree>
    <p:extLst>
      <p:ext uri="{BB962C8B-B14F-4D97-AF65-F5344CB8AC3E}">
        <p14:creationId xmlns:p14="http://schemas.microsoft.com/office/powerpoint/2010/main" val="3577415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522288" y="679450"/>
            <a:ext cx="6032500" cy="3394075"/>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For instance,</a:t>
            </a:r>
            <a:r>
              <a:rPr lang="en-US" altLang="en-US" baseline="0" dirty="0"/>
              <a:t> it can be useful to compare hospitals to each other to understand what is possible to achieve for certain outcomes. Here, a group of Portland, Oregon hospitals are compared in their readmission rates for heart attack patients. With lower rates being better, a hospital with a higher rate, such as the one on the bottom, may be concerned about public perception of their care, and seek to address it. The yellow bars, however, show that the variation expected with these small numbers of patients is high, so the difference in rates may be random, rather than from real problems. </a:t>
            </a:r>
          </a:p>
          <a:p>
            <a:r>
              <a:rPr lang="en-US" altLang="en-US" baseline="0" dirty="0"/>
              <a:t>The ability to display error bars related to variation is another useful analytic technique. </a:t>
            </a:r>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FAC15-CD46-4048-982D-4EEFD7D29BB7}" type="slidenum">
              <a:rPr lang="en-US" altLang="en-US" smtClean="0"/>
              <a:pPr/>
              <a:t>21</a:t>
            </a:fld>
            <a:endParaRPr lang="en-US" altLang="en-US"/>
          </a:p>
        </p:txBody>
      </p:sp>
    </p:spTree>
    <p:extLst>
      <p:ext uri="{BB962C8B-B14F-4D97-AF65-F5344CB8AC3E}">
        <p14:creationId xmlns:p14="http://schemas.microsoft.com/office/powerpoint/2010/main" val="1871919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522288" y="679450"/>
            <a:ext cx="6032500" cy="3394075"/>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dirty="0"/>
              <a:t>Outcomes such as readmission also have another issue – take a minute to think about why risk adjustment for patient factors would be especially important here. </a:t>
            </a:r>
          </a:p>
          <a:p>
            <a:r>
              <a:rPr lang="en-US" altLang="en-US" baseline="0" dirty="0"/>
              <a:t>If you thought that the risk of readmission may vary widely between patients with heart attacks, you would be correct. Risk adjustment would allow ‘fair’ comparisons between systems that attract very complex patients and those with more straightforward needs.</a:t>
            </a:r>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FAC15-CD46-4048-982D-4EEFD7D29BB7}" type="slidenum">
              <a:rPr lang="en-US" altLang="en-US" smtClean="0"/>
              <a:pPr/>
              <a:t>22</a:t>
            </a:fld>
            <a:endParaRPr lang="en-US" altLang="en-US"/>
          </a:p>
        </p:txBody>
      </p:sp>
    </p:spTree>
    <p:extLst>
      <p:ext uri="{BB962C8B-B14F-4D97-AF65-F5344CB8AC3E}">
        <p14:creationId xmlns:p14="http://schemas.microsoft.com/office/powerpoint/2010/main" val="2724579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Decision support is</a:t>
            </a:r>
            <a:r>
              <a:rPr lang="en-US" baseline="0" dirty="0"/>
              <a:t> providing information that should help improve health care decision making. When using analytics, people may be confused by the ‘help’ if the source isn’t clear. If we use algorithms to produce an overall risk score, and ask clinicians to target services to patients at higher risk, they may resist. If you let them adjudicate, or judge the score based on their sense of what the person needs, it may help them use your analysis more easily. However, this is only the start of the issue; patients may not be interested in the services or may need to have those services explained to them carefully. Thus, successful risk prediction implementation is mostly about how best to get the analysis in front of people in a way they understand and doesn’t over burden them cognitively. If you think very carefully about how to integrate the information into their normal clinical workflows, this will help. If you can provide the prediction right in the EHR system, for instance, and allow them to change the score in the same place, you might have much more success than just providing a score. Similarly, you might attach the risk score to a standard chronic illness or preventive care workflow, adding the risk score as another piece of information to address with clear guidelines about what to do next. That may be to follow-up more frequently, discuss the issues, or provide a referral. Another consideration would be adding the information in very obvious locations, such as the ‘banner’ with the patient’s name and other information about them.</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a:p>
        </p:txBody>
      </p:sp>
    </p:spTree>
    <p:extLst>
      <p:ext uri="{BB962C8B-B14F-4D97-AF65-F5344CB8AC3E}">
        <p14:creationId xmlns:p14="http://schemas.microsoft.com/office/powerpoint/2010/main" val="3676104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Clinical summaries can</a:t>
            </a:r>
            <a:r>
              <a:rPr lang="en-US" baseline="0" dirty="0"/>
              <a:t> be very helpful. Here is one from an open source system called the Integrated Care Coordination Information System that Dorr et al. developed. Here you see key information about demographics and relationships, and you can see that a care manager relationship is provided – this might tell the user the patient is in intensive care management. Similarly, the empty caregiver data may prompt the provider to ask the patient with dementia who helps care for them. Other data, such as providing a history of utilization or even utilization risk scores if available, may be provided in graphs with variation over time and recommended levels by color to remind providers to act.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a:p>
        </p:txBody>
      </p:sp>
    </p:spTree>
    <p:extLst>
      <p:ext uri="{BB962C8B-B14F-4D97-AF65-F5344CB8AC3E}">
        <p14:creationId xmlns:p14="http://schemas.microsoft.com/office/powerpoint/2010/main" val="474959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One</a:t>
            </a:r>
            <a:r>
              <a:rPr lang="en-US" baseline="0" dirty="0"/>
              <a:t> key aspect of analytics is generating some result about the way care was delivered or the outcomes that were achieved.  How do you know if this information is important? By using comparison and logic as a tool to guide future efforts. For instance, some outcomes should never happen – such as wrong site surgery, where the surgeon operates on the wrong limb or the wrong side of the patient – but trying to predict and prevent </a:t>
            </a:r>
            <a:r>
              <a:rPr lang="en-US" i="1" baseline="0" dirty="0"/>
              <a:t>every</a:t>
            </a:r>
            <a:r>
              <a:rPr lang="en-US" baseline="0" dirty="0"/>
              <a:t> instance of an event will get more and more expensive as the number of events approaches zero. This marginal cost – the cost to reduce one adverse outcome – can grow so rapidly that all the available effort is used trying to prevent all events from occurring.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a:p>
        </p:txBody>
      </p:sp>
    </p:spTree>
    <p:extLst>
      <p:ext uri="{BB962C8B-B14F-4D97-AF65-F5344CB8AC3E}">
        <p14:creationId xmlns:p14="http://schemas.microsoft.com/office/powerpoint/2010/main" val="1855261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Others may need other standards to compare to, such as the percent of patients with diabetes whose disease is under control via a lab test known as </a:t>
            </a:r>
            <a:r>
              <a:rPr lang="en-US" baseline="0"/>
              <a:t>Hemoglobin A1c. </a:t>
            </a:r>
            <a:r>
              <a:rPr lang="en-US" baseline="0" dirty="0"/>
              <a:t>Other institutions can also be used. Seeing what is achievable by the best institutions and then who is truly better and worse than average may be helpful to understand how to target analytic efforts. You can compare to your own performance over time, even using ‘statistical’ controls by generating rules based on previous variation to detect surprising changes in outcomes. You can also look among providers, although often the number of people treated for a certain condition by a particular provider may be small enough that differences can’t be reliably detected.</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a:p>
        </p:txBody>
      </p:sp>
    </p:spTree>
    <p:extLst>
      <p:ext uri="{BB962C8B-B14F-4D97-AF65-F5344CB8AC3E}">
        <p14:creationId xmlns:p14="http://schemas.microsoft.com/office/powerpoint/2010/main" val="2068054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is value-based care and how can we apply analytics in</a:t>
            </a:r>
            <a:r>
              <a:rPr lang="en-US" baseline="0" dirty="0"/>
              <a:t> value-based care? </a:t>
            </a:r>
          </a:p>
          <a:p>
            <a:r>
              <a:rPr lang="en-US" baseline="0" dirty="0"/>
              <a:t>First, value is benefit over cost or quality over cost. What do these terms mean? First ‘Benefit’ or ‘quality’. They are very generic concepts, which may mean ‘health produced’ or ‘harm avoided’. They may mean the satisfaction derived by patients from care. At times, they mean that the expected evidence-based approaches were followed. These can be difficult to measure. However, analytics is often used to predict when these outcomes are more or less likely to occur, and provide guidance for when the system should intervene to raise quality. Most value-based care programs use a mix of health outcomes, quality measures, and patient satisfaction to try to capture the diverse benefit, meaning that the analysis may need to predict a similarly complex set of benefits.</a:t>
            </a:r>
          </a:p>
          <a:p>
            <a:endParaRPr lang="en-US" baseline="0"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a:p>
        </p:txBody>
      </p:sp>
    </p:spTree>
    <p:extLst>
      <p:ext uri="{BB962C8B-B14F-4D97-AF65-F5344CB8AC3E}">
        <p14:creationId xmlns:p14="http://schemas.microsoft.com/office/powerpoint/2010/main" val="588712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Cost is generic as well; the charges or bills for health care are not at all predictable, in part because the contracts and health entities in the market, like insurers and large health systems, are complex and haven’t been transparent to costs. Some costs may be straightforward, like the time, wages, equipment, and facility costs needed to perform surgery. ‘Bundled’ payments attempt to provide a single cost for an ‘efficient’ surgery by summing all components and letting the surgeon and system try to provide a high quality product under a single cost. The system may try to predict complex procedures or how to reduce variations that are expensive without being useful. Many costs, however, are very complex. If a patient has expensive health care needs, we can add up those costs, but what about care management that tries to reduce those costs? How do you know when the costs aren’t occurring. Often, comparisons are used but are not performed.</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a:p>
        </p:txBody>
      </p:sp>
    </p:spTree>
    <p:extLst>
      <p:ext uri="{BB962C8B-B14F-4D97-AF65-F5344CB8AC3E}">
        <p14:creationId xmlns:p14="http://schemas.microsoft.com/office/powerpoint/2010/main" val="3013769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Finally, we summarize this lecture by reminding you that </a:t>
            </a:r>
          </a:p>
          <a:p>
            <a:r>
              <a:rPr lang="en-US" dirty="0"/>
              <a:t>Data analytics has no single definition, but uses analysis</a:t>
            </a:r>
            <a:r>
              <a:rPr lang="en-US" baseline="0" dirty="0"/>
              <a:t> to help make better decisions in health care, </a:t>
            </a:r>
          </a:p>
          <a:p>
            <a:r>
              <a:rPr lang="en-US" baseline="0" dirty="0"/>
              <a:t>Data analytics in clinical settings is still quite limited but growing, </a:t>
            </a:r>
          </a:p>
          <a:p>
            <a:r>
              <a:rPr lang="en-US" baseline="0" dirty="0"/>
              <a:t>And, there are many tools to facilitate analytics including dashboards, decision support, and clinical summaries.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a:p>
        </p:txBody>
      </p:sp>
    </p:spTree>
    <p:extLst>
      <p:ext uri="{BB962C8B-B14F-4D97-AF65-F5344CB8AC3E}">
        <p14:creationId xmlns:p14="http://schemas.microsoft.com/office/powerpoint/2010/main" val="34679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Discuss value-based payment systems and the role of data analytics in achieving their potential,</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And</a:t>
            </a:r>
            <a:r>
              <a:rPr lang="en-US" sz="1000" kern="1200" baseline="0" dirty="0">
                <a:solidFill>
                  <a:schemeClr val="tx1"/>
                </a:solidFill>
                <a:effectLst/>
                <a:latin typeface="Arial" pitchFamily="34" charset="0"/>
                <a:ea typeface="+mn-ea"/>
                <a:cs typeface="Arial" pitchFamily="34" charset="0"/>
              </a:rPr>
              <a:t> a</a:t>
            </a:r>
            <a:r>
              <a:rPr lang="en-US" sz="1000" kern="1200" dirty="0">
                <a:solidFill>
                  <a:schemeClr val="tx1"/>
                </a:solidFill>
                <a:effectLst/>
                <a:latin typeface="Arial" pitchFamily="34" charset="0"/>
                <a:ea typeface="+mn-ea"/>
                <a:cs typeface="Arial" pitchFamily="34" charset="0"/>
              </a:rPr>
              <a:t>nalyze data used in population management and value-based care systems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a:p>
        </p:txBody>
      </p:sp>
    </p:spTree>
    <p:extLst>
      <p:ext uri="{BB962C8B-B14F-4D97-AF65-F5344CB8AC3E}">
        <p14:creationId xmlns:p14="http://schemas.microsoft.com/office/powerpoint/2010/main" val="767970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Governance of how analytics is organized, implemented, and interpreted is very important, especially as we try to improve the value of care by improving benefit of care services at the same or lower cost.</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a:p>
        </p:txBody>
      </p:sp>
    </p:spTree>
    <p:extLst>
      <p:ext uri="{BB962C8B-B14F-4D97-AF65-F5344CB8AC3E}">
        <p14:creationId xmlns:p14="http://schemas.microsoft.com/office/powerpoint/2010/main" val="2282850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References. 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a:p>
        </p:txBody>
      </p:sp>
    </p:spTree>
    <p:extLst>
      <p:ext uri="{BB962C8B-B14F-4D97-AF65-F5344CB8AC3E}">
        <p14:creationId xmlns:p14="http://schemas.microsoft.com/office/powerpoint/2010/main" val="192713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References. 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a:p>
        </p:txBody>
      </p:sp>
    </p:spTree>
    <p:extLst>
      <p:ext uri="{BB962C8B-B14F-4D97-AF65-F5344CB8AC3E}">
        <p14:creationId xmlns:p14="http://schemas.microsoft.com/office/powerpoint/2010/main" val="2120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a:p>
        </p:txBody>
      </p:sp>
    </p:spTree>
    <p:extLst>
      <p:ext uri="{BB962C8B-B14F-4D97-AF65-F5344CB8AC3E}">
        <p14:creationId xmlns:p14="http://schemas.microsoft.com/office/powerpoint/2010/main" val="133886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First,</a:t>
            </a:r>
            <a:r>
              <a:rPr lang="en-US" baseline="0" dirty="0"/>
              <a:t> let’s review some definitions of data analytics before we start to explore analytics in clinical settings. </a:t>
            </a:r>
          </a:p>
          <a:p>
            <a:r>
              <a:rPr lang="en-US" sz="1000" kern="1200" dirty="0">
                <a:solidFill>
                  <a:schemeClr val="tx1"/>
                </a:solidFill>
                <a:effectLst/>
                <a:latin typeface="Arial" pitchFamily="34" charset="0"/>
                <a:ea typeface="+mn-ea"/>
                <a:cs typeface="Arial" pitchFamily="34" charset="0"/>
              </a:rPr>
              <a:t>According to an influential piece written by Davenport and Harris, data analytics is “The extensive use of data, statistical and quantitative analysis, explanatory and predictive models, and fact-based management to drive decisions and actions.”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a:p>
        </p:txBody>
      </p:sp>
    </p:spTree>
    <p:extLst>
      <p:ext uri="{BB962C8B-B14F-4D97-AF65-F5344CB8AC3E}">
        <p14:creationId xmlns:p14="http://schemas.microsoft.com/office/powerpoint/2010/main" val="84416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Another definition, from IBM, describes data analytics as “The systematic use of data and related business insights developed through applied analytical disciplines, such as statistical, contextual, quantitative, predictive, cognitive, and other models to drive fact-based decision making for planning, management, measurement, and learning.” </a:t>
            </a:r>
          </a:p>
          <a:p>
            <a:r>
              <a:rPr lang="en-US" sz="1000" kern="1200" dirty="0">
                <a:solidFill>
                  <a:schemeClr val="tx1"/>
                </a:solidFill>
                <a:effectLst/>
                <a:latin typeface="Arial" pitchFamily="34" charset="0"/>
                <a:ea typeface="+mn-ea"/>
                <a:cs typeface="Arial" pitchFamily="34" charset="0"/>
              </a:rPr>
              <a:t>So there is a common flavor to uses of the term “Data Analytics” but no textbook definition.</a:t>
            </a:r>
            <a:endParaRPr lang="en-US" baseline="0"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a:p>
        </p:txBody>
      </p:sp>
    </p:spTree>
    <p:extLst>
      <p:ext uri="{BB962C8B-B14F-4D97-AF65-F5344CB8AC3E}">
        <p14:creationId xmlns:p14="http://schemas.microsoft.com/office/powerpoint/2010/main" val="2895969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Both of these definitions specifically highlight the influence of analytics on decisions through new insights from models and analyses. This is very different from only measuring something and putting it in a report. While reporting </a:t>
            </a:r>
            <a:r>
              <a:rPr lang="en-US" i="1" baseline="0" dirty="0"/>
              <a:t>can</a:t>
            </a:r>
            <a:r>
              <a:rPr lang="en-US" baseline="0" dirty="0"/>
              <a:t> be useful, here we are concerned with how this kind of analytics is applied in clinical settings.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a:p>
        </p:txBody>
      </p:sp>
    </p:spTree>
    <p:extLst>
      <p:ext uri="{BB962C8B-B14F-4D97-AF65-F5344CB8AC3E}">
        <p14:creationId xmlns:p14="http://schemas.microsoft.com/office/powerpoint/2010/main" val="39710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custDataLst>
              <p:tags r:id="rId1"/>
            </p:custDataLst>
          </p:nvPr>
        </p:nvSpPr>
        <p:spPr/>
        <p:txBody>
          <a:bodyPr/>
          <a:lstStyle/>
          <a:p>
            <a:r>
              <a:rPr lang="en-US" dirty="0"/>
              <a:t>How do health</a:t>
            </a:r>
            <a:r>
              <a:rPr lang="en-US" baseline="0" dirty="0"/>
              <a:t> systems and other health related entities use analytics? From a survey reported on by Health Care IT news, we see that the top uses are:</a:t>
            </a:r>
          </a:p>
          <a:p>
            <a:pPr marL="171450" indent="-171450">
              <a:buFont typeface="Arial" panose="020B0604020202020204" pitchFamily="34" charset="0"/>
              <a:buChar char="•"/>
            </a:pPr>
            <a:r>
              <a:rPr lang="en-US" baseline="0" dirty="0"/>
              <a:t>Identifying patients for care management, </a:t>
            </a:r>
          </a:p>
          <a:p>
            <a:pPr marL="171450" indent="-171450">
              <a:buFont typeface="Arial" panose="020B0604020202020204" pitchFamily="34" charset="0"/>
              <a:buChar char="•"/>
            </a:pPr>
            <a:r>
              <a:rPr lang="en-US" baseline="0" dirty="0"/>
              <a:t>Predicting clinical outcomes, </a:t>
            </a:r>
          </a:p>
          <a:p>
            <a:pPr marL="171450" indent="-171450">
              <a:buFont typeface="Arial" panose="020B0604020202020204" pitchFamily="34" charset="0"/>
              <a:buChar char="•"/>
            </a:pPr>
            <a:r>
              <a:rPr lang="en-US" baseline="0" dirty="0"/>
              <a:t>Understanding how to improve performance across the system, </a:t>
            </a:r>
          </a:p>
          <a:p>
            <a:pPr marL="171450" indent="-171450">
              <a:buFont typeface="Arial" panose="020B0604020202020204" pitchFamily="34" charset="0"/>
              <a:buChar char="•"/>
            </a:pPr>
            <a:r>
              <a:rPr lang="en-US" baseline="0" dirty="0"/>
              <a:t>And providing support to decision makers while providing direct care to patients. </a:t>
            </a:r>
          </a:p>
          <a:p>
            <a:r>
              <a:rPr lang="en-US" baseline="0" dirty="0"/>
              <a:t>Different examples of these uses might include identifying patients with multiple chronic physical and mental health needs who need a health professional called a care manager to help them with their care planning and goals. Similarly, we might provide advice through the Electronic Health Record system, or EHR, when a child comes in with head trauma, to determine whether the risk for brain injury is high enough to warrant a CT scan. </a:t>
            </a:r>
          </a:p>
          <a:p>
            <a:r>
              <a:rPr lang="en-US" baseline="0" dirty="0"/>
              <a:t>Although this lecture will deal with particular approaches, it is very important to remember that this kind of analytics requires a significant amount of data, often from different sources, and the work to combine them to be useful for analytics can be a major issue. </a:t>
            </a:r>
            <a:endParaRPr lang="en-US" dirty="0"/>
          </a:p>
        </p:txBody>
      </p:sp>
      <p:sp>
        <p:nvSpPr>
          <p:cNvPr id="4" name="Slide Number Placeholder 3"/>
          <p:cNvSpPr>
            <a:spLocks noGrp="1"/>
          </p:cNvSpPr>
          <p:nvPr>
            <p:ph type="sldNum" sz="quarter" idx="10"/>
          </p:nvPr>
        </p:nvSpPr>
        <p:spPr/>
        <p:txBody>
          <a:bodyPr/>
          <a:lstStyle/>
          <a:p>
            <a:fld id="{480285B8-9AA5-4172-8736-C7E86ABAF5B3}" type="slidenum">
              <a:rPr lang="en-US" smtClean="0"/>
              <a:t>7</a:t>
            </a:fld>
            <a:endParaRPr lang="en-US"/>
          </a:p>
        </p:txBody>
      </p:sp>
    </p:spTree>
    <p:extLst>
      <p:ext uri="{BB962C8B-B14F-4D97-AF65-F5344CB8AC3E}">
        <p14:creationId xmlns:p14="http://schemas.microsoft.com/office/powerpoint/2010/main" val="125882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In clinical settings, it is important to distinguish between data that are internal to the organization versus data that are external to the organization which were acquired for analytics purposes. For instance, a clinic may obtain utilization and cost information from data produced by other organizations or sources. Examples of this would be obtaining hospital visit information, emergency department visit information, or obtaining the claims data for a patient.</a:t>
            </a:r>
            <a:r>
              <a:rPr lang="en-US" baseline="0" dirty="0"/>
              <a:t> </a:t>
            </a:r>
          </a:p>
          <a:p>
            <a:r>
              <a:rPr lang="en-US" baseline="0" dirty="0"/>
              <a:t>Organizations might have access to sources of their own data, such as those stored when patients register for treatment or when bills are submitted for certain treatments. These data sources are nearly always electronic, even when practices don’t have an EHR. </a:t>
            </a:r>
          </a:p>
          <a:p>
            <a:r>
              <a:rPr lang="en-US" baseline="0" dirty="0"/>
              <a:t>When practices </a:t>
            </a:r>
            <a:r>
              <a:rPr lang="en-US" i="1" baseline="0" dirty="0"/>
              <a:t>do</a:t>
            </a:r>
            <a:r>
              <a:rPr lang="en-US" baseline="0" dirty="0"/>
              <a:t> have an EHR, an organization can access </a:t>
            </a:r>
            <a:r>
              <a:rPr lang="en-US" i="1" baseline="0" dirty="0"/>
              <a:t>structured</a:t>
            </a:r>
            <a:r>
              <a:rPr lang="en-US" baseline="0" dirty="0"/>
              <a:t> clinical data – such as vital signs, medications and other treatments, and lab values. Even </a:t>
            </a:r>
            <a:r>
              <a:rPr lang="en-US" i="1" baseline="0" dirty="0"/>
              <a:t>with</a:t>
            </a:r>
            <a:r>
              <a:rPr lang="en-US" baseline="0" dirty="0"/>
              <a:t> electronic data, the majority of the data is in narrative or note form, and therefore unstructured. Many advanced systems have started to use techniques called natural language processing to extract structured data from the notes. However, for many analytic uses, information about utilization in other settings is needed, so organizations may need to purchase or acquire this data. For instance, most systems know if they prescribe a medication, but they don’t know whether the patient actually fills the prescription at a pharmacy. Some studies have shown that up to 50% of prescriptions do not get filled. Predicting outcomes for patients who are unable to take the treatment provided can be challenging, so knowing if the patient will be unable to fill the prescription for reasons of cost or unreported adverse effects is important. </a:t>
            </a:r>
          </a:p>
          <a:p>
            <a:r>
              <a:rPr lang="en-US" baseline="0" dirty="0"/>
              <a:t>Most important in clinical data analytics, however, is information about previous utilization of expensive health care services, like hospitalizations, which is often completed in different systems: in the hospital, the emergency department, or even through the total claims that a patient submitted to the payer. Some communities share this information with each other through health information exchanges, or </a:t>
            </a:r>
            <a:r>
              <a:rPr lang="en-US" baseline="0" dirty="0" err="1"/>
              <a:t>HIEs</a:t>
            </a:r>
            <a:r>
              <a:rPr lang="en-US" baseline="0" dirty="0"/>
              <a:t>, which can improve the timeliness of the data, since HIEs often exchange data immediately whereas payers can take a long time to release claims data.</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a:p>
        </p:txBody>
      </p:sp>
    </p:spTree>
    <p:extLst>
      <p:ext uri="{BB962C8B-B14F-4D97-AF65-F5344CB8AC3E}">
        <p14:creationId xmlns:p14="http://schemas.microsoft.com/office/powerpoint/2010/main" val="393409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goals</a:t>
            </a:r>
            <a:r>
              <a:rPr lang="en-US" baseline="0" dirty="0"/>
              <a:t> of your analytics will change dramatically depending on the type of organization you work in. </a:t>
            </a:r>
          </a:p>
          <a:p>
            <a:r>
              <a:rPr lang="en-US" baseline="0" dirty="0"/>
              <a:t>Organizations that provide direct patient care, like clinics and hospitals, often have clinical and administrative data related to their own patients. They do not usually have </a:t>
            </a:r>
            <a:r>
              <a:rPr lang="en-US" i="1" baseline="0" dirty="0"/>
              <a:t>complete</a:t>
            </a:r>
            <a:r>
              <a:rPr lang="en-US" baseline="0" dirty="0"/>
              <a:t> utilization data, though, since they may represent a small portion of a particular patient’s health care experience. </a:t>
            </a:r>
          </a:p>
          <a:p>
            <a:r>
              <a:rPr lang="en-US" baseline="0" dirty="0"/>
              <a:t>Conversely, payers have mostly claims data – visits to providers and hospitals, procedures completed such as immunizations or lab tests – and the diagnoses used to support those choices. They do not generally have clinical results. For instance, payers know a cholesterol test was done, but not the values returned in the lab results. This obviously limits analytics that might predict clinical outcomes. Similarly, payers often do not get their information quickly, so usually have difficulty performing point-of-care analytics. </a:t>
            </a:r>
            <a:r>
              <a:rPr lang="en-US" sz="1000" kern="1200" dirty="0">
                <a:solidFill>
                  <a:schemeClr val="tx1"/>
                </a:solidFill>
                <a:effectLst/>
                <a:latin typeface="Arial" pitchFamily="34" charset="0"/>
                <a:ea typeface="+mn-ea"/>
                <a:cs typeface="Arial" pitchFamily="34" charset="0"/>
              </a:rPr>
              <a:t>It is important to note that these data are not necessarily collected for analytic purposes and instead may be aimed at documentation for transactions.</a:t>
            </a:r>
            <a:endParaRPr lang="en-US" baseline="0" dirty="0"/>
          </a:p>
          <a:p>
            <a:r>
              <a:rPr lang="en-US" baseline="0" dirty="0"/>
              <a:t>Integrated health systems, which often have the health professionals, the hospitals, the clinics, and, frequently, the payers integrated together, might have all the sources together and can do more. Kaiser Permanente is one of the largest integrated delivery systems in the United States. They can perform highly complex planning and decision making analytics by combining data. </a:t>
            </a:r>
          </a:p>
          <a:p>
            <a:r>
              <a:rPr lang="en-US" baseline="0" dirty="0"/>
              <a:t>Some payers acquire this data and offer services related to it, since they may be naturally more inclined to use predictive models for future utilization, for instance, than providers, as their business model depends on it. </a:t>
            </a:r>
          </a:p>
          <a:p>
            <a:r>
              <a:rPr lang="en-US" baseline="0" dirty="0"/>
              <a:t>Independent practices, however, may truly struggle to get data out of the EHR and have few people with informatics experience to work with the data.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a:p>
        </p:txBody>
      </p:sp>
    </p:spTree>
    <p:extLst>
      <p:ext uri="{BB962C8B-B14F-4D97-AF65-F5344CB8AC3E}">
        <p14:creationId xmlns:p14="http://schemas.microsoft.com/office/powerpoint/2010/main" val="2605185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62655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569984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ONC Picture in Midd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28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22606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601" y="3860800"/>
            <a:ext cx="1097068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33"/>
          </p:nvPr>
        </p:nvSpPr>
        <p:spPr>
          <a:xfrm>
            <a:off x="609601" y="4394200"/>
            <a:ext cx="10970684" cy="1812608"/>
          </a:xfrm>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3727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327521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256786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NC Lecture-with Attrib">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5"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custDataLst>
      <p:tags r:id="rId1"/>
    </p:custDataLst>
    <p:extLst>
      <p:ext uri="{BB962C8B-B14F-4D97-AF65-F5344CB8AC3E}">
        <p14:creationId xmlns:p14="http://schemas.microsoft.com/office/powerpoint/2010/main" val="322095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Lecture with Attribu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2697480"/>
          </a:xfrm>
          <a:prstGeom prst="rect">
            <a:avLst/>
          </a:prstGeom>
        </p:spPr>
        <p:txBody>
          <a:bodyPr/>
          <a:lstStyle>
            <a:lvl1pPr>
              <a:defRPr sz="3000">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15"/>
          </p:nvPr>
        </p:nvSpPr>
        <p:spPr>
          <a:xfrm>
            <a:off x="609601" y="4435475"/>
            <a:ext cx="10970684" cy="1085850"/>
          </a:xfrm>
        </p:spPr>
        <p:txBody>
          <a:bodyPr/>
          <a:lstStyle>
            <a:lvl1pPr marL="0" indent="0">
              <a:buFont typeface="Arial" panose="020B0604020202020204" pitchFamily="34" charset="0"/>
              <a:buNone/>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5563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21" name="Text Placeholder 1"/>
          <p:cNvSpPr>
            <a:spLocks noGrp="1"/>
          </p:cNvSpPr>
          <p:nvPr>
            <p:ph type="body" sz="quarter" idx="33" hasCustomPrompt="1"/>
          </p:nvPr>
        </p:nvSpPr>
        <p:spPr>
          <a:xfrm>
            <a:off x="6505337" y="6278880"/>
            <a:ext cx="4292441"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Text Placeholder 1"/>
          <p:cNvSpPr>
            <a:spLocks noGrp="1"/>
          </p:cNvSpPr>
          <p:nvPr>
            <p:ph type="body" sz="quarter" idx="34" hasCustomPrompt="1"/>
          </p:nvPr>
        </p:nvSpPr>
        <p:spPr>
          <a:xfrm>
            <a:off x="609598" y="1469628"/>
            <a:ext cx="5051775" cy="359173"/>
          </a:xfrm>
        </p:spPr>
        <p:txBody>
          <a:bodyPr anchor="t"/>
          <a:lstStyle>
            <a:lvl1pPr marL="0" indent="0" algn="ctr">
              <a:buNone/>
              <a:defRPr sz="20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0" name="Text Placeholder 1"/>
          <p:cNvSpPr>
            <a:spLocks noGrp="1"/>
          </p:cNvSpPr>
          <p:nvPr>
            <p:ph type="body" sz="quarter" idx="35" hasCustomPrompt="1"/>
          </p:nvPr>
        </p:nvSpPr>
        <p:spPr>
          <a:xfrm>
            <a:off x="6664411" y="1469628"/>
            <a:ext cx="4916692" cy="359173"/>
          </a:xfrm>
        </p:spPr>
        <p:txBody>
          <a:bodyPr anchor="t"/>
          <a:lstStyle>
            <a:lvl1pPr marL="0" indent="0" algn="ctr">
              <a:buNone/>
              <a:defRPr sz="20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4" name="Picture Placeholder 3"/>
          <p:cNvSpPr>
            <a:spLocks noGrp="1"/>
          </p:cNvSpPr>
          <p:nvPr>
            <p:ph type="pic" sz="quarter" idx="36"/>
          </p:nvPr>
        </p:nvSpPr>
        <p:spPr>
          <a:xfrm>
            <a:off x="625044" y="1880790"/>
            <a:ext cx="5075767" cy="4291410"/>
          </a:xfrm>
        </p:spPr>
        <p:txBody>
          <a:bodyPr/>
          <a:lstStyle>
            <a:lvl1pPr marL="0" indent="0">
              <a:buNone/>
              <a:defRPr/>
            </a:lvl1pPr>
          </a:lstStyle>
          <a:p>
            <a:endParaRPr lang="en-US" dirty="0"/>
          </a:p>
        </p:txBody>
      </p:sp>
      <p:sp>
        <p:nvSpPr>
          <p:cNvPr id="12" name="Picture Placeholder 3"/>
          <p:cNvSpPr>
            <a:spLocks noGrp="1"/>
          </p:cNvSpPr>
          <p:nvPr>
            <p:ph type="pic" sz="quarter" idx="37"/>
          </p:nvPr>
        </p:nvSpPr>
        <p:spPr>
          <a:xfrm>
            <a:off x="6505337" y="1880790"/>
            <a:ext cx="5075767" cy="4291410"/>
          </a:xfrm>
        </p:spPr>
        <p:txBody>
          <a:bodyPr/>
          <a:lstStyle>
            <a:lvl1pPr marL="0" indent="0">
              <a:buNone/>
              <a:defRPr/>
            </a:lvl1pPr>
          </a:lstStyle>
          <a:p>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NC Top to Bottom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1203960"/>
          </a:xfrm>
          <a:prstGeom prst="rect">
            <a:avLst/>
          </a:prstGeom>
        </p:spPr>
        <p:txBody>
          <a:bodyPr/>
          <a:lstStyle>
            <a:lvl1pPr marL="0" indent="0">
              <a:buNone/>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p:txBody>
      </p:sp>
      <p:sp>
        <p:nvSpPr>
          <p:cNvPr id="20" name="Text Placeholder 1"/>
          <p:cNvSpPr>
            <a:spLocks noGrp="1"/>
          </p:cNvSpPr>
          <p:nvPr>
            <p:ph type="body" sz="quarter" idx="32" hasCustomPrompt="1"/>
          </p:nvPr>
        </p:nvSpPr>
        <p:spPr>
          <a:xfrm>
            <a:off x="609598" y="2812097"/>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09597" y="3581400"/>
            <a:ext cx="10971504" cy="25908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23578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C 3 Pie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2143531"/>
          </a:xfrm>
          <a:prstGeom prst="rect">
            <a:avLst/>
          </a:prstGeom>
        </p:spPr>
        <p:txBody>
          <a:bodyPr/>
          <a:lstStyle>
            <a:lvl1pPr marL="0" indent="0">
              <a:buNone/>
              <a:defRPr sz="2400">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20" name="Text Placeholder 1"/>
          <p:cNvSpPr>
            <a:spLocks noGrp="1"/>
          </p:cNvSpPr>
          <p:nvPr>
            <p:ph type="body" sz="quarter" idx="32" hasCustomPrompt="1"/>
          </p:nvPr>
        </p:nvSpPr>
        <p:spPr>
          <a:xfrm>
            <a:off x="609601" y="3797000"/>
            <a:ext cx="4584964" cy="277853"/>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hasCustomPrompt="1"/>
          </p:nvPr>
        </p:nvSpPr>
        <p:spPr>
          <a:xfrm>
            <a:off x="6197600" y="1600200"/>
            <a:ext cx="5388864" cy="4108142"/>
          </a:xfrm>
          <a:prstGeom prst="rect">
            <a:avLst/>
          </a:prstGeom>
        </p:spPr>
        <p:txBody>
          <a:bodyPr/>
          <a:lstStyle>
            <a:lvl1pPr marL="0" indent="0">
              <a:buNone/>
              <a:defRPr sz="24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a:t>
            </a:r>
            <a:r>
              <a:rPr lang="en-US" dirty="0" err="1"/>
              <a:t>stylesel</a:t>
            </a:r>
            <a:endParaRPr lang="en-US" dirty="0"/>
          </a:p>
        </p:txBody>
      </p:sp>
      <p:sp>
        <p:nvSpPr>
          <p:cNvPr id="21" name="Text Placeholder 1"/>
          <p:cNvSpPr>
            <a:spLocks noGrp="1"/>
          </p:cNvSpPr>
          <p:nvPr>
            <p:ph type="body" sz="quarter" idx="33" hasCustomPrompt="1"/>
          </p:nvPr>
        </p:nvSpPr>
        <p:spPr>
          <a:xfrm>
            <a:off x="6197601" y="5719291"/>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Picture Placeholder 3"/>
          <p:cNvSpPr>
            <a:spLocks noGrp="1"/>
          </p:cNvSpPr>
          <p:nvPr>
            <p:ph type="pic" sz="quarter" idx="34"/>
          </p:nvPr>
        </p:nvSpPr>
        <p:spPr>
          <a:xfrm>
            <a:off x="609601" y="4181476"/>
            <a:ext cx="2077375" cy="2468563"/>
          </a:xfrm>
        </p:spPr>
        <p:txBody>
          <a:bodyPr/>
          <a:lstStyle>
            <a:lvl1pPr marL="0" indent="0">
              <a:buNone/>
              <a:defRPr/>
            </a:lvl1pPr>
          </a:lstStyle>
          <a:p>
            <a:endParaRPr lang="en-US" dirty="0"/>
          </a:p>
        </p:txBody>
      </p:sp>
      <p:sp>
        <p:nvSpPr>
          <p:cNvPr id="5" name="Text Placeholder 4"/>
          <p:cNvSpPr>
            <a:spLocks noGrp="1"/>
          </p:cNvSpPr>
          <p:nvPr>
            <p:ph type="body" sz="quarter" idx="35"/>
          </p:nvPr>
        </p:nvSpPr>
        <p:spPr>
          <a:xfrm>
            <a:off x="2840567" y="4181476"/>
            <a:ext cx="3158067" cy="2468563"/>
          </a:xfrm>
        </p:spPr>
        <p:txBody>
          <a:bodyPr/>
          <a:lstStyle>
            <a:lvl1pPr marL="0" indent="0">
              <a:buNone/>
              <a:defRPr/>
            </a:lvl1pPr>
            <a:lvl2pPr marL="0" indent="0">
              <a:buNone/>
              <a:defRPr sz="2400"/>
            </a:lvl2pPr>
          </a:lstStyle>
          <a:p>
            <a:pPr lvl="1"/>
            <a:r>
              <a:rPr lang="en-US" dirty="0"/>
              <a:t>Click to edit Master text styles</a:t>
            </a:r>
          </a:p>
        </p:txBody>
      </p:sp>
    </p:spTree>
    <p:custDataLst>
      <p:tags r:id="rId1"/>
    </p:custDataLst>
    <p:extLst>
      <p:ext uri="{BB962C8B-B14F-4D97-AF65-F5344CB8AC3E}">
        <p14:creationId xmlns:p14="http://schemas.microsoft.com/office/powerpoint/2010/main" val="28920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4086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C Multiple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600" y="1600200"/>
            <a:ext cx="7603067" cy="29718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90229" y="45999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599" y="5270500"/>
            <a:ext cx="10971503" cy="99314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14" name="Content Placeholder 1"/>
          <p:cNvSpPr>
            <a:spLocks noGrp="1"/>
          </p:cNvSpPr>
          <p:nvPr>
            <p:ph sz="quarter" idx="35"/>
          </p:nvPr>
        </p:nvSpPr>
        <p:spPr>
          <a:xfrm>
            <a:off x="8652934" y="1600200"/>
            <a:ext cx="2943013"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8652933" y="3700780"/>
            <a:ext cx="2970107" cy="1374457"/>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180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9"/>
    </p:custDataLst>
  </p:cSld>
  <p:clrMap bg1="lt1" tx1="dk1" bg2="lt2" tx2="dk2" accent1="accent1" accent2="accent2" accent3="accent3" accent4="accent4" accent5="accent5" accent6="accent6" hlink="hlink" folHlink="folHlink"/>
  <p:sldLayoutIdLst>
    <p:sldLayoutId id="2147484268" r:id="rId1"/>
    <p:sldLayoutId id="2147484259" r:id="rId2"/>
    <p:sldLayoutId id="2147484292" r:id="rId3"/>
    <p:sldLayoutId id="2147484290" r:id="rId4"/>
    <p:sldLayoutId id="2147484260" r:id="rId5"/>
    <p:sldLayoutId id="2147484288" r:id="rId6"/>
    <p:sldLayoutId id="2147484287" r:id="rId7"/>
    <p:sldLayoutId id="2147484262" r:id="rId8"/>
    <p:sldLayoutId id="2147484289" r:id="rId9"/>
    <p:sldLayoutId id="2147484263" r:id="rId10"/>
    <p:sldLayoutId id="2147484264" r:id="rId11"/>
    <p:sldLayoutId id="2147484265" r:id="rId12"/>
    <p:sldLayoutId id="2147484291" r:id="rId13"/>
    <p:sldLayoutId id="2147484266" r:id="rId14"/>
    <p:sldLayoutId id="2147484267" r:id="rId15"/>
    <p:sldLayoutId id="2147484271" r:id="rId16"/>
    <p:sldLayoutId id="2147484272" r:id="rId17"/>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https://dashboard.healthit.gov/quickstats/pages/FIG-Vendors-of-EHRs-to-Participating-Hospitals.php" TargetMode="Externa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image" Target="../media/image7.png"/><Relationship Id="rId5" Type="http://schemas.openxmlformats.org/officeDocument/2006/relationships/hyperlink" Target="https://dashboard.healthit.gov/quickstats/pages/FIG-Vendors-of-EHRs-to-Participating-Professionals.php" TargetMode="Externa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37.xml"/><Relationship Id="rId5" Type="http://schemas.openxmlformats.org/officeDocument/2006/relationships/hyperlink" Target="https://commons.wikimedia.org/wiki/File:Healthcare_Infostep.JPG" TargetMode="External"/><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9.png"/><Relationship Id="rId4" Type="http://schemas.openxmlformats.org/officeDocument/2006/relationships/hyperlink" Target="https://www.medicare.gov/hospitalcompare/"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9.png"/><Relationship Id="rId4" Type="http://schemas.openxmlformats.org/officeDocument/2006/relationships/hyperlink" Target="https://www.medicare.gov/hospitalcompare/"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tags" Target="../tags/tag48.xml"/><Relationship Id="rId5" Type="http://schemas.openxmlformats.org/officeDocument/2006/relationships/hyperlink" Target="https://www.youtube.com/watch?v=AdXt8BfiGJg" TargetMode="External"/><Relationship Id="rId4" Type="http://schemas.openxmlformats.org/officeDocument/2006/relationships/hyperlink" Target="https://www-935.ibm.com/services/us/gbs/thoughtleadership/ibv-healthcare-analytics.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tags" Target="../tags/tag49.xml"/><Relationship Id="rId6" Type="http://schemas.openxmlformats.org/officeDocument/2006/relationships/hyperlink" Target="https://dashboard.healthit.gov/quickstats/pages/FIG-Vendors-of-EHRs-to-Participating-Professionals.php" TargetMode="External"/><Relationship Id="rId5" Type="http://schemas.openxmlformats.org/officeDocument/2006/relationships/hyperlink" Target="https://dashboard.healthit.gov/quickstats/pages/FIG-Vendors-of-EHRs-to-Participating-Hospitals.php" TargetMode="External"/><Relationship Id="rId4" Type="http://schemas.openxmlformats.org/officeDocument/2006/relationships/hyperlink" Target="http://www.healthcareitnews.com/news/pop-health-analytics-top-aco-priority"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hyperlink" Target="http://www.healthcareitnews.com/news/pop-health-analytics-top-aco-priority"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Data Analytics in Clinical Settings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- 1</a:t>
            </a:r>
          </a:p>
        </p:txBody>
      </p:sp>
      <p:pic>
        <p:nvPicPr>
          <p:cNvPr id="14" name="Content Placeholder 13" descr="Top level of what is to become a structure similar to an organization chart: Executive Leadership."/>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1" y="1600200"/>
            <a:ext cx="7882758" cy="4572000"/>
          </a:xfrm>
        </p:spPr>
      </p:pic>
    </p:spTree>
    <p:custDataLst>
      <p:tags r:id="rId1"/>
    </p:custDataLst>
    <p:extLst>
      <p:ext uri="{BB962C8B-B14F-4D97-AF65-F5344CB8AC3E}">
        <p14:creationId xmlns:p14="http://schemas.microsoft.com/office/powerpoint/2010/main" val="168659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- 2</a:t>
            </a:r>
          </a:p>
        </p:txBody>
      </p:sp>
      <p:pic>
        <p:nvPicPr>
          <p:cNvPr id="11" name="Content Placeholder 10" descr="Middle level of what is to become a structure similar to an organization chart: Integrity and Privacy."/>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1" y="1600200"/>
            <a:ext cx="7882758" cy="4572000"/>
          </a:xfrm>
        </p:spPr>
      </p:pic>
    </p:spTree>
    <p:custDataLst>
      <p:tags r:id="rId1"/>
    </p:custDataLst>
    <p:extLst>
      <p:ext uri="{BB962C8B-B14F-4D97-AF65-F5344CB8AC3E}">
        <p14:creationId xmlns:p14="http://schemas.microsoft.com/office/powerpoint/2010/main" val="338649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- 3</a:t>
            </a:r>
          </a:p>
        </p:txBody>
      </p:sp>
      <p:pic>
        <p:nvPicPr>
          <p:cNvPr id="5" name="Content Placeholder 4" descr="Chart is now complete with addition of bottom level of chart, direct descendent of top level (Executive Leadership): Clinical informatics, Information technolgy, Analytics/Business intelligence.  Integrity and Privacy above and off to the left.  "/>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2" y="1600200"/>
            <a:ext cx="7882757" cy="4572000"/>
          </a:xfrm>
        </p:spPr>
      </p:pic>
      <p:sp>
        <p:nvSpPr>
          <p:cNvPr id="7" name="Text Placeholder 6"/>
          <p:cNvSpPr>
            <a:spLocks noGrp="1"/>
          </p:cNvSpPr>
          <p:nvPr>
            <p:ph type="body" sz="quarter" idx="32"/>
          </p:nvPr>
        </p:nvSpPr>
        <p:spPr>
          <a:xfrm>
            <a:off x="2154622" y="6278880"/>
            <a:ext cx="1209065" cy="533400"/>
          </a:xfrm>
        </p:spPr>
        <p:txBody>
          <a:bodyPr/>
          <a:lstStyle/>
          <a:p>
            <a:r>
              <a:rPr lang="en-US" sz="1600" dirty="0"/>
              <a:t>Dorr, 2016</a:t>
            </a:r>
          </a:p>
        </p:txBody>
      </p:sp>
    </p:spTree>
    <p:custDataLst>
      <p:tags r:id="rId1"/>
    </p:custDataLst>
    <p:extLst>
      <p:ext uri="{BB962C8B-B14F-4D97-AF65-F5344CB8AC3E}">
        <p14:creationId xmlns:p14="http://schemas.microsoft.com/office/powerpoint/2010/main" val="240344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Pipeline - 1</a:t>
            </a:r>
          </a:p>
        </p:txBody>
      </p:sp>
      <p:pic>
        <p:nvPicPr>
          <p:cNvPr id="22" name="Content Placeholder 21" descr="Graphic of four arrows going from left to right: Data Sources, Extraction Statistics/Processing and Output.  &#10;Data Sources: Clinical, Genomic, Financial, Administrative&#10;Extraction: Extract, Organize, Match, Transform&#10;Statistics/Processing: Statistical methods, Machine Learning&#10;Output: Descriptive, Predictive, Prescriptive&#10;NOTE: This graphic is at the top of the next four slides."/>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1727448"/>
            <a:ext cx="8228013" cy="948828"/>
          </a:xfrm>
        </p:spPr>
      </p:pic>
      <p:sp>
        <p:nvSpPr>
          <p:cNvPr id="15" name="Text Placeholder 14"/>
          <p:cNvSpPr>
            <a:spLocks noGrp="1"/>
          </p:cNvSpPr>
          <p:nvPr>
            <p:ph type="body" sz="quarter" idx="32"/>
          </p:nvPr>
        </p:nvSpPr>
        <p:spPr>
          <a:xfrm>
            <a:off x="1904999" y="2716847"/>
            <a:ext cx="3438723" cy="533400"/>
          </a:xfrm>
        </p:spPr>
        <p:txBody>
          <a:bodyPr/>
          <a:lstStyle/>
          <a:p>
            <a:r>
              <a:rPr lang="en-US" dirty="0"/>
              <a:t>Adapted from Hersh, </a:t>
            </a:r>
            <a:r>
              <a:rPr lang="en-US" dirty="0" err="1"/>
              <a:t>Kamur</a:t>
            </a:r>
            <a:endParaRPr lang="en-US" dirty="0"/>
          </a:p>
        </p:txBody>
      </p:sp>
    </p:spTree>
    <p:custDataLst>
      <p:tags r:id="rId1"/>
    </p:custDataLst>
    <p:extLst>
      <p:ext uri="{BB962C8B-B14F-4D97-AF65-F5344CB8AC3E}">
        <p14:creationId xmlns:p14="http://schemas.microsoft.com/office/powerpoint/2010/main" val="353057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Pipeline - 2</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three slides."/>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1727448"/>
            <a:ext cx="8228013" cy="948828"/>
          </a:xfrm>
        </p:spPr>
      </p:pic>
      <p:sp>
        <p:nvSpPr>
          <p:cNvPr id="15" name="Text Placeholder 14"/>
          <p:cNvSpPr>
            <a:spLocks noGrp="1"/>
          </p:cNvSpPr>
          <p:nvPr>
            <p:ph type="body" sz="quarter" idx="32"/>
          </p:nvPr>
        </p:nvSpPr>
        <p:spPr>
          <a:xfrm>
            <a:off x="1904999" y="2716847"/>
            <a:ext cx="3438723" cy="533400"/>
          </a:xfrm>
        </p:spPr>
        <p:txBody>
          <a:bodyPr/>
          <a:lstStyle/>
          <a:p>
            <a:r>
              <a:rPr lang="en-US" dirty="0"/>
              <a:t>Adapted from Hersh, </a:t>
            </a:r>
            <a:r>
              <a:rPr lang="en-US" dirty="0" err="1"/>
              <a:t>Kamur</a:t>
            </a:r>
            <a:endParaRPr lang="en-US" dirty="0"/>
          </a:p>
        </p:txBody>
      </p:sp>
      <p:sp>
        <p:nvSpPr>
          <p:cNvPr id="14" name="Content Placeholder 13"/>
          <p:cNvSpPr>
            <a:spLocks noGrp="1"/>
          </p:cNvSpPr>
          <p:nvPr>
            <p:ph sz="quarter" idx="18"/>
          </p:nvPr>
        </p:nvSpPr>
        <p:spPr/>
        <p:txBody>
          <a:bodyPr/>
          <a:lstStyle/>
          <a:p>
            <a:r>
              <a:rPr lang="en-US" dirty="0"/>
              <a:t>Data Source Examples:</a:t>
            </a:r>
          </a:p>
          <a:p>
            <a:pPr lvl="1"/>
            <a:r>
              <a:rPr lang="en-US" dirty="0"/>
              <a:t>Clinical: Diagnosis, procedure, BMI</a:t>
            </a:r>
          </a:p>
          <a:p>
            <a:pPr lvl="1"/>
            <a:r>
              <a:rPr lang="en-US" dirty="0"/>
              <a:t>Genomic: BRCA2 gene</a:t>
            </a:r>
          </a:p>
          <a:p>
            <a:pPr lvl="1"/>
            <a:r>
              <a:rPr lang="en-US" dirty="0"/>
              <a:t>Financial: Charge, bill, supply cost</a:t>
            </a:r>
          </a:p>
          <a:p>
            <a:pPr lvl="1"/>
            <a:r>
              <a:rPr lang="en-US" dirty="0"/>
              <a:t>Administrative: Nurse hours, occupancy</a:t>
            </a:r>
          </a:p>
        </p:txBody>
      </p:sp>
    </p:spTree>
    <p:custDataLst>
      <p:tags r:id="rId1"/>
    </p:custDataLst>
    <p:extLst>
      <p:ext uri="{BB962C8B-B14F-4D97-AF65-F5344CB8AC3E}">
        <p14:creationId xmlns:p14="http://schemas.microsoft.com/office/powerpoint/2010/main" val="106378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Pipeline - 3</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two slides."/>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1727448"/>
            <a:ext cx="8228013" cy="948828"/>
          </a:xfrm>
        </p:spPr>
      </p:pic>
      <p:sp>
        <p:nvSpPr>
          <p:cNvPr id="15" name="Text Placeholder 14"/>
          <p:cNvSpPr>
            <a:spLocks noGrp="1"/>
          </p:cNvSpPr>
          <p:nvPr>
            <p:ph type="body" sz="quarter" idx="32"/>
          </p:nvPr>
        </p:nvSpPr>
        <p:spPr>
          <a:xfrm>
            <a:off x="1904999" y="2716847"/>
            <a:ext cx="3438723" cy="533400"/>
          </a:xfrm>
        </p:spPr>
        <p:txBody>
          <a:bodyPr/>
          <a:lstStyle/>
          <a:p>
            <a:r>
              <a:rPr lang="en-US" dirty="0"/>
              <a:t>Adapted from Hersh, </a:t>
            </a:r>
            <a:r>
              <a:rPr lang="en-US" dirty="0" err="1"/>
              <a:t>Kamur</a:t>
            </a:r>
            <a:endParaRPr lang="en-US" dirty="0"/>
          </a:p>
        </p:txBody>
      </p:sp>
      <p:sp>
        <p:nvSpPr>
          <p:cNvPr id="14" name="Content Placeholder 13"/>
          <p:cNvSpPr>
            <a:spLocks noGrp="1"/>
          </p:cNvSpPr>
          <p:nvPr>
            <p:ph sz="quarter" idx="18"/>
          </p:nvPr>
        </p:nvSpPr>
        <p:spPr>
          <a:xfrm>
            <a:off x="1981198" y="3581400"/>
            <a:ext cx="8439152" cy="2590800"/>
          </a:xfrm>
        </p:spPr>
        <p:txBody>
          <a:bodyPr/>
          <a:lstStyle/>
          <a:p>
            <a:r>
              <a:rPr lang="en-US" dirty="0"/>
              <a:t>Extraction Examples:</a:t>
            </a:r>
          </a:p>
          <a:p>
            <a:pPr lvl="1"/>
            <a:r>
              <a:rPr lang="en-US" dirty="0"/>
              <a:t>Extract: SQL query</a:t>
            </a:r>
          </a:p>
          <a:p>
            <a:pPr lvl="1"/>
            <a:r>
              <a:rPr lang="en-US" dirty="0"/>
              <a:t>Organize: Person level</a:t>
            </a:r>
          </a:p>
          <a:p>
            <a:pPr lvl="1"/>
            <a:r>
              <a:rPr lang="en-US" dirty="0"/>
              <a:t>Match: SSN, Name, DOB</a:t>
            </a:r>
          </a:p>
          <a:p>
            <a:pPr lvl="1"/>
            <a:r>
              <a:rPr lang="en-US" dirty="0"/>
              <a:t>Transform: Change data structure to analytical</a:t>
            </a:r>
          </a:p>
        </p:txBody>
      </p:sp>
    </p:spTree>
    <p:custDataLst>
      <p:tags r:id="rId1"/>
    </p:custDataLst>
    <p:extLst>
      <p:ext uri="{BB962C8B-B14F-4D97-AF65-F5344CB8AC3E}">
        <p14:creationId xmlns:p14="http://schemas.microsoft.com/office/powerpoint/2010/main" val="94136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Pipeline - 4</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slide."/>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1727448"/>
            <a:ext cx="8228013" cy="948828"/>
          </a:xfrm>
        </p:spPr>
      </p:pic>
      <p:sp>
        <p:nvSpPr>
          <p:cNvPr id="15" name="Text Placeholder 14"/>
          <p:cNvSpPr>
            <a:spLocks noGrp="1"/>
          </p:cNvSpPr>
          <p:nvPr>
            <p:ph type="body" sz="quarter" idx="32"/>
          </p:nvPr>
        </p:nvSpPr>
        <p:spPr>
          <a:xfrm>
            <a:off x="1904999" y="2716847"/>
            <a:ext cx="3438723" cy="533400"/>
          </a:xfrm>
        </p:spPr>
        <p:txBody>
          <a:bodyPr/>
          <a:lstStyle/>
          <a:p>
            <a:r>
              <a:rPr lang="en-US"/>
              <a:t>Adapted from Hersh, Kamur</a:t>
            </a:r>
            <a:endParaRPr lang="en-US" dirty="0"/>
          </a:p>
        </p:txBody>
      </p:sp>
      <p:sp>
        <p:nvSpPr>
          <p:cNvPr id="14" name="Content Placeholder 13"/>
          <p:cNvSpPr>
            <a:spLocks noGrp="1"/>
          </p:cNvSpPr>
          <p:nvPr>
            <p:ph sz="quarter" idx="18"/>
          </p:nvPr>
        </p:nvSpPr>
        <p:spPr/>
        <p:txBody>
          <a:bodyPr/>
          <a:lstStyle/>
          <a:p>
            <a:r>
              <a:rPr lang="en-US" dirty="0"/>
              <a:t>Statistics/Processing Examples:</a:t>
            </a:r>
          </a:p>
          <a:p>
            <a:pPr lvl="1"/>
            <a:r>
              <a:rPr lang="en-US" dirty="0"/>
              <a:t>Statistical methods: Regression</a:t>
            </a:r>
          </a:p>
          <a:p>
            <a:pPr lvl="1">
              <a:tabLst>
                <a:tab pos="3657600" algn="l"/>
              </a:tabLst>
            </a:pPr>
            <a:r>
              <a:rPr lang="en-US" dirty="0"/>
              <a:t>Machine learning: Decision tree, k-means 	procedure</a:t>
            </a:r>
          </a:p>
        </p:txBody>
      </p:sp>
    </p:spTree>
    <p:custDataLst>
      <p:tags r:id="rId1"/>
    </p:custDataLst>
    <p:extLst>
      <p:ext uri="{BB962C8B-B14F-4D97-AF65-F5344CB8AC3E}">
        <p14:creationId xmlns:p14="http://schemas.microsoft.com/office/powerpoint/2010/main" val="321104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Pipeline - 5</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1981201" y="1727448"/>
            <a:ext cx="8228013" cy="948828"/>
          </a:xfrm>
        </p:spPr>
      </p:pic>
      <p:sp>
        <p:nvSpPr>
          <p:cNvPr id="15" name="Text Placeholder 14"/>
          <p:cNvSpPr>
            <a:spLocks noGrp="1"/>
          </p:cNvSpPr>
          <p:nvPr>
            <p:ph type="body" sz="quarter" idx="32"/>
          </p:nvPr>
        </p:nvSpPr>
        <p:spPr>
          <a:xfrm>
            <a:off x="1904999" y="2716847"/>
            <a:ext cx="3438723" cy="533400"/>
          </a:xfrm>
        </p:spPr>
        <p:txBody>
          <a:bodyPr/>
          <a:lstStyle/>
          <a:p>
            <a:r>
              <a:rPr lang="en-US" dirty="0"/>
              <a:t>Adapted from Hersh, </a:t>
            </a:r>
            <a:r>
              <a:rPr lang="en-US" dirty="0" err="1"/>
              <a:t>Kamur</a:t>
            </a:r>
            <a:endParaRPr lang="en-US" dirty="0"/>
          </a:p>
        </p:txBody>
      </p:sp>
      <p:sp>
        <p:nvSpPr>
          <p:cNvPr id="14" name="Content Placeholder 13"/>
          <p:cNvSpPr>
            <a:spLocks noGrp="1"/>
          </p:cNvSpPr>
          <p:nvPr>
            <p:ph sz="quarter" idx="18"/>
          </p:nvPr>
        </p:nvSpPr>
        <p:spPr/>
        <p:txBody>
          <a:bodyPr/>
          <a:lstStyle/>
          <a:p>
            <a:r>
              <a:rPr lang="en-US" dirty="0"/>
              <a:t>Output Examples:</a:t>
            </a:r>
          </a:p>
          <a:p>
            <a:pPr lvl="1"/>
            <a:r>
              <a:rPr lang="en-US" dirty="0"/>
              <a:t>Descriptive: Table of mean values </a:t>
            </a:r>
          </a:p>
          <a:p>
            <a:pPr lvl="1"/>
            <a:r>
              <a:rPr lang="en-US" dirty="0"/>
              <a:t>Predictive: Probability a patient readmits</a:t>
            </a:r>
          </a:p>
          <a:p>
            <a:pPr lvl="1"/>
            <a:r>
              <a:rPr lang="en-US" dirty="0"/>
              <a:t>Prescriptive: Short stay related to readmits</a:t>
            </a:r>
          </a:p>
        </p:txBody>
      </p:sp>
    </p:spTree>
    <p:custDataLst>
      <p:tags r:id="rId1"/>
    </p:custDataLst>
    <p:extLst>
      <p:ext uri="{BB962C8B-B14F-4D97-AF65-F5344CB8AC3E}">
        <p14:creationId xmlns:p14="http://schemas.microsoft.com/office/powerpoint/2010/main" val="89938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EHR Vendors</a:t>
            </a:r>
            <a:endParaRPr lang="en-US" dirty="0"/>
          </a:p>
        </p:txBody>
      </p:sp>
      <p:sp>
        <p:nvSpPr>
          <p:cNvPr id="16" name="Text Placeholder 15"/>
          <p:cNvSpPr>
            <a:spLocks noGrp="1"/>
          </p:cNvSpPr>
          <p:nvPr>
            <p:ph type="body" sz="quarter" idx="34"/>
          </p:nvPr>
        </p:nvSpPr>
        <p:spPr/>
        <p:txBody>
          <a:bodyPr/>
          <a:lstStyle/>
          <a:p>
            <a:r>
              <a:rPr lang="en-US" dirty="0"/>
              <a:t>Professionals</a:t>
            </a:r>
          </a:p>
        </p:txBody>
      </p:sp>
      <p:pic>
        <p:nvPicPr>
          <p:cNvPr id="6" name="Picture Placeholder 5" descr="Barchart listing 23 Primary and Secondary EHR Vendots to Healthcare Professionals. Use the link below the chart to access full data.  The chart shows Epic Systems Corporation at the top with 109,310 total users; The next 9 vendords are Allscripts (50,232); eClinicalWaorks LLC (42,615); NextGen Healthcare (38,125); GE Healthcare (28,344); Greenway Health LLC (21,881); Cerner Corporation (21,823); Practice Fusion (15,941); and athenahealth inc. (14,770),  "/>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t="2908" b="2908"/>
          <a:stretch>
            <a:fillRect/>
          </a:stretch>
        </p:blipFill>
        <p:spPr/>
      </p:pic>
      <p:sp>
        <p:nvSpPr>
          <p:cNvPr id="9" name="Text Placeholder 8" descr="Barchart "/>
          <p:cNvSpPr>
            <a:spLocks noGrp="1"/>
          </p:cNvSpPr>
          <p:nvPr>
            <p:ph type="body" sz="quarter" idx="32"/>
          </p:nvPr>
        </p:nvSpPr>
        <p:spPr>
          <a:xfrm>
            <a:off x="2217243" y="6278880"/>
            <a:ext cx="3202678" cy="533400"/>
          </a:xfrm>
        </p:spPr>
        <p:txBody>
          <a:bodyPr/>
          <a:lstStyle/>
          <a:p>
            <a:r>
              <a:rPr lang="en-US" dirty="0">
                <a:hlinkClick r:id="rId5" tooltip="HealthIT Dashboard"/>
              </a:rPr>
              <a:t>Dashboard.healthit.gov</a:t>
            </a:r>
            <a:endParaRPr lang="en-US" dirty="0"/>
          </a:p>
        </p:txBody>
      </p:sp>
      <p:sp>
        <p:nvSpPr>
          <p:cNvPr id="17" name="Text Placeholder 16"/>
          <p:cNvSpPr>
            <a:spLocks noGrp="1"/>
          </p:cNvSpPr>
          <p:nvPr>
            <p:ph type="body" sz="quarter" idx="35"/>
          </p:nvPr>
        </p:nvSpPr>
        <p:spPr>
          <a:xfrm>
            <a:off x="6522309" y="1455773"/>
            <a:ext cx="3687519" cy="359173"/>
          </a:xfrm>
        </p:spPr>
        <p:txBody>
          <a:bodyPr/>
          <a:lstStyle/>
          <a:p>
            <a:r>
              <a:rPr lang="en-US" dirty="0"/>
              <a:t>Hospitals</a:t>
            </a:r>
          </a:p>
        </p:txBody>
      </p:sp>
      <p:pic>
        <p:nvPicPr>
          <p:cNvPr id="7" name="Picture Placeholder 6" descr="A bar chart showing the Primary and Secondary EHR Vendors to Hospitals. See the link below the chart for access to current data. The top 10 vendors are Cerner Corporation 1,011; MEDITECH 973; Epic Systems Corporation 838; McKesson 484; CPSI (Computer Programs and Systems) Inc. 445, MEDHOST 384, Healthland Inc. 208; Allscripts 200; Iatric Systems Inc. 169; and Allscripts (200)."/>
          <p:cNvPicPr>
            <a:picLocks noGrp="1" noChangeAspect="1"/>
          </p:cNvPicPr>
          <p:nvPr>
            <p:ph type="pic" sz="quarter" idx="37"/>
          </p:nvPr>
        </p:nvPicPr>
        <p:blipFill>
          <a:blip r:embed="rId6">
            <a:extLst>
              <a:ext uri="{28A0092B-C50C-407E-A947-70E740481C1C}">
                <a14:useLocalDpi xmlns:a14="http://schemas.microsoft.com/office/drawing/2010/main" val="0"/>
              </a:ext>
            </a:extLst>
          </a:blip>
          <a:srcRect t="5909" b="5909"/>
          <a:stretch>
            <a:fillRect/>
          </a:stretch>
        </p:blipFill>
        <p:spPr/>
      </p:pic>
      <p:sp>
        <p:nvSpPr>
          <p:cNvPr id="10" name="Text Placeholder 9"/>
          <p:cNvSpPr>
            <a:spLocks noGrp="1"/>
          </p:cNvSpPr>
          <p:nvPr>
            <p:ph type="body" sz="quarter" idx="33"/>
          </p:nvPr>
        </p:nvSpPr>
        <p:spPr/>
        <p:txBody>
          <a:bodyPr/>
          <a:lstStyle/>
          <a:p>
            <a:r>
              <a:rPr lang="en-US" dirty="0">
                <a:hlinkClick r:id="rId7" tooltip="Certified Health IT Vendors and Editions Reported by Hospitals"/>
              </a:rPr>
              <a:t>Dashboard.healthit.gov</a:t>
            </a:r>
            <a:endParaRPr lang="en-US" dirty="0"/>
          </a:p>
        </p:txBody>
      </p:sp>
    </p:spTree>
    <p:custDataLst>
      <p:tags r:id="rId1"/>
    </p:custDataLst>
    <p:extLst>
      <p:ext uri="{BB962C8B-B14F-4D97-AF65-F5344CB8AC3E}">
        <p14:creationId xmlns:p14="http://schemas.microsoft.com/office/powerpoint/2010/main" val="160722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Clinical Settings</a:t>
            </a:r>
            <a:endParaRPr lang="en-US" dirty="0"/>
          </a:p>
        </p:txBody>
      </p:sp>
      <p:sp>
        <p:nvSpPr>
          <p:cNvPr id="3" name="Content Placeholder 2"/>
          <p:cNvSpPr>
            <a:spLocks noGrp="1"/>
          </p:cNvSpPr>
          <p:nvPr>
            <p:ph sz="quarter" idx="14"/>
          </p:nvPr>
        </p:nvSpPr>
        <p:spPr/>
        <p:txBody>
          <a:bodyPr/>
          <a:lstStyle/>
          <a:p>
            <a:r>
              <a:rPr lang="en-US" dirty="0"/>
              <a:t>Dashboards</a:t>
            </a:r>
          </a:p>
          <a:p>
            <a:pPr lvl="1"/>
            <a:r>
              <a:rPr lang="en-US" dirty="0"/>
              <a:t>Performance aggregated by time period, department, or provider </a:t>
            </a:r>
          </a:p>
          <a:p>
            <a:r>
              <a:rPr lang="en-US" dirty="0"/>
              <a:t>Decision Support: Alerts and Reminders</a:t>
            </a:r>
          </a:p>
          <a:p>
            <a:pPr lvl="1"/>
            <a:r>
              <a:rPr lang="en-US" dirty="0"/>
              <a:t>Linked to patient EHR based on clinical data – can use risk scores, for instance</a:t>
            </a:r>
          </a:p>
          <a:p>
            <a:r>
              <a:rPr lang="en-US" dirty="0"/>
              <a:t>Clinical Summaries</a:t>
            </a:r>
          </a:p>
          <a:p>
            <a:pPr lvl="1"/>
            <a:r>
              <a:rPr lang="en-US" dirty="0"/>
              <a:t>Prioritized relevant information about a patient</a:t>
            </a:r>
          </a:p>
          <a:p>
            <a:endParaRPr lang="en-US" dirty="0"/>
          </a:p>
        </p:txBody>
      </p:sp>
    </p:spTree>
    <p:custDataLst>
      <p:tags r:id="rId1"/>
    </p:custDataLst>
    <p:extLst>
      <p:ext uri="{BB962C8B-B14F-4D97-AF65-F5344CB8AC3E}">
        <p14:creationId xmlns:p14="http://schemas.microsoft.com/office/powerpoint/2010/main" val="265872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- 1</a:t>
            </a:r>
          </a:p>
        </p:txBody>
      </p:sp>
      <p:sp>
        <p:nvSpPr>
          <p:cNvPr id="3" name="Content Placeholder 2"/>
          <p:cNvSpPr>
            <a:spLocks noGrp="1"/>
          </p:cNvSpPr>
          <p:nvPr>
            <p:ph sz="quarter" idx="14"/>
          </p:nvPr>
        </p:nvSpPr>
        <p:spPr/>
        <p:txBody>
          <a:bodyPr/>
          <a:lstStyle/>
          <a:p>
            <a:r>
              <a:rPr lang="en-US" dirty="0"/>
              <a:t>Describe the current state of data analytics in clinical settings. (Lecture a)</a:t>
            </a:r>
          </a:p>
          <a:p>
            <a:r>
              <a:rPr lang="en-US" dirty="0"/>
              <a:t>Identify key tools and approaches to improve analytics capabilities in clinical settings. (Lecture b)</a:t>
            </a:r>
          </a:p>
          <a:p>
            <a:r>
              <a:rPr lang="en-US" dirty="0"/>
              <a:t>Describe different governance and operations strategies in analytics in clinical settings. (Lecture b)</a:t>
            </a:r>
          </a:p>
        </p:txBody>
      </p:sp>
    </p:spTree>
    <p:custDataLst>
      <p:tags r:id="rId1"/>
    </p:custDataLst>
    <p:extLst>
      <p:ext uri="{BB962C8B-B14F-4D97-AF65-F5344CB8AC3E}">
        <p14:creationId xmlns:p14="http://schemas.microsoft.com/office/powerpoint/2010/main" val="102188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- 1</a:t>
            </a:r>
          </a:p>
        </p:txBody>
      </p:sp>
      <p:pic>
        <p:nvPicPr>
          <p:cNvPr id="6" name="Picture Placeholder 5" descr="Screenshot titled Healthcare Dashboard shows various types of healthcare dashboards: Physician selector, Bonus//Penalties line chart Case Details (Revenue and Revenue/Cost Ratio), Budget Variance Analysis, Reimbursements, Total Number of Cases Handled and Outside Referrals.  This image is available at https://commons.wikimedia.org/wiki/File:Healthcare_Infostep.JPG. "/>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2974" r="2974"/>
          <a:stretch>
            <a:fillRect/>
          </a:stretch>
        </p:blipFill>
        <p:spPr/>
      </p:pic>
      <p:sp>
        <p:nvSpPr>
          <p:cNvPr id="5" name="Text Placeholder 4"/>
          <p:cNvSpPr>
            <a:spLocks noGrp="1"/>
          </p:cNvSpPr>
          <p:nvPr>
            <p:ph type="body" sz="quarter" idx="32"/>
          </p:nvPr>
        </p:nvSpPr>
        <p:spPr>
          <a:xfrm>
            <a:off x="1981199" y="6278880"/>
            <a:ext cx="4782067" cy="533400"/>
          </a:xfrm>
        </p:spPr>
        <p:txBody>
          <a:bodyPr/>
          <a:lstStyle/>
          <a:p>
            <a:r>
              <a:rPr lang="en-US" dirty="0">
                <a:hlinkClick r:id="rId5" tooltip="URL for retrieving the image used on the slide"/>
              </a:rPr>
              <a:t>https://commons.wikimedia.org/wiki/File:Healthcare_Infostep.JPG</a:t>
            </a:r>
            <a:r>
              <a:rPr lang="en-US" dirty="0"/>
              <a:t> </a:t>
            </a:r>
          </a:p>
        </p:txBody>
      </p:sp>
    </p:spTree>
    <p:custDataLst>
      <p:tags r:id="rId1"/>
    </p:custDataLst>
    <p:extLst>
      <p:ext uri="{BB962C8B-B14F-4D97-AF65-F5344CB8AC3E}">
        <p14:creationId xmlns:p14="http://schemas.microsoft.com/office/powerpoint/2010/main" val="369336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Site where you can retrieve images and data similar to the one used on this slide."/>
          <p:cNvSpPr>
            <a:spLocks noGrp="1" noChangeArrowheads="1"/>
          </p:cNvSpPr>
          <p:nvPr>
            <p:ph type="title"/>
          </p:nvPr>
        </p:nvSpPr>
        <p:spPr/>
        <p:txBody>
          <a:bodyPr/>
          <a:lstStyle/>
          <a:p>
            <a:r>
              <a:rPr lang="en-US" altLang="en-US" dirty="0"/>
              <a:t>Dashboards - 2 </a:t>
            </a:r>
            <a:r>
              <a:rPr lang="en-US" altLang="en-US" sz="2600" dirty="0">
                <a:hlinkClick r:id="rId4" tooltip="URL for Medicare's Hospital Compare tool"/>
              </a:rPr>
              <a:t>https://www.medicare.gov/hospitalcompare/</a:t>
            </a:r>
            <a:r>
              <a:rPr lang="en-US" altLang="en-US" sz="2600" dirty="0"/>
              <a:t> </a:t>
            </a:r>
          </a:p>
        </p:txBody>
      </p:sp>
      <p:pic>
        <p:nvPicPr>
          <p:cNvPr id="10" name="Picture Placeholder 9" descr="Chart showing percentage of unplanned readmission rates for heart attack patients for three hospitals: HSU Hospital and Clinics (17.1% of 239 patients), Legacy Good Samaritan Medical Center 18.2% of 141 patients, and Legacy Emanuel Medical Center 19.5% of 83 patients.&#10;This chart is repeated on the next slide"/>
          <p:cNvPicPr>
            <a:picLocks noGrp="1" noChangeAspect="1"/>
          </p:cNvPicPr>
          <p:nvPr>
            <p:ph sz="quarter" idx="14"/>
          </p:nvPr>
        </p:nvPicPr>
        <p:blipFill rotWithShape="1">
          <a:blip r:embed="rId5">
            <a:extLst>
              <a:ext uri="{28A0092B-C50C-407E-A947-70E740481C1C}">
                <a14:useLocalDpi xmlns:a14="http://schemas.microsoft.com/office/drawing/2010/main" val="0"/>
              </a:ext>
            </a:extLst>
          </a:blip>
          <a:stretch/>
        </p:blipFill>
        <p:spPr>
          <a:xfrm>
            <a:off x="2950796" y="1600201"/>
            <a:ext cx="6290408" cy="2697163"/>
          </a:xfrm>
        </p:spPr>
      </p:pic>
    </p:spTree>
    <p:custDataLst>
      <p:tags r:id="rId1"/>
    </p:custDataLst>
    <p:extLst>
      <p:ext uri="{BB962C8B-B14F-4D97-AF65-F5344CB8AC3E}">
        <p14:creationId xmlns:p14="http://schemas.microsoft.com/office/powerpoint/2010/main" val="191278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Site where you can retrieve images and data similar to the one used on this slide."/>
          <p:cNvSpPr>
            <a:spLocks noGrp="1" noChangeArrowheads="1"/>
          </p:cNvSpPr>
          <p:nvPr>
            <p:ph type="title"/>
          </p:nvPr>
        </p:nvSpPr>
        <p:spPr/>
        <p:txBody>
          <a:bodyPr/>
          <a:lstStyle/>
          <a:p>
            <a:r>
              <a:rPr lang="en-US" altLang="en-US" dirty="0"/>
              <a:t>Dashboards - 3 </a:t>
            </a:r>
            <a:r>
              <a:rPr lang="en-US" altLang="en-US" sz="2600" dirty="0">
                <a:solidFill>
                  <a:prstClr val="black"/>
                </a:solidFill>
                <a:hlinkClick r:id="rId4" tooltip="URL for Medicare's Hospital Compare tool"/>
              </a:rPr>
              <a:t>https://www.medicare.gov/hospitalcompare/</a:t>
            </a:r>
            <a:r>
              <a:rPr lang="en-US" altLang="en-US" sz="2600" dirty="0">
                <a:solidFill>
                  <a:prstClr val="black"/>
                </a:solidFill>
              </a:rPr>
              <a:t> </a:t>
            </a:r>
            <a:endParaRPr lang="en-US" altLang="en-US" sz="3200" dirty="0"/>
          </a:p>
        </p:txBody>
      </p:sp>
      <p:pic>
        <p:nvPicPr>
          <p:cNvPr id="3" name="Picture Placeholder 2" descr="Repeat of chart from previous slide.&#10;Chart showing percentage of unplanned readmission rates for heart attack patients for three hospitals: OHSU Hospital and Clinics, Legacy Good Samaritan Medical Center, and Legacy Emanuel Medical Center."/>
          <p:cNvPicPr>
            <a:picLocks noGrp="1" noChangeAspect="1"/>
          </p:cNvPicPr>
          <p:nvPr>
            <p:ph sz="quarter" idx="14"/>
          </p:nvPr>
        </p:nvPicPr>
        <p:blipFill rotWithShape="1">
          <a:blip r:embed="rId5">
            <a:extLst>
              <a:ext uri="{28A0092B-C50C-407E-A947-70E740481C1C}">
                <a14:useLocalDpi xmlns:a14="http://schemas.microsoft.com/office/drawing/2010/main" val="0"/>
              </a:ext>
            </a:extLst>
          </a:blip>
          <a:stretch/>
        </p:blipFill>
        <p:spPr>
          <a:xfrm>
            <a:off x="2950796" y="1600201"/>
            <a:ext cx="6290408" cy="2697163"/>
          </a:xfrm>
        </p:spPr>
      </p:pic>
      <p:sp>
        <p:nvSpPr>
          <p:cNvPr id="11" name="Text Placeholder 10"/>
          <p:cNvSpPr>
            <a:spLocks noGrp="1"/>
          </p:cNvSpPr>
          <p:nvPr>
            <p:ph type="body" sz="quarter" idx="15"/>
          </p:nvPr>
        </p:nvSpPr>
        <p:spPr>
          <a:xfrm>
            <a:off x="2950797" y="4435475"/>
            <a:ext cx="7258417" cy="1085850"/>
          </a:xfrm>
        </p:spPr>
        <p:txBody>
          <a:bodyPr/>
          <a:lstStyle/>
          <a:p>
            <a:r>
              <a:rPr lang="en-US" dirty="0"/>
              <a:t>How is Risk Adjustment especially important here?</a:t>
            </a:r>
          </a:p>
        </p:txBody>
      </p:sp>
    </p:spTree>
    <p:custDataLst>
      <p:tags r:id="rId1"/>
    </p:custDataLst>
    <p:extLst>
      <p:ext uri="{BB962C8B-B14F-4D97-AF65-F5344CB8AC3E}">
        <p14:creationId xmlns:p14="http://schemas.microsoft.com/office/powerpoint/2010/main" val="275105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Analytics in Decision Support – Human and EHR Elements</a:t>
            </a:r>
          </a:p>
        </p:txBody>
      </p:sp>
      <p:sp>
        <p:nvSpPr>
          <p:cNvPr id="27" name="Text Placeholder 26"/>
          <p:cNvSpPr>
            <a:spLocks noGrp="1"/>
          </p:cNvSpPr>
          <p:nvPr>
            <p:ph type="body" sz="quarter" idx="32"/>
          </p:nvPr>
        </p:nvSpPr>
        <p:spPr>
          <a:xfrm>
            <a:off x="8054340" y="3860800"/>
            <a:ext cx="1285230" cy="304800"/>
          </a:xfrm>
        </p:spPr>
        <p:txBody>
          <a:bodyPr/>
          <a:lstStyle/>
          <a:p>
            <a:r>
              <a:rPr lang="en-US" dirty="0"/>
              <a:t>Dorr, 2016</a:t>
            </a:r>
          </a:p>
        </p:txBody>
      </p:sp>
      <p:sp>
        <p:nvSpPr>
          <p:cNvPr id="26" name="Content Placeholder 25"/>
          <p:cNvSpPr>
            <a:spLocks noGrp="1"/>
          </p:cNvSpPr>
          <p:nvPr>
            <p:ph type="body" sz="quarter" idx="33"/>
          </p:nvPr>
        </p:nvSpPr>
        <p:spPr>
          <a:xfrm>
            <a:off x="1981201" y="4165600"/>
            <a:ext cx="8228013" cy="2646680"/>
          </a:xfrm>
        </p:spPr>
        <p:txBody>
          <a:bodyPr/>
          <a:lstStyle/>
          <a:p>
            <a:pPr marL="0" indent="0">
              <a:buNone/>
            </a:pPr>
            <a:r>
              <a:rPr lang="en-US" b="1" dirty="0"/>
              <a:t>In the EHR: Use advanced decision support</a:t>
            </a:r>
          </a:p>
          <a:p>
            <a:r>
              <a:rPr lang="en-US" dirty="0"/>
              <a:t>Add to standard preventive and chronic health maintenance workflow (Very high risk -&gt; follow-up needed)</a:t>
            </a:r>
          </a:p>
          <a:p>
            <a:r>
              <a:rPr lang="en-US" dirty="0"/>
              <a:t>Add column to schedule, patient lists -&gt; risk status</a:t>
            </a:r>
          </a:p>
          <a:p>
            <a:r>
              <a:rPr lang="en-US" dirty="0"/>
              <a:t>Add alerts to patient banner</a:t>
            </a:r>
          </a:p>
        </p:txBody>
      </p:sp>
      <p:pic>
        <p:nvPicPr>
          <p:cNvPr id="6" name="Picture Placeholder 5" descr="Two separate flow charts. &#10;First flow chart has two objects: Algorithmic risk score, then an arrow pointing to Targeted services by risk score.&#10;Second flow chart has three objects: Algorithmic risk score, then an arrow pointing to Adjudicated risk score, then an arrow pointing to Targeted services by risk score."/>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1887" r="-11887"/>
          <a:stretch/>
        </p:blipFill>
        <p:spPr/>
      </p:pic>
    </p:spTree>
    <p:custDataLst>
      <p:tags r:id="rId1"/>
    </p:custDataLst>
    <p:extLst>
      <p:ext uri="{BB962C8B-B14F-4D97-AF65-F5344CB8AC3E}">
        <p14:creationId xmlns:p14="http://schemas.microsoft.com/office/powerpoint/2010/main" val="150250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Summaries: </a:t>
            </a:r>
            <a:br>
              <a:rPr lang="en-US" dirty="0"/>
            </a:br>
            <a:r>
              <a:rPr lang="en-US" dirty="0"/>
              <a:t>For Patients with Complex Needs</a:t>
            </a:r>
          </a:p>
        </p:txBody>
      </p:sp>
      <p:pic>
        <p:nvPicPr>
          <p:cNvPr id="14" name="Picture Placeholder 13" descr="Screen shot of clinical summary from Integrated Care Coordination Information System.&#10;Demographics and relationships are shown at the top of the screen. Utilization is shown in the middle of the screen. Care actions and other key data are shown at the bottom of the screen."/>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4515" r="-4515"/>
          <a:stretch/>
        </p:blipFill>
        <p:spPr/>
      </p:pic>
    </p:spTree>
    <p:custDataLst>
      <p:tags r:id="rId1"/>
    </p:custDataLst>
    <p:extLst>
      <p:ext uri="{BB962C8B-B14F-4D97-AF65-F5344CB8AC3E}">
        <p14:creationId xmlns:p14="http://schemas.microsoft.com/office/powerpoint/2010/main" val="190724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Comparison as a Tool - 1</a:t>
            </a:r>
            <a:endParaRPr lang="en-US" dirty="0"/>
          </a:p>
        </p:txBody>
      </p:sp>
      <p:sp>
        <p:nvSpPr>
          <p:cNvPr id="3" name="Content Placeholder 2"/>
          <p:cNvSpPr>
            <a:spLocks noGrp="1"/>
          </p:cNvSpPr>
          <p:nvPr>
            <p:ph sz="quarter" idx="14"/>
          </p:nvPr>
        </p:nvSpPr>
        <p:spPr/>
        <p:txBody>
          <a:bodyPr/>
          <a:lstStyle/>
          <a:p>
            <a:r>
              <a:rPr lang="en-US" dirty="0"/>
              <a:t>Some metrics are meant to be zero (wrong site surgery)</a:t>
            </a:r>
          </a:p>
          <a:p>
            <a:pPr lvl="1"/>
            <a:r>
              <a:rPr lang="en-US" dirty="0"/>
              <a:t>Marginal cost of an improvement typically increases as it approaches zero</a:t>
            </a:r>
          </a:p>
        </p:txBody>
      </p:sp>
    </p:spTree>
    <p:custDataLst>
      <p:tags r:id="rId1"/>
    </p:custDataLst>
    <p:extLst>
      <p:ext uri="{BB962C8B-B14F-4D97-AF65-F5344CB8AC3E}">
        <p14:creationId xmlns:p14="http://schemas.microsoft.com/office/powerpoint/2010/main" val="158398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Comparison as a Tool - 2</a:t>
            </a:r>
            <a:endParaRPr lang="en-US" dirty="0"/>
          </a:p>
        </p:txBody>
      </p:sp>
      <p:sp>
        <p:nvSpPr>
          <p:cNvPr id="3" name="Content Placeholder 2"/>
          <p:cNvSpPr>
            <a:spLocks noGrp="1"/>
          </p:cNvSpPr>
          <p:nvPr>
            <p:ph sz="quarter" idx="14"/>
          </p:nvPr>
        </p:nvSpPr>
        <p:spPr/>
        <p:txBody>
          <a:bodyPr/>
          <a:lstStyle/>
          <a:p>
            <a:r>
              <a:rPr lang="en-US" dirty="0"/>
              <a:t>For others (A1C control), a comparison is needed</a:t>
            </a:r>
          </a:p>
          <a:p>
            <a:pPr lvl="1"/>
            <a:r>
              <a:rPr lang="en-US" dirty="0"/>
              <a:t>Other institutions</a:t>
            </a:r>
          </a:p>
          <a:p>
            <a:pPr lvl="2"/>
            <a:r>
              <a:rPr lang="en-US" dirty="0"/>
              <a:t>“Worse than average”, “better than average”</a:t>
            </a:r>
          </a:p>
          <a:p>
            <a:pPr lvl="1"/>
            <a:r>
              <a:rPr lang="en-US" dirty="0"/>
              <a:t>Over time</a:t>
            </a:r>
          </a:p>
          <a:p>
            <a:pPr lvl="1"/>
            <a:r>
              <a:rPr lang="en-US" dirty="0"/>
              <a:t>Among providers</a:t>
            </a:r>
          </a:p>
          <a:p>
            <a:pPr lvl="1"/>
            <a:endParaRPr lang="en-US" dirty="0"/>
          </a:p>
        </p:txBody>
      </p:sp>
    </p:spTree>
    <p:custDataLst>
      <p:tags r:id="rId1"/>
    </p:custDataLst>
    <p:extLst>
      <p:ext uri="{BB962C8B-B14F-4D97-AF65-F5344CB8AC3E}">
        <p14:creationId xmlns:p14="http://schemas.microsoft.com/office/powerpoint/2010/main" val="81046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a:t>
            </a:r>
            <a:br>
              <a:rPr lang="en-US"/>
            </a:br>
            <a:r>
              <a:rPr lang="en-US"/>
              <a:t>Value-Based Care - 1</a:t>
            </a:r>
            <a:endParaRPr lang="en-US" dirty="0"/>
          </a:p>
        </p:txBody>
      </p:sp>
      <p:sp>
        <p:nvSpPr>
          <p:cNvPr id="3" name="Content Placeholder 2"/>
          <p:cNvSpPr>
            <a:spLocks noGrp="1"/>
          </p:cNvSpPr>
          <p:nvPr>
            <p:ph sz="quarter" idx="14"/>
          </p:nvPr>
        </p:nvSpPr>
        <p:spPr/>
        <p:txBody>
          <a:bodyPr/>
          <a:lstStyle/>
          <a:p>
            <a:r>
              <a:rPr lang="en-US" dirty="0"/>
              <a:t>Value = Benefit or Quality/Cost</a:t>
            </a:r>
          </a:p>
          <a:p>
            <a:r>
              <a:rPr lang="en-US" dirty="0"/>
              <a:t>Benefit or quality are generic concepts</a:t>
            </a:r>
          </a:p>
          <a:p>
            <a:pPr lvl="1"/>
            <a:r>
              <a:rPr lang="en-US" dirty="0"/>
              <a:t>Includes:</a:t>
            </a:r>
          </a:p>
          <a:p>
            <a:pPr lvl="2"/>
            <a:r>
              <a:rPr lang="en-US" dirty="0"/>
              <a:t>Health (effectiveness, safety)</a:t>
            </a:r>
          </a:p>
          <a:p>
            <a:pPr lvl="2"/>
            <a:r>
              <a:rPr lang="en-US" dirty="0"/>
              <a:t>Satisfaction</a:t>
            </a:r>
          </a:p>
          <a:p>
            <a:pPr lvl="1"/>
            <a:r>
              <a:rPr lang="en-US" dirty="0"/>
              <a:t>Difficult to measure</a:t>
            </a:r>
          </a:p>
        </p:txBody>
      </p:sp>
    </p:spTree>
    <p:custDataLst>
      <p:tags r:id="rId1"/>
    </p:custDataLst>
    <p:extLst>
      <p:ext uri="{BB962C8B-B14F-4D97-AF65-F5344CB8AC3E}">
        <p14:creationId xmlns:p14="http://schemas.microsoft.com/office/powerpoint/2010/main" val="973760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a:t>
            </a:r>
            <a:br>
              <a:rPr lang="en-US"/>
            </a:br>
            <a:r>
              <a:rPr lang="en-US"/>
              <a:t>Value-Based Care - 2</a:t>
            </a:r>
            <a:endParaRPr lang="en-US" dirty="0"/>
          </a:p>
        </p:txBody>
      </p:sp>
      <p:sp>
        <p:nvSpPr>
          <p:cNvPr id="3" name="Content Placeholder 2"/>
          <p:cNvSpPr>
            <a:spLocks noGrp="1"/>
          </p:cNvSpPr>
          <p:nvPr>
            <p:ph sz="quarter" idx="14"/>
          </p:nvPr>
        </p:nvSpPr>
        <p:spPr/>
        <p:txBody>
          <a:bodyPr/>
          <a:lstStyle/>
          <a:p>
            <a:r>
              <a:rPr lang="en-US" dirty="0"/>
              <a:t>Cost is a generic as well</a:t>
            </a:r>
          </a:p>
          <a:p>
            <a:pPr lvl="1"/>
            <a:r>
              <a:rPr lang="en-US" dirty="0"/>
              <a:t>Not necessarily what is charged due to market impacts</a:t>
            </a:r>
          </a:p>
          <a:p>
            <a:pPr lvl="1"/>
            <a:r>
              <a:rPr lang="en-US" dirty="0"/>
              <a:t>Internal costs are better</a:t>
            </a:r>
          </a:p>
          <a:p>
            <a:pPr lvl="2"/>
            <a:r>
              <a:rPr lang="en-US" dirty="0"/>
              <a:t>Surgery may be straight-forward (wages, equipment, facility)</a:t>
            </a:r>
          </a:p>
          <a:p>
            <a:pPr lvl="2"/>
            <a:r>
              <a:rPr lang="en-US" dirty="0"/>
              <a:t>Not all simple (</a:t>
            </a:r>
            <a:r>
              <a:rPr lang="en-US" dirty="0" err="1"/>
              <a:t>eg</a:t>
            </a:r>
            <a:r>
              <a:rPr lang="en-US" dirty="0"/>
              <a:t>. care management)</a:t>
            </a:r>
          </a:p>
          <a:p>
            <a:pPr lvl="1"/>
            <a:endParaRPr lang="en-US" dirty="0"/>
          </a:p>
        </p:txBody>
      </p:sp>
    </p:spTree>
    <p:custDataLst>
      <p:tags r:id="rId1"/>
    </p:custDataLst>
    <p:extLst>
      <p:ext uri="{BB962C8B-B14F-4D97-AF65-F5344CB8AC3E}">
        <p14:creationId xmlns:p14="http://schemas.microsoft.com/office/powerpoint/2010/main" val="3521250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Summary – 1 – Lecture a</a:t>
            </a:r>
          </a:p>
        </p:txBody>
      </p:sp>
      <p:sp>
        <p:nvSpPr>
          <p:cNvPr id="3" name="Text Placeholder 2"/>
          <p:cNvSpPr>
            <a:spLocks noGrp="1"/>
          </p:cNvSpPr>
          <p:nvPr>
            <p:ph type="body" sz="quarter" idx="11"/>
          </p:nvPr>
        </p:nvSpPr>
        <p:spPr/>
        <p:txBody>
          <a:bodyPr/>
          <a:lstStyle/>
          <a:p>
            <a:r>
              <a:rPr lang="en-US" dirty="0"/>
              <a:t>Data analytics has no single definition in clinical settings, but uses analysis to help aid in decision making.</a:t>
            </a:r>
          </a:p>
          <a:p>
            <a:r>
              <a:rPr lang="en-US" dirty="0"/>
              <a:t>Its use in clinical settings is still limited, but growing.</a:t>
            </a:r>
          </a:p>
          <a:p>
            <a:r>
              <a:rPr lang="en-US" dirty="0"/>
              <a:t>Dashboards, decision support, and clinical summaries are some tools that can be used.</a:t>
            </a:r>
          </a:p>
        </p:txBody>
      </p:sp>
    </p:spTree>
    <p:custDataLst>
      <p:tags r:id="rId1"/>
    </p:custDataLst>
    <p:extLst>
      <p:ext uri="{BB962C8B-B14F-4D97-AF65-F5344CB8AC3E}">
        <p14:creationId xmlns:p14="http://schemas.microsoft.com/office/powerpoint/2010/main" val="23366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Learning Objectives - 2</a:t>
            </a:r>
          </a:p>
        </p:txBody>
      </p:sp>
      <p:sp>
        <p:nvSpPr>
          <p:cNvPr id="3" name="Content Placeholder 2"/>
          <p:cNvSpPr>
            <a:spLocks noGrp="1"/>
          </p:cNvSpPr>
          <p:nvPr>
            <p:ph sz="quarter" idx="14"/>
          </p:nvPr>
        </p:nvSpPr>
        <p:spPr/>
        <p:txBody>
          <a:bodyPr/>
          <a:lstStyle/>
          <a:p>
            <a:r>
              <a:rPr lang="en-US" dirty="0"/>
              <a:t>Discuss value-based payment systems and the role of data analytics in achieving their potential. (Lecture c)</a:t>
            </a:r>
          </a:p>
          <a:p>
            <a:r>
              <a:rPr lang="en-US" dirty="0"/>
              <a:t>Analyze data used in population management and value-based care systems. (Lecture c)</a:t>
            </a:r>
          </a:p>
          <a:p>
            <a:endParaRPr lang="en-US" dirty="0"/>
          </a:p>
        </p:txBody>
      </p:sp>
    </p:spTree>
    <p:custDataLst>
      <p:tags r:id="rId1"/>
    </p:custDataLst>
    <p:extLst>
      <p:ext uri="{BB962C8B-B14F-4D97-AF65-F5344CB8AC3E}">
        <p14:creationId xmlns:p14="http://schemas.microsoft.com/office/powerpoint/2010/main" val="151791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Summary – 2 – Lecture a</a:t>
            </a:r>
          </a:p>
        </p:txBody>
      </p:sp>
      <p:sp>
        <p:nvSpPr>
          <p:cNvPr id="3" name="Text Placeholder 2"/>
          <p:cNvSpPr>
            <a:spLocks noGrp="1"/>
          </p:cNvSpPr>
          <p:nvPr>
            <p:ph type="body" sz="quarter" idx="11"/>
          </p:nvPr>
        </p:nvSpPr>
        <p:spPr/>
        <p:txBody>
          <a:bodyPr/>
          <a:lstStyle/>
          <a:p>
            <a:r>
              <a:rPr lang="en-US" dirty="0"/>
              <a:t>Governance of analytics is important to stay focused on the goal of improving care value.</a:t>
            </a:r>
          </a:p>
        </p:txBody>
      </p:sp>
    </p:spTree>
    <p:custDataLst>
      <p:tags r:id="rId1"/>
    </p:custDataLst>
    <p:extLst>
      <p:ext uri="{BB962C8B-B14F-4D97-AF65-F5344CB8AC3E}">
        <p14:creationId xmlns:p14="http://schemas.microsoft.com/office/powerpoint/2010/main" val="2658854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References – 1 – Lecture a</a:t>
            </a:r>
          </a:p>
        </p:txBody>
      </p:sp>
      <p:sp>
        <p:nvSpPr>
          <p:cNvPr id="3" name="Content Placeholder 2"/>
          <p:cNvSpPr>
            <a:spLocks noGrp="1"/>
          </p:cNvSpPr>
          <p:nvPr>
            <p:ph type="body" sz="quarter" idx="16"/>
          </p:nvPr>
        </p:nvSpPr>
        <p:spPr>
          <a:xfrm>
            <a:off x="1981200" y="1600200"/>
            <a:ext cx="8229600" cy="4817225"/>
          </a:xfrm>
        </p:spPr>
        <p:txBody>
          <a:bodyPr/>
          <a:lstStyle/>
          <a:p>
            <a:r>
              <a:rPr lang="en-US" dirty="0"/>
              <a:t>References</a:t>
            </a:r>
            <a:endParaRPr lang="en-US" b="0" dirty="0"/>
          </a:p>
          <a:p>
            <a:r>
              <a:rPr lang="en-US" b="0" dirty="0" err="1"/>
              <a:t>Corada</a:t>
            </a:r>
            <a:r>
              <a:rPr lang="en-US" b="0" dirty="0"/>
              <a:t>, J. A., Gordon, D., &amp; </a:t>
            </a:r>
            <a:r>
              <a:rPr lang="en-US" b="0" dirty="0" err="1"/>
              <a:t>Lenihan</a:t>
            </a:r>
            <a:r>
              <a:rPr lang="en-US" b="0" dirty="0"/>
              <a:t>, B. (2012, January). </a:t>
            </a:r>
            <a:r>
              <a:rPr lang="en-US" b="0" i="1" dirty="0"/>
              <a:t>The value of analytics in healthcare: From Insights to Outcomes</a:t>
            </a:r>
            <a:r>
              <a:rPr lang="en-US" b="0" dirty="0"/>
              <a:t> (Rep. No. James W. </a:t>
            </a:r>
            <a:r>
              <a:rPr lang="en-US" b="0" dirty="0" err="1"/>
              <a:t>Cortada</a:t>
            </a:r>
            <a:r>
              <a:rPr lang="en-US" b="0" dirty="0"/>
              <a:t>, Dan Gordon and Bill </a:t>
            </a:r>
            <a:r>
              <a:rPr lang="en-US" b="0" dirty="0" err="1"/>
              <a:t>Lenihan</a:t>
            </a:r>
            <a:r>
              <a:rPr lang="en-US" b="0" dirty="0"/>
              <a:t>). Retrieved January 13, 2017, from </a:t>
            </a:r>
            <a:r>
              <a:rPr lang="en-US" b="0" dirty="0">
                <a:hlinkClick r:id="rId4" tooltip="Article titled The Value of Analytics in Healthcare: From Insights to Outcomes, an IBM Global Business Services Executive Report"/>
              </a:rPr>
              <a:t>https://www-935.ibm.com/services/us/gbs/thoughtleadership/ibv-healthcare-analytics.html</a:t>
            </a:r>
            <a:r>
              <a:rPr lang="en-US" b="0" dirty="0"/>
              <a:t>   </a:t>
            </a:r>
          </a:p>
          <a:p>
            <a:r>
              <a:rPr lang="en-US" b="0" dirty="0"/>
              <a:t>Denny, J. C. (2012). Mining electronic health records in the genomics era. </a:t>
            </a:r>
            <a:r>
              <a:rPr lang="en-US" b="0" dirty="0" err="1"/>
              <a:t>PLoS</a:t>
            </a:r>
            <a:r>
              <a:rPr lang="en-US" b="0" dirty="0"/>
              <a:t> </a:t>
            </a:r>
            <a:r>
              <a:rPr lang="en-US" b="0" dirty="0" err="1"/>
              <a:t>Comput</a:t>
            </a:r>
            <a:r>
              <a:rPr lang="en-US" b="0" dirty="0"/>
              <a:t> </a:t>
            </a:r>
            <a:r>
              <a:rPr lang="en-US" b="0" dirty="0" err="1"/>
              <a:t>Biol</a:t>
            </a:r>
            <a:r>
              <a:rPr lang="en-US" b="0" dirty="0"/>
              <a:t>, 8(12), e1002823.</a:t>
            </a:r>
          </a:p>
          <a:p>
            <a:r>
              <a:rPr lang="en-US" b="0" dirty="0"/>
              <a:t>Example dashboard: </a:t>
            </a:r>
            <a:r>
              <a:rPr lang="en-US" b="0" dirty="0">
                <a:hlinkClick r:id="rId5" tooltip="Strategic Planning with the Balanced Scorecard  (YouTube) Erica Olsen, VP of Marketing at Mystrategicplan.com"/>
              </a:rPr>
              <a:t>https://www.youtube.com/watch?v=AdXt8BfiGJg</a:t>
            </a:r>
            <a:endParaRPr lang="en-US" b="0" dirty="0"/>
          </a:p>
          <a:p>
            <a:r>
              <a:rPr lang="en-US" b="0" dirty="0"/>
              <a:t>Hersh, W. R. (2014). Healthcare Data Analytics. Health Informatics: Practical Guide for Healthcare.</a:t>
            </a:r>
          </a:p>
          <a:p>
            <a:r>
              <a:rPr lang="en-US" b="0" dirty="0"/>
              <a:t>Kumar A, </a:t>
            </a:r>
            <a:r>
              <a:rPr lang="en-US" b="0" dirty="0" err="1"/>
              <a:t>Niu</a:t>
            </a:r>
            <a:r>
              <a:rPr lang="en-US" b="0" dirty="0"/>
              <a:t> F, and </a:t>
            </a:r>
            <a:r>
              <a:rPr lang="en-US" b="0" dirty="0" err="1"/>
              <a:t>Ré</a:t>
            </a:r>
            <a:r>
              <a:rPr lang="en-US" b="0" dirty="0"/>
              <a:t> C. Hazy: Making it easier to build and maintain big-data analytics. Communications of the ACM, 2013. 56(3): 40-49.</a:t>
            </a:r>
          </a:p>
          <a:p>
            <a:endParaRPr lang="en-US" b="0" dirty="0"/>
          </a:p>
        </p:txBody>
      </p:sp>
    </p:spTree>
    <p:custDataLst>
      <p:tags r:id="rId1"/>
    </p:custDataLst>
    <p:extLst>
      <p:ext uri="{BB962C8B-B14F-4D97-AF65-F5344CB8AC3E}">
        <p14:creationId xmlns:p14="http://schemas.microsoft.com/office/powerpoint/2010/main" val="3377676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in Clinical Settings</a:t>
            </a:r>
            <a:br>
              <a:rPr lang="en-US" dirty="0"/>
            </a:br>
            <a:r>
              <a:rPr lang="en-US" dirty="0"/>
              <a:t>References – 2 – Lecture a</a:t>
            </a:r>
          </a:p>
        </p:txBody>
      </p:sp>
      <p:sp>
        <p:nvSpPr>
          <p:cNvPr id="3" name="Content Placeholder 2"/>
          <p:cNvSpPr>
            <a:spLocks noGrp="1"/>
          </p:cNvSpPr>
          <p:nvPr>
            <p:ph type="body" sz="quarter" idx="16"/>
          </p:nvPr>
        </p:nvSpPr>
        <p:spPr>
          <a:xfrm>
            <a:off x="1981200" y="1600199"/>
            <a:ext cx="8229600" cy="5012872"/>
          </a:xfrm>
        </p:spPr>
        <p:txBody>
          <a:bodyPr/>
          <a:lstStyle/>
          <a:p>
            <a:r>
              <a:rPr lang="en-US" dirty="0"/>
              <a:t>References</a:t>
            </a:r>
            <a:endParaRPr lang="en-US" b="0" dirty="0"/>
          </a:p>
          <a:p>
            <a:r>
              <a:rPr lang="en-US" b="0" dirty="0" err="1"/>
              <a:t>Miliard</a:t>
            </a:r>
            <a:r>
              <a:rPr lang="en-US" b="0" dirty="0"/>
              <a:t>, M. (2013, March 15). Pop Health Analytics Top </a:t>
            </a:r>
            <a:r>
              <a:rPr lang="en-US" b="0" dirty="0" err="1"/>
              <a:t>ACO</a:t>
            </a:r>
            <a:r>
              <a:rPr lang="en-US" b="0" dirty="0"/>
              <a:t> Priority. Retrieved July 11, 2016, from </a:t>
            </a:r>
            <a:r>
              <a:rPr lang="en-US" b="0" dirty="0">
                <a:hlinkClick r:id="rId4" tooltip="Pop Health Analytics Top ACO Priority at healthcarenews.com"/>
              </a:rPr>
              <a:t>http://www.healthcareitnews.com/news/pop-health-analytics-top-aco-priority</a:t>
            </a:r>
            <a:r>
              <a:rPr lang="en-US" b="0" dirty="0"/>
              <a:t>  </a:t>
            </a:r>
          </a:p>
          <a:p>
            <a:r>
              <a:rPr lang="en-US" b="0" dirty="0"/>
              <a:t>Office of the National Coordinator for Health Information Technology. 'Certified Health IT Vendors and Editions Reported by Hospitals Participating in the Medicare EHR Incentive Program,' Health IT Quick-Stat #29. </a:t>
            </a:r>
            <a:r>
              <a:rPr lang="en-US" b="0" dirty="0">
                <a:hlinkClick r:id="rId5" tooltip="'Certified Health IT Vendors and Editions Reported by Hospitals Participating in the Medicare EHR Incentive Program,' Health IT Quick-Stat #29. "/>
              </a:rPr>
              <a:t>https://dashboard.healthit.gov/quickstats/pages/FIG-Vendors-of-EHRs-to-Participating-Hospitals.php</a:t>
            </a:r>
            <a:r>
              <a:rPr lang="en-US" b="0" dirty="0"/>
              <a:t>  July 2016.</a:t>
            </a:r>
          </a:p>
          <a:p>
            <a:r>
              <a:rPr lang="en-US" b="0" dirty="0"/>
              <a:t>Office of the National Coordinator for Health Information Technology. 'Certified Health IT Vendors and Editions Reported by Health Care Professionals Participating in the Medicare EHR Incentive Program,' Health IT Quick-Stat #30. </a:t>
            </a:r>
            <a:r>
              <a:rPr lang="en-US" b="0" dirty="0">
                <a:hlinkClick r:id="rId6" tooltip="Certified Health IT Vendors and Editions Reported by Health Care Professionals Participating in the Medicare EHR Incentive Program,' Health IT Quick-Stat #30"/>
              </a:rPr>
              <a:t>https://dashboard.healthit.gov/quickstats/pages/FIG-Vendors-of-EHRs-to-Participating-Professionals.php</a:t>
            </a:r>
            <a:r>
              <a:rPr lang="en-US" b="0" dirty="0"/>
              <a:t> July 2016.</a:t>
            </a:r>
          </a:p>
          <a:p>
            <a:r>
              <a:rPr lang="en-US" b="0" dirty="0"/>
              <a:t>Office of the National Coordinator for Health Information Technology. 'Electronic Health Record Vendors Reported by Health Care Professionals Participating in the CMS EHR Incentive Programs and ONC Regional Extension Centers Program,' Health IT Quick-Stat #30. </a:t>
            </a:r>
            <a:r>
              <a:rPr lang="en-US" b="0" dirty="0">
                <a:hlinkClick r:id="rId6" tooltip="'Electronic Health Record Vendors Reported by Health Care Professionals Participating in the CMS EHR Incentive Programs and ONC Regional Extension Centers Program"/>
              </a:rPr>
              <a:t>https://dashboard.healthit.gov/quickstats/pages/FIG-Vendors-of-EHRs-to-Participating-Professionals.php</a:t>
            </a:r>
            <a:r>
              <a:rPr lang="en-US" b="0" dirty="0"/>
              <a:t> June 2015.</a:t>
            </a:r>
          </a:p>
          <a:p>
            <a:endParaRPr lang="en-US" b="0" dirty="0"/>
          </a:p>
        </p:txBody>
      </p:sp>
    </p:spTree>
    <p:custDataLst>
      <p:tags r:id="rId1"/>
    </p:custDataLst>
    <p:extLst>
      <p:ext uri="{BB962C8B-B14F-4D97-AF65-F5344CB8AC3E}">
        <p14:creationId xmlns:p14="http://schemas.microsoft.com/office/powerpoint/2010/main" val="175664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272619"/>
          </a:xfrm>
        </p:spPr>
        <p:txBody>
          <a:bodyPr/>
          <a:lstStyle/>
          <a:p>
            <a:r>
              <a:rPr lang="en-US" dirty="0"/>
              <a:t>Health Care Data Analytics</a:t>
            </a:r>
            <a:br>
              <a:rPr lang="en-US" dirty="0"/>
            </a:br>
            <a:r>
              <a:rPr lang="en-US" dirty="0"/>
              <a:t>Data Analytics in Clinical Settings</a:t>
            </a:r>
            <a:br>
              <a:rPr lang="en-US" dirty="0"/>
            </a:br>
            <a:r>
              <a:rPr lang="en-US" dirty="0"/>
              <a:t>Lecture a</a:t>
            </a:r>
          </a:p>
        </p:txBody>
      </p:sp>
      <p:sp>
        <p:nvSpPr>
          <p:cNvPr id="5" name="Content Placeholder 4"/>
          <p:cNvSpPr>
            <a:spLocks noGrp="1"/>
          </p:cNvSpPr>
          <p:nvPr>
            <p:ph sz="quarter" idx="14"/>
          </p:nvPr>
        </p:nvSpPr>
        <p:spPr>
          <a:xfrm>
            <a:off x="1981200" y="3091543"/>
            <a:ext cx="8229600" cy="3080657"/>
          </a:xfrm>
        </p:spPr>
        <p:txBody>
          <a:bodyPr/>
          <a:lstStyle/>
          <a:p>
            <a:r>
              <a:rPr lang="en-US"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183648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Analytics - 1</a:t>
            </a:r>
          </a:p>
        </p:txBody>
      </p:sp>
      <p:sp>
        <p:nvSpPr>
          <p:cNvPr id="3" name="Content Placeholder 2"/>
          <p:cNvSpPr>
            <a:spLocks noGrp="1"/>
          </p:cNvSpPr>
          <p:nvPr>
            <p:ph sz="quarter" idx="4294967295"/>
          </p:nvPr>
        </p:nvSpPr>
        <p:spPr>
          <a:xfrm>
            <a:off x="1981200" y="1600201"/>
            <a:ext cx="4041648" cy="2341605"/>
          </a:xfrm>
        </p:spPr>
        <p:txBody>
          <a:bodyPr/>
          <a:lstStyle/>
          <a:p>
            <a:pPr marL="0" indent="0">
              <a:buNone/>
            </a:pPr>
            <a:r>
              <a:rPr lang="en-US" sz="2400" dirty="0"/>
              <a:t>“The extensive use of data, statistical and quantitative analysis, explanatory and predictive models, and fact-based management to drive decisions and actions.” </a:t>
            </a:r>
          </a:p>
        </p:txBody>
      </p:sp>
      <p:sp>
        <p:nvSpPr>
          <p:cNvPr id="7" name="Text Placeholder 8"/>
          <p:cNvSpPr>
            <a:spLocks noGrp="1"/>
          </p:cNvSpPr>
          <p:nvPr>
            <p:ph type="body" sz="quarter" idx="32"/>
          </p:nvPr>
        </p:nvSpPr>
        <p:spPr>
          <a:xfrm>
            <a:off x="1981201" y="3797000"/>
            <a:ext cx="3438723" cy="277853"/>
          </a:xfrm>
        </p:spPr>
        <p:txBody>
          <a:bodyPr/>
          <a:lstStyle/>
          <a:p>
            <a:r>
              <a:rPr lang="en-US" dirty="0"/>
              <a:t>Davenport &amp; Harris</a:t>
            </a:r>
          </a:p>
        </p:txBody>
      </p:sp>
    </p:spTree>
    <p:custDataLst>
      <p:tags r:id="rId1"/>
    </p:custDataLst>
    <p:extLst>
      <p:ext uri="{BB962C8B-B14F-4D97-AF65-F5344CB8AC3E}">
        <p14:creationId xmlns:p14="http://schemas.microsoft.com/office/powerpoint/2010/main" val="274603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Analytics - 2</a:t>
            </a:r>
          </a:p>
        </p:txBody>
      </p:sp>
      <p:sp>
        <p:nvSpPr>
          <p:cNvPr id="3" name="Content Placeholder 2"/>
          <p:cNvSpPr>
            <a:spLocks noGrp="1"/>
          </p:cNvSpPr>
          <p:nvPr>
            <p:ph sz="quarter" idx="4294967295"/>
          </p:nvPr>
        </p:nvSpPr>
        <p:spPr>
          <a:xfrm>
            <a:off x="1981200" y="1600201"/>
            <a:ext cx="4041648" cy="2341605"/>
          </a:xfrm>
        </p:spPr>
        <p:txBody>
          <a:bodyPr/>
          <a:lstStyle/>
          <a:p>
            <a:pPr marL="0" indent="0">
              <a:buNone/>
            </a:pPr>
            <a:r>
              <a:rPr lang="en-US" sz="2400" dirty="0"/>
              <a:t>“The extensive use of data, statistical and quantitative analysis, explanatory and predictive models, and fact-based management to drive decisions and actions.” </a:t>
            </a:r>
          </a:p>
        </p:txBody>
      </p:sp>
      <p:sp>
        <p:nvSpPr>
          <p:cNvPr id="11" name="Text Placeholder 8"/>
          <p:cNvSpPr txBox="1">
            <a:spLocks/>
          </p:cNvSpPr>
          <p:nvPr/>
        </p:nvSpPr>
        <p:spPr bwMode="auto">
          <a:xfrm>
            <a:off x="1981201" y="3797000"/>
            <a:ext cx="3438723" cy="27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Arial" panose="020B0604020202020204" pitchFamily="34" charset="0"/>
              <a:buNone/>
              <a:defRPr sz="1200" kern="1200" baseline="0">
                <a:solidFill>
                  <a:schemeClr val="tx1"/>
                </a:solidFill>
                <a:latin typeface="+mn-lt"/>
                <a:ea typeface="+mn-ea"/>
                <a:cs typeface="+mn-cs"/>
              </a:defRPr>
            </a:lvl1pPr>
            <a:lvl2pPr marL="457200" indent="0" algn="l" rtl="0" eaLnBrk="1" fontAlgn="base" hangingPunct="1">
              <a:spcBef>
                <a:spcPct val="20000"/>
              </a:spcBef>
              <a:spcAft>
                <a:spcPct val="0"/>
              </a:spcAft>
              <a:buSzPct val="85000"/>
              <a:buFont typeface="Arial" panose="020B0604020202020204" pitchFamily="34" charset="0"/>
              <a:buNone/>
              <a:defRPr sz="1200" kern="1200">
                <a:solidFill>
                  <a:schemeClr val="tx1"/>
                </a:solidFill>
                <a:latin typeface="+mn-lt"/>
                <a:ea typeface="+mn-ea"/>
                <a:cs typeface="+mn-cs"/>
              </a:defRPr>
            </a:lvl2pPr>
            <a:lvl3pPr marL="914400" indent="0" algn="l" rtl="0" eaLnBrk="1" fontAlgn="base" hangingPunct="1">
              <a:spcBef>
                <a:spcPct val="20000"/>
              </a:spcBef>
              <a:spcAft>
                <a:spcPct val="0"/>
              </a:spcAft>
              <a:buSzPct val="80000"/>
              <a:buFont typeface="Courier New" panose="02070309020205020404" pitchFamily="49" charset="0"/>
              <a:buNone/>
              <a:defRPr sz="1200" kern="1200">
                <a:solidFill>
                  <a:schemeClr val="tx1"/>
                </a:solidFill>
                <a:latin typeface="+mn-lt"/>
                <a:ea typeface="+mn-ea"/>
                <a:cs typeface="+mn-cs"/>
              </a:defRPr>
            </a:lvl3pPr>
            <a:lvl4pPr marL="1371600" indent="0" algn="l" rtl="0" eaLnBrk="1" fontAlgn="base" hangingPunct="1">
              <a:spcBef>
                <a:spcPct val="20000"/>
              </a:spcBef>
              <a:spcAft>
                <a:spcPct val="0"/>
              </a:spcAft>
              <a:buSzPct val="120000"/>
              <a:buFont typeface="Wingdings" panose="05000000000000000000"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SzPct val="70000"/>
              <a:buFont typeface="Wingdings" panose="05000000000000000000" pitchFamily="2" charset="2"/>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Davenport &amp; Harris</a:t>
            </a:r>
            <a:endParaRPr lang="en-US" dirty="0"/>
          </a:p>
        </p:txBody>
      </p:sp>
      <p:sp>
        <p:nvSpPr>
          <p:cNvPr id="8" name="Content Placeholder 7"/>
          <p:cNvSpPr>
            <a:spLocks noGrp="1"/>
          </p:cNvSpPr>
          <p:nvPr>
            <p:ph sz="quarter" idx="4294967295"/>
          </p:nvPr>
        </p:nvSpPr>
        <p:spPr>
          <a:xfrm>
            <a:off x="6172200" y="1600201"/>
            <a:ext cx="4041648" cy="4170405"/>
          </a:xfrm>
        </p:spPr>
        <p:txBody>
          <a:bodyPr/>
          <a:lstStyle/>
          <a:p>
            <a:pPr marL="0" indent="0">
              <a:buNone/>
            </a:pPr>
            <a:r>
              <a:rPr lang="en-US" sz="2400" dirty="0"/>
              <a:t>“The systematic use of data and related business insights developed through applied analytical disciplines (e.g. statistical, contextual, quantitative, predictive, cognitive, other models) to drive fact-based decision making for planning, management, measurement and learning.”</a:t>
            </a:r>
          </a:p>
        </p:txBody>
      </p:sp>
      <p:sp>
        <p:nvSpPr>
          <p:cNvPr id="10" name="Text Placeholder 9"/>
          <p:cNvSpPr>
            <a:spLocks noGrp="1"/>
          </p:cNvSpPr>
          <p:nvPr>
            <p:ph type="body" sz="quarter" idx="33"/>
          </p:nvPr>
        </p:nvSpPr>
        <p:spPr>
          <a:xfrm>
            <a:off x="6172200" y="5719531"/>
            <a:ext cx="541638" cy="533400"/>
          </a:xfrm>
        </p:spPr>
        <p:txBody>
          <a:bodyPr/>
          <a:lstStyle/>
          <a:p>
            <a:r>
              <a:rPr lang="en-US" dirty="0"/>
              <a:t>IBM</a:t>
            </a:r>
          </a:p>
        </p:txBody>
      </p:sp>
    </p:spTree>
    <p:custDataLst>
      <p:tags r:id="rId1"/>
    </p:custDataLst>
    <p:extLst>
      <p:ext uri="{BB962C8B-B14F-4D97-AF65-F5344CB8AC3E}">
        <p14:creationId xmlns:p14="http://schemas.microsoft.com/office/powerpoint/2010/main" val="9423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Analytics - 3</a:t>
            </a:r>
          </a:p>
        </p:txBody>
      </p:sp>
      <p:sp>
        <p:nvSpPr>
          <p:cNvPr id="3" name="Content Placeholder 2"/>
          <p:cNvSpPr>
            <a:spLocks noGrp="1"/>
          </p:cNvSpPr>
          <p:nvPr>
            <p:ph sz="quarter" idx="14"/>
          </p:nvPr>
        </p:nvSpPr>
        <p:spPr/>
        <p:txBody>
          <a:bodyPr/>
          <a:lstStyle/>
          <a:p>
            <a:r>
              <a:rPr lang="en-US" dirty="0"/>
              <a:t>“The extensive use of data, statistical and quantitative analysis, explanatory and predictive models, and fact-based management to drive decisions and actions.” </a:t>
            </a:r>
          </a:p>
        </p:txBody>
      </p:sp>
      <p:sp>
        <p:nvSpPr>
          <p:cNvPr id="9" name="Text Placeholder 8"/>
          <p:cNvSpPr>
            <a:spLocks noGrp="1"/>
          </p:cNvSpPr>
          <p:nvPr>
            <p:ph type="body" sz="quarter" idx="32"/>
          </p:nvPr>
        </p:nvSpPr>
        <p:spPr/>
        <p:txBody>
          <a:bodyPr/>
          <a:lstStyle/>
          <a:p>
            <a:r>
              <a:rPr lang="en-US" dirty="0"/>
              <a:t>Davenport &amp; Harris</a:t>
            </a:r>
          </a:p>
        </p:txBody>
      </p:sp>
      <p:sp>
        <p:nvSpPr>
          <p:cNvPr id="8" name="Content Placeholder 7"/>
          <p:cNvSpPr>
            <a:spLocks noGrp="1"/>
          </p:cNvSpPr>
          <p:nvPr>
            <p:ph sz="quarter" idx="18"/>
          </p:nvPr>
        </p:nvSpPr>
        <p:spPr/>
        <p:txBody>
          <a:bodyPr/>
          <a:lstStyle/>
          <a:p>
            <a:r>
              <a:rPr lang="en-US" dirty="0"/>
              <a:t>“The systematic use of data and related business insights developed through applied analytical disciplines (e.g. statistical, contextual, quantitative, predictive, cognitive, other models) to drive fact-based decision making for planning, management, measurement and learning.”</a:t>
            </a:r>
          </a:p>
        </p:txBody>
      </p:sp>
      <p:sp>
        <p:nvSpPr>
          <p:cNvPr id="10" name="Text Placeholder 9"/>
          <p:cNvSpPr>
            <a:spLocks noGrp="1"/>
          </p:cNvSpPr>
          <p:nvPr>
            <p:ph type="body" sz="quarter" idx="33"/>
          </p:nvPr>
        </p:nvSpPr>
        <p:spPr/>
        <p:txBody>
          <a:bodyPr/>
          <a:lstStyle/>
          <a:p>
            <a:r>
              <a:rPr lang="en-US"/>
              <a:t>IBM</a:t>
            </a:r>
            <a:endParaRPr lang="en-US" dirty="0"/>
          </a:p>
        </p:txBody>
      </p:sp>
      <p:pic>
        <p:nvPicPr>
          <p:cNvPr id="16" name="Picture Placeholder 15" descr="Decorative image. Three people looking at documents."/>
          <p:cNvPicPr>
            <a:picLocks noGrp="1" noChangeAspect="1"/>
          </p:cNvPicPr>
          <p:nvPr>
            <p:ph type="pic" sz="quarter" idx="34"/>
          </p:nvPr>
        </p:nvPicPr>
        <p:blipFill rotWithShape="1">
          <a:blip r:embed="rId4" cstate="print">
            <a:extLst>
              <a:ext uri="{28A0092B-C50C-407E-A947-70E740481C1C}">
                <a14:useLocalDpi xmlns:a14="http://schemas.microsoft.com/office/drawing/2010/main" val="0"/>
              </a:ext>
            </a:extLst>
          </a:blip>
          <a:srcRect t="-15350" b="-15350"/>
          <a:stretch/>
        </p:blipFill>
        <p:spPr/>
      </p:pic>
      <p:sp>
        <p:nvSpPr>
          <p:cNvPr id="32" name="Text Placeholder 31"/>
          <p:cNvSpPr>
            <a:spLocks noGrp="1"/>
          </p:cNvSpPr>
          <p:nvPr>
            <p:ph type="body" sz="quarter" idx="35"/>
          </p:nvPr>
        </p:nvSpPr>
        <p:spPr>
          <a:xfrm>
            <a:off x="3654425" y="4419601"/>
            <a:ext cx="2368550" cy="2002971"/>
          </a:xfrm>
        </p:spPr>
        <p:txBody>
          <a:bodyPr/>
          <a:lstStyle/>
          <a:p>
            <a:r>
              <a:rPr lang="en-US" sz="2400" dirty="0"/>
              <a:t>Analytics provides insights into decision making</a:t>
            </a:r>
          </a:p>
        </p:txBody>
      </p:sp>
    </p:spTree>
    <p:custDataLst>
      <p:tags r:id="rId1"/>
    </p:custDataLst>
    <p:extLst>
      <p:ext uri="{BB962C8B-B14F-4D97-AF65-F5344CB8AC3E}">
        <p14:creationId xmlns:p14="http://schemas.microsoft.com/office/powerpoint/2010/main" val="25977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Four Uses of </a:t>
            </a:r>
            <a:br>
              <a:rPr lang="en-US"/>
            </a:br>
            <a:r>
              <a:rPr lang="en-US"/>
              <a:t>Analytics in Health Care</a:t>
            </a:r>
            <a:endParaRPr lang="en-US" dirty="0"/>
          </a:p>
        </p:txBody>
      </p:sp>
      <p:sp>
        <p:nvSpPr>
          <p:cNvPr id="3" name="Content Placeholder 2"/>
          <p:cNvSpPr>
            <a:spLocks noGrp="1"/>
          </p:cNvSpPr>
          <p:nvPr>
            <p:ph sz="quarter" idx="14"/>
          </p:nvPr>
        </p:nvSpPr>
        <p:spPr/>
        <p:txBody>
          <a:bodyPr/>
          <a:lstStyle/>
          <a:p>
            <a:r>
              <a:rPr lang="en-US" dirty="0"/>
              <a:t>Identify patients for care management: 66%</a:t>
            </a:r>
          </a:p>
          <a:p>
            <a:r>
              <a:rPr lang="en-US" dirty="0"/>
              <a:t>Clinical outcomes: 64%</a:t>
            </a:r>
          </a:p>
          <a:p>
            <a:r>
              <a:rPr lang="en-US" dirty="0"/>
              <a:t>Performance measurement: 64%</a:t>
            </a:r>
          </a:p>
          <a:p>
            <a:r>
              <a:rPr lang="en-US" dirty="0"/>
              <a:t>Clinical decision making at point of care: 57%</a:t>
            </a:r>
          </a:p>
        </p:txBody>
      </p:sp>
      <p:sp>
        <p:nvSpPr>
          <p:cNvPr id="17" name="Text Placeholder 16"/>
          <p:cNvSpPr>
            <a:spLocks noGrp="1"/>
          </p:cNvSpPr>
          <p:nvPr>
            <p:ph type="body" sz="quarter" idx="15"/>
          </p:nvPr>
        </p:nvSpPr>
        <p:spPr/>
        <p:txBody>
          <a:bodyPr/>
          <a:lstStyle/>
          <a:p>
            <a:r>
              <a:rPr lang="en-US" dirty="0"/>
              <a:t>Adapted from Kassakian, source: </a:t>
            </a:r>
            <a:r>
              <a:rPr lang="en-US" dirty="0">
                <a:hlinkClick r:id="rId4" tooltip="Article on Healthcare IT News titled Pop health analytics top ACO priority written by Mike Mitiard published March 15, 2013"/>
              </a:rPr>
              <a:t>http://www.healthcareitnews.com/news/pop-health-analytics-top-aco-priority</a:t>
            </a:r>
            <a:r>
              <a:rPr lang="en-US" dirty="0"/>
              <a:t> </a:t>
            </a:r>
          </a:p>
          <a:p>
            <a:endParaRPr lang="en-US" dirty="0"/>
          </a:p>
        </p:txBody>
      </p:sp>
    </p:spTree>
    <p:custDataLst>
      <p:tags r:id="rId1"/>
    </p:custDataLst>
    <p:extLst>
      <p:ext uri="{BB962C8B-B14F-4D97-AF65-F5344CB8AC3E}">
        <p14:creationId xmlns:p14="http://schemas.microsoft.com/office/powerpoint/2010/main" val="341114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vs External </a:t>
            </a:r>
            <a:br>
              <a:rPr lang="en-US" dirty="0"/>
            </a:br>
            <a:r>
              <a:rPr lang="en-US" dirty="0"/>
              <a:t>Data Sources</a:t>
            </a:r>
          </a:p>
        </p:txBody>
      </p:sp>
      <p:sp>
        <p:nvSpPr>
          <p:cNvPr id="3" name="Content Placeholder 2"/>
          <p:cNvSpPr>
            <a:spLocks noGrp="1"/>
          </p:cNvSpPr>
          <p:nvPr>
            <p:ph sz="quarter" idx="4294967295"/>
          </p:nvPr>
        </p:nvSpPr>
        <p:spPr>
          <a:xfrm>
            <a:off x="1981200" y="1600200"/>
            <a:ext cx="4191000" cy="4572000"/>
          </a:xfrm>
        </p:spPr>
        <p:txBody>
          <a:bodyPr/>
          <a:lstStyle/>
          <a:p>
            <a:r>
              <a:rPr lang="en-US" sz="3000" dirty="0"/>
              <a:t>Internal</a:t>
            </a:r>
          </a:p>
          <a:p>
            <a:pPr lvl="1"/>
            <a:r>
              <a:rPr lang="en-US" sz="2400" dirty="0"/>
              <a:t>Data collected by the organization</a:t>
            </a:r>
          </a:p>
          <a:p>
            <a:pPr lvl="2"/>
            <a:r>
              <a:rPr lang="en-US" sz="2200" dirty="0"/>
              <a:t>Patient registration, billing, and demographic data</a:t>
            </a:r>
          </a:p>
          <a:p>
            <a:pPr lvl="2"/>
            <a:r>
              <a:rPr lang="en-US" sz="2200" dirty="0"/>
              <a:t>Electronic health records and structured clinical data</a:t>
            </a:r>
          </a:p>
          <a:p>
            <a:pPr lvl="2"/>
            <a:r>
              <a:rPr lang="en-US" sz="2200" dirty="0"/>
              <a:t>Extracting data from notes using natural language processing </a:t>
            </a:r>
          </a:p>
        </p:txBody>
      </p:sp>
      <p:sp>
        <p:nvSpPr>
          <p:cNvPr id="6" name="Content Placeholder 5"/>
          <p:cNvSpPr>
            <a:spLocks noGrp="1"/>
          </p:cNvSpPr>
          <p:nvPr>
            <p:ph sz="quarter" idx="4294967295"/>
          </p:nvPr>
        </p:nvSpPr>
        <p:spPr>
          <a:xfrm>
            <a:off x="6172200" y="2508422"/>
            <a:ext cx="4041648" cy="3663778"/>
          </a:xfrm>
        </p:spPr>
        <p:txBody>
          <a:bodyPr/>
          <a:lstStyle/>
          <a:p>
            <a:r>
              <a:rPr lang="en-US" sz="3000" dirty="0"/>
              <a:t>External</a:t>
            </a:r>
          </a:p>
          <a:p>
            <a:pPr lvl="1"/>
            <a:r>
              <a:rPr lang="en-US" sz="2400" dirty="0"/>
              <a:t>Data obtained from outside the organization</a:t>
            </a:r>
          </a:p>
          <a:p>
            <a:pPr lvl="2"/>
            <a:r>
              <a:rPr lang="en-US" sz="2200" dirty="0"/>
              <a:t>Prescription fills</a:t>
            </a:r>
          </a:p>
          <a:p>
            <a:pPr lvl="2"/>
            <a:r>
              <a:rPr lang="en-US" sz="2200" dirty="0"/>
              <a:t>Utilization/Costs from payers or through HIE</a:t>
            </a:r>
          </a:p>
        </p:txBody>
      </p:sp>
    </p:spTree>
    <p:custDataLst>
      <p:tags r:id="rId1"/>
    </p:custDataLst>
    <p:extLst>
      <p:ext uri="{BB962C8B-B14F-4D97-AF65-F5344CB8AC3E}">
        <p14:creationId xmlns:p14="http://schemas.microsoft.com/office/powerpoint/2010/main" val="383693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 of Organization Type</a:t>
            </a:r>
            <a:endParaRPr lang="en-US" dirty="0"/>
          </a:p>
        </p:txBody>
      </p:sp>
      <p:sp>
        <p:nvSpPr>
          <p:cNvPr id="3" name="Content Placeholder 2"/>
          <p:cNvSpPr>
            <a:spLocks noGrp="1"/>
          </p:cNvSpPr>
          <p:nvPr>
            <p:ph sz="quarter" idx="14"/>
          </p:nvPr>
        </p:nvSpPr>
        <p:spPr>
          <a:xfrm>
            <a:off x="1981200" y="1336425"/>
            <a:ext cx="8229600" cy="4927215"/>
          </a:xfrm>
        </p:spPr>
        <p:txBody>
          <a:bodyPr/>
          <a:lstStyle/>
          <a:p>
            <a:r>
              <a:rPr lang="en-US" dirty="0"/>
              <a:t>Organization type affects analytics type</a:t>
            </a:r>
          </a:p>
          <a:p>
            <a:pPr lvl="1"/>
            <a:r>
              <a:rPr lang="en-US" dirty="0"/>
              <a:t>Health systems and providers</a:t>
            </a:r>
          </a:p>
          <a:p>
            <a:pPr lvl="2"/>
            <a:r>
              <a:rPr lang="en-US" dirty="0"/>
              <a:t>Clinical and financial/admin data</a:t>
            </a:r>
          </a:p>
          <a:p>
            <a:pPr lvl="1"/>
            <a:r>
              <a:rPr lang="en-US" dirty="0"/>
              <a:t>Payers (insurers, Medicaid, Medicare)</a:t>
            </a:r>
          </a:p>
          <a:p>
            <a:pPr lvl="2"/>
            <a:r>
              <a:rPr lang="en-US" dirty="0"/>
              <a:t>Claims data (all sources)</a:t>
            </a:r>
          </a:p>
          <a:p>
            <a:r>
              <a:rPr lang="en-US" dirty="0"/>
              <a:t>Integrated health systems </a:t>
            </a:r>
          </a:p>
          <a:p>
            <a:pPr lvl="1"/>
            <a:r>
              <a:rPr lang="en-US" dirty="0"/>
              <a:t>Clinical, financial, admin data</a:t>
            </a:r>
          </a:p>
          <a:p>
            <a:r>
              <a:rPr lang="en-US" dirty="0"/>
              <a:t>Smaller health systems / practices </a:t>
            </a:r>
          </a:p>
          <a:p>
            <a:pPr lvl="1"/>
            <a:r>
              <a:rPr lang="en-US" dirty="0"/>
              <a:t>What are they able to do with EHR data?</a:t>
            </a:r>
          </a:p>
        </p:txBody>
      </p:sp>
    </p:spTree>
    <p:custDataLst>
      <p:tags r:id="rId1"/>
    </p:custDataLst>
    <p:extLst>
      <p:ext uri="{BB962C8B-B14F-4D97-AF65-F5344CB8AC3E}">
        <p14:creationId xmlns:p14="http://schemas.microsoft.com/office/powerpoint/2010/main" val="329177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288.4"/>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NNOTATION_TYPE_1" val="0"/>
  <p:tag name="ANNOTATION_ANIMATION_1" val="3"/>
  <p:tag name="ANNOTATION_ROTATION_1" val="0"/>
  <p:tag name="ANNOTATION_SUB_TYPE_1" val="2"/>
  <p:tag name="ANNOTATION_LOOP_COUNT_1" val="1"/>
  <p:tag name="ANNOTATION_BOX_RADIUS_1" val="0"/>
  <p:tag name="ANNOTATION_BORDER_ALPHA_1" val="100"/>
  <p:tag name="ANNOTATION_BORDER_COLOR_1" val="16777215"/>
  <p:tag name="ANNOTATION_FILL_COLOR_1" val="683492"/>
  <p:tag name="ANNOTATION_FILL_ALPHA_1" val="100"/>
  <p:tag name="ANNOTATION_BORDER_WIDTH_1" val="2"/>
  <p:tag name="ANNOTATION_TYPE_2" val="0"/>
  <p:tag name="ANNOTATION_ANIMATION_2" val="3"/>
  <p:tag name="ANNOTATION_ROTATION_2" val="0"/>
  <p:tag name="ANNOTATION_SUB_TYPE_2" val="2"/>
  <p:tag name="ANNOTATION_LOOP_COUNT_2" val="1"/>
  <p:tag name="ANNOTATION_BOX_RADIUS_2" val="0"/>
  <p:tag name="ANNOTATION_BORDER_ALPHA_2" val="100"/>
  <p:tag name="ANNOTATION_BORDER_COLOR_2" val="16777215"/>
  <p:tag name="ANNOTATION_FILL_COLOR_2" val="683492"/>
  <p:tag name="ANNOTATION_FILL_ALPHA_2" val="100"/>
  <p:tag name="ANNOTATION_BORDER_WIDTH_2" val="2"/>
  <p:tag name="ANNOTATION_TYPE_3" val="0"/>
  <p:tag name="ANNOTATION_ANIMATION_3" val="3"/>
  <p:tag name="ANNOTATION_ROTATION_3" val="0"/>
  <p:tag name="ANNOTATION_SUB_TYPE_3" val="2"/>
  <p:tag name="ANNOTATION_LOOP_COUNT_3" val="1"/>
  <p:tag name="ANNOTATION_BOX_RADIUS_3" val="0"/>
  <p:tag name="ANNOTATION_BORDER_ALPHA_3" val="100"/>
  <p:tag name="ANNOTATION_BORDER_COLOR_3" val="16777215"/>
  <p:tag name="ANNOTATION_FILL_COLOR_3" val="683492"/>
  <p:tag name="ANNOTATION_FILL_ALPHA_3" val="100"/>
  <p:tag name="ANNOTATION_BORDER_WIDTH_3" val="2"/>
  <p:tag name="ANNOTATION_TYPE_4" val="0"/>
  <p:tag name="ANNOTATION_ANIMATION_4" val="3"/>
  <p:tag name="ANNOTATION_ROTATION_4" val="0"/>
  <p:tag name="ANNOTATION_SUB_TYPE_4" val="2"/>
  <p:tag name="ANNOTATION_LOOP_COUNT_4" val="1"/>
  <p:tag name="ANNOTATION_BOX_RADIUS_4" val="0"/>
  <p:tag name="ANNOTATION_BORDER_ALPHA_4" val="100"/>
  <p:tag name="ANNOTATION_BORDER_COLOR_4" val="16777215"/>
  <p:tag name="ANNOTATION_FILL_COLOR_4" val="683492"/>
  <p:tag name="ANNOTATION_FILL_ALPHA_4" val="100"/>
  <p:tag name="ANNOTATION_BORDER_WIDTH_4" val="2"/>
  <p:tag name="ANNOTATION_TYPE_5" val="0"/>
  <p:tag name="ANNOTATION_ANIMATION_5" val="3"/>
  <p:tag name="ANNOTATION_ROTATION_5" val="0"/>
  <p:tag name="ANNOTATION_SUB_TYPE_5" val="2"/>
  <p:tag name="ANNOTATION_LOOP_COUNT_5" val="1"/>
  <p:tag name="ANNOTATION_BOX_RADIUS_5" val="0"/>
  <p:tag name="ANNOTATION_BORDER_ALPHA_5" val="100"/>
  <p:tag name="ANNOTATION_BORDER_COLOR_5" val="16777215"/>
  <p:tag name="ANNOTATION_FILL_COLOR_5" val="683492"/>
  <p:tag name="ANNOTATION_FILL_ALPHA_5" val="100"/>
  <p:tag name="ANNOTATION_BORDER_WIDTH_5" val="2"/>
  <p:tag name="ARTICULATE_SLIDE_GUID" val="ac371fe1-9dd9-45d8-96e9-33cb9f8cdb13"/>
  <p:tag name="ARTICULATE_SLIDE_NAV" val="65"/>
  <p:tag name="ANNOTATION_TOP_1" val="396.3333"/>
  <p:tag name="ANNOTATION_LEFT_1" val="686.3333"/>
  <p:tag name="ANNOTATION_HEIGHT_1" val="149.3333"/>
  <p:tag name="ANNOTATION_WIDTH_1" val="149.8333"/>
  <p:tag name="ANNOTATION_START_1" val="15"/>
  <p:tag name="ANNOTATION_END_1" val="21.3"/>
  <p:tag name="ANNOTATION_SLIDE_HEIGHT_1" val="720"/>
  <p:tag name="ANNOTATION_SLIDE_WIDTH_1" val="960"/>
  <p:tag name="ANNOTATION_SCALE_1" val="100"/>
  <p:tag name="ANNOTATION_TOP_2" val="432.1667"/>
  <p:tag name="ANNOTATION_LEFT_2" val="679.3334"/>
  <p:tag name="ANNOTATION_HEIGHT_2" val="149.3333"/>
  <p:tag name="ANNOTATION_WIDTH_2" val="149.8333"/>
  <p:tag name="ANNOTATION_START_2" val="21.3"/>
  <p:tag name="ANNOTATION_END_2" val="23.3"/>
  <p:tag name="ANNOTATION_SLIDE_HEIGHT_2" val="720"/>
  <p:tag name="ANNOTATION_SLIDE_WIDTH_2" val="960"/>
  <p:tag name="ANNOTATION_SCALE_2" val="100"/>
  <p:tag name="ANNOTATION_TOP_3" val="471"/>
  <p:tag name="ANNOTATION_LEFT_3" val="699.3334"/>
  <p:tag name="ANNOTATION_HEIGHT_3" val="149.3333"/>
  <p:tag name="ANNOTATION_WIDTH_3" val="149.8333"/>
  <p:tag name="ANNOTATION_START_3" val="23.3"/>
  <p:tag name="ANNOTATION_END_3" val="27.7"/>
  <p:tag name="ANNOTATION_SLIDE_HEIGHT_3" val="720"/>
  <p:tag name="ANNOTATION_SLIDE_WIDTH_3" val="960"/>
  <p:tag name="ANNOTATION_SCALE_3" val="100"/>
  <p:tag name="ANNOTATION_TOP_4" val="533.8333"/>
  <p:tag name="ANNOTATION_LEFT_4" val="699.3334"/>
  <p:tag name="ANNOTATION_HEIGHT_4" val="149.3333"/>
  <p:tag name="ANNOTATION_WIDTH_4" val="149.8333"/>
  <p:tag name="ANNOTATION_START_4" val="27.7"/>
  <p:tag name="ANNOTATION_END_4" val="28.8"/>
  <p:tag name="ANNOTATION_SLIDE_HEIGHT_4" val="720"/>
  <p:tag name="ANNOTATION_SLIDE_WIDTH_4" val="960"/>
  <p:tag name="ANNOTATION_SCALE_4" val="100"/>
  <p:tag name="ANNOTATION_TOP_5" val="497"/>
  <p:tag name="ANNOTATION_LEFT_5" val="658.3333"/>
  <p:tag name="ANNOTATION_HEIGHT_5" val="149.3333"/>
  <p:tag name="ANNOTATION_WIDTH_5" val="149.8333"/>
  <p:tag name="ANNOTATION_START_5" val="28.8"/>
  <p:tag name="ANNOTATION_END_5" val="-1"/>
  <p:tag name="ANNOTATION_SLIDE_HEIGHT_5" val="720"/>
  <p:tag name="ANNOTATION_SLIDE_WIDTH_5" val="960"/>
  <p:tag name="ANNOTATION_SCALE_5" val="100"/>
  <p:tag name="ARTICULATE_LOCK_SLIDE" val="0"/>
  <p:tag name="AUDIO_ID" val="329"/>
  <p:tag name="ARTICULATE_AUDIO_RECORDED" val="1"/>
  <p:tag name="ELAPSEDTIME" val="191.9"/>
  <p:tag name="ANNOTATION_COUNT" val="0"/>
  <p:tag name="ARTICULATE_USED_LAYOUT" val="6"/>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NNOTATION_TYPE_1" val="0"/>
  <p:tag name="ANNOTATION_ANIMATION_1" val="3"/>
  <p:tag name="ANNOTATION_ROTATION_1" val="0"/>
  <p:tag name="ANNOTATION_SUB_TYPE_1" val="2"/>
  <p:tag name="ANNOTATION_LOOP_COUNT_1" val="1"/>
  <p:tag name="ANNOTATION_BOX_RADIUS_1" val="0"/>
  <p:tag name="ANNOTATION_BORDER_ALPHA_1" val="100"/>
  <p:tag name="ANNOTATION_BORDER_COLOR_1" val="16777215"/>
  <p:tag name="ANNOTATION_FILL_COLOR_1" val="683492"/>
  <p:tag name="ANNOTATION_FILL_ALPHA_1" val="100"/>
  <p:tag name="ANNOTATION_BORDER_WIDTH_1" val="2"/>
  <p:tag name="ANNOTATION_TYPE_2" val="0"/>
  <p:tag name="ANNOTATION_ANIMATION_2" val="3"/>
  <p:tag name="ANNOTATION_ROTATION_2" val="0"/>
  <p:tag name="ANNOTATION_SUB_TYPE_2" val="2"/>
  <p:tag name="ANNOTATION_LOOP_COUNT_2" val="1"/>
  <p:tag name="ANNOTATION_BOX_RADIUS_2" val="0"/>
  <p:tag name="ANNOTATION_BORDER_ALPHA_2" val="100"/>
  <p:tag name="ANNOTATION_BORDER_COLOR_2" val="16777215"/>
  <p:tag name="ANNOTATION_FILL_COLOR_2" val="683492"/>
  <p:tag name="ANNOTATION_FILL_ALPHA_2" val="100"/>
  <p:tag name="ANNOTATION_BORDER_WIDTH_2" val="2"/>
  <p:tag name="ANNOTATION_TYPE_3" val="0"/>
  <p:tag name="ANNOTATION_ANIMATION_3" val="3"/>
  <p:tag name="ANNOTATION_ROTATION_3" val="0"/>
  <p:tag name="ANNOTATION_SUB_TYPE_3" val="2"/>
  <p:tag name="ANNOTATION_LOOP_COUNT_3" val="1"/>
  <p:tag name="ANNOTATION_BOX_RADIUS_3" val="0"/>
  <p:tag name="ANNOTATION_BORDER_ALPHA_3" val="100"/>
  <p:tag name="ANNOTATION_BORDER_COLOR_3" val="16777215"/>
  <p:tag name="ANNOTATION_FILL_COLOR_3" val="683492"/>
  <p:tag name="ANNOTATION_FILL_ALPHA_3" val="100"/>
  <p:tag name="ANNOTATION_BORDER_WIDTH_3" val="2"/>
  <p:tag name="ANNOTATION_TYPE_4" val="0"/>
  <p:tag name="ANNOTATION_ANIMATION_4" val="3"/>
  <p:tag name="ANNOTATION_ROTATION_4" val="0"/>
  <p:tag name="ANNOTATION_SUB_TYPE_4" val="2"/>
  <p:tag name="ANNOTATION_LOOP_COUNT_4" val="1"/>
  <p:tag name="ANNOTATION_BOX_RADIUS_4" val="0"/>
  <p:tag name="ANNOTATION_BORDER_ALPHA_4" val="100"/>
  <p:tag name="ANNOTATION_BORDER_COLOR_4" val="16777215"/>
  <p:tag name="ANNOTATION_FILL_COLOR_4" val="683492"/>
  <p:tag name="ANNOTATION_FILL_ALPHA_4" val="100"/>
  <p:tag name="ANNOTATION_BORDER_WIDTH_4" val="2"/>
  <p:tag name="ANNOTATION_TYPE_5" val="0"/>
  <p:tag name="ANNOTATION_ANIMATION_5" val="3"/>
  <p:tag name="ANNOTATION_ROTATION_5" val="0"/>
  <p:tag name="ANNOTATION_SUB_TYPE_5" val="2"/>
  <p:tag name="ANNOTATION_LOOP_COUNT_5" val="1"/>
  <p:tag name="ANNOTATION_BOX_RADIUS_5" val="0"/>
  <p:tag name="ANNOTATION_BORDER_ALPHA_5" val="100"/>
  <p:tag name="ANNOTATION_BORDER_COLOR_5" val="16777215"/>
  <p:tag name="ANNOTATION_FILL_COLOR_5" val="683492"/>
  <p:tag name="ANNOTATION_FILL_ALPHA_5" val="100"/>
  <p:tag name="ANNOTATION_BORDER_WIDTH_5" val="2"/>
  <p:tag name="ARTICULATE_SLIDE_GUID" val="ac371fe1-9dd9-45d8-96e9-33cb9f8cdb13"/>
  <p:tag name="ARTICULATE_SLIDE_NAV" val="65"/>
  <p:tag name="ANNOTATION_TOP_1" val="396.3333"/>
  <p:tag name="ANNOTATION_LEFT_1" val="686.3333"/>
  <p:tag name="ANNOTATION_HEIGHT_1" val="149.3333"/>
  <p:tag name="ANNOTATION_WIDTH_1" val="149.8333"/>
  <p:tag name="ANNOTATION_START_1" val="15"/>
  <p:tag name="ANNOTATION_END_1" val="21.3"/>
  <p:tag name="ANNOTATION_SLIDE_HEIGHT_1" val="720"/>
  <p:tag name="ANNOTATION_SLIDE_WIDTH_1" val="960"/>
  <p:tag name="ANNOTATION_SCALE_1" val="100"/>
  <p:tag name="ANNOTATION_TOP_2" val="432.1667"/>
  <p:tag name="ANNOTATION_LEFT_2" val="679.3334"/>
  <p:tag name="ANNOTATION_HEIGHT_2" val="149.3333"/>
  <p:tag name="ANNOTATION_WIDTH_2" val="149.8333"/>
  <p:tag name="ANNOTATION_START_2" val="21.3"/>
  <p:tag name="ANNOTATION_END_2" val="23.3"/>
  <p:tag name="ANNOTATION_SLIDE_HEIGHT_2" val="720"/>
  <p:tag name="ANNOTATION_SLIDE_WIDTH_2" val="960"/>
  <p:tag name="ANNOTATION_SCALE_2" val="100"/>
  <p:tag name="ANNOTATION_TOP_3" val="471"/>
  <p:tag name="ANNOTATION_LEFT_3" val="699.3334"/>
  <p:tag name="ANNOTATION_HEIGHT_3" val="149.3333"/>
  <p:tag name="ANNOTATION_WIDTH_3" val="149.8333"/>
  <p:tag name="ANNOTATION_START_3" val="23.3"/>
  <p:tag name="ANNOTATION_END_3" val="27.7"/>
  <p:tag name="ANNOTATION_SLIDE_HEIGHT_3" val="720"/>
  <p:tag name="ANNOTATION_SLIDE_WIDTH_3" val="960"/>
  <p:tag name="ANNOTATION_SCALE_3" val="100"/>
  <p:tag name="ANNOTATION_TOP_4" val="533.8333"/>
  <p:tag name="ANNOTATION_LEFT_4" val="699.3334"/>
  <p:tag name="ANNOTATION_HEIGHT_4" val="149.3333"/>
  <p:tag name="ANNOTATION_WIDTH_4" val="149.8333"/>
  <p:tag name="ANNOTATION_START_4" val="27.7"/>
  <p:tag name="ANNOTATION_END_4" val="28.8"/>
  <p:tag name="ANNOTATION_SLIDE_HEIGHT_4" val="720"/>
  <p:tag name="ANNOTATION_SLIDE_WIDTH_4" val="960"/>
  <p:tag name="ANNOTATION_SCALE_4" val="100"/>
  <p:tag name="ANNOTATION_TOP_5" val="497"/>
  <p:tag name="ANNOTATION_LEFT_5" val="658.3333"/>
  <p:tag name="ANNOTATION_HEIGHT_5" val="149.3333"/>
  <p:tag name="ANNOTATION_WIDTH_5" val="149.8333"/>
  <p:tag name="ANNOTATION_START_5" val="28.8"/>
  <p:tag name="ANNOTATION_END_5" val="-1"/>
  <p:tag name="ANNOTATION_SLIDE_HEIGHT_5" val="720"/>
  <p:tag name="ANNOTATION_SLIDE_WIDTH_5" val="960"/>
  <p:tag name="ANNOTATION_SCALE_5" val="100"/>
  <p:tag name="ARTICULATE_LOCK_SLIDE" val="0"/>
  <p:tag name="AUDIO_ID" val="329"/>
  <p:tag name="ARTICULATE_AUDIO_RECORDED" val="1"/>
  <p:tag name="ELAPSEDTIME" val="191.9"/>
  <p:tag name="ANNOTATION_COUNT" val="0"/>
  <p:tag name="ARTICULATE_USED_LAYOUT" val="6"/>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Comp24_unit10a_Lecture_Slides</Template>
  <TotalTime>17014</TotalTime>
  <Words>5298</Words>
  <Application>Microsoft Office PowerPoint</Application>
  <PresentationFormat>Widescreen</PresentationFormat>
  <Paragraphs>281</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Corbel</vt:lpstr>
      <vt:lpstr>Courier New</vt:lpstr>
      <vt:lpstr>Tahoma</vt:lpstr>
      <vt:lpstr>Verdana</vt:lpstr>
      <vt:lpstr>Wingdings</vt:lpstr>
      <vt:lpstr>ONC-Template-FINAL DRAFT</vt:lpstr>
      <vt:lpstr>Health Care Data Analytics</vt:lpstr>
      <vt:lpstr>Data Analytics in Clinical Settings Learning Objectives - 1</vt:lpstr>
      <vt:lpstr>Data Analytics in Clinical Settings Learning Objectives - 2</vt:lpstr>
      <vt:lpstr>What is Data Analytics - 1</vt:lpstr>
      <vt:lpstr>What is Data Analytics - 2</vt:lpstr>
      <vt:lpstr>What is Data Analytics - 3</vt:lpstr>
      <vt:lpstr>Top Four Uses of  Analytics in Health Care</vt:lpstr>
      <vt:lpstr>Internal vs External  Data Sources</vt:lpstr>
      <vt:lpstr>Role of Organization Type</vt:lpstr>
      <vt:lpstr>Governance - 1</vt:lpstr>
      <vt:lpstr>Governance - 2</vt:lpstr>
      <vt:lpstr>Governance - 3</vt:lpstr>
      <vt:lpstr>Analytics Pipeline - 1</vt:lpstr>
      <vt:lpstr>Analytics Pipeline - 2</vt:lpstr>
      <vt:lpstr>Analytics Pipeline - 3</vt:lpstr>
      <vt:lpstr>Analytics Pipeline - 4</vt:lpstr>
      <vt:lpstr>Analytics Pipeline - 5</vt:lpstr>
      <vt:lpstr>EHR Vendors</vt:lpstr>
      <vt:lpstr>Applications in Clinical Settings</vt:lpstr>
      <vt:lpstr>Dashboards - 1</vt:lpstr>
      <vt:lpstr>Dashboards - 2 https://www.medicare.gov/hospitalcompare/ </vt:lpstr>
      <vt:lpstr>Dashboards - 3 https://www.medicare.gov/hospitalcompare/ </vt:lpstr>
      <vt:lpstr>Implementing Analytics in Decision Support – Human and EHR Elements</vt:lpstr>
      <vt:lpstr>Clinical Summaries:  For Patients with Complex Needs</vt:lpstr>
      <vt:lpstr>Using Comparison as a Tool - 1</vt:lpstr>
      <vt:lpstr>Using Comparison as a Tool - 2</vt:lpstr>
      <vt:lpstr>Applications in  Value-Based Care - 1</vt:lpstr>
      <vt:lpstr>Applications in  Value-Based Care - 2</vt:lpstr>
      <vt:lpstr>Data Analytics in Clinical Settings Summary – 1 – Lecture a</vt:lpstr>
      <vt:lpstr>Data Analytics in Clinical Settings Summary – 2 – Lecture a</vt:lpstr>
      <vt:lpstr>Data Analytics in Clinical Settings References – 1 – Lecture a</vt:lpstr>
      <vt:lpstr>Data Analytics in Clinical Settings References – 2 – Lecture a</vt:lpstr>
      <vt:lpstr>Health Care Data Analytics Data Analytics in Clinical Settings Lecture a</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7, Health Care Data Analytics</dc:title>
  <dc:subject>Data Analytics in Clinical Settings, Slide for Lecture a</dc:subject>
  <dc:creator>U.S. Department of Health and Human Services, Office of the National Coordinator for Health Information Technology</dc:creator>
  <cp:keywords>Health IT, Health IT Curriculum, Data Analytics, Health Care, Health Care Data Analytics, Risk Adjustment and Predictive Modeling, Risk Adjustment, Predictive Modeling</cp:keywords>
  <cp:lastModifiedBy>Jubayer Hossain</cp:lastModifiedBy>
  <cp:revision>270</cp:revision>
  <cp:lastPrinted>2016-04-30T23:31:52Z</cp:lastPrinted>
  <dcterms:created xsi:type="dcterms:W3CDTF">2016-04-29T18:43:41Z</dcterms:created>
  <dcterms:modified xsi:type="dcterms:W3CDTF">2024-01-02T18:28:15Z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CB699896-F158-4648-B995-1794998A9784</vt:lpwstr>
  </property>
  <property fmtid="{D5CDD505-2E9C-101B-9397-08002B2CF9AE}" pid="3" name="ArticulatePath">
    <vt:lpwstr>Presentation1</vt:lpwstr>
  </property>
  <property fmtid="{D5CDD505-2E9C-101B-9397-08002B2CF9AE}" pid="4" name="Language">
    <vt:lpwstr>English</vt:lpwstr>
  </property>
</Properties>
</file>