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7" r:id="rId2"/>
    <p:sldId id="304" r:id="rId3"/>
    <p:sldId id="305" r:id="rId4"/>
    <p:sldId id="281" r:id="rId5"/>
    <p:sldId id="306" r:id="rId6"/>
    <p:sldId id="282" r:id="rId7"/>
    <p:sldId id="283" r:id="rId8"/>
    <p:sldId id="284" r:id="rId9"/>
    <p:sldId id="297" r:id="rId10"/>
    <p:sldId id="293" r:id="rId11"/>
    <p:sldId id="303" r:id="rId12"/>
    <p:sldId id="298" r:id="rId13"/>
    <p:sldId id="285" r:id="rId14"/>
    <p:sldId id="299" r:id="rId15"/>
    <p:sldId id="300" r:id="rId16"/>
    <p:sldId id="294" r:id="rId17"/>
    <p:sldId id="287" r:id="rId18"/>
    <p:sldId id="301" r:id="rId19"/>
    <p:sldId id="288" r:id="rId20"/>
    <p:sldId id="289" r:id="rId21"/>
    <p:sldId id="290" r:id="rId22"/>
    <p:sldId id="291" r:id="rId23"/>
    <p:sldId id="292" r:id="rId24"/>
    <p:sldId id="295" r:id="rId25"/>
    <p:sldId id="302" r:id="rId26"/>
    <p:sldId id="286" r:id="rId27"/>
    <p:sldId id="279" r:id="rId28"/>
  </p:sldIdLst>
  <p:sldSz cx="12192000" cy="6858000"/>
  <p:notesSz cx="7077075" cy="9051925"/>
  <p:custDataLst>
    <p:tags r:id="rId3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C6D9F1"/>
    <a:srgbClr val="C6F7F1"/>
    <a:srgbClr val="33CC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0" autoAdjust="0"/>
  </p:normalViewPr>
  <p:slideViewPr>
    <p:cSldViewPr snapToGrid="0">
      <p:cViewPr varScale="1">
        <p:scale>
          <a:sx n="111" d="100"/>
          <a:sy n="111" d="100"/>
        </p:scale>
        <p:origin x="894"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522288" y="679450"/>
            <a:ext cx="6032500" cy="33940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There are various provider payment models that are relevant to data analytics. For instance,</a:t>
            </a:r>
            <a:r>
              <a:rPr lang="en-US" baseline="0" dirty="0"/>
              <a:t> innovative payment models typically create an economic incentive to decrease costs compared to being paid per service. When a payment is fixed across a bundle or a person, if the cost of the services provided is more than the payment amount, the provider can lose profits. Similarly, if the cost of services provided is less than the payment amount the provider can earn profits. This chance for earning or losing profits is called risk.</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48938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t>With cost,</a:t>
            </a:r>
            <a:r>
              <a:rPr lang="en-US" sz="1000" baseline="0" dirty="0"/>
              <a:t> </a:t>
            </a:r>
            <a:r>
              <a:rPr lang="en-US" sz="1000" dirty="0"/>
              <a:t>and quality, outcomes are more important under innovative payment models, so demand for information is increased. However, it is not as simple to implement as it seems. The average chargemaster, or list of prices charged at a hospital, has over 5,000 unique prices, according</a:t>
            </a:r>
            <a:r>
              <a:rPr lang="en-US" sz="1000" baseline="0" dirty="0"/>
              <a:t> to </a:t>
            </a:r>
            <a:r>
              <a:rPr lang="en-US" sz="1000" dirty="0" err="1"/>
              <a:t>Kongstvedt</a:t>
            </a:r>
            <a:r>
              <a:rPr lang="en-US" sz="1000" baseline="0" dirty="0" err="1"/>
              <a:t>’s</a:t>
            </a:r>
            <a:r>
              <a:rPr lang="en-US" sz="1000" baseline="0" dirty="0"/>
              <a:t> Essentials of Managed Care. </a:t>
            </a:r>
            <a:r>
              <a:rPr lang="en-US" sz="1000" dirty="0"/>
              <a:t>Compounding</a:t>
            </a:r>
            <a:r>
              <a:rPr lang="en-US" sz="1000" baseline="0" dirty="0"/>
              <a:t> the complexity of the chargemaster is the fact that e</a:t>
            </a:r>
            <a:r>
              <a:rPr lang="en-US" sz="1000" dirty="0"/>
              <a:t>ach payer,</a:t>
            </a:r>
            <a:r>
              <a:rPr lang="en-US" sz="1000" baseline="0" dirty="0"/>
              <a:t> such as an insurer or government plan, </a:t>
            </a:r>
            <a:r>
              <a:rPr lang="en-US" sz="1000" dirty="0"/>
              <a:t>has a different discount,</a:t>
            </a:r>
            <a:r>
              <a:rPr lang="en-US" sz="1000" baseline="0" dirty="0"/>
              <a:t> </a:t>
            </a:r>
            <a:r>
              <a:rPr lang="en-US" sz="1000" dirty="0"/>
              <a:t>though it is typically proportional across</a:t>
            </a:r>
            <a:r>
              <a:rPr lang="en-US" sz="1000" baseline="0" dirty="0"/>
              <a:t> items.</a:t>
            </a:r>
            <a:endParaRPr lang="en-US" sz="1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34623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Thus, the question remains of how it is possible to make these data more accessible to providers and other decision-makers trying to reduce cost and improve care. When would providers, or patients, want to see this kind of information? Are the costs important at time of ordering or perhaps only when reviewing cases to see why they were expensive?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56340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Another topic</a:t>
            </a:r>
            <a:r>
              <a:rPr lang="en-US" baseline="0" dirty="0"/>
              <a:t> in payment models concerns the involvement of consumers. Instead of individuals choosing providers and receiving services paid for by the insurer, these models intend to have the consumer pay a portion of the cost. To do this, the plans incorporate higher out-of-pocket expenses through deductibles, copays, and coinsurance.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170158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 goal is to increase the incentive to search out quality and price information and decrease unnecessary services. Quality and price information would therefore be needed from the data analytics system. Recent studies have shown that prices were searched for in less than 5 to 10 percent of services when these types of plans have been implemented. However, it is not clear if the information affects the services chosen. In fact, a quote from a recent study says, “for eight out of nine services analyzed, prices paid by </a:t>
            </a:r>
            <a:r>
              <a:rPr lang="en-US" baseline="0" dirty="0" err="1"/>
              <a:t>CDHP</a:t>
            </a:r>
            <a:r>
              <a:rPr lang="en-US" baseline="0" dirty="0"/>
              <a:t>, consumer directed health plan, and traditional plan enrollees did not differ significantly”.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96286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In theory, these plans may also increase the incentive for providers to supply this price and quality information to attract patients. However, most initiatives to provide this information have been at the state-level, rather than initiated by providers, so that effect is less likely.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306316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If we assume consumers do want price</a:t>
            </a:r>
            <a:r>
              <a:rPr lang="en-US" baseline="0" dirty="0"/>
              <a:t> and quality information, it is still not easy to know how to proceed. With so many billable items in a hospital setting, how could the data be made accessible? How could a cost for an episode be created from these billable items? There are a lot of questions because much of this hasn’t been developed yet in the clinical setting. It is tempting to think that health care is unique because the inputs vary. However, there are other services we purchase where the specific inputs vary. In banking, a checking account has many potential costs for each transaction, customer service, website access, yet the overall cost of having the account is fixed or recovered by the account size through interest.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71398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Another topic</a:t>
            </a:r>
            <a:r>
              <a:rPr lang="en-US" baseline="0" dirty="0"/>
              <a:t> of relevance for data analytics in clinical settings is the demand for population health data analytics. The first question is what is population health? The common definition is that it is health outcomes of a group of individuals.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16465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 next question is why is population health important? Due to the randomness involved in how health care improves health and other determinants of health, it is not always known if care is, in fact, improving outcomes. However, across a group of individuals, it is possible to measure an outcome and track changes. This approach allows patterns based on population factors to be considered, including the physical and social environment.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357171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a:t>
            </a:r>
            <a:r>
              <a:rPr lang="en-US" baseline="0" dirty="0"/>
              <a:t> does population health entail for data analytics? The primary concern relates to what kind of metrics are relevant and how they should be accessed. An ideal population health outcome metric has been described in Parrish’s 2010 article, as having four characteristics:</a:t>
            </a:r>
          </a:p>
          <a:p>
            <a:pPr marL="342900" lvl="0" indent="-342900">
              <a:buFont typeface="Arial" panose="020B0604020202020204" pitchFamily="34" charset="0"/>
              <a:buChar char="•"/>
            </a:pPr>
            <a:r>
              <a:rPr lang="en-US" sz="1000" dirty="0"/>
              <a:t>In general, it should reflect a population’s dynamic state of physical, mental, and social well-being. </a:t>
            </a:r>
          </a:p>
          <a:p>
            <a:pPr marL="342900" lvl="0" indent="-342900">
              <a:buFont typeface="Arial" panose="020B0604020202020204" pitchFamily="34" charset="0"/>
              <a:buChar char="•"/>
            </a:pPr>
            <a:r>
              <a:rPr lang="en-US" sz="1000" dirty="0"/>
              <a:t>Positive health outcomes might include being alive; functioning well mentally, physically, and socially; and having a sense of well-being. </a:t>
            </a:r>
          </a:p>
          <a:p>
            <a:pPr marL="342900" lvl="0" indent="-342900">
              <a:buFont typeface="Arial" panose="020B0604020202020204" pitchFamily="34" charset="0"/>
              <a:buChar char="•"/>
            </a:pPr>
            <a:r>
              <a:rPr lang="en-US" sz="1000" dirty="0"/>
              <a:t>Negative health outcomes might include death, loss of function, and lack of well-being. </a:t>
            </a:r>
          </a:p>
          <a:p>
            <a:pPr marL="342900" lvl="0" indent="-342900">
              <a:buFont typeface="Arial" panose="020B0604020202020204" pitchFamily="34" charset="0"/>
              <a:buChar char="•"/>
            </a:pPr>
            <a:r>
              <a:rPr lang="en-US" sz="1000" dirty="0"/>
              <a:t>Diseases and injuries are considered intermediate factors that influence the likelihood of achieving a state of health</a:t>
            </a:r>
            <a:r>
              <a:rPr lang="en-US" sz="1000" baseline="0" dirty="0"/>
              <a:t>, but are not health itself.</a:t>
            </a:r>
            <a:endParaRPr lang="en-US" sz="1000" dirty="0"/>
          </a:p>
          <a:p>
            <a:endParaRPr lang="en-US" sz="1000"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410795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objectives for Data Analytics in Clinical Settings are to:</a:t>
            </a:r>
          </a:p>
          <a:p>
            <a:pPr marL="174708" indent="-174708">
              <a:buFont typeface="Arial" panose="020B0604020202020204" pitchFamily="34" charset="0"/>
              <a:buChar char="•"/>
            </a:pPr>
            <a:r>
              <a:rPr lang="en-US" dirty="0"/>
              <a:t>Describe the current state of data analytics in clinical settings</a:t>
            </a:r>
          </a:p>
          <a:p>
            <a:pPr marL="174708" indent="-174708">
              <a:buFont typeface="Arial" panose="020B0604020202020204" pitchFamily="34" charset="0"/>
              <a:buChar char="•"/>
            </a:pPr>
            <a:r>
              <a:rPr lang="en-US" dirty="0"/>
              <a:t>Identify key tools and approaches to improve analytics capabilities in clinical settings</a:t>
            </a:r>
          </a:p>
          <a:p>
            <a:pPr marL="174708" marR="0" indent="-174708"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Describe different governance and operations strategies in analytics in clinical settings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281982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a:t>
            </a:r>
            <a:r>
              <a:rPr lang="en-US" baseline="0" dirty="0"/>
              <a:t> big issue with population health outcome metrics relates to the idea of surrogate endpoints of the ideal health outcomes described previously. Surrogate endpoints are metrics that are not the ultimate health outcome or endpoint, but are believed or shown through evidence to be reliable indicators of positive or negative health outcomes. Some examples include the HBA1C level for diabetics, or blood pressure and cholesterol for other types of patients. These metrics are common to population health data analytics. Population health also highlights the role of prevention of negative health through screenings for various conditions such as colon abnormalities and depression.</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3053568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This</a:t>
            </a:r>
            <a:r>
              <a:rPr lang="en-US" baseline="0" dirty="0"/>
              <a:t> slide presents a longer list of metrics, provided by the Centers for Disease Control, or CDC, that concern population health. The table lists the most frequently recommended health metrics for community health assessments or population health improvements. The table shows the difference between health outcome metrics and health determinant and correlate metrics. The health outcomes are categorized as to whether they relate to mortality and morbidity. The health determinants and correlate metrics are split into metrics relating to health care access and quality, health behaviors, demographics and social environment, and the physical environment. Examples of mortality-related health outcome are the leading causes of death and the infant mortality rate. Examples of the morbidity health metric include measures of obesity and low birth weight. Other metrics include health insurance coverage, tobacco use, race, and air quality. Each of these types of measures may be needed for a well functioning population health data analytics system.</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6036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Population</a:t>
            </a:r>
            <a:r>
              <a:rPr lang="en-US" baseline="0" dirty="0"/>
              <a:t> health is frequently implemented at the clinic level by managing the panel of patients the clinic is responsible for. A panel of patients is the list of patients for which a provider, or set of providers, is managing the care. The size ranges from 200 for highly specialized providers to 3,500 or more for less intensive types of primary care for largely healthy populations.  For example, a primary care physician, or PCP, may have 2,400 patients attributed to them. While only some are requiring or requesting appointments, the physician is a primary point of contact for their health needs.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dirty="0"/>
          </a:p>
        </p:txBody>
      </p:sp>
    </p:spTree>
    <p:extLst>
      <p:ext uri="{BB962C8B-B14F-4D97-AF65-F5344CB8AC3E}">
        <p14:creationId xmlns:p14="http://schemas.microsoft.com/office/powerpoint/2010/main" val="274061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When managing a panel, the data analytics typically require two</a:t>
            </a:r>
            <a:r>
              <a:rPr lang="en-US" baseline="0" dirty="0"/>
              <a:t> main features. First, the providers will need access to recent or current encounters. These may consist of prescriptions, laboratory values, test results, emergency department visits, or hospital visits. Second, it is ideal if the analytics can link to other data, such as public health information about the </a:t>
            </a:r>
            <a:r>
              <a:rPr lang="en-US" b="0" baseline="0" dirty="0"/>
              <a:t>patients</a:t>
            </a:r>
            <a:r>
              <a:rPr lang="en-US" baseline="0" dirty="0"/>
              <a:t>’ environment or socio-economic status.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1970439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data analytics will frequently manifest in the form of a dashboard, which allows</a:t>
            </a:r>
            <a:r>
              <a:rPr lang="en-US" baseline="0" dirty="0"/>
              <a:t> the providers to have efficient ways to obtain information about their panel of patients. This slide shows an example of a dashboard from a private company called HealthCatalyst. A close look shows that the dashboard provides color-coded metrics about whether each patient is meeting relevant metrics and if various services are overdue. The dashboard also summarizes the patient-level data to provide statistics that can be analyzed to see if population health is improving or declining.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145822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522288" y="679450"/>
            <a:ext cx="6032500" cy="33940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concludes lecture c of Data Analytics in Clinical Settings.  </a:t>
            </a:r>
          </a:p>
          <a:p>
            <a:endParaRPr lang="en-US" altLang="en-US" dirty="0"/>
          </a:p>
          <a:p>
            <a:r>
              <a:rPr lang="en-US" sz="1000" dirty="0"/>
              <a:t>In this lecture, we introduced some payment models that have implications for the demands of data analytics. In particular the demand for quality and cost information.</a:t>
            </a:r>
          </a:p>
          <a:p>
            <a:r>
              <a:rPr lang="en-US" sz="1000" dirty="0"/>
              <a:t>We also discussed the concept of population health and how it affects the type of metrics we are interested in. A key example included the concept of primary care providers managing a panel of patients and the kind of dashboard they may find useful.</a:t>
            </a:r>
            <a:endParaRPr lang="en-US" altLang="en-US" sz="1000" dirty="0"/>
          </a:p>
        </p:txBody>
      </p:sp>
      <p:sp>
        <p:nvSpPr>
          <p:cNvPr id="3789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dirty="0"/>
          </a:p>
        </p:txBody>
      </p:sp>
      <p:sp>
        <p:nvSpPr>
          <p:cNvPr id="3789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E11F9F-9E39-480A-ADD4-F01322B7A44C}" type="slidenum">
              <a:rPr lang="en-US" altLang="en-US"/>
              <a:pPr eaLnBrk="1" hangingPunct="1"/>
              <a:t>25</a:t>
            </a:fld>
            <a:endParaRPr lang="en-US" altLang="en-US" dirty="0"/>
          </a:p>
        </p:txBody>
      </p:sp>
    </p:spTree>
    <p:extLst>
      <p:ext uri="{BB962C8B-B14F-4D97-AF65-F5344CB8AC3E}">
        <p14:creationId xmlns:p14="http://schemas.microsoft.com/office/powerpoint/2010/main" val="244540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3882287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dirty="0"/>
          </a:p>
        </p:txBody>
      </p:sp>
    </p:spTree>
    <p:extLst>
      <p:ext uri="{BB962C8B-B14F-4D97-AF65-F5344CB8AC3E}">
        <p14:creationId xmlns:p14="http://schemas.microsoft.com/office/powerpoint/2010/main" val="133886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174708" marR="0" indent="-174708"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Discuss value-based payment systems and the role of data analytics in achieving their potential</a:t>
            </a:r>
          </a:p>
          <a:p>
            <a:pPr marL="174708" indent="-174708">
              <a:buFont typeface="Arial" panose="020B0604020202020204" pitchFamily="34" charset="0"/>
              <a:buChar char="•"/>
            </a:pPr>
            <a:r>
              <a:rPr lang="en-US" dirty="0"/>
              <a:t>And, analyze data used in population management and value-based care systems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118825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This</a:t>
            </a:r>
            <a:r>
              <a:rPr lang="en-US" baseline="0" dirty="0"/>
              <a:t> lecture will focus on two main topics:</a:t>
            </a:r>
          </a:p>
          <a:p>
            <a:r>
              <a:rPr lang="en-US" dirty="0"/>
              <a:t>Data systems in support of innovative provider payment incentives and value-based consumer incentives. </a:t>
            </a:r>
          </a:p>
          <a:p>
            <a:r>
              <a:rPr lang="en-US" dirty="0"/>
              <a:t>And, population health data analytics to identify and proactively manage patients at risk of untoward events such as death, hospitalization, or preventable medical complications.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38902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To</a:t>
            </a:r>
            <a:r>
              <a:rPr lang="en-US" baseline="0" dirty="0"/>
              <a:t> understand the effect of data analytics relative to payments models, we need to understand some basics about payment models and why they are important to health care. A payment model simply refers to how you pay for some good or service. In health care, we are interested in both the quantity of services and the quality of service, or any non-quantity features of the service. For instance, if we were looking at a hospital cost, we may look at the cost of the room per day in the hospital. In this case, the quantity could be the number of days in the hospital. The quality might be the size of the room, or whether the room was private or only semi-private.</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234060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Unfortunately, measuring quantity is difficult in health care. While it is straight-forward to count the number of office visits or days in the hospital, what about reviewing a panel of patients who need an immunization? </a:t>
            </a:r>
          </a:p>
          <a:p>
            <a:r>
              <a:rPr lang="en-US" baseline="0" dirty="0"/>
              <a:t>Similarly quality is difficult to measure in health care. Are all surgeries of the same quality? If not, how do you measure the differences? If you can measure the differences, how do they affect health?</a:t>
            </a:r>
          </a:p>
          <a:p>
            <a:r>
              <a:rPr lang="en-US" baseline="0" dirty="0"/>
              <a:t>These questions make it difficult to know how to pay for something, since you don’t always know how much you will get and what quality it will be.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414858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Since quality and</a:t>
            </a:r>
            <a:r>
              <a:rPr lang="en-US" baseline="0" dirty="0"/>
              <a:t> quantity are hard to measure, various proxies are used for payment. The most common proxy is the count of services. A service is simply a billable item such as a pill, a visit, or a test. This leads to many items that need to be listed. </a:t>
            </a:r>
          </a:p>
          <a:p>
            <a:r>
              <a:rPr lang="en-US" baseline="0" dirty="0"/>
              <a:t>An alternative method of payment is to pay for an episode of care. For this approach to be implemented, an episode would need to be defined, such as 90 days from the beginning of a knee replacement procedure. A single payment would be made, regardless of how many services were used. </a:t>
            </a:r>
          </a:p>
          <a:p>
            <a:r>
              <a:rPr lang="en-US" baseline="0" dirty="0"/>
              <a:t>A third example of a payment model is the capitation model which means payment per capita, or per person. In this approach, a single payment is made per person, regardless of how many services or episodes they need. It is also possible to capitate by type of service, called sub-capitation. For instance, there may be a single payment for primary care or mental health care per month to handle any services that might be needed. </a:t>
            </a:r>
          </a:p>
          <a:p>
            <a:r>
              <a:rPr lang="en-US" baseline="0" dirty="0"/>
              <a:t>Each of the models creates different incentives to provide too much or too little care, but that is beyond the scope of this lecture.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7450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There are two payment</a:t>
            </a:r>
            <a:r>
              <a:rPr lang="en-US" baseline="0" dirty="0"/>
              <a:t> buzzwords that are worth knowing about: shared savings and pay for performance. Various models of shared savings are common in health care. In the shared savings model, the difference in total payment under two proxy measures is split between the provider and payer. An example is a capitation-services shared savings model. In this model, if the total payment calculated by adding up the cost of all the services needed is less than the capitation amount, </a:t>
            </a:r>
            <a:r>
              <a:rPr lang="en-US" sz="1000" dirty="0"/>
              <a:t>the provider obtains some percentage of the difference and the remainder is savings to the payer. </a:t>
            </a:r>
          </a:p>
          <a:p>
            <a:endParaRPr lang="en-US" sz="1000"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67661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dirty="0"/>
              <a:t>In a pay for performance model, a measure of quality is used as part of the payment</a:t>
            </a:r>
            <a:r>
              <a:rPr lang="en-US" sz="1000" baseline="0" dirty="0"/>
              <a:t> formula. For instance, there may be a capitated payment rate that varies based on the readmission rate as a measure of quality. Because performance cannot be measured in all aspects, it is always combined with another method such as, service payments, episode, or capitation.</a:t>
            </a:r>
            <a:endParaRPr lang="en-US" sz="1000" dirty="0"/>
          </a:p>
          <a:p>
            <a:endParaRPr lang="en-US" sz="1000"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299975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Top line and split table below">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6" y="3217544"/>
            <a:ext cx="5388864" cy="2954656"/>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p:txBody>
      </p:sp>
      <p:sp>
        <p:nvSpPr>
          <p:cNvPr id="18" name="Content Placeholder 2"/>
          <p:cNvSpPr>
            <a:spLocks noGrp="1"/>
          </p:cNvSpPr>
          <p:nvPr>
            <p:ph sz="quarter" idx="18"/>
          </p:nvPr>
        </p:nvSpPr>
        <p:spPr>
          <a:xfrm>
            <a:off x="6197600" y="3217544"/>
            <a:ext cx="5388864" cy="2954656"/>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609597" y="1602263"/>
            <a:ext cx="10971505" cy="147447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985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56998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C Pictur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2183133"/>
            <a:ext cx="10972800" cy="3989067"/>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Content Placeholder 3"/>
          <p:cNvSpPr>
            <a:spLocks noGrp="1"/>
          </p:cNvSpPr>
          <p:nvPr>
            <p:ph sz="quarter" idx="33"/>
          </p:nvPr>
        </p:nvSpPr>
        <p:spPr>
          <a:xfrm>
            <a:off x="609601" y="1486219"/>
            <a:ext cx="10970684" cy="6283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6573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73" r:id="rId4"/>
    <p:sldLayoutId id="2147484262" r:id="rId5"/>
    <p:sldLayoutId id="2147484263" r:id="rId6"/>
    <p:sldLayoutId id="2147484264" r:id="rId7"/>
    <p:sldLayoutId id="2147484265" r:id="rId8"/>
    <p:sldLayoutId id="2147484274" r:id="rId9"/>
    <p:sldLayoutId id="2147484266" r:id="rId10"/>
    <p:sldLayoutId id="2147484267" r:id="rId11"/>
    <p:sldLayoutId id="2147484271" r:id="rId12"/>
    <p:sldLayoutId id="2147484272" r:id="rId13"/>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hyperlink" Target="http://wwwn.cdc.gov/CommunityHealth/PDF/Final_CHAforPHI_508.pdf"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31.xml"/><Relationship Id="rId4" Type="http://schemas.openxmlformats.org/officeDocument/2006/relationships/hyperlink" Target="http://wwwn.cdc.gov/CommunityHealth/PDF/Final_CHAforPHI_508.pdf"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Data Analytics in Clinical Settings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Payment Models - 1</a:t>
            </a:r>
          </a:p>
        </p:txBody>
      </p:sp>
      <p:sp>
        <p:nvSpPr>
          <p:cNvPr id="3" name="Content Placeholder 2"/>
          <p:cNvSpPr>
            <a:spLocks noGrp="1"/>
          </p:cNvSpPr>
          <p:nvPr>
            <p:ph sz="quarter" idx="14"/>
          </p:nvPr>
        </p:nvSpPr>
        <p:spPr/>
        <p:txBody>
          <a:bodyPr/>
          <a:lstStyle/>
          <a:p>
            <a:r>
              <a:rPr lang="en-US" sz="2800" dirty="0"/>
              <a:t>Innovative payment models typically create an economic incentive to decrease costs compared to payments per service</a:t>
            </a:r>
          </a:p>
          <a:p>
            <a:pPr lvl="1"/>
            <a:r>
              <a:rPr lang="en-US" dirty="0"/>
              <a:t>If the cost of services provided is more (less) than the payment amount, the provider can lose (earn) profits.</a:t>
            </a:r>
          </a:p>
          <a:p>
            <a:pPr lvl="1"/>
            <a:r>
              <a:rPr lang="en-US" dirty="0"/>
              <a:t>This chance of losing or earning profits is called risk. </a:t>
            </a:r>
          </a:p>
        </p:txBody>
      </p:sp>
    </p:spTree>
    <p:custDataLst>
      <p:tags r:id="rId1"/>
    </p:custDataLst>
    <p:extLst>
      <p:ext uri="{BB962C8B-B14F-4D97-AF65-F5344CB8AC3E}">
        <p14:creationId xmlns:p14="http://schemas.microsoft.com/office/powerpoint/2010/main" val="263705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Payment Models - 2</a:t>
            </a:r>
          </a:p>
        </p:txBody>
      </p:sp>
      <p:sp>
        <p:nvSpPr>
          <p:cNvPr id="3" name="Content Placeholder 2"/>
          <p:cNvSpPr>
            <a:spLocks noGrp="1"/>
          </p:cNvSpPr>
          <p:nvPr>
            <p:ph sz="quarter" idx="14"/>
          </p:nvPr>
        </p:nvSpPr>
        <p:spPr/>
        <p:txBody>
          <a:bodyPr/>
          <a:lstStyle/>
          <a:p>
            <a:r>
              <a:rPr lang="en-US" sz="3000" dirty="0"/>
              <a:t>With cost (and quality), outcomes are more important under innovative payment models, so demand for information is increased</a:t>
            </a:r>
          </a:p>
          <a:p>
            <a:r>
              <a:rPr lang="en-US" sz="3000" dirty="0"/>
              <a:t>However, it is not as simple to implement as it seems</a:t>
            </a:r>
          </a:p>
          <a:p>
            <a:pPr lvl="1"/>
            <a:r>
              <a:rPr lang="en-US" sz="2400" dirty="0"/>
              <a:t>The average chargemaster has over 5,000 unique prices (Kongstvedt, 2012)</a:t>
            </a:r>
          </a:p>
          <a:p>
            <a:pPr lvl="1"/>
            <a:r>
              <a:rPr lang="en-US" sz="2400" dirty="0"/>
              <a:t>Each payer has a different discount (though typically proportional across items)</a:t>
            </a:r>
          </a:p>
          <a:p>
            <a:endParaRPr lang="en-US" dirty="0"/>
          </a:p>
        </p:txBody>
      </p:sp>
    </p:spTree>
    <p:custDataLst>
      <p:tags r:id="rId1"/>
    </p:custDataLst>
    <p:extLst>
      <p:ext uri="{BB962C8B-B14F-4D97-AF65-F5344CB8AC3E}">
        <p14:creationId xmlns:p14="http://schemas.microsoft.com/office/powerpoint/2010/main" val="324750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Payment Models - 3</a:t>
            </a:r>
          </a:p>
        </p:txBody>
      </p:sp>
      <p:sp>
        <p:nvSpPr>
          <p:cNvPr id="3" name="Content Placeholder 2"/>
          <p:cNvSpPr>
            <a:spLocks noGrp="1"/>
          </p:cNvSpPr>
          <p:nvPr>
            <p:ph sz="quarter" idx="14"/>
          </p:nvPr>
        </p:nvSpPr>
        <p:spPr/>
        <p:txBody>
          <a:bodyPr/>
          <a:lstStyle/>
          <a:p>
            <a:r>
              <a:rPr lang="en-US" dirty="0"/>
              <a:t>How could these data be made accessible?</a:t>
            </a:r>
          </a:p>
          <a:p>
            <a:pPr lvl="1"/>
            <a:r>
              <a:rPr lang="en-US" dirty="0"/>
              <a:t>When would providers want to see it? </a:t>
            </a:r>
          </a:p>
          <a:p>
            <a:pPr lvl="2"/>
            <a:r>
              <a:rPr lang="en-US" dirty="0"/>
              <a:t>At time of order? When reviewing cases?</a:t>
            </a:r>
          </a:p>
          <a:p>
            <a:pPr lvl="1"/>
            <a:endParaRPr lang="en-US" dirty="0"/>
          </a:p>
          <a:p>
            <a:pPr lvl="1"/>
            <a:endParaRPr lang="en-US" dirty="0"/>
          </a:p>
        </p:txBody>
      </p:sp>
    </p:spTree>
    <p:custDataLst>
      <p:tags r:id="rId1"/>
    </p:custDataLst>
    <p:extLst>
      <p:ext uri="{BB962C8B-B14F-4D97-AF65-F5344CB8AC3E}">
        <p14:creationId xmlns:p14="http://schemas.microsoft.com/office/powerpoint/2010/main" val="250351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Payment Models - 1</a:t>
            </a:r>
          </a:p>
        </p:txBody>
      </p:sp>
      <p:sp>
        <p:nvSpPr>
          <p:cNvPr id="3" name="Content Placeholder 2"/>
          <p:cNvSpPr>
            <a:spLocks noGrp="1"/>
          </p:cNvSpPr>
          <p:nvPr>
            <p:ph sz="quarter" idx="14"/>
          </p:nvPr>
        </p:nvSpPr>
        <p:spPr/>
        <p:txBody>
          <a:bodyPr/>
          <a:lstStyle/>
          <a:p>
            <a:r>
              <a:rPr lang="en-US" dirty="0"/>
              <a:t>Plans that have a high out-of-pocket component through deductibles, copays, or coinsurance.</a:t>
            </a:r>
          </a:p>
        </p:txBody>
      </p:sp>
    </p:spTree>
    <p:custDataLst>
      <p:tags r:id="rId1"/>
    </p:custDataLst>
    <p:extLst>
      <p:ext uri="{BB962C8B-B14F-4D97-AF65-F5344CB8AC3E}">
        <p14:creationId xmlns:p14="http://schemas.microsoft.com/office/powerpoint/2010/main" val="429118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Payment Models - 2</a:t>
            </a:r>
          </a:p>
        </p:txBody>
      </p:sp>
      <p:sp>
        <p:nvSpPr>
          <p:cNvPr id="3" name="Content Placeholder 2"/>
          <p:cNvSpPr>
            <a:spLocks noGrp="1"/>
          </p:cNvSpPr>
          <p:nvPr>
            <p:ph sz="quarter" idx="14"/>
          </p:nvPr>
        </p:nvSpPr>
        <p:spPr/>
        <p:txBody>
          <a:bodyPr/>
          <a:lstStyle/>
          <a:p>
            <a:r>
              <a:rPr lang="en-US" dirty="0"/>
              <a:t>May increase incentive for patients to search out quality and price information</a:t>
            </a:r>
          </a:p>
          <a:p>
            <a:pPr lvl="1"/>
            <a:r>
              <a:rPr lang="en-US" dirty="0"/>
              <a:t>Recent studies showed that prices were searched for in less than 5 - 10 percent of services (Sinaiko, 2016; Desai, 2016)</a:t>
            </a:r>
          </a:p>
          <a:p>
            <a:pPr lvl="1"/>
            <a:r>
              <a:rPr lang="en-US" dirty="0"/>
              <a:t>However, not clear if it affects what they choose</a:t>
            </a:r>
          </a:p>
          <a:p>
            <a:pPr lvl="2"/>
            <a:r>
              <a:rPr lang="en-US" dirty="0"/>
              <a:t>Empirically, “For eight out of nine services analyzed, prices paid by CDHP and traditional plan enrollees did not differ significantly” (Sood, 2013)</a:t>
            </a:r>
          </a:p>
        </p:txBody>
      </p:sp>
    </p:spTree>
    <p:custDataLst>
      <p:tags r:id="rId1"/>
    </p:custDataLst>
    <p:extLst>
      <p:ext uri="{BB962C8B-B14F-4D97-AF65-F5344CB8AC3E}">
        <p14:creationId xmlns:p14="http://schemas.microsoft.com/office/powerpoint/2010/main" val="15402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Payment Models - 3</a:t>
            </a:r>
          </a:p>
        </p:txBody>
      </p:sp>
      <p:sp>
        <p:nvSpPr>
          <p:cNvPr id="3" name="Content Placeholder 2"/>
          <p:cNvSpPr>
            <a:spLocks noGrp="1"/>
          </p:cNvSpPr>
          <p:nvPr>
            <p:ph sz="quarter" idx="14"/>
          </p:nvPr>
        </p:nvSpPr>
        <p:spPr/>
        <p:txBody>
          <a:bodyPr/>
          <a:lstStyle/>
          <a:p>
            <a:r>
              <a:rPr lang="en-US" dirty="0"/>
              <a:t>May increase incentive for providers to supply this price and quality information</a:t>
            </a:r>
          </a:p>
          <a:p>
            <a:pPr lvl="1"/>
            <a:r>
              <a:rPr lang="en-US" dirty="0"/>
              <a:t>Though most initiatives have been at state level (CA, MA, MN, NJ, NH; Sinaiko, 2011)</a:t>
            </a:r>
          </a:p>
        </p:txBody>
      </p:sp>
    </p:spTree>
    <p:custDataLst>
      <p:tags r:id="rId1"/>
    </p:custDataLst>
    <p:extLst>
      <p:ext uri="{BB962C8B-B14F-4D97-AF65-F5344CB8AC3E}">
        <p14:creationId xmlns:p14="http://schemas.microsoft.com/office/powerpoint/2010/main" val="54278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Payment Models - 4</a:t>
            </a:r>
          </a:p>
        </p:txBody>
      </p:sp>
      <p:sp>
        <p:nvSpPr>
          <p:cNvPr id="3" name="Content Placeholder 2"/>
          <p:cNvSpPr>
            <a:spLocks noGrp="1"/>
          </p:cNvSpPr>
          <p:nvPr>
            <p:ph sz="quarter" idx="14"/>
          </p:nvPr>
        </p:nvSpPr>
        <p:spPr/>
        <p:txBody>
          <a:bodyPr/>
          <a:lstStyle/>
          <a:p>
            <a:r>
              <a:rPr lang="en-US" sz="3000" dirty="0"/>
              <a:t>With so many billable items, how could the data be made accessible?</a:t>
            </a:r>
          </a:p>
          <a:p>
            <a:pPr lvl="1"/>
            <a:r>
              <a:rPr lang="en-US" sz="2600" dirty="0"/>
              <a:t>How could a cost for an episode be created?</a:t>
            </a:r>
          </a:p>
          <a:p>
            <a:r>
              <a:rPr lang="en-US" sz="3000" dirty="0"/>
              <a:t>A lot of questions because much of this hasn’t been developed yet</a:t>
            </a:r>
          </a:p>
          <a:p>
            <a:r>
              <a:rPr lang="en-US" sz="3000" dirty="0"/>
              <a:t>Other services vary in specific inputs used</a:t>
            </a:r>
          </a:p>
          <a:p>
            <a:pPr lvl="1"/>
            <a:r>
              <a:rPr lang="en-US" sz="2600" dirty="0"/>
              <a:t>In banking, a checking account has many potential costs for each transaction, customer service, website access, yet the overall cost of having the account is fixed</a:t>
            </a:r>
          </a:p>
          <a:p>
            <a:pPr lvl="1"/>
            <a:endParaRPr lang="en-US" dirty="0"/>
          </a:p>
        </p:txBody>
      </p:sp>
    </p:spTree>
    <p:custDataLst>
      <p:tags r:id="rId1"/>
    </p:custDataLst>
    <p:extLst>
      <p:ext uri="{BB962C8B-B14F-4D97-AF65-F5344CB8AC3E}">
        <p14:creationId xmlns:p14="http://schemas.microsoft.com/office/powerpoint/2010/main" val="2968376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Population Health?</a:t>
            </a:r>
          </a:p>
        </p:txBody>
      </p:sp>
      <p:sp>
        <p:nvSpPr>
          <p:cNvPr id="3" name="Content Placeholder 2"/>
          <p:cNvSpPr>
            <a:spLocks noGrp="1"/>
          </p:cNvSpPr>
          <p:nvPr>
            <p:ph sz="quarter" idx="14"/>
          </p:nvPr>
        </p:nvSpPr>
        <p:spPr/>
        <p:txBody>
          <a:bodyPr/>
          <a:lstStyle/>
          <a:p>
            <a:r>
              <a:rPr lang="en-US" dirty="0"/>
              <a:t>The health outcomes of a group of individuals</a:t>
            </a:r>
          </a:p>
        </p:txBody>
      </p:sp>
    </p:spTree>
    <p:custDataLst>
      <p:tags r:id="rId1"/>
    </p:custDataLst>
    <p:extLst>
      <p:ext uri="{BB962C8B-B14F-4D97-AF65-F5344CB8AC3E}">
        <p14:creationId xmlns:p14="http://schemas.microsoft.com/office/powerpoint/2010/main" val="1436550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Population </a:t>
            </a:r>
            <a:br>
              <a:rPr lang="en-US" dirty="0"/>
            </a:br>
            <a:r>
              <a:rPr lang="en-US" dirty="0"/>
              <a:t>Health Important?</a:t>
            </a:r>
          </a:p>
        </p:txBody>
      </p:sp>
      <p:sp>
        <p:nvSpPr>
          <p:cNvPr id="3" name="Content Placeholder 2"/>
          <p:cNvSpPr>
            <a:spLocks noGrp="1"/>
          </p:cNvSpPr>
          <p:nvPr>
            <p:ph sz="quarter" idx="14"/>
          </p:nvPr>
        </p:nvSpPr>
        <p:spPr/>
        <p:txBody>
          <a:bodyPr/>
          <a:lstStyle/>
          <a:p>
            <a:r>
              <a:rPr lang="en-US" dirty="0"/>
              <a:t>Due to the randomness involved in how health care improves health, and other determinants of health, for any person, it is not known if care is improving outcomes</a:t>
            </a:r>
          </a:p>
          <a:p>
            <a:r>
              <a:rPr lang="en-US" dirty="0"/>
              <a:t>Across a group, it is possible to measure an outcome and track changes</a:t>
            </a:r>
          </a:p>
          <a:p>
            <a:r>
              <a:rPr lang="en-US" dirty="0"/>
              <a:t>Allows patterns based on population factors to be considered, including the physical and social environment</a:t>
            </a:r>
          </a:p>
        </p:txBody>
      </p:sp>
    </p:spTree>
    <p:custDataLst>
      <p:tags r:id="rId1"/>
    </p:custDataLst>
    <p:extLst>
      <p:ext uri="{BB962C8B-B14F-4D97-AF65-F5344CB8AC3E}">
        <p14:creationId xmlns:p14="http://schemas.microsoft.com/office/powerpoint/2010/main" val="143436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Health &amp;</a:t>
            </a:r>
            <a:br>
              <a:rPr lang="en-US" dirty="0"/>
            </a:br>
            <a:r>
              <a:rPr lang="en-US" dirty="0"/>
              <a:t>Data Analytics</a:t>
            </a:r>
          </a:p>
        </p:txBody>
      </p:sp>
      <p:sp>
        <p:nvSpPr>
          <p:cNvPr id="12" name="Content Placeholder 11"/>
          <p:cNvSpPr>
            <a:spLocks noGrp="1"/>
          </p:cNvSpPr>
          <p:nvPr>
            <p:ph sz="quarter" idx="34"/>
          </p:nvPr>
        </p:nvSpPr>
        <p:spPr>
          <a:xfrm>
            <a:off x="1981198" y="1602263"/>
            <a:ext cx="8228629" cy="1057810"/>
          </a:xfrm>
        </p:spPr>
        <p:txBody>
          <a:bodyPr/>
          <a:lstStyle/>
          <a:p>
            <a:r>
              <a:rPr lang="en-US" dirty="0"/>
              <a:t>An ideal population health outcome metric: </a:t>
            </a:r>
            <a:r>
              <a:rPr lang="en-US" sz="2400" dirty="0"/>
              <a:t>(Parrish, 2010) </a:t>
            </a:r>
          </a:p>
        </p:txBody>
      </p:sp>
      <p:sp>
        <p:nvSpPr>
          <p:cNvPr id="3" name="Content Placeholder 2"/>
          <p:cNvSpPr>
            <a:spLocks noGrp="1"/>
          </p:cNvSpPr>
          <p:nvPr>
            <p:ph sz="quarter" idx="14"/>
          </p:nvPr>
        </p:nvSpPr>
        <p:spPr>
          <a:xfrm>
            <a:off x="1981197" y="2639292"/>
            <a:ext cx="4041648" cy="3657600"/>
          </a:xfrm>
        </p:spPr>
        <p:txBody>
          <a:bodyPr/>
          <a:lstStyle/>
          <a:p>
            <a:pPr lvl="1"/>
            <a:r>
              <a:rPr lang="en-US" sz="2200" dirty="0"/>
              <a:t>In general, reflect a population’s dynamic state of physical, mental, and social well-being </a:t>
            </a:r>
          </a:p>
          <a:p>
            <a:pPr lvl="1"/>
            <a:r>
              <a:rPr lang="en-US" sz="2200" dirty="0"/>
              <a:t>Positive health outcomes might include being alive; functioning well mentally, physically, and socially; and having a sense of well-being</a:t>
            </a:r>
          </a:p>
        </p:txBody>
      </p:sp>
      <p:sp>
        <p:nvSpPr>
          <p:cNvPr id="11" name="Content Placeholder 10"/>
          <p:cNvSpPr>
            <a:spLocks noGrp="1"/>
          </p:cNvSpPr>
          <p:nvPr>
            <p:ph sz="quarter" idx="18"/>
          </p:nvPr>
        </p:nvSpPr>
        <p:spPr>
          <a:xfrm>
            <a:off x="6172200" y="2660074"/>
            <a:ext cx="4041648" cy="3657600"/>
          </a:xfrm>
        </p:spPr>
        <p:txBody>
          <a:bodyPr/>
          <a:lstStyle/>
          <a:p>
            <a:pPr lvl="1"/>
            <a:r>
              <a:rPr lang="en-US" sz="2200" dirty="0"/>
              <a:t>Negative outcomes might include death, loss of function, and lack of well-being</a:t>
            </a:r>
          </a:p>
          <a:p>
            <a:pPr lvl="1"/>
            <a:r>
              <a:rPr lang="en-US" sz="2200" dirty="0"/>
              <a:t>Diseases and injuries are considered intermediate factors that influence the likelihood of achieving a state of health</a:t>
            </a:r>
          </a:p>
        </p:txBody>
      </p:sp>
    </p:spTree>
    <p:custDataLst>
      <p:tags r:id="rId1"/>
    </p:custDataLst>
    <p:extLst>
      <p:ext uri="{BB962C8B-B14F-4D97-AF65-F5344CB8AC3E}">
        <p14:creationId xmlns:p14="http://schemas.microsoft.com/office/powerpoint/2010/main" val="276998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- 1</a:t>
            </a:r>
          </a:p>
        </p:txBody>
      </p:sp>
      <p:sp>
        <p:nvSpPr>
          <p:cNvPr id="3" name="Content Placeholder 2"/>
          <p:cNvSpPr>
            <a:spLocks noGrp="1"/>
          </p:cNvSpPr>
          <p:nvPr>
            <p:ph sz="quarter" idx="14"/>
          </p:nvPr>
        </p:nvSpPr>
        <p:spPr>
          <a:xfrm>
            <a:off x="1981200" y="1650075"/>
            <a:ext cx="8229600" cy="4572000"/>
          </a:xfrm>
        </p:spPr>
        <p:txBody>
          <a:bodyPr/>
          <a:lstStyle/>
          <a:p>
            <a:r>
              <a:rPr lang="en-US" dirty="0"/>
              <a:t>Describe the current state of data analytics in clinical settings (Lecture a)</a:t>
            </a:r>
          </a:p>
          <a:p>
            <a:r>
              <a:rPr lang="en-US" dirty="0"/>
              <a:t>Identify key tools and approaches to improve analytics capabilities in clinical settings (Lecture b)</a:t>
            </a:r>
          </a:p>
          <a:p>
            <a:r>
              <a:rPr lang="en-US" dirty="0"/>
              <a:t>Describe different governance and operations strategies in analytics in clinical settings (Lecture b)</a:t>
            </a:r>
          </a:p>
        </p:txBody>
      </p:sp>
    </p:spTree>
    <p:custDataLst>
      <p:tags r:id="rId1"/>
    </p:custDataLst>
    <p:extLst>
      <p:ext uri="{BB962C8B-B14F-4D97-AF65-F5344CB8AC3E}">
        <p14:creationId xmlns:p14="http://schemas.microsoft.com/office/powerpoint/2010/main" val="278059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Health </a:t>
            </a:r>
            <a:br>
              <a:rPr lang="en-US" dirty="0"/>
            </a:br>
            <a:r>
              <a:rPr lang="en-US" dirty="0"/>
              <a:t>Outcome Metrics</a:t>
            </a:r>
          </a:p>
        </p:txBody>
      </p:sp>
      <p:sp>
        <p:nvSpPr>
          <p:cNvPr id="3" name="Content Placeholder 2"/>
          <p:cNvSpPr>
            <a:spLocks noGrp="1"/>
          </p:cNvSpPr>
          <p:nvPr>
            <p:ph sz="quarter" idx="14"/>
          </p:nvPr>
        </p:nvSpPr>
        <p:spPr/>
        <p:txBody>
          <a:bodyPr/>
          <a:lstStyle/>
          <a:p>
            <a:r>
              <a:rPr lang="en-US" dirty="0"/>
              <a:t>Surrogate endpoints of health outcomes</a:t>
            </a:r>
          </a:p>
          <a:p>
            <a:pPr lvl="1"/>
            <a:r>
              <a:rPr lang="en-US" sz="2600" dirty="0"/>
              <a:t>Metrics that are not the ultimate health outcome (endpoint) but are believed to be reliable indicators of positive or negative health</a:t>
            </a:r>
          </a:p>
          <a:p>
            <a:pPr lvl="1"/>
            <a:r>
              <a:rPr lang="en-US" sz="2600" dirty="0"/>
              <a:t>Examples:</a:t>
            </a:r>
          </a:p>
          <a:p>
            <a:pPr lvl="2"/>
            <a:r>
              <a:rPr lang="en-US" dirty="0"/>
              <a:t>HBA1C levels for diabetics</a:t>
            </a:r>
          </a:p>
          <a:p>
            <a:pPr lvl="2"/>
            <a:r>
              <a:rPr lang="en-US" dirty="0"/>
              <a:t>Blood pressure, cholesterol</a:t>
            </a:r>
          </a:p>
          <a:p>
            <a:r>
              <a:rPr lang="en-US" dirty="0"/>
              <a:t>Preventive health outcomes</a:t>
            </a:r>
          </a:p>
          <a:p>
            <a:pPr lvl="1"/>
            <a:r>
              <a:rPr lang="en-US" sz="2600" dirty="0"/>
              <a:t>Screenings (colon abnormalities, depression)</a:t>
            </a:r>
          </a:p>
          <a:p>
            <a:pPr lvl="1"/>
            <a:endParaRPr lang="en-US" dirty="0"/>
          </a:p>
        </p:txBody>
      </p:sp>
    </p:spTree>
    <p:custDataLst>
      <p:tags r:id="rId1"/>
    </p:custDataLst>
    <p:extLst>
      <p:ext uri="{BB962C8B-B14F-4D97-AF65-F5344CB8AC3E}">
        <p14:creationId xmlns:p14="http://schemas.microsoft.com/office/powerpoint/2010/main" val="381976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346" y="0"/>
            <a:ext cx="8229600" cy="1143000"/>
          </a:xfrm>
        </p:spPr>
        <p:txBody>
          <a:bodyPr/>
          <a:lstStyle/>
          <a:p>
            <a:r>
              <a:rPr lang="en-US" dirty="0"/>
              <a:t>CDC’s Population Health Metrics</a:t>
            </a:r>
          </a:p>
        </p:txBody>
      </p:sp>
      <p:sp>
        <p:nvSpPr>
          <p:cNvPr id="16" name="TextBox 15"/>
          <p:cNvSpPr txBox="1"/>
          <p:nvPr/>
        </p:nvSpPr>
        <p:spPr>
          <a:xfrm>
            <a:off x="2895600" y="1319865"/>
            <a:ext cx="5890260" cy="523220"/>
          </a:xfrm>
          <a:prstGeom prst="rect">
            <a:avLst/>
          </a:prstGeom>
          <a:solidFill>
            <a:srgbClr val="1F497D"/>
          </a:solidFill>
        </p:spPr>
        <p:txBody>
          <a:bodyPr wrap="square" rtlCol="0">
            <a:spAutoFit/>
          </a:bodyPr>
          <a:lstStyle/>
          <a:p>
            <a:pPr algn="ctr"/>
            <a:r>
              <a:rPr lang="en-US" sz="1400" b="1" spc="-100" dirty="0">
                <a:solidFill>
                  <a:srgbClr val="FFFFFF"/>
                </a:solidFill>
                <a:latin typeface="Minion Pro"/>
                <a:cs typeface="Minion Pro"/>
              </a:rPr>
              <a:t>T</a:t>
            </a:r>
            <a:r>
              <a:rPr lang="en-US" sz="1400" b="1" spc="-10" dirty="0">
                <a:solidFill>
                  <a:srgbClr val="FFFFFF"/>
                </a:solidFill>
                <a:latin typeface="Minion Pro"/>
                <a:cs typeface="Minion Pro"/>
              </a:rPr>
              <a:t>a</a:t>
            </a:r>
            <a:r>
              <a:rPr lang="en-US" sz="1400" b="1" spc="-5" dirty="0">
                <a:solidFill>
                  <a:srgbClr val="FFFFFF"/>
                </a:solidFill>
                <a:latin typeface="Minion Pro"/>
                <a:cs typeface="Minion Pro"/>
              </a:rPr>
              <a:t>b</a:t>
            </a:r>
            <a:r>
              <a:rPr lang="en-US" sz="1400" b="1" spc="5" dirty="0">
                <a:solidFill>
                  <a:srgbClr val="FFFFFF"/>
                </a:solidFill>
                <a:latin typeface="Minion Pro"/>
                <a:cs typeface="Minion Pro"/>
              </a:rPr>
              <a:t>l</a:t>
            </a:r>
            <a:r>
              <a:rPr lang="en-US" sz="1400" b="1" dirty="0">
                <a:solidFill>
                  <a:srgbClr val="FFFFFF"/>
                </a:solidFill>
                <a:latin typeface="Minion Pro"/>
                <a:cs typeface="Minion Pro"/>
              </a:rPr>
              <a:t>e 1: </a:t>
            </a:r>
            <a:r>
              <a:rPr lang="en-US" sz="1400" b="1" spc="20" dirty="0">
                <a:solidFill>
                  <a:srgbClr val="FFFFFF"/>
                </a:solidFill>
                <a:latin typeface="Minion Pro"/>
                <a:cs typeface="Minion Pro"/>
              </a:rPr>
              <a:t>C</a:t>
            </a:r>
            <a:r>
              <a:rPr lang="en-US" sz="1400" b="1" spc="-15" dirty="0">
                <a:solidFill>
                  <a:srgbClr val="FFFFFF"/>
                </a:solidFill>
                <a:latin typeface="Minion Pro"/>
                <a:cs typeface="Minion Pro"/>
              </a:rPr>
              <a:t>o</a:t>
            </a:r>
            <a:r>
              <a:rPr lang="en-US" sz="1400" b="1" dirty="0">
                <a:solidFill>
                  <a:srgbClr val="FFFFFF"/>
                </a:solidFill>
                <a:latin typeface="Minion Pro"/>
                <a:cs typeface="Minion Pro"/>
              </a:rPr>
              <a:t>m</a:t>
            </a:r>
            <a:r>
              <a:rPr lang="en-US" sz="1400" b="1" spc="-10" dirty="0">
                <a:solidFill>
                  <a:srgbClr val="FFFFFF"/>
                </a:solidFill>
                <a:latin typeface="Minion Pro"/>
                <a:cs typeface="Minion Pro"/>
              </a:rPr>
              <a:t>m</a:t>
            </a:r>
            <a:r>
              <a:rPr lang="en-US" sz="1400" b="1" dirty="0">
                <a:solidFill>
                  <a:srgbClr val="FFFFFF"/>
                </a:solidFill>
                <a:latin typeface="Minion Pro"/>
                <a:cs typeface="Minion Pro"/>
              </a:rPr>
              <a:t>un</a:t>
            </a:r>
            <a:r>
              <a:rPr lang="en-US" sz="1400" b="1" spc="-10" dirty="0">
                <a:solidFill>
                  <a:srgbClr val="FFFFFF"/>
                </a:solidFill>
                <a:latin typeface="Minion Pro"/>
                <a:cs typeface="Minion Pro"/>
              </a:rPr>
              <a:t>i</a:t>
            </a:r>
            <a:r>
              <a:rPr lang="en-US" sz="1400" b="1" spc="-5" dirty="0">
                <a:solidFill>
                  <a:srgbClr val="FFFFFF"/>
                </a:solidFill>
                <a:latin typeface="Minion Pro"/>
                <a:cs typeface="Minion Pro"/>
              </a:rPr>
              <a:t>t</a:t>
            </a:r>
            <a:r>
              <a:rPr lang="en-US" sz="1400" b="1" dirty="0">
                <a:solidFill>
                  <a:srgbClr val="FFFFFF"/>
                </a:solidFill>
                <a:latin typeface="Minion Pro"/>
                <a:cs typeface="Minion Pro"/>
              </a:rPr>
              <a:t>y </a:t>
            </a:r>
            <a:r>
              <a:rPr lang="en-US" sz="1400" b="1" spc="-25" dirty="0">
                <a:solidFill>
                  <a:srgbClr val="FFFFFF"/>
                </a:solidFill>
                <a:latin typeface="Minion Pro"/>
                <a:cs typeface="Minion Pro"/>
              </a:rPr>
              <a:t>H</a:t>
            </a:r>
            <a:r>
              <a:rPr lang="en-US" sz="1400" b="1" spc="5" dirty="0">
                <a:solidFill>
                  <a:srgbClr val="FFFFFF"/>
                </a:solidFill>
                <a:latin typeface="Minion Pro"/>
                <a:cs typeface="Minion Pro"/>
              </a:rPr>
              <a:t>ea</a:t>
            </a:r>
            <a:r>
              <a:rPr lang="en-US" sz="1400" b="1" spc="-10" dirty="0">
                <a:solidFill>
                  <a:srgbClr val="FFFFFF"/>
                </a:solidFill>
                <a:latin typeface="Minion Pro"/>
                <a:cs typeface="Minion Pro"/>
              </a:rPr>
              <a:t>l</a:t>
            </a:r>
            <a:r>
              <a:rPr lang="en-US" sz="1400" b="1" dirty="0">
                <a:solidFill>
                  <a:srgbClr val="FFFFFF"/>
                </a:solidFill>
                <a:latin typeface="Minion Pro"/>
                <a:cs typeface="Minion Pro"/>
              </a:rPr>
              <a:t>th </a:t>
            </a:r>
            <a:r>
              <a:rPr lang="en-US" sz="1400" b="1" spc="-20" dirty="0">
                <a:solidFill>
                  <a:srgbClr val="FFFFFF"/>
                </a:solidFill>
                <a:latin typeface="Minion Pro"/>
                <a:cs typeface="Minion Pro"/>
              </a:rPr>
              <a:t>A</a:t>
            </a:r>
            <a:r>
              <a:rPr lang="en-US" sz="1400" b="1" dirty="0">
                <a:solidFill>
                  <a:srgbClr val="FFFFFF"/>
                </a:solidFill>
                <a:latin typeface="Minion Pro"/>
                <a:cs typeface="Minion Pro"/>
              </a:rPr>
              <a:t>s</a:t>
            </a:r>
            <a:r>
              <a:rPr lang="en-US" sz="1400" b="1" spc="5" dirty="0">
                <a:solidFill>
                  <a:srgbClr val="FFFFFF"/>
                </a:solidFill>
                <a:latin typeface="Minion Pro"/>
                <a:cs typeface="Minion Pro"/>
              </a:rPr>
              <a:t>s</a:t>
            </a:r>
            <a:r>
              <a:rPr lang="en-US" sz="1400" b="1" dirty="0">
                <a:solidFill>
                  <a:srgbClr val="FFFFFF"/>
                </a:solidFill>
                <a:latin typeface="Minion Pro"/>
                <a:cs typeface="Minion Pro"/>
              </a:rPr>
              <a:t>es</a:t>
            </a:r>
            <a:r>
              <a:rPr lang="en-US" sz="1400" b="1" spc="-5" dirty="0">
                <a:solidFill>
                  <a:srgbClr val="FFFFFF"/>
                </a:solidFill>
                <a:latin typeface="Minion Pro"/>
                <a:cs typeface="Minion Pro"/>
              </a:rPr>
              <a:t>s</a:t>
            </a:r>
            <a:r>
              <a:rPr lang="en-US" sz="1400" b="1" dirty="0">
                <a:solidFill>
                  <a:srgbClr val="FFFFFF"/>
                </a:solidFill>
                <a:latin typeface="Minion Pro"/>
                <a:cs typeface="Minion Pro"/>
              </a:rPr>
              <a:t>m</a:t>
            </a:r>
            <a:r>
              <a:rPr lang="en-US" sz="1400" b="1" spc="-10" dirty="0">
                <a:solidFill>
                  <a:srgbClr val="FFFFFF"/>
                </a:solidFill>
                <a:latin typeface="Minion Pro"/>
                <a:cs typeface="Minion Pro"/>
              </a:rPr>
              <a:t>en</a:t>
            </a:r>
            <a:r>
              <a:rPr lang="en-US" sz="1400" b="1" dirty="0">
                <a:solidFill>
                  <a:srgbClr val="FFFFFF"/>
                </a:solidFill>
                <a:latin typeface="Minion Pro"/>
                <a:cs typeface="Minion Pro"/>
              </a:rPr>
              <a:t>t </a:t>
            </a:r>
            <a:r>
              <a:rPr lang="en-US" sz="1400" b="1" spc="-20" dirty="0">
                <a:solidFill>
                  <a:srgbClr val="FFFFFF"/>
                </a:solidFill>
                <a:latin typeface="Minion Pro"/>
                <a:cs typeface="Minion Pro"/>
              </a:rPr>
              <a:t>f</a:t>
            </a:r>
            <a:r>
              <a:rPr lang="en-US" sz="1400" b="1" spc="-15" dirty="0">
                <a:solidFill>
                  <a:srgbClr val="FFFFFF"/>
                </a:solidFill>
                <a:latin typeface="Minion Pro"/>
                <a:cs typeface="Minion Pro"/>
              </a:rPr>
              <a:t>o</a:t>
            </a:r>
            <a:r>
              <a:rPr lang="en-US" sz="1400" b="1" dirty="0">
                <a:solidFill>
                  <a:srgbClr val="FFFFFF"/>
                </a:solidFill>
                <a:latin typeface="Minion Pro"/>
                <a:cs typeface="Minion Pro"/>
              </a:rPr>
              <a:t>r </a:t>
            </a:r>
            <a:r>
              <a:rPr lang="en-US" sz="1400" b="1" spc="-45" dirty="0">
                <a:solidFill>
                  <a:srgbClr val="FFFFFF"/>
                </a:solidFill>
                <a:latin typeface="Minion Pro"/>
                <a:cs typeface="Minion Pro"/>
              </a:rPr>
              <a:t>P</a:t>
            </a:r>
            <a:r>
              <a:rPr lang="en-US" sz="1400" b="1" spc="-10" dirty="0">
                <a:solidFill>
                  <a:srgbClr val="FFFFFF"/>
                </a:solidFill>
                <a:latin typeface="Minion Pro"/>
                <a:cs typeface="Minion Pro"/>
              </a:rPr>
              <a:t>op</a:t>
            </a:r>
            <a:r>
              <a:rPr lang="en-US" sz="1400" b="1" spc="10" dirty="0">
                <a:solidFill>
                  <a:srgbClr val="FFFFFF"/>
                </a:solidFill>
                <a:latin typeface="Minion Pro"/>
                <a:cs typeface="Minion Pro"/>
              </a:rPr>
              <a:t>u</a:t>
            </a:r>
            <a:r>
              <a:rPr lang="en-US" sz="1400" b="1" dirty="0">
                <a:solidFill>
                  <a:srgbClr val="FFFFFF"/>
                </a:solidFill>
                <a:latin typeface="Minion Pro"/>
                <a:cs typeface="Minion Pro"/>
              </a:rPr>
              <a:t>l</a:t>
            </a:r>
            <a:r>
              <a:rPr lang="en-US" sz="1400" b="1" spc="-20" dirty="0">
                <a:solidFill>
                  <a:srgbClr val="FFFFFF"/>
                </a:solidFill>
                <a:latin typeface="Minion Pro"/>
                <a:cs typeface="Minion Pro"/>
              </a:rPr>
              <a:t>a</a:t>
            </a:r>
            <a:r>
              <a:rPr lang="en-US" sz="1400" b="1" spc="-10" dirty="0">
                <a:solidFill>
                  <a:srgbClr val="FFFFFF"/>
                </a:solidFill>
                <a:latin typeface="Minion Pro"/>
                <a:cs typeface="Minion Pro"/>
              </a:rPr>
              <a:t>t</a:t>
            </a:r>
            <a:r>
              <a:rPr lang="en-US" sz="1400" b="1" spc="5" dirty="0">
                <a:solidFill>
                  <a:srgbClr val="FFFFFF"/>
                </a:solidFill>
                <a:latin typeface="Minion Pro"/>
                <a:cs typeface="Minion Pro"/>
              </a:rPr>
              <a:t>i</a:t>
            </a:r>
            <a:r>
              <a:rPr lang="en-US" sz="1400" b="1" spc="-15" dirty="0">
                <a:solidFill>
                  <a:srgbClr val="FFFFFF"/>
                </a:solidFill>
                <a:latin typeface="Minion Pro"/>
                <a:cs typeface="Minion Pro"/>
              </a:rPr>
              <a:t>o</a:t>
            </a:r>
            <a:r>
              <a:rPr lang="en-US" sz="1400" b="1" dirty="0">
                <a:solidFill>
                  <a:srgbClr val="FFFFFF"/>
                </a:solidFill>
                <a:latin typeface="Minion Pro"/>
                <a:cs typeface="Minion Pro"/>
              </a:rPr>
              <a:t>n </a:t>
            </a:r>
            <a:r>
              <a:rPr lang="en-US" sz="1400" b="1" spc="-25" dirty="0">
                <a:solidFill>
                  <a:srgbClr val="FFFFFF"/>
                </a:solidFill>
                <a:latin typeface="Minion Pro"/>
                <a:cs typeface="Minion Pro"/>
              </a:rPr>
              <a:t>H</a:t>
            </a:r>
            <a:r>
              <a:rPr lang="en-US" sz="1400" b="1" spc="5" dirty="0">
                <a:solidFill>
                  <a:srgbClr val="FFFFFF"/>
                </a:solidFill>
                <a:latin typeface="Minion Pro"/>
                <a:cs typeface="Minion Pro"/>
              </a:rPr>
              <a:t>ea</a:t>
            </a:r>
            <a:r>
              <a:rPr lang="en-US" sz="1400" b="1" spc="-10" dirty="0">
                <a:solidFill>
                  <a:srgbClr val="FFFFFF"/>
                </a:solidFill>
                <a:latin typeface="Minion Pro"/>
                <a:cs typeface="Minion Pro"/>
              </a:rPr>
              <a:t>l</a:t>
            </a:r>
            <a:r>
              <a:rPr lang="en-US" sz="1400" b="1" dirty="0">
                <a:solidFill>
                  <a:srgbClr val="FFFFFF"/>
                </a:solidFill>
                <a:latin typeface="Minion Pro"/>
                <a:cs typeface="Minion Pro"/>
              </a:rPr>
              <a:t>th </a:t>
            </a:r>
            <a:r>
              <a:rPr lang="en-US" sz="1400" b="1" spc="-20" dirty="0">
                <a:solidFill>
                  <a:srgbClr val="FFFFFF"/>
                </a:solidFill>
                <a:latin typeface="Minion Pro"/>
                <a:cs typeface="Minion Pro"/>
              </a:rPr>
              <a:t>I</a:t>
            </a:r>
            <a:r>
              <a:rPr lang="en-US" sz="1400" b="1" spc="-10" dirty="0">
                <a:solidFill>
                  <a:srgbClr val="FFFFFF"/>
                </a:solidFill>
                <a:latin typeface="Minion Pro"/>
                <a:cs typeface="Minion Pro"/>
              </a:rPr>
              <a:t>m</a:t>
            </a:r>
            <a:r>
              <a:rPr lang="en-US" sz="1400" b="1" spc="-15" dirty="0">
                <a:solidFill>
                  <a:srgbClr val="FFFFFF"/>
                </a:solidFill>
                <a:latin typeface="Minion Pro"/>
                <a:cs typeface="Minion Pro"/>
              </a:rPr>
              <a:t>p</a:t>
            </a:r>
            <a:r>
              <a:rPr lang="en-US" sz="1400" b="1" spc="-10" dirty="0">
                <a:solidFill>
                  <a:srgbClr val="FFFFFF"/>
                </a:solidFill>
                <a:latin typeface="Minion Pro"/>
                <a:cs typeface="Minion Pro"/>
              </a:rPr>
              <a:t>r</a:t>
            </a:r>
            <a:r>
              <a:rPr lang="en-US" sz="1400" b="1" spc="-5" dirty="0">
                <a:solidFill>
                  <a:srgbClr val="FFFFFF"/>
                </a:solidFill>
                <a:latin typeface="Minion Pro"/>
                <a:cs typeface="Minion Pro"/>
              </a:rPr>
              <a:t>ov</a:t>
            </a:r>
            <a:r>
              <a:rPr lang="en-US" sz="1400" b="1" spc="-10" dirty="0">
                <a:solidFill>
                  <a:srgbClr val="FFFFFF"/>
                </a:solidFill>
                <a:latin typeface="Minion Pro"/>
                <a:cs typeface="Minion Pro"/>
              </a:rPr>
              <a:t>e</a:t>
            </a:r>
            <a:r>
              <a:rPr lang="en-US" sz="1400" b="1" dirty="0">
                <a:solidFill>
                  <a:srgbClr val="FFFFFF"/>
                </a:solidFill>
                <a:latin typeface="Minion Pro"/>
                <a:cs typeface="Minion Pro"/>
              </a:rPr>
              <a:t>m</a:t>
            </a:r>
            <a:r>
              <a:rPr lang="en-US" sz="1400" b="1" spc="-10" dirty="0">
                <a:solidFill>
                  <a:srgbClr val="FFFFFF"/>
                </a:solidFill>
                <a:latin typeface="Minion Pro"/>
                <a:cs typeface="Minion Pro"/>
              </a:rPr>
              <a:t>en</a:t>
            </a:r>
            <a:r>
              <a:rPr lang="en-US" sz="1400" b="1" dirty="0">
                <a:solidFill>
                  <a:srgbClr val="FFFFFF"/>
                </a:solidFill>
                <a:latin typeface="Minion Pro"/>
                <a:cs typeface="Minion Pro"/>
              </a:rPr>
              <a:t>t: </a:t>
            </a:r>
            <a:r>
              <a:rPr lang="en-US" sz="1400" b="1" spc="-25" dirty="0">
                <a:solidFill>
                  <a:srgbClr val="FFFFFF"/>
                </a:solidFill>
                <a:latin typeface="Minion Pro"/>
                <a:cs typeface="Minion Pro"/>
              </a:rPr>
              <a:t>M</a:t>
            </a:r>
            <a:r>
              <a:rPr lang="en-US" sz="1400" b="1" dirty="0">
                <a:solidFill>
                  <a:srgbClr val="FFFFFF"/>
                </a:solidFill>
                <a:latin typeface="Minion Pro"/>
                <a:cs typeface="Minion Pro"/>
              </a:rPr>
              <a:t>o</a:t>
            </a:r>
            <a:r>
              <a:rPr lang="en-US" sz="1400" b="1" spc="-5" dirty="0">
                <a:solidFill>
                  <a:srgbClr val="FFFFFF"/>
                </a:solidFill>
                <a:latin typeface="Minion Pro"/>
                <a:cs typeface="Minion Pro"/>
              </a:rPr>
              <a:t>s</a:t>
            </a:r>
            <a:r>
              <a:rPr lang="en-US" sz="1400" b="1" dirty="0">
                <a:solidFill>
                  <a:srgbClr val="FFFFFF"/>
                </a:solidFill>
                <a:latin typeface="Minion Pro"/>
                <a:cs typeface="Minion Pro"/>
              </a:rPr>
              <a:t>t </a:t>
            </a:r>
            <a:r>
              <a:rPr lang="en-US" sz="1400" b="1" spc="-25" dirty="0">
                <a:solidFill>
                  <a:srgbClr val="FFFFFF"/>
                </a:solidFill>
                <a:latin typeface="Minion Pro"/>
                <a:cs typeface="Minion Pro"/>
              </a:rPr>
              <a:t>F</a:t>
            </a:r>
            <a:r>
              <a:rPr lang="en-US" sz="1400" b="1" spc="-10" dirty="0">
                <a:solidFill>
                  <a:srgbClr val="FFFFFF"/>
                </a:solidFill>
                <a:latin typeface="Minion Pro"/>
                <a:cs typeface="Minion Pro"/>
              </a:rPr>
              <a:t>r</a:t>
            </a:r>
            <a:r>
              <a:rPr lang="en-US" sz="1400" b="1" spc="10" dirty="0">
                <a:solidFill>
                  <a:srgbClr val="FFFFFF"/>
                </a:solidFill>
                <a:latin typeface="Minion Pro"/>
                <a:cs typeface="Minion Pro"/>
              </a:rPr>
              <a:t>e</a:t>
            </a:r>
            <a:r>
              <a:rPr lang="en-US" sz="1400" b="1" spc="-15" dirty="0">
                <a:solidFill>
                  <a:srgbClr val="FFFFFF"/>
                </a:solidFill>
                <a:latin typeface="Minion Pro"/>
                <a:cs typeface="Minion Pro"/>
              </a:rPr>
              <a:t>q</a:t>
            </a:r>
            <a:r>
              <a:rPr lang="en-US" sz="1400" b="1" spc="5" dirty="0">
                <a:solidFill>
                  <a:srgbClr val="FFFFFF"/>
                </a:solidFill>
                <a:latin typeface="Minion Pro"/>
                <a:cs typeface="Minion Pro"/>
              </a:rPr>
              <a:t>u</a:t>
            </a:r>
            <a:r>
              <a:rPr lang="en-US" sz="1400" b="1" spc="-10" dirty="0">
                <a:solidFill>
                  <a:srgbClr val="FFFFFF"/>
                </a:solidFill>
                <a:latin typeface="Minion Pro"/>
                <a:cs typeface="Minion Pro"/>
              </a:rPr>
              <a:t>en</a:t>
            </a:r>
            <a:r>
              <a:rPr lang="en-US" sz="1400" b="1" dirty="0">
                <a:solidFill>
                  <a:srgbClr val="FFFFFF"/>
                </a:solidFill>
                <a:latin typeface="Minion Pro"/>
                <a:cs typeface="Minion Pro"/>
              </a:rPr>
              <a:t>tly </a:t>
            </a:r>
            <a:r>
              <a:rPr lang="en-US" sz="1400" b="1" spc="-10" dirty="0">
                <a:solidFill>
                  <a:srgbClr val="FFFFFF"/>
                </a:solidFill>
                <a:latin typeface="Minion Pro"/>
                <a:cs typeface="Minion Pro"/>
              </a:rPr>
              <a:t>R</a:t>
            </a:r>
            <a:r>
              <a:rPr lang="en-US" sz="1400" b="1" spc="10" dirty="0">
                <a:solidFill>
                  <a:srgbClr val="FFFFFF"/>
                </a:solidFill>
                <a:latin typeface="Minion Pro"/>
                <a:cs typeface="Minion Pro"/>
              </a:rPr>
              <a:t>e</a:t>
            </a:r>
            <a:r>
              <a:rPr lang="en-US" sz="1400" b="1" dirty="0">
                <a:solidFill>
                  <a:srgbClr val="FFFFFF"/>
                </a:solidFill>
                <a:latin typeface="Minion Pro"/>
                <a:cs typeface="Minion Pro"/>
              </a:rPr>
              <a:t>c</a:t>
            </a:r>
            <a:r>
              <a:rPr lang="en-US" sz="1400" b="1" spc="-15" dirty="0">
                <a:solidFill>
                  <a:srgbClr val="FFFFFF"/>
                </a:solidFill>
                <a:latin typeface="Minion Pro"/>
                <a:cs typeface="Minion Pro"/>
              </a:rPr>
              <a:t>o</a:t>
            </a:r>
            <a:r>
              <a:rPr lang="en-US" sz="1400" b="1" dirty="0">
                <a:solidFill>
                  <a:srgbClr val="FFFFFF"/>
                </a:solidFill>
                <a:latin typeface="Minion Pro"/>
                <a:cs typeface="Minion Pro"/>
              </a:rPr>
              <a:t>mm</a:t>
            </a:r>
            <a:r>
              <a:rPr lang="en-US" sz="1400" b="1" spc="-10" dirty="0">
                <a:solidFill>
                  <a:srgbClr val="FFFFFF"/>
                </a:solidFill>
                <a:latin typeface="Minion Pro"/>
                <a:cs typeface="Minion Pro"/>
              </a:rPr>
              <a:t>e</a:t>
            </a:r>
            <a:r>
              <a:rPr lang="en-US" sz="1400" b="1" dirty="0">
                <a:solidFill>
                  <a:srgbClr val="FFFFFF"/>
                </a:solidFill>
                <a:latin typeface="Minion Pro"/>
                <a:cs typeface="Minion Pro"/>
              </a:rPr>
              <a:t>n</a:t>
            </a:r>
            <a:r>
              <a:rPr lang="en-US" sz="1400" b="1" spc="5" dirty="0">
                <a:solidFill>
                  <a:srgbClr val="FFFFFF"/>
                </a:solidFill>
                <a:latin typeface="Minion Pro"/>
                <a:cs typeface="Minion Pro"/>
              </a:rPr>
              <a:t>d</a:t>
            </a:r>
            <a:r>
              <a:rPr lang="en-US" sz="1400" b="1" spc="10" dirty="0">
                <a:solidFill>
                  <a:srgbClr val="FFFFFF"/>
                </a:solidFill>
                <a:latin typeface="Minion Pro"/>
                <a:cs typeface="Minion Pro"/>
              </a:rPr>
              <a:t>e</a:t>
            </a:r>
            <a:r>
              <a:rPr lang="en-US" sz="1400" b="1" dirty="0">
                <a:solidFill>
                  <a:srgbClr val="FFFFFF"/>
                </a:solidFill>
                <a:latin typeface="Minion Pro"/>
                <a:cs typeface="Minion Pro"/>
              </a:rPr>
              <a:t>d </a:t>
            </a:r>
            <a:r>
              <a:rPr lang="en-US" sz="1400" b="1" spc="-25" dirty="0">
                <a:solidFill>
                  <a:srgbClr val="FFFFFF"/>
                </a:solidFill>
                <a:latin typeface="Minion Pro"/>
                <a:cs typeface="Minion Pro"/>
              </a:rPr>
              <a:t>H</a:t>
            </a:r>
            <a:r>
              <a:rPr lang="en-US" sz="1400" b="1" spc="5" dirty="0">
                <a:solidFill>
                  <a:srgbClr val="FFFFFF"/>
                </a:solidFill>
                <a:latin typeface="Minion Pro"/>
                <a:cs typeface="Minion Pro"/>
              </a:rPr>
              <a:t>ea</a:t>
            </a:r>
            <a:r>
              <a:rPr lang="en-US" sz="1400" b="1" spc="-10" dirty="0">
                <a:solidFill>
                  <a:srgbClr val="FFFFFF"/>
                </a:solidFill>
                <a:latin typeface="Minion Pro"/>
                <a:cs typeface="Minion Pro"/>
              </a:rPr>
              <a:t>l</a:t>
            </a:r>
            <a:r>
              <a:rPr lang="en-US" sz="1400" b="1" dirty="0">
                <a:solidFill>
                  <a:srgbClr val="FFFFFF"/>
                </a:solidFill>
                <a:latin typeface="Minion Pro"/>
                <a:cs typeface="Minion Pro"/>
              </a:rPr>
              <a:t>th </a:t>
            </a:r>
            <a:r>
              <a:rPr lang="en-US" sz="1400" b="1" spc="-25" dirty="0">
                <a:solidFill>
                  <a:srgbClr val="FFFFFF"/>
                </a:solidFill>
                <a:latin typeface="Minion Pro"/>
                <a:cs typeface="Minion Pro"/>
              </a:rPr>
              <a:t>M</a:t>
            </a:r>
            <a:r>
              <a:rPr lang="en-US" sz="1400" b="1" dirty="0">
                <a:solidFill>
                  <a:srgbClr val="FFFFFF"/>
                </a:solidFill>
                <a:latin typeface="Minion Pro"/>
                <a:cs typeface="Minion Pro"/>
              </a:rPr>
              <a:t>e</a:t>
            </a:r>
            <a:r>
              <a:rPr lang="en-US" sz="1400" b="1" spc="-10" dirty="0">
                <a:solidFill>
                  <a:srgbClr val="FFFFFF"/>
                </a:solidFill>
                <a:latin typeface="Minion Pro"/>
                <a:cs typeface="Minion Pro"/>
              </a:rPr>
              <a:t>t</a:t>
            </a:r>
            <a:r>
              <a:rPr lang="en-US" sz="1400" b="1" dirty="0">
                <a:solidFill>
                  <a:srgbClr val="FFFFFF"/>
                </a:solidFill>
                <a:latin typeface="Minion Pro"/>
                <a:cs typeface="Minion Pro"/>
              </a:rPr>
              <a:t>r</a:t>
            </a:r>
            <a:r>
              <a:rPr lang="en-US" sz="1400" b="1" spc="5" dirty="0">
                <a:solidFill>
                  <a:srgbClr val="FFFFFF"/>
                </a:solidFill>
                <a:latin typeface="Minion Pro"/>
                <a:cs typeface="Minion Pro"/>
              </a:rPr>
              <a:t>i</a:t>
            </a:r>
            <a:r>
              <a:rPr lang="en-US" sz="1400" b="1" dirty="0">
                <a:solidFill>
                  <a:srgbClr val="FFFFFF"/>
                </a:solidFill>
                <a:latin typeface="Minion Pro"/>
                <a:cs typeface="Minion Pro"/>
              </a:rPr>
              <a:t>cs*</a:t>
            </a:r>
            <a:endParaRPr lang="en-US" sz="1400" dirty="0"/>
          </a:p>
        </p:txBody>
      </p:sp>
      <p:sp>
        <p:nvSpPr>
          <p:cNvPr id="17" name="TextBox 16"/>
          <p:cNvSpPr txBox="1"/>
          <p:nvPr/>
        </p:nvSpPr>
        <p:spPr>
          <a:xfrm>
            <a:off x="2895600" y="1863426"/>
            <a:ext cx="2133600" cy="246221"/>
          </a:xfrm>
          <a:prstGeom prst="rect">
            <a:avLst/>
          </a:prstGeom>
          <a:solidFill>
            <a:srgbClr val="C6D9F1"/>
          </a:solidFill>
          <a:ln>
            <a:solidFill>
              <a:schemeClr val="tx2"/>
            </a:solidFill>
          </a:ln>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Health Outcome Metrics</a:t>
            </a:r>
          </a:p>
        </p:txBody>
      </p:sp>
      <p:graphicFrame>
        <p:nvGraphicFramePr>
          <p:cNvPr id="10" name="Table 9" descr="Health Outcome Metrics: List of Mortality Metrics"/>
          <p:cNvGraphicFramePr>
            <a:graphicFrameLocks noGrp="1"/>
          </p:cNvGraphicFramePr>
          <p:nvPr>
            <p:extLst>
              <p:ext uri="{D42A27DB-BD31-4B8C-83A1-F6EECF244321}">
                <p14:modId xmlns:p14="http://schemas.microsoft.com/office/powerpoint/2010/main" val="1162397463"/>
              </p:ext>
            </p:extLst>
          </p:nvPr>
        </p:nvGraphicFramePr>
        <p:xfrm>
          <a:off x="2895601" y="2152541"/>
          <a:ext cx="1108837" cy="1989433"/>
        </p:xfrm>
        <a:graphic>
          <a:graphicData uri="http://schemas.openxmlformats.org/drawingml/2006/table">
            <a:tbl>
              <a:tblPr firstRow="1" bandRow="1">
                <a:tableStyleId>{2D5ABB26-0587-4C30-8999-92F81FD0307C}</a:tableStyleId>
              </a:tblPr>
              <a:tblGrid>
                <a:gridCol w="1108837">
                  <a:extLst>
                    <a:ext uri="{9D8B030D-6E8A-4147-A177-3AD203B41FA5}">
                      <a16:colId xmlns:a16="http://schemas.microsoft.com/office/drawing/2014/main" val="20000"/>
                    </a:ext>
                  </a:extLst>
                </a:gridCol>
              </a:tblGrid>
              <a:tr h="287949">
                <a:tc>
                  <a:txBody>
                    <a:bodyPr/>
                    <a:lstStyle/>
                    <a:p>
                      <a:pPr marL="298450">
                        <a:lnSpc>
                          <a:spcPct val="100000"/>
                        </a:lnSpc>
                      </a:pPr>
                      <a:r>
                        <a:rPr sz="1000" b="1" spc="-20" dirty="0">
                          <a:solidFill>
                            <a:srgbClr val="231F20"/>
                          </a:solidFill>
                          <a:latin typeface="Minion Pro"/>
                          <a:cs typeface="Minion Pro"/>
                        </a:rPr>
                        <a:t>M</a:t>
                      </a:r>
                      <a:r>
                        <a:rPr sz="1000" b="1" spc="-10" dirty="0">
                          <a:solidFill>
                            <a:srgbClr val="231F20"/>
                          </a:solidFill>
                          <a:latin typeface="Minion Pro"/>
                          <a:cs typeface="Minion Pro"/>
                        </a:rPr>
                        <a:t>o</a:t>
                      </a:r>
                      <a:r>
                        <a:rPr sz="1000" b="1" spc="10" dirty="0">
                          <a:solidFill>
                            <a:srgbClr val="231F20"/>
                          </a:solidFill>
                          <a:latin typeface="Minion Pro"/>
                          <a:cs typeface="Minion Pro"/>
                        </a:rPr>
                        <a:t>r</a:t>
                      </a:r>
                      <a:r>
                        <a:rPr sz="1000" b="1" dirty="0">
                          <a:solidFill>
                            <a:srgbClr val="231F20"/>
                          </a:solidFill>
                          <a:latin typeface="Minion Pro"/>
                          <a:cs typeface="Minion Pro"/>
                        </a:rPr>
                        <a:t>t</a:t>
                      </a:r>
                      <a:r>
                        <a:rPr sz="1000" b="1" spc="5" dirty="0">
                          <a:solidFill>
                            <a:srgbClr val="231F20"/>
                          </a:solidFill>
                          <a:latin typeface="Minion Pro"/>
                          <a:cs typeface="Minion Pro"/>
                        </a:rPr>
                        <a:t>a</a:t>
                      </a:r>
                      <a:r>
                        <a:rPr sz="1000" b="1" dirty="0">
                          <a:solidFill>
                            <a:srgbClr val="231F20"/>
                          </a:solidFill>
                          <a:latin typeface="Minion Pro"/>
                          <a:cs typeface="Minion Pro"/>
                        </a:rPr>
                        <a:t>l</a:t>
                      </a:r>
                      <a:r>
                        <a:rPr sz="1000" b="1" spc="-5" dirty="0">
                          <a:solidFill>
                            <a:srgbClr val="231F20"/>
                          </a:solidFill>
                          <a:latin typeface="Minion Pro"/>
                          <a:cs typeface="Minion Pro"/>
                        </a:rPr>
                        <a:t>it</a:t>
                      </a:r>
                      <a:r>
                        <a:rPr sz="1000" b="1" dirty="0">
                          <a:solidFill>
                            <a:srgbClr val="231F20"/>
                          </a:solidFill>
                          <a:latin typeface="Minion Pro"/>
                          <a:cs typeface="Minion Pro"/>
                        </a:rPr>
                        <a:t>y</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1">
                      <a:solidFill>
                        <a:srgbClr val="055EAA"/>
                      </a:solidFill>
                      <a:prstDash val="solid"/>
                    </a:lnB>
                  </a:tcPr>
                </a:tc>
                <a:extLst>
                  <a:ext uri="{0D108BD9-81ED-4DB2-BD59-A6C34878D82A}">
                    <a16:rowId xmlns:a16="http://schemas.microsoft.com/office/drawing/2014/main" val="10000"/>
                  </a:ext>
                </a:extLst>
              </a:tr>
              <a:tr h="301975">
                <a:tc>
                  <a:txBody>
                    <a:bodyPr/>
                    <a:lstStyle/>
                    <a:p>
                      <a:pPr marL="50800" marR="43180" indent="3810">
                        <a:lnSpc>
                          <a:spcPct val="100000"/>
                        </a:lnSpc>
                      </a:pP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r</a:t>
                      </a:r>
                      <a:r>
                        <a:rPr sz="1000" spc="5" dirty="0">
                          <a:solidFill>
                            <a:srgbClr val="231F20"/>
                          </a:solidFill>
                          <a:latin typeface="Minion Pro"/>
                          <a:cs typeface="Minion Pro"/>
                        </a:rPr>
                        <a:t>ta</a:t>
                      </a:r>
                      <a:r>
                        <a:rPr sz="1000" dirty="0">
                          <a:solidFill>
                            <a:srgbClr val="231F20"/>
                          </a:solidFill>
                          <a:latin typeface="Minion Pro"/>
                          <a:cs typeface="Minion Pro"/>
                        </a:rPr>
                        <a:t>l</a:t>
                      </a:r>
                      <a:r>
                        <a:rPr sz="1000" spc="-15" dirty="0">
                          <a:solidFill>
                            <a:srgbClr val="231F20"/>
                          </a:solidFill>
                          <a:latin typeface="Minion Pro"/>
                          <a:cs typeface="Minion Pro"/>
                        </a:rPr>
                        <a:t>i</a:t>
                      </a:r>
                      <a:r>
                        <a:rPr sz="1000" dirty="0">
                          <a:solidFill>
                            <a:srgbClr val="231F20"/>
                          </a:solidFill>
                          <a:latin typeface="Minion Pro"/>
                          <a:cs typeface="Minion Pro"/>
                        </a:rPr>
                        <a:t>ty - </a:t>
                      </a:r>
                      <a:r>
                        <a:rPr sz="1000" spc="5" dirty="0">
                          <a:solidFill>
                            <a:srgbClr val="231F20"/>
                          </a:solidFill>
                          <a:latin typeface="Minion Pro"/>
                          <a:cs typeface="Minion Pro"/>
                        </a:rPr>
                        <a:t>Le</a:t>
                      </a:r>
                      <a:r>
                        <a:rPr sz="1000" dirty="0">
                          <a:solidFill>
                            <a:srgbClr val="231F20"/>
                          </a:solidFill>
                          <a:latin typeface="Minion Pro"/>
                          <a:cs typeface="Minion Pro"/>
                        </a:rPr>
                        <a:t>adi</a:t>
                      </a:r>
                      <a:r>
                        <a:rPr sz="1000" spc="-10" dirty="0">
                          <a:solidFill>
                            <a:srgbClr val="231F20"/>
                          </a:solidFill>
                          <a:latin typeface="Minion Pro"/>
                          <a:cs typeface="Minion Pro"/>
                        </a:rPr>
                        <a:t>n</a:t>
                      </a:r>
                      <a:r>
                        <a:rPr sz="1000" dirty="0">
                          <a:solidFill>
                            <a:srgbClr val="231F20"/>
                          </a:solidFill>
                          <a:latin typeface="Minion Pro"/>
                          <a:cs typeface="Minion Pro"/>
                        </a:rPr>
                        <a:t>g </a:t>
                      </a:r>
                      <a:r>
                        <a:rPr sz="1000" spc="5" dirty="0">
                          <a:solidFill>
                            <a:srgbClr val="231F20"/>
                          </a:solidFill>
                          <a:latin typeface="Minion Pro"/>
                          <a:cs typeface="Minion Pro"/>
                        </a:rPr>
                        <a:t>C</a:t>
                      </a:r>
                      <a:r>
                        <a:rPr sz="1000" spc="-20" dirty="0">
                          <a:solidFill>
                            <a:srgbClr val="231F20"/>
                          </a:solidFill>
                          <a:latin typeface="Minion Pro"/>
                          <a:cs typeface="Minion Pro"/>
                        </a:rPr>
                        <a:t>a</a:t>
                      </a:r>
                      <a:r>
                        <a:rPr sz="1000" spc="-5" dirty="0">
                          <a:solidFill>
                            <a:srgbClr val="231F20"/>
                          </a:solidFill>
                          <a:latin typeface="Minion Pro"/>
                          <a:cs typeface="Minion Pro"/>
                        </a:rPr>
                        <a:t>u</a:t>
                      </a:r>
                      <a:r>
                        <a:rPr sz="1000" spc="5" dirty="0">
                          <a:solidFill>
                            <a:srgbClr val="231F20"/>
                          </a:solidFill>
                          <a:latin typeface="Minion Pro"/>
                          <a:cs typeface="Minion Pro"/>
                        </a:rPr>
                        <a:t>s</a:t>
                      </a:r>
                      <a:r>
                        <a:rPr sz="1000" dirty="0">
                          <a:solidFill>
                            <a:srgbClr val="231F20"/>
                          </a:solidFill>
                          <a:latin typeface="Minion Pro"/>
                          <a:cs typeface="Minion Pro"/>
                        </a:rPr>
                        <a:t>es </a:t>
                      </a:r>
                      <a:r>
                        <a:rPr sz="1000" spc="-15" dirty="0">
                          <a:solidFill>
                            <a:srgbClr val="231F20"/>
                          </a:solidFill>
                          <a:latin typeface="Minion Pro"/>
                          <a:cs typeface="Minion Pro"/>
                        </a:rPr>
                        <a:t>o</a:t>
                      </a:r>
                      <a:r>
                        <a:rPr sz="1000" dirty="0">
                          <a:solidFill>
                            <a:srgbClr val="231F20"/>
                          </a:solidFill>
                          <a:latin typeface="Minion Pro"/>
                          <a:cs typeface="Minion Pro"/>
                        </a:rPr>
                        <a:t>f </a:t>
                      </a:r>
                      <a:r>
                        <a:rPr sz="1000" spc="5" dirty="0">
                          <a:solidFill>
                            <a:srgbClr val="231F20"/>
                          </a:solidFill>
                          <a:latin typeface="Minion Pro"/>
                          <a:cs typeface="Minion Pro"/>
                        </a:rPr>
                        <a:t>De</a:t>
                      </a:r>
                      <a:r>
                        <a:rPr sz="1000" spc="-20" dirty="0">
                          <a:solidFill>
                            <a:srgbClr val="231F20"/>
                          </a:solidFill>
                          <a:latin typeface="Minion Pro"/>
                          <a:cs typeface="Minion Pro"/>
                        </a:rPr>
                        <a:t>a</a:t>
                      </a:r>
                      <a:r>
                        <a:rPr sz="1000" spc="5" dirty="0">
                          <a:solidFill>
                            <a:srgbClr val="231F20"/>
                          </a:solidFill>
                          <a:latin typeface="Minion Pro"/>
                          <a:cs typeface="Minion Pro"/>
                        </a:rPr>
                        <a:t>t</a:t>
                      </a:r>
                      <a:r>
                        <a:rPr sz="1000" dirty="0">
                          <a:solidFill>
                            <a:srgbClr val="231F20"/>
                          </a:solidFill>
                          <a:latin typeface="Minion Pro"/>
                          <a:cs typeface="Minion Pro"/>
                        </a:rPr>
                        <a:t>h (9)</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1"/>
                  </a:ext>
                </a:extLst>
              </a:tr>
              <a:tr h="321501">
                <a:tc>
                  <a:txBody>
                    <a:bodyPr/>
                    <a:lstStyle/>
                    <a:p>
                      <a:pPr marL="53340">
                        <a:lnSpc>
                          <a:spcPct val="100000"/>
                        </a:lnSpc>
                      </a:pPr>
                      <a:r>
                        <a:rPr sz="1000" spc="-20" dirty="0">
                          <a:solidFill>
                            <a:srgbClr val="231F20"/>
                          </a:solidFill>
                          <a:latin typeface="Minion Pro"/>
                          <a:cs typeface="Minion Pro"/>
                        </a:rPr>
                        <a:t>I</a:t>
                      </a:r>
                      <a:r>
                        <a:rPr sz="1000" dirty="0">
                          <a:solidFill>
                            <a:srgbClr val="231F20"/>
                          </a:solidFill>
                          <a:latin typeface="Minion Pro"/>
                          <a:cs typeface="Minion Pro"/>
                        </a:rPr>
                        <a:t>nf</a:t>
                      </a:r>
                      <a:r>
                        <a:rPr sz="1000" spc="-10" dirty="0">
                          <a:solidFill>
                            <a:srgbClr val="231F20"/>
                          </a:solidFill>
                          <a:latin typeface="Minion Pro"/>
                          <a:cs typeface="Minion Pro"/>
                        </a:rPr>
                        <a:t>a</a:t>
                      </a:r>
                      <a:r>
                        <a:rPr sz="1000" spc="-20" dirty="0">
                          <a:solidFill>
                            <a:srgbClr val="231F20"/>
                          </a:solidFill>
                          <a:latin typeface="Minion Pro"/>
                          <a:cs typeface="Minion Pro"/>
                        </a:rPr>
                        <a:t>n</a:t>
                      </a:r>
                      <a:r>
                        <a:rPr sz="1000" dirty="0">
                          <a:solidFill>
                            <a:srgbClr val="231F20"/>
                          </a:solidFill>
                          <a:latin typeface="Minion Pro"/>
                          <a:cs typeface="Minion Pro"/>
                        </a:rPr>
                        <a:t>t </a:t>
                      </a: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r</a:t>
                      </a:r>
                      <a:r>
                        <a:rPr sz="1000" spc="5" dirty="0">
                          <a:solidFill>
                            <a:srgbClr val="231F20"/>
                          </a:solidFill>
                          <a:latin typeface="Minion Pro"/>
                          <a:cs typeface="Minion Pro"/>
                        </a:rPr>
                        <a:t>ta</a:t>
                      </a:r>
                      <a:r>
                        <a:rPr sz="1000" dirty="0">
                          <a:solidFill>
                            <a:srgbClr val="231F20"/>
                          </a:solidFill>
                          <a:latin typeface="Minion Pro"/>
                          <a:cs typeface="Minion Pro"/>
                        </a:rPr>
                        <a:t>l</a:t>
                      </a:r>
                      <a:r>
                        <a:rPr sz="1000" spc="-15" dirty="0">
                          <a:solidFill>
                            <a:srgbClr val="231F20"/>
                          </a:solidFill>
                          <a:latin typeface="Minion Pro"/>
                          <a:cs typeface="Minion Pro"/>
                        </a:rPr>
                        <a:t>i</a:t>
                      </a:r>
                      <a:r>
                        <a:rPr sz="1000" dirty="0">
                          <a:solidFill>
                            <a:srgbClr val="231F20"/>
                          </a:solidFill>
                          <a:latin typeface="Minion Pro"/>
                          <a:cs typeface="Minion Pro"/>
                        </a:rPr>
                        <a:t>ty (6)</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2"/>
                  </a:ext>
                </a:extLst>
              </a:tr>
              <a:tr h="301975">
                <a:tc>
                  <a:txBody>
                    <a:bodyPr/>
                    <a:lstStyle/>
                    <a:p>
                      <a:pPr marL="222250" marR="190500" indent="-24765">
                        <a:lnSpc>
                          <a:spcPct val="100000"/>
                        </a:lnSpc>
                      </a:pPr>
                      <a:r>
                        <a:rPr sz="1000" spc="-20" dirty="0">
                          <a:solidFill>
                            <a:srgbClr val="231F20"/>
                          </a:solidFill>
                          <a:latin typeface="Minion Pro"/>
                          <a:cs typeface="Minion Pro"/>
                        </a:rPr>
                        <a:t>In</a:t>
                      </a:r>
                      <a:r>
                        <a:rPr sz="1000" spc="-10" dirty="0">
                          <a:solidFill>
                            <a:srgbClr val="231F20"/>
                          </a:solidFill>
                          <a:latin typeface="Minion Pro"/>
                          <a:cs typeface="Minion Pro"/>
                        </a:rPr>
                        <a:t>j</a:t>
                      </a:r>
                      <a:r>
                        <a:rPr sz="1000" dirty="0">
                          <a:solidFill>
                            <a:srgbClr val="231F20"/>
                          </a:solidFill>
                          <a:latin typeface="Minion Pro"/>
                          <a:cs typeface="Minion Pro"/>
                        </a:rPr>
                        <a:t>u</a:t>
                      </a:r>
                      <a:r>
                        <a:rPr sz="1000" spc="25" dirty="0">
                          <a:solidFill>
                            <a:srgbClr val="231F20"/>
                          </a:solidFill>
                          <a:latin typeface="Minion Pro"/>
                          <a:cs typeface="Minion Pro"/>
                        </a:rPr>
                        <a:t>r</a:t>
                      </a:r>
                      <a:r>
                        <a:rPr sz="1000" dirty="0">
                          <a:solidFill>
                            <a:srgbClr val="231F20"/>
                          </a:solidFill>
                          <a:latin typeface="Minion Pro"/>
                          <a:cs typeface="Minion Pro"/>
                        </a:rPr>
                        <a:t>y-</a:t>
                      </a:r>
                      <a:r>
                        <a:rPr sz="1000" spc="-15" dirty="0">
                          <a:solidFill>
                            <a:srgbClr val="231F20"/>
                          </a:solidFill>
                          <a:latin typeface="Minion Pro"/>
                          <a:cs typeface="Minion Pro"/>
                        </a:rPr>
                        <a:t>r</a:t>
                      </a:r>
                      <a:r>
                        <a:rPr sz="1000" spc="-5" dirty="0">
                          <a:solidFill>
                            <a:srgbClr val="231F20"/>
                          </a:solidFill>
                          <a:latin typeface="Minion Pro"/>
                          <a:cs typeface="Minion Pro"/>
                        </a:rPr>
                        <a:t>e</a:t>
                      </a:r>
                      <a:r>
                        <a:rPr sz="1000" dirty="0">
                          <a:solidFill>
                            <a:srgbClr val="231F20"/>
                          </a:solidFill>
                          <a:latin typeface="Minion Pro"/>
                          <a:cs typeface="Minion Pro"/>
                        </a:rPr>
                        <a:t>l</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e</a:t>
                      </a:r>
                      <a:r>
                        <a:rPr sz="1000" dirty="0">
                          <a:solidFill>
                            <a:srgbClr val="231F20"/>
                          </a:solidFill>
                          <a:latin typeface="Minion Pro"/>
                          <a:cs typeface="Minion Pro"/>
                        </a:rPr>
                        <a:t>d </a:t>
                      </a: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r</a:t>
                      </a:r>
                      <a:r>
                        <a:rPr sz="1000" spc="5" dirty="0">
                          <a:solidFill>
                            <a:srgbClr val="231F20"/>
                          </a:solidFill>
                          <a:latin typeface="Minion Pro"/>
                          <a:cs typeface="Minion Pro"/>
                        </a:rPr>
                        <a:t>ta</a:t>
                      </a:r>
                      <a:r>
                        <a:rPr sz="1000" dirty="0">
                          <a:solidFill>
                            <a:srgbClr val="231F20"/>
                          </a:solidFill>
                          <a:latin typeface="Minion Pro"/>
                          <a:cs typeface="Minion Pro"/>
                        </a:rPr>
                        <a:t>l</a:t>
                      </a:r>
                      <a:r>
                        <a:rPr sz="1000" spc="-15" dirty="0">
                          <a:solidFill>
                            <a:srgbClr val="231F20"/>
                          </a:solidFill>
                          <a:latin typeface="Minion Pro"/>
                          <a:cs typeface="Minion Pro"/>
                        </a:rPr>
                        <a:t>i</a:t>
                      </a:r>
                      <a:r>
                        <a:rPr sz="1000" dirty="0">
                          <a:solidFill>
                            <a:srgbClr val="231F20"/>
                          </a:solidFill>
                          <a:latin typeface="Minion Pro"/>
                          <a:cs typeface="Minion Pro"/>
                        </a:rPr>
                        <a:t>ty (3)</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3"/>
                  </a:ext>
                </a:extLst>
              </a:tr>
              <a:tr h="301975">
                <a:tc>
                  <a:txBody>
                    <a:bodyPr/>
                    <a:lstStyle/>
                    <a:p>
                      <a:pPr marL="222250" marR="182880" indent="-32384">
                        <a:lnSpc>
                          <a:spcPct val="100000"/>
                        </a:lnSpc>
                      </a:pP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t</a:t>
                      </a:r>
                      <a:r>
                        <a:rPr sz="1000" spc="-15" dirty="0">
                          <a:solidFill>
                            <a:srgbClr val="231F20"/>
                          </a:solidFill>
                          <a:latin typeface="Minion Pro"/>
                          <a:cs typeface="Minion Pro"/>
                        </a:rPr>
                        <a:t>o</a:t>
                      </a:r>
                      <a:r>
                        <a:rPr sz="1000" dirty="0">
                          <a:solidFill>
                            <a:srgbClr val="231F20"/>
                          </a:solidFill>
                          <a:latin typeface="Minion Pro"/>
                          <a:cs typeface="Minion Pro"/>
                        </a:rPr>
                        <a:t>r </a:t>
                      </a:r>
                      <a:r>
                        <a:rPr sz="1000" spc="-100" dirty="0">
                          <a:solidFill>
                            <a:srgbClr val="231F20"/>
                          </a:solidFill>
                          <a:latin typeface="Minion Pro"/>
                          <a:cs typeface="Minion Pro"/>
                        </a:rPr>
                        <a:t>V</a:t>
                      </a:r>
                      <a:r>
                        <a:rPr sz="1000" spc="-5" dirty="0">
                          <a:solidFill>
                            <a:srgbClr val="231F20"/>
                          </a:solidFill>
                          <a:latin typeface="Minion Pro"/>
                          <a:cs typeface="Minion Pro"/>
                        </a:rPr>
                        <a:t>e</a:t>
                      </a:r>
                      <a:r>
                        <a:rPr sz="1000" dirty="0">
                          <a:solidFill>
                            <a:srgbClr val="231F20"/>
                          </a:solidFill>
                          <a:latin typeface="Minion Pro"/>
                          <a:cs typeface="Minion Pro"/>
                        </a:rPr>
                        <a:t>hi</a:t>
                      </a:r>
                      <a:r>
                        <a:rPr sz="1000" spc="-10" dirty="0">
                          <a:solidFill>
                            <a:srgbClr val="231F20"/>
                          </a:solidFill>
                          <a:latin typeface="Minion Pro"/>
                          <a:cs typeface="Minion Pro"/>
                        </a:rPr>
                        <a:t>c</a:t>
                      </a:r>
                      <a:r>
                        <a:rPr sz="1000" dirty="0">
                          <a:solidFill>
                            <a:srgbClr val="231F20"/>
                          </a:solidFill>
                          <a:latin typeface="Minion Pro"/>
                          <a:cs typeface="Minion Pro"/>
                        </a:rPr>
                        <a:t>le </a:t>
                      </a: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r</a:t>
                      </a:r>
                      <a:r>
                        <a:rPr sz="1000" spc="5" dirty="0">
                          <a:solidFill>
                            <a:srgbClr val="231F20"/>
                          </a:solidFill>
                          <a:latin typeface="Minion Pro"/>
                          <a:cs typeface="Minion Pro"/>
                        </a:rPr>
                        <a:t>ta</a:t>
                      </a:r>
                      <a:r>
                        <a:rPr sz="1000" dirty="0">
                          <a:solidFill>
                            <a:srgbClr val="231F20"/>
                          </a:solidFill>
                          <a:latin typeface="Minion Pro"/>
                          <a:cs typeface="Minion Pro"/>
                        </a:rPr>
                        <a:t>l</a:t>
                      </a:r>
                      <a:r>
                        <a:rPr sz="1000" spc="-15" dirty="0">
                          <a:solidFill>
                            <a:srgbClr val="231F20"/>
                          </a:solidFill>
                          <a:latin typeface="Minion Pro"/>
                          <a:cs typeface="Minion Pro"/>
                        </a:rPr>
                        <a:t>i</a:t>
                      </a:r>
                      <a:r>
                        <a:rPr sz="1000" dirty="0">
                          <a:solidFill>
                            <a:srgbClr val="231F20"/>
                          </a:solidFill>
                          <a:latin typeface="Minion Pro"/>
                          <a:cs typeface="Minion Pro"/>
                        </a:rPr>
                        <a:t>ty (3)</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4"/>
                  </a:ext>
                </a:extLst>
              </a:tr>
              <a:tr h="194570">
                <a:tc>
                  <a:txBody>
                    <a:bodyPr/>
                    <a:lstStyle/>
                    <a:p>
                      <a:pPr marL="277495">
                        <a:lnSpc>
                          <a:spcPct val="100000"/>
                        </a:lnSpc>
                      </a:pPr>
                      <a:r>
                        <a:rPr sz="1000" spc="-15" dirty="0">
                          <a:solidFill>
                            <a:srgbClr val="231F20"/>
                          </a:solidFill>
                          <a:latin typeface="Minion Pro"/>
                          <a:cs typeface="Minion Pro"/>
                        </a:rPr>
                        <a:t>S</a:t>
                      </a:r>
                      <a:r>
                        <a:rPr sz="1000" dirty="0">
                          <a:solidFill>
                            <a:srgbClr val="231F20"/>
                          </a:solidFill>
                          <a:latin typeface="Minion Pro"/>
                          <a:cs typeface="Minion Pro"/>
                        </a:rPr>
                        <a:t>uicide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5"/>
                  </a:ext>
                </a:extLst>
              </a:tr>
              <a:tr h="271013">
                <a:tc>
                  <a:txBody>
                    <a:bodyPr/>
                    <a:lstStyle/>
                    <a:p>
                      <a:pPr marL="209550">
                        <a:lnSpc>
                          <a:spcPct val="100000"/>
                        </a:lnSpc>
                      </a:pPr>
                      <a:r>
                        <a:rPr sz="1000" spc="-25" dirty="0">
                          <a:solidFill>
                            <a:srgbClr val="231F20"/>
                          </a:solidFill>
                          <a:latin typeface="Minion Pro"/>
                          <a:cs typeface="Minion Pro"/>
                        </a:rPr>
                        <a:t>H</a:t>
                      </a:r>
                      <a:r>
                        <a:rPr sz="1000" spc="-15" dirty="0">
                          <a:solidFill>
                            <a:srgbClr val="231F20"/>
                          </a:solidFill>
                          <a:latin typeface="Minion Pro"/>
                          <a:cs typeface="Minion Pro"/>
                        </a:rPr>
                        <a:t>o</a:t>
                      </a:r>
                      <a:r>
                        <a:rPr sz="1000" dirty="0">
                          <a:solidFill>
                            <a:srgbClr val="231F20"/>
                          </a:solidFill>
                          <a:latin typeface="Minion Pro"/>
                          <a:cs typeface="Minion Pro"/>
                        </a:rPr>
                        <a:t>micide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0">
                      <a:solidFill>
                        <a:srgbClr val="055EAA"/>
                      </a:solidFill>
                      <a:prstDash val="solid"/>
                    </a:lnB>
                  </a:tcPr>
                </a:tc>
                <a:extLst>
                  <a:ext uri="{0D108BD9-81ED-4DB2-BD59-A6C34878D82A}">
                    <a16:rowId xmlns:a16="http://schemas.microsoft.com/office/drawing/2014/main" val="10006"/>
                  </a:ext>
                </a:extLst>
              </a:tr>
            </a:tbl>
          </a:graphicData>
        </a:graphic>
      </p:graphicFrame>
      <p:graphicFrame>
        <p:nvGraphicFramePr>
          <p:cNvPr id="11" name="Table 10" descr="Health Outcome Metrics: List of Morbidity Metrics"/>
          <p:cNvGraphicFramePr>
            <a:graphicFrameLocks noGrp="1"/>
          </p:cNvGraphicFramePr>
          <p:nvPr>
            <p:extLst>
              <p:ext uri="{D42A27DB-BD31-4B8C-83A1-F6EECF244321}">
                <p14:modId xmlns:p14="http://schemas.microsoft.com/office/powerpoint/2010/main" val="2804495482"/>
              </p:ext>
            </p:extLst>
          </p:nvPr>
        </p:nvGraphicFramePr>
        <p:xfrm>
          <a:off x="4038600" y="2152541"/>
          <a:ext cx="990600" cy="2943019"/>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tblGrid>
              <a:tr h="275353">
                <a:tc>
                  <a:txBody>
                    <a:bodyPr/>
                    <a:lstStyle/>
                    <a:p>
                      <a:pPr marL="221615">
                        <a:lnSpc>
                          <a:spcPct val="100000"/>
                        </a:lnSpc>
                      </a:pPr>
                      <a:r>
                        <a:rPr sz="1000" b="1" spc="-20" dirty="0">
                          <a:solidFill>
                            <a:srgbClr val="231F20"/>
                          </a:solidFill>
                          <a:latin typeface="Minion Pro"/>
                          <a:cs typeface="Minion Pro"/>
                        </a:rPr>
                        <a:t>M</a:t>
                      </a:r>
                      <a:r>
                        <a:rPr sz="1000" b="1" spc="-10" dirty="0">
                          <a:solidFill>
                            <a:srgbClr val="231F20"/>
                          </a:solidFill>
                          <a:latin typeface="Minion Pro"/>
                          <a:cs typeface="Minion Pro"/>
                        </a:rPr>
                        <a:t>o</a:t>
                      </a:r>
                      <a:r>
                        <a:rPr sz="1000" b="1" dirty="0">
                          <a:solidFill>
                            <a:srgbClr val="231F20"/>
                          </a:solidFill>
                          <a:latin typeface="Minion Pro"/>
                          <a:cs typeface="Minion Pro"/>
                        </a:rPr>
                        <a:t>r</a:t>
                      </a:r>
                      <a:r>
                        <a:rPr sz="1000" b="1" spc="-10" dirty="0">
                          <a:solidFill>
                            <a:srgbClr val="231F20"/>
                          </a:solidFill>
                          <a:latin typeface="Minion Pro"/>
                          <a:cs typeface="Minion Pro"/>
                        </a:rPr>
                        <a:t>b</a:t>
                      </a:r>
                      <a:r>
                        <a:rPr sz="1000" b="1" spc="5" dirty="0">
                          <a:solidFill>
                            <a:srgbClr val="231F20"/>
                          </a:solidFill>
                          <a:latin typeface="Minion Pro"/>
                          <a:cs typeface="Minion Pro"/>
                        </a:rPr>
                        <a:t>i</a:t>
                      </a:r>
                      <a:r>
                        <a:rPr sz="1000" b="1" dirty="0">
                          <a:solidFill>
                            <a:srgbClr val="231F20"/>
                          </a:solidFill>
                          <a:latin typeface="Minion Pro"/>
                          <a:cs typeface="Minion Pro"/>
                        </a:rPr>
                        <a:t>d</a:t>
                      </a:r>
                      <a:r>
                        <a:rPr sz="1000" b="1" spc="-5" dirty="0">
                          <a:solidFill>
                            <a:srgbClr val="231F20"/>
                          </a:solidFill>
                          <a:latin typeface="Minion Pro"/>
                          <a:cs typeface="Minion Pro"/>
                        </a:rPr>
                        <a:t>it</a:t>
                      </a:r>
                      <a:r>
                        <a:rPr sz="1000" b="1" dirty="0">
                          <a:solidFill>
                            <a:srgbClr val="231F20"/>
                          </a:solidFill>
                          <a:latin typeface="Minion Pro"/>
                          <a:cs typeface="Minion Pro"/>
                        </a:rPr>
                        <a:t>y</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1">
                      <a:solidFill>
                        <a:srgbClr val="055EAA"/>
                      </a:solidFill>
                      <a:prstDash val="solid"/>
                    </a:lnB>
                  </a:tcPr>
                </a:tc>
                <a:extLst>
                  <a:ext uri="{0D108BD9-81ED-4DB2-BD59-A6C34878D82A}">
                    <a16:rowId xmlns:a16="http://schemas.microsoft.com/office/drawing/2014/main" val="10000"/>
                  </a:ext>
                </a:extLst>
              </a:tr>
              <a:tr h="272272">
                <a:tc>
                  <a:txBody>
                    <a:bodyPr/>
                    <a:lstStyle/>
                    <a:p>
                      <a:pPr marL="207010">
                        <a:lnSpc>
                          <a:spcPct val="100000"/>
                        </a:lnSpc>
                      </a:pPr>
                      <a:r>
                        <a:rPr sz="1000" dirty="0">
                          <a:solidFill>
                            <a:srgbClr val="231F20"/>
                          </a:solidFill>
                          <a:latin typeface="Minion Pro"/>
                          <a:cs typeface="Minion Pro"/>
                        </a:rPr>
                        <a:t>O</a:t>
                      </a:r>
                      <a:r>
                        <a:rPr sz="1000" spc="5" dirty="0">
                          <a:solidFill>
                            <a:srgbClr val="231F20"/>
                          </a:solidFill>
                          <a:latin typeface="Minion Pro"/>
                          <a:cs typeface="Minion Pro"/>
                        </a:rPr>
                        <a:t>b</a:t>
                      </a:r>
                      <a:r>
                        <a:rPr sz="1000" dirty="0">
                          <a:solidFill>
                            <a:srgbClr val="231F20"/>
                          </a:solidFill>
                          <a:latin typeface="Minion Pro"/>
                          <a:cs typeface="Minion Pro"/>
                        </a:rPr>
                        <a:t>es</a:t>
                      </a:r>
                      <a:r>
                        <a:rPr sz="1000" spc="-15" dirty="0">
                          <a:solidFill>
                            <a:srgbClr val="231F20"/>
                          </a:solidFill>
                          <a:latin typeface="Minion Pro"/>
                          <a:cs typeface="Minion Pro"/>
                        </a:rPr>
                        <a:t>i</a:t>
                      </a:r>
                      <a:r>
                        <a:rPr sz="1000" dirty="0">
                          <a:solidFill>
                            <a:srgbClr val="231F20"/>
                          </a:solidFill>
                          <a:latin typeface="Minion Pro"/>
                          <a:cs typeface="Minion Pro"/>
                        </a:rPr>
                        <a:t>ty (6)</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1"/>
                  </a:ext>
                </a:extLst>
              </a:tr>
              <a:tr h="307437">
                <a:tc>
                  <a:txBody>
                    <a:bodyPr/>
                    <a:lstStyle/>
                    <a:p>
                      <a:pPr marL="233679" marR="206375" indent="-20320">
                        <a:lnSpc>
                          <a:spcPct val="100000"/>
                        </a:lnSpc>
                      </a:pPr>
                      <a:r>
                        <a:rPr sz="1000" spc="5" dirty="0">
                          <a:solidFill>
                            <a:srgbClr val="231F20"/>
                          </a:solidFill>
                          <a:latin typeface="Minion Pro"/>
                          <a:cs typeface="Minion Pro"/>
                        </a:rPr>
                        <a:t>L</a:t>
                      </a:r>
                      <a:r>
                        <a:rPr sz="1000" spc="-20" dirty="0">
                          <a:solidFill>
                            <a:srgbClr val="231F20"/>
                          </a:solidFill>
                          <a:latin typeface="Minion Pro"/>
                          <a:cs typeface="Minion Pro"/>
                        </a:rPr>
                        <a:t>o</a:t>
                      </a:r>
                      <a:r>
                        <a:rPr sz="1000" dirty="0">
                          <a:solidFill>
                            <a:srgbClr val="231F20"/>
                          </a:solidFill>
                          <a:latin typeface="Minion Pro"/>
                          <a:cs typeface="Minion Pro"/>
                        </a:rPr>
                        <a:t>w </a:t>
                      </a:r>
                      <a:r>
                        <a:rPr sz="1000" spc="-10" dirty="0">
                          <a:solidFill>
                            <a:srgbClr val="231F20"/>
                          </a:solidFill>
                          <a:latin typeface="Minion Pro"/>
                          <a:cs typeface="Minion Pro"/>
                        </a:rPr>
                        <a:t>B</a:t>
                      </a:r>
                      <a:r>
                        <a:rPr sz="1000" dirty="0">
                          <a:solidFill>
                            <a:srgbClr val="231F20"/>
                          </a:solidFill>
                          <a:latin typeface="Minion Pro"/>
                          <a:cs typeface="Minion Pro"/>
                        </a:rPr>
                        <a:t>i</a:t>
                      </a:r>
                      <a:r>
                        <a:rPr sz="1000" spc="10" dirty="0">
                          <a:solidFill>
                            <a:srgbClr val="231F20"/>
                          </a:solidFill>
                          <a:latin typeface="Minion Pro"/>
                          <a:cs typeface="Minion Pro"/>
                        </a:rPr>
                        <a:t>r</a:t>
                      </a:r>
                      <a:r>
                        <a:rPr sz="1000" spc="5" dirty="0">
                          <a:solidFill>
                            <a:srgbClr val="231F20"/>
                          </a:solidFill>
                          <a:latin typeface="Minion Pro"/>
                          <a:cs typeface="Minion Pro"/>
                        </a:rPr>
                        <a:t>t</a:t>
                      </a:r>
                      <a:r>
                        <a:rPr sz="1000" dirty="0">
                          <a:solidFill>
                            <a:srgbClr val="231F20"/>
                          </a:solidFill>
                          <a:latin typeface="Minion Pro"/>
                          <a:cs typeface="Minion Pro"/>
                        </a:rPr>
                        <a:t>h- </a:t>
                      </a:r>
                      <a:r>
                        <a:rPr sz="1000" spc="-10" dirty="0">
                          <a:solidFill>
                            <a:srgbClr val="231F20"/>
                          </a:solidFill>
                          <a:latin typeface="Minion Pro"/>
                          <a:cs typeface="Minion Pro"/>
                        </a:rPr>
                        <a:t>w</a:t>
                      </a:r>
                      <a:r>
                        <a:rPr sz="1000" dirty="0">
                          <a:solidFill>
                            <a:srgbClr val="231F20"/>
                          </a:solidFill>
                          <a:latin typeface="Minion Pro"/>
                          <a:cs typeface="Minion Pro"/>
                        </a:rPr>
                        <a:t>ei</a:t>
                      </a:r>
                      <a:r>
                        <a:rPr sz="1000" spc="5" dirty="0">
                          <a:solidFill>
                            <a:srgbClr val="231F20"/>
                          </a:solidFill>
                          <a:latin typeface="Minion Pro"/>
                          <a:cs typeface="Minion Pro"/>
                        </a:rPr>
                        <a:t>g</a:t>
                      </a:r>
                      <a:r>
                        <a:rPr sz="1000" spc="-20" dirty="0">
                          <a:solidFill>
                            <a:srgbClr val="231F20"/>
                          </a:solidFill>
                          <a:latin typeface="Minion Pro"/>
                          <a:cs typeface="Minion Pro"/>
                        </a:rPr>
                        <a:t>h</a:t>
                      </a:r>
                      <a:r>
                        <a:rPr sz="1000" dirty="0">
                          <a:solidFill>
                            <a:srgbClr val="231F20"/>
                          </a:solidFill>
                          <a:latin typeface="Minion Pro"/>
                          <a:cs typeface="Minion Pro"/>
                        </a:rPr>
                        <a:t>t (3)</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2"/>
                  </a:ext>
                </a:extLst>
              </a:tr>
              <a:tr h="300019">
                <a:tc>
                  <a:txBody>
                    <a:bodyPr/>
                    <a:lstStyle/>
                    <a:p>
                      <a:pPr marL="132080" marR="124460" indent="144145">
                        <a:lnSpc>
                          <a:spcPct val="100000"/>
                        </a:lnSpc>
                      </a:pPr>
                      <a:r>
                        <a:rPr sz="1000" spc="-25" dirty="0">
                          <a:solidFill>
                            <a:srgbClr val="231F20"/>
                          </a:solidFill>
                          <a:latin typeface="Minion Pro"/>
                          <a:cs typeface="Minion Pro"/>
                        </a:rPr>
                        <a:t>H</a:t>
                      </a:r>
                      <a:r>
                        <a:rPr sz="1000" dirty="0">
                          <a:solidFill>
                            <a:srgbClr val="231F20"/>
                          </a:solidFill>
                          <a:latin typeface="Minion Pro"/>
                          <a:cs typeface="Minion Pro"/>
                        </a:rPr>
                        <a:t>o</a:t>
                      </a:r>
                      <a:r>
                        <a:rPr sz="1000" spc="-5" dirty="0">
                          <a:solidFill>
                            <a:srgbClr val="231F20"/>
                          </a:solidFill>
                          <a:latin typeface="Minion Pro"/>
                          <a:cs typeface="Minion Pro"/>
                        </a:rPr>
                        <a:t>s</a:t>
                      </a:r>
                      <a:r>
                        <a:rPr sz="1000" spc="-15" dirty="0">
                          <a:solidFill>
                            <a:srgbClr val="231F20"/>
                          </a:solidFill>
                          <a:latin typeface="Minion Pro"/>
                          <a:cs typeface="Minion Pro"/>
                        </a:rPr>
                        <a:t>pi</a:t>
                      </a:r>
                      <a:r>
                        <a:rPr sz="1000" spc="5" dirty="0">
                          <a:solidFill>
                            <a:srgbClr val="231F20"/>
                          </a:solidFill>
                          <a:latin typeface="Minion Pro"/>
                          <a:cs typeface="Minion Pro"/>
                        </a:rPr>
                        <a:t>ta</a:t>
                      </a:r>
                      <a:r>
                        <a:rPr sz="1000" dirty="0">
                          <a:solidFill>
                            <a:srgbClr val="231F20"/>
                          </a:solidFill>
                          <a:latin typeface="Minion Pro"/>
                          <a:cs typeface="Minion Pro"/>
                        </a:rPr>
                        <a:t>l </a:t>
                      </a:r>
                      <a:r>
                        <a:rPr sz="1000" spc="-40" dirty="0">
                          <a:solidFill>
                            <a:srgbClr val="231F20"/>
                          </a:solidFill>
                          <a:latin typeface="Minion Pro"/>
                          <a:cs typeface="Minion Pro"/>
                        </a:rPr>
                        <a:t>U</a:t>
                      </a:r>
                      <a:r>
                        <a:rPr sz="1000" spc="5" dirty="0">
                          <a:solidFill>
                            <a:srgbClr val="231F20"/>
                          </a:solidFill>
                          <a:latin typeface="Minion Pro"/>
                          <a:cs typeface="Minion Pro"/>
                        </a:rPr>
                        <a:t>ti</a:t>
                      </a:r>
                      <a:r>
                        <a:rPr sz="1000" dirty="0">
                          <a:solidFill>
                            <a:srgbClr val="231F20"/>
                          </a:solidFill>
                          <a:latin typeface="Minion Pro"/>
                          <a:cs typeface="Minion Pro"/>
                        </a:rPr>
                        <a:t>liz</a:t>
                      </a:r>
                      <a:r>
                        <a:rPr sz="1000" spc="-20" dirty="0">
                          <a:solidFill>
                            <a:srgbClr val="231F20"/>
                          </a:solidFill>
                          <a:latin typeface="Minion Pro"/>
                          <a:cs typeface="Minion Pro"/>
                        </a:rPr>
                        <a:t>a</a:t>
                      </a:r>
                      <a:r>
                        <a:rPr sz="1000" spc="5" dirty="0">
                          <a:solidFill>
                            <a:srgbClr val="231F20"/>
                          </a:solidFill>
                          <a:latin typeface="Minion Pro"/>
                          <a:cs typeface="Minion Pro"/>
                        </a:rPr>
                        <a:t>t</a:t>
                      </a:r>
                      <a:r>
                        <a:rPr sz="1000" dirty="0">
                          <a:solidFill>
                            <a:srgbClr val="231F20"/>
                          </a:solidFill>
                          <a:latin typeface="Minion Pro"/>
                          <a:cs typeface="Minion Pro"/>
                        </a:rPr>
                        <a:t>i</a:t>
                      </a:r>
                      <a:r>
                        <a:rPr sz="1000" spc="-15" dirty="0">
                          <a:solidFill>
                            <a:srgbClr val="231F20"/>
                          </a:solidFill>
                          <a:latin typeface="Minion Pro"/>
                          <a:cs typeface="Minion Pro"/>
                        </a:rPr>
                        <a:t>o</a:t>
                      </a:r>
                      <a:r>
                        <a:rPr sz="1000" dirty="0">
                          <a:solidFill>
                            <a:srgbClr val="231F20"/>
                          </a:solidFill>
                          <a:latin typeface="Minion Pro"/>
                          <a:cs typeface="Minion Pro"/>
                        </a:rPr>
                        <a:t>n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3"/>
                  </a:ext>
                </a:extLst>
              </a:tr>
              <a:tr h="259157">
                <a:tc>
                  <a:txBody>
                    <a:bodyPr/>
                    <a:lstStyle/>
                    <a:p>
                      <a:pPr marL="69850">
                        <a:lnSpc>
                          <a:spcPct val="100000"/>
                        </a:lnSpc>
                      </a:pPr>
                      <a:r>
                        <a:rPr sz="1000" spc="5" dirty="0">
                          <a:solidFill>
                            <a:srgbClr val="231F20"/>
                          </a:solidFill>
                          <a:latin typeface="Minion Pro"/>
                          <a:cs typeface="Minion Pro"/>
                        </a:rPr>
                        <a:t>C</a:t>
                      </a:r>
                      <a:r>
                        <a:rPr sz="1000" spc="-10" dirty="0">
                          <a:solidFill>
                            <a:srgbClr val="231F20"/>
                          </a:solidFill>
                          <a:latin typeface="Minion Pro"/>
                          <a:cs typeface="Minion Pro"/>
                        </a:rPr>
                        <a:t>a</a:t>
                      </a:r>
                      <a:r>
                        <a:rPr sz="1000" spc="-5" dirty="0">
                          <a:solidFill>
                            <a:srgbClr val="231F20"/>
                          </a:solidFill>
                          <a:latin typeface="Minion Pro"/>
                          <a:cs typeface="Minion Pro"/>
                        </a:rPr>
                        <a:t>n</a:t>
                      </a:r>
                      <a:r>
                        <a:rPr sz="1000" dirty="0">
                          <a:solidFill>
                            <a:srgbClr val="231F20"/>
                          </a:solidFill>
                          <a:latin typeface="Minion Pro"/>
                          <a:cs typeface="Minion Pro"/>
                        </a:rPr>
                        <a:t>cer </a:t>
                      </a:r>
                      <a:r>
                        <a:rPr sz="1000" spc="15" dirty="0">
                          <a:solidFill>
                            <a:srgbClr val="231F20"/>
                          </a:solidFill>
                          <a:latin typeface="Minion Pro"/>
                          <a:cs typeface="Minion Pro"/>
                        </a:rPr>
                        <a:t>R</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dirty="0">
                          <a:solidFill>
                            <a:srgbClr val="231F20"/>
                          </a:solidFill>
                          <a:latin typeface="Minion Pro"/>
                          <a:cs typeface="Minion Pro"/>
                        </a:rPr>
                        <a:t>es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4"/>
                  </a:ext>
                </a:extLst>
              </a:tr>
              <a:tr h="300019">
                <a:tc>
                  <a:txBody>
                    <a:bodyPr/>
                    <a:lstStyle/>
                    <a:p>
                      <a:pPr marL="244475" marR="123189" indent="-114300">
                        <a:lnSpc>
                          <a:spcPct val="100000"/>
                        </a:lnSpc>
                      </a:pPr>
                      <a:r>
                        <a:rPr sz="1000" spc="-30" dirty="0">
                          <a:solidFill>
                            <a:srgbClr val="231F20"/>
                          </a:solidFill>
                          <a:latin typeface="Minion Pro"/>
                          <a:cs typeface="Minion Pro"/>
                        </a:rPr>
                        <a:t>M</a:t>
                      </a:r>
                      <a:r>
                        <a:rPr sz="1000" spc="-15" dirty="0">
                          <a:solidFill>
                            <a:srgbClr val="231F20"/>
                          </a:solidFill>
                          <a:latin typeface="Minion Pro"/>
                          <a:cs typeface="Minion Pro"/>
                        </a:rPr>
                        <a:t>o</a:t>
                      </a:r>
                      <a:r>
                        <a:rPr sz="1000" spc="-10" dirty="0">
                          <a:solidFill>
                            <a:srgbClr val="231F20"/>
                          </a:solidFill>
                          <a:latin typeface="Minion Pro"/>
                          <a:cs typeface="Minion Pro"/>
                        </a:rPr>
                        <a:t>t</a:t>
                      </a:r>
                      <a:r>
                        <a:rPr sz="1000" spc="-15" dirty="0">
                          <a:solidFill>
                            <a:srgbClr val="231F20"/>
                          </a:solidFill>
                          <a:latin typeface="Minion Pro"/>
                          <a:cs typeface="Minion Pro"/>
                        </a:rPr>
                        <a:t>o</a:t>
                      </a:r>
                      <a:r>
                        <a:rPr sz="1000" dirty="0">
                          <a:solidFill>
                            <a:srgbClr val="231F20"/>
                          </a:solidFill>
                          <a:latin typeface="Minion Pro"/>
                          <a:cs typeface="Minion Pro"/>
                        </a:rPr>
                        <a:t>r </a:t>
                      </a:r>
                      <a:r>
                        <a:rPr sz="1000" spc="-100" dirty="0">
                          <a:solidFill>
                            <a:srgbClr val="231F20"/>
                          </a:solidFill>
                          <a:latin typeface="Minion Pro"/>
                          <a:cs typeface="Minion Pro"/>
                        </a:rPr>
                        <a:t>V</a:t>
                      </a:r>
                      <a:r>
                        <a:rPr sz="1000" spc="-5" dirty="0">
                          <a:solidFill>
                            <a:srgbClr val="231F20"/>
                          </a:solidFill>
                          <a:latin typeface="Minion Pro"/>
                          <a:cs typeface="Minion Pro"/>
                        </a:rPr>
                        <a:t>e</a:t>
                      </a:r>
                      <a:r>
                        <a:rPr sz="1000" dirty="0">
                          <a:solidFill>
                            <a:srgbClr val="231F20"/>
                          </a:solidFill>
                          <a:latin typeface="Minion Pro"/>
                          <a:cs typeface="Minion Pro"/>
                        </a:rPr>
                        <a:t>hi</a:t>
                      </a:r>
                      <a:r>
                        <a:rPr sz="1000" spc="-10" dirty="0">
                          <a:solidFill>
                            <a:srgbClr val="231F20"/>
                          </a:solidFill>
                          <a:latin typeface="Minion Pro"/>
                          <a:cs typeface="Minion Pro"/>
                        </a:rPr>
                        <a:t>c</a:t>
                      </a:r>
                      <a:r>
                        <a:rPr sz="1000" dirty="0">
                          <a:solidFill>
                            <a:srgbClr val="231F20"/>
                          </a:solidFill>
                          <a:latin typeface="Minion Pro"/>
                          <a:cs typeface="Minion Pro"/>
                        </a:rPr>
                        <a:t>le </a:t>
                      </a:r>
                      <a:r>
                        <a:rPr sz="1000" spc="-20" dirty="0">
                          <a:solidFill>
                            <a:srgbClr val="231F20"/>
                          </a:solidFill>
                          <a:latin typeface="Minion Pro"/>
                          <a:cs typeface="Minion Pro"/>
                        </a:rPr>
                        <a:t>In</a:t>
                      </a:r>
                      <a:r>
                        <a:rPr sz="1000" spc="-10" dirty="0">
                          <a:solidFill>
                            <a:srgbClr val="231F20"/>
                          </a:solidFill>
                          <a:latin typeface="Minion Pro"/>
                          <a:cs typeface="Minion Pro"/>
                        </a:rPr>
                        <a:t>j</a:t>
                      </a:r>
                      <a:r>
                        <a:rPr sz="1000" dirty="0">
                          <a:solidFill>
                            <a:srgbClr val="231F20"/>
                          </a:solidFill>
                          <a:latin typeface="Minion Pro"/>
                          <a:cs typeface="Minion Pro"/>
                        </a:rPr>
                        <a:t>u</a:t>
                      </a:r>
                      <a:r>
                        <a:rPr sz="1000" spc="25" dirty="0">
                          <a:solidFill>
                            <a:srgbClr val="231F20"/>
                          </a:solidFill>
                          <a:latin typeface="Minion Pro"/>
                          <a:cs typeface="Minion Pro"/>
                        </a:rPr>
                        <a:t>r</a:t>
                      </a:r>
                      <a:r>
                        <a:rPr sz="1000" dirty="0">
                          <a:solidFill>
                            <a:srgbClr val="231F20"/>
                          </a:solidFill>
                          <a:latin typeface="Minion Pro"/>
                          <a:cs typeface="Minion Pro"/>
                        </a:rPr>
                        <a:t>y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5"/>
                  </a:ext>
                </a:extLst>
              </a:tr>
              <a:tr h="300019">
                <a:tc>
                  <a:txBody>
                    <a:bodyPr/>
                    <a:lstStyle/>
                    <a:p>
                      <a:pPr marL="251460" marR="109855" indent="-134620">
                        <a:lnSpc>
                          <a:spcPct val="100000"/>
                        </a:lnSpc>
                      </a:pPr>
                      <a:r>
                        <a:rPr sz="1000" spc="15" dirty="0">
                          <a:solidFill>
                            <a:srgbClr val="231F20"/>
                          </a:solidFill>
                          <a:latin typeface="Minion Pro"/>
                          <a:cs typeface="Minion Pro"/>
                        </a:rPr>
                        <a:t>O</a:t>
                      </a:r>
                      <a:r>
                        <a:rPr sz="1000" spc="-10" dirty="0">
                          <a:solidFill>
                            <a:srgbClr val="231F20"/>
                          </a:solidFill>
                          <a:latin typeface="Minion Pro"/>
                          <a:cs typeface="Minion Pro"/>
                        </a:rPr>
                        <a:t>v</a:t>
                      </a:r>
                      <a:r>
                        <a:rPr sz="1000" dirty="0">
                          <a:solidFill>
                            <a:srgbClr val="231F20"/>
                          </a:solidFill>
                          <a:latin typeface="Minion Pro"/>
                          <a:cs typeface="Minion Pro"/>
                        </a:rPr>
                        <a:t>er</a:t>
                      </a:r>
                      <a:r>
                        <a:rPr sz="1000" spc="5" dirty="0">
                          <a:solidFill>
                            <a:srgbClr val="231F20"/>
                          </a:solidFill>
                          <a:latin typeface="Minion Pro"/>
                          <a:cs typeface="Minion Pro"/>
                        </a:rPr>
                        <a:t>al</a:t>
                      </a:r>
                      <a:r>
                        <a:rPr sz="1000" dirty="0">
                          <a:solidFill>
                            <a:srgbClr val="231F20"/>
                          </a:solidFill>
                          <a:latin typeface="Minion Pro"/>
                          <a:cs typeface="Minion Pro"/>
                        </a:rPr>
                        <a:t>l </a:t>
                      </a:r>
                      <a:r>
                        <a:rPr sz="1000" spc="-25" dirty="0">
                          <a:solidFill>
                            <a:srgbClr val="231F20"/>
                          </a:solidFill>
                          <a:latin typeface="Minion Pro"/>
                          <a:cs typeface="Minion Pro"/>
                        </a:rPr>
                        <a:t>H</a:t>
                      </a:r>
                      <a:r>
                        <a:rPr sz="1000" spc="5" dirty="0">
                          <a:solidFill>
                            <a:srgbClr val="231F20"/>
                          </a:solidFill>
                          <a:latin typeface="Minion Pro"/>
                          <a:cs typeface="Minion Pro"/>
                        </a:rPr>
                        <a:t>ea</a:t>
                      </a:r>
                      <a:r>
                        <a:rPr sz="1000" spc="-15" dirty="0">
                          <a:solidFill>
                            <a:srgbClr val="231F20"/>
                          </a:solidFill>
                          <a:latin typeface="Minion Pro"/>
                          <a:cs typeface="Minion Pro"/>
                        </a:rPr>
                        <a:t>l</a:t>
                      </a:r>
                      <a:r>
                        <a:rPr sz="1000" spc="5" dirty="0">
                          <a:solidFill>
                            <a:srgbClr val="231F20"/>
                          </a:solidFill>
                          <a:latin typeface="Minion Pro"/>
                          <a:cs typeface="Minion Pro"/>
                        </a:rPr>
                        <a:t>t</a:t>
                      </a:r>
                      <a:r>
                        <a:rPr sz="1000" dirty="0">
                          <a:solidFill>
                            <a:srgbClr val="231F20"/>
                          </a:solidFill>
                          <a:latin typeface="Minion Pro"/>
                          <a:cs typeface="Minion Pro"/>
                        </a:rPr>
                        <a:t>h </a:t>
                      </a:r>
                      <a:r>
                        <a:rPr sz="1000" spc="-15" dirty="0">
                          <a:solidFill>
                            <a:srgbClr val="231F20"/>
                          </a:solidFill>
                          <a:latin typeface="Minion Pro"/>
                          <a:cs typeface="Minion Pro"/>
                        </a:rPr>
                        <a:t>S</a:t>
                      </a:r>
                      <a:r>
                        <a:rPr sz="1000" spc="5" dirty="0">
                          <a:solidFill>
                            <a:srgbClr val="231F20"/>
                          </a:solidFill>
                          <a:latin typeface="Minion Pro"/>
                          <a:cs typeface="Minion Pro"/>
                        </a:rPr>
                        <a:t>t</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u</a:t>
                      </a:r>
                      <a:r>
                        <a:rPr sz="1000" dirty="0">
                          <a:solidFill>
                            <a:srgbClr val="231F20"/>
                          </a:solidFill>
                          <a:latin typeface="Minion Pro"/>
                          <a:cs typeface="Minion Pro"/>
                        </a:rPr>
                        <a:t>s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0">
                      <a:solidFill>
                        <a:srgbClr val="055EAA"/>
                      </a:solidFill>
                      <a:prstDash val="solid"/>
                    </a:lnB>
                  </a:tcPr>
                </a:tc>
                <a:extLst>
                  <a:ext uri="{0D108BD9-81ED-4DB2-BD59-A6C34878D82A}">
                    <a16:rowId xmlns:a16="http://schemas.microsoft.com/office/drawing/2014/main" val="10006"/>
                  </a:ext>
                </a:extLst>
              </a:tr>
              <a:tr h="600038">
                <a:tc>
                  <a:txBody>
                    <a:bodyPr/>
                    <a:lstStyle/>
                    <a:p>
                      <a:pPr algn="ctr">
                        <a:lnSpc>
                          <a:spcPct val="100000"/>
                        </a:lnSpc>
                      </a:pPr>
                      <a:r>
                        <a:rPr sz="1000" spc="-10" dirty="0">
                          <a:solidFill>
                            <a:srgbClr val="231F20"/>
                          </a:solidFill>
                          <a:latin typeface="Minion Pro"/>
                          <a:cs typeface="Minion Pro"/>
                        </a:rPr>
                        <a:t>S</a:t>
                      </a:r>
                      <a:r>
                        <a:rPr sz="1000" dirty="0">
                          <a:solidFill>
                            <a:srgbClr val="231F20"/>
                          </a:solidFill>
                          <a:latin typeface="Minion Pro"/>
                          <a:cs typeface="Minion Pro"/>
                        </a:rPr>
                        <a:t>T</a:t>
                      </a:r>
                      <a:r>
                        <a:rPr sz="1000" spc="-10" dirty="0">
                          <a:solidFill>
                            <a:srgbClr val="231F20"/>
                          </a:solidFill>
                          <a:latin typeface="Minion Pro"/>
                          <a:cs typeface="Minion Pro"/>
                        </a:rPr>
                        <a:t>D</a:t>
                      </a:r>
                      <a:r>
                        <a:rPr sz="1000" dirty="0">
                          <a:solidFill>
                            <a:srgbClr val="231F20"/>
                          </a:solidFill>
                          <a:latin typeface="Minion Pro"/>
                          <a:cs typeface="Minion Pro"/>
                        </a:rPr>
                        <a:t>s</a:t>
                      </a:r>
                      <a:endParaRPr sz="1000" dirty="0">
                        <a:latin typeface="Minion Pro"/>
                        <a:cs typeface="Minion Pro"/>
                      </a:endParaRPr>
                    </a:p>
                    <a:p>
                      <a:pPr marL="187960" marR="180975" indent="4445" algn="just">
                        <a:lnSpc>
                          <a:spcPct val="100000"/>
                        </a:lnSpc>
                      </a:pPr>
                      <a:r>
                        <a:rPr sz="1000" dirty="0">
                          <a:solidFill>
                            <a:srgbClr val="231F20"/>
                          </a:solidFill>
                          <a:latin typeface="Minion Pro"/>
                          <a:cs typeface="Minion Pro"/>
                        </a:rPr>
                        <a:t>(</a:t>
                      </a:r>
                      <a:r>
                        <a:rPr sz="1000" spc="-10" dirty="0">
                          <a:solidFill>
                            <a:srgbClr val="231F20"/>
                          </a:solidFill>
                          <a:latin typeface="Minion Pro"/>
                          <a:cs typeface="Minion Pro"/>
                        </a:rPr>
                        <a:t>c</a:t>
                      </a:r>
                      <a:r>
                        <a:rPr sz="1000" spc="5" dirty="0">
                          <a:solidFill>
                            <a:srgbClr val="231F20"/>
                          </a:solidFill>
                          <a:latin typeface="Minion Pro"/>
                          <a:cs typeface="Minion Pro"/>
                        </a:rPr>
                        <a:t>h</a:t>
                      </a:r>
                      <a:r>
                        <a:rPr sz="1000" dirty="0">
                          <a:solidFill>
                            <a:srgbClr val="231F20"/>
                          </a:solidFill>
                          <a:latin typeface="Minion Pro"/>
                          <a:cs typeface="Minion Pro"/>
                        </a:rPr>
                        <a:t>l</a:t>
                      </a:r>
                      <a:r>
                        <a:rPr sz="1000" spc="-10" dirty="0">
                          <a:solidFill>
                            <a:srgbClr val="231F20"/>
                          </a:solidFill>
                          <a:latin typeface="Minion Pro"/>
                          <a:cs typeface="Minion Pro"/>
                        </a:rPr>
                        <a:t>a</a:t>
                      </a:r>
                      <a:r>
                        <a:rPr sz="1000" spc="-25" dirty="0">
                          <a:solidFill>
                            <a:srgbClr val="231F20"/>
                          </a:solidFill>
                          <a:latin typeface="Minion Pro"/>
                          <a:cs typeface="Minion Pro"/>
                        </a:rPr>
                        <a:t>m</a:t>
                      </a:r>
                      <a:r>
                        <a:rPr sz="1000" spc="-10" dirty="0">
                          <a:solidFill>
                            <a:srgbClr val="231F20"/>
                          </a:solidFill>
                          <a:latin typeface="Minion Pro"/>
                          <a:cs typeface="Minion Pro"/>
                        </a:rPr>
                        <a:t>y</a:t>
                      </a:r>
                      <a:r>
                        <a:rPr sz="1000" dirty="0">
                          <a:solidFill>
                            <a:srgbClr val="231F20"/>
                          </a:solidFill>
                          <a:latin typeface="Minion Pro"/>
                          <a:cs typeface="Minion Pro"/>
                        </a:rPr>
                        <a:t>dia, </a:t>
                      </a:r>
                      <a:r>
                        <a:rPr sz="1000" spc="-10" dirty="0">
                          <a:solidFill>
                            <a:srgbClr val="231F20"/>
                          </a:solidFill>
                          <a:latin typeface="Minion Pro"/>
                          <a:cs typeface="Minion Pro"/>
                        </a:rPr>
                        <a:t>g</a:t>
                      </a:r>
                      <a:r>
                        <a:rPr sz="1000" spc="-15" dirty="0">
                          <a:solidFill>
                            <a:srgbClr val="231F20"/>
                          </a:solidFill>
                          <a:latin typeface="Minion Pro"/>
                          <a:cs typeface="Minion Pro"/>
                        </a:rPr>
                        <a:t>o</a:t>
                      </a:r>
                      <a:r>
                        <a:rPr sz="1000" spc="-5" dirty="0">
                          <a:solidFill>
                            <a:srgbClr val="231F20"/>
                          </a:solidFill>
                          <a:latin typeface="Minion Pro"/>
                          <a:cs typeface="Minion Pro"/>
                        </a:rPr>
                        <a:t>n</a:t>
                      </a:r>
                      <a:r>
                        <a:rPr sz="1000" spc="-15" dirty="0">
                          <a:solidFill>
                            <a:srgbClr val="231F20"/>
                          </a:solidFill>
                          <a:latin typeface="Minion Pro"/>
                          <a:cs typeface="Minion Pro"/>
                        </a:rPr>
                        <a:t>o</a:t>
                      </a:r>
                      <a:r>
                        <a:rPr sz="1000" spc="5" dirty="0">
                          <a:solidFill>
                            <a:srgbClr val="231F20"/>
                          </a:solidFill>
                          <a:latin typeface="Minion Pro"/>
                          <a:cs typeface="Minion Pro"/>
                        </a:rPr>
                        <a:t>r</a:t>
                      </a:r>
                      <a:r>
                        <a:rPr sz="1000" spc="-5" dirty="0">
                          <a:solidFill>
                            <a:srgbClr val="231F20"/>
                          </a:solidFill>
                          <a:latin typeface="Minion Pro"/>
                          <a:cs typeface="Minion Pro"/>
                        </a:rPr>
                        <a:t>rh</a:t>
                      </a:r>
                      <a:r>
                        <a:rPr sz="1000" spc="5" dirty="0">
                          <a:solidFill>
                            <a:srgbClr val="231F20"/>
                          </a:solidFill>
                          <a:latin typeface="Minion Pro"/>
                          <a:cs typeface="Minion Pro"/>
                        </a:rPr>
                        <a:t>e</a:t>
                      </a:r>
                      <a:r>
                        <a:rPr sz="1000" dirty="0">
                          <a:solidFill>
                            <a:srgbClr val="231F20"/>
                          </a:solidFill>
                          <a:latin typeface="Minion Pro"/>
                          <a:cs typeface="Minion Pro"/>
                        </a:rPr>
                        <a:t>a, sy</a:t>
                      </a:r>
                      <a:r>
                        <a:rPr sz="1000" spc="-10" dirty="0">
                          <a:solidFill>
                            <a:srgbClr val="231F20"/>
                          </a:solidFill>
                          <a:latin typeface="Minion Pro"/>
                          <a:cs typeface="Minion Pro"/>
                        </a:rPr>
                        <a:t>p</a:t>
                      </a:r>
                      <a:r>
                        <a:rPr sz="1000" dirty="0">
                          <a:solidFill>
                            <a:srgbClr val="231F20"/>
                          </a:solidFill>
                          <a:latin typeface="Minion Pro"/>
                          <a:cs typeface="Minion Pro"/>
                        </a:rPr>
                        <a:t>h</a:t>
                      </a:r>
                      <a:r>
                        <a:rPr sz="1000" spc="5" dirty="0">
                          <a:solidFill>
                            <a:srgbClr val="231F20"/>
                          </a:solidFill>
                          <a:latin typeface="Minion Pro"/>
                          <a:cs typeface="Minion Pro"/>
                        </a:rPr>
                        <a:t>i</a:t>
                      </a:r>
                      <a:r>
                        <a:rPr sz="1000" dirty="0">
                          <a:solidFill>
                            <a:srgbClr val="231F20"/>
                          </a:solidFill>
                          <a:latin typeface="Minion Pro"/>
                          <a:cs typeface="Minion Pro"/>
                        </a:rPr>
                        <a:t>l</a:t>
                      </a:r>
                      <a:r>
                        <a:rPr sz="1000" spc="-5" dirty="0">
                          <a:solidFill>
                            <a:srgbClr val="231F20"/>
                          </a:solidFill>
                          <a:latin typeface="Minion Pro"/>
                          <a:cs typeface="Minion Pro"/>
                        </a:rPr>
                        <a:t>i</a:t>
                      </a:r>
                      <a:r>
                        <a:rPr sz="1000" dirty="0">
                          <a:solidFill>
                            <a:srgbClr val="231F20"/>
                          </a:solidFill>
                          <a:latin typeface="Minion Pro"/>
                          <a:cs typeface="Minion Pro"/>
                        </a:rPr>
                        <a:t>s)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7"/>
                  </a:ext>
                </a:extLst>
              </a:tr>
              <a:tr h="150009">
                <a:tc>
                  <a:txBody>
                    <a:bodyPr/>
                    <a:lstStyle/>
                    <a:p>
                      <a:pPr marL="260350">
                        <a:lnSpc>
                          <a:spcPct val="100000"/>
                        </a:lnSpc>
                      </a:pPr>
                      <a:r>
                        <a:rPr sz="1000" dirty="0">
                          <a:solidFill>
                            <a:srgbClr val="231F20"/>
                          </a:solidFill>
                          <a:latin typeface="Minion Pro"/>
                          <a:cs typeface="Minion Pro"/>
                        </a:rPr>
                        <a:t>AIDS (3)</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8"/>
                  </a:ext>
                </a:extLst>
              </a:tr>
              <a:tr h="150009">
                <a:tc>
                  <a:txBody>
                    <a:bodyPr/>
                    <a:lstStyle/>
                    <a:p>
                      <a:pPr marL="80645">
                        <a:lnSpc>
                          <a:spcPct val="100000"/>
                        </a:lnSpc>
                      </a:pPr>
                      <a:r>
                        <a:rPr sz="1000" spc="-100" dirty="0">
                          <a:solidFill>
                            <a:srgbClr val="231F20"/>
                          </a:solidFill>
                          <a:latin typeface="Minion Pro"/>
                          <a:cs typeface="Minion Pro"/>
                        </a:rPr>
                        <a:t>T</a:t>
                      </a:r>
                      <a:r>
                        <a:rPr sz="1000" spc="-5" dirty="0">
                          <a:solidFill>
                            <a:srgbClr val="231F20"/>
                          </a:solidFill>
                          <a:latin typeface="Minion Pro"/>
                          <a:cs typeface="Minion Pro"/>
                        </a:rPr>
                        <a:t>u</a:t>
                      </a:r>
                      <a:r>
                        <a:rPr sz="1000" spc="5" dirty="0">
                          <a:solidFill>
                            <a:srgbClr val="231F20"/>
                          </a:solidFill>
                          <a:latin typeface="Minion Pro"/>
                          <a:cs typeface="Minion Pro"/>
                        </a:rPr>
                        <a:t>b</a:t>
                      </a:r>
                      <a:r>
                        <a:rPr sz="1000" dirty="0">
                          <a:solidFill>
                            <a:srgbClr val="231F20"/>
                          </a:solidFill>
                          <a:latin typeface="Minion Pro"/>
                          <a:cs typeface="Minion Pro"/>
                        </a:rPr>
                        <a:t>e</a:t>
                      </a:r>
                      <a:r>
                        <a:rPr sz="1000" spc="-15" dirty="0">
                          <a:solidFill>
                            <a:srgbClr val="231F20"/>
                          </a:solidFill>
                          <a:latin typeface="Minion Pro"/>
                          <a:cs typeface="Minion Pro"/>
                        </a:rPr>
                        <a:t>r</a:t>
                      </a:r>
                      <a:r>
                        <a:rPr sz="1000" spc="5" dirty="0">
                          <a:solidFill>
                            <a:srgbClr val="231F20"/>
                          </a:solidFill>
                          <a:latin typeface="Minion Pro"/>
                          <a:cs typeface="Minion Pro"/>
                        </a:rPr>
                        <a:t>cu</a:t>
                      </a:r>
                      <a:r>
                        <a:rPr sz="1000" dirty="0">
                          <a:solidFill>
                            <a:srgbClr val="231F20"/>
                          </a:solidFill>
                          <a:latin typeface="Minion Pro"/>
                          <a:cs typeface="Minion Pro"/>
                        </a:rPr>
                        <a:t>los</a:t>
                      </a:r>
                      <a:r>
                        <a:rPr sz="1000" spc="-5" dirty="0">
                          <a:solidFill>
                            <a:srgbClr val="231F20"/>
                          </a:solidFill>
                          <a:latin typeface="Minion Pro"/>
                          <a:cs typeface="Minion Pro"/>
                        </a:rPr>
                        <a:t>i</a:t>
                      </a:r>
                      <a:r>
                        <a:rPr sz="1000" dirty="0">
                          <a:solidFill>
                            <a:srgbClr val="231F20"/>
                          </a:solidFill>
                          <a:latin typeface="Minion Pro"/>
                          <a:cs typeface="Minion Pro"/>
                        </a:rPr>
                        <a:t>s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9"/>
                  </a:ext>
                </a:extLst>
              </a:tr>
            </a:tbl>
          </a:graphicData>
        </a:graphic>
      </p:graphicFrame>
      <p:sp>
        <p:nvSpPr>
          <p:cNvPr id="18" name="TextBox 17"/>
          <p:cNvSpPr txBox="1"/>
          <p:nvPr/>
        </p:nvSpPr>
        <p:spPr>
          <a:xfrm>
            <a:off x="5334000" y="1871234"/>
            <a:ext cx="3451860" cy="246221"/>
          </a:xfrm>
          <a:prstGeom prst="rect">
            <a:avLst/>
          </a:prstGeom>
          <a:solidFill>
            <a:srgbClr val="C6D9F1"/>
          </a:solidFill>
          <a:ln>
            <a:solidFill>
              <a:schemeClr val="tx2"/>
            </a:solidFill>
          </a:ln>
        </p:spPr>
        <p:txBody>
          <a:bodyPr wrap="square" rtlCol="0">
            <a:spAutoFit/>
          </a:bodyPr>
          <a:lstStyle/>
          <a:p>
            <a:pPr algn="ctr"/>
            <a:r>
              <a:rPr lang="en-US" sz="1000" b="1" spc="-25" dirty="0">
                <a:solidFill>
                  <a:srgbClr val="231F20"/>
                </a:solidFill>
                <a:latin typeface="Minion Pro"/>
                <a:cs typeface="Minion Pro"/>
              </a:rPr>
              <a:t>H</a:t>
            </a:r>
            <a:r>
              <a:rPr lang="en-US" sz="1000" b="1" spc="5" dirty="0">
                <a:solidFill>
                  <a:srgbClr val="231F20"/>
                </a:solidFill>
                <a:latin typeface="Minion Pro"/>
                <a:cs typeface="Minion Pro"/>
              </a:rPr>
              <a:t>ea</a:t>
            </a:r>
            <a:r>
              <a:rPr lang="en-US" sz="1000" b="1" spc="-5" dirty="0">
                <a:solidFill>
                  <a:srgbClr val="231F20"/>
                </a:solidFill>
                <a:latin typeface="Minion Pro"/>
                <a:cs typeface="Minion Pro"/>
              </a:rPr>
              <a:t>l</a:t>
            </a:r>
            <a:r>
              <a:rPr lang="en-US" sz="1000" b="1" dirty="0">
                <a:solidFill>
                  <a:srgbClr val="231F20"/>
                </a:solidFill>
                <a:latin typeface="Minion Pro"/>
                <a:cs typeface="Minion Pro"/>
              </a:rPr>
              <a:t>th De</a:t>
            </a:r>
            <a:r>
              <a:rPr lang="en-US" sz="1000" b="1" spc="-15" dirty="0">
                <a:solidFill>
                  <a:srgbClr val="231F20"/>
                </a:solidFill>
                <a:latin typeface="Minion Pro"/>
                <a:cs typeface="Minion Pro"/>
              </a:rPr>
              <a:t>t</a:t>
            </a:r>
            <a:r>
              <a:rPr lang="en-US" sz="1000" b="1" spc="-5" dirty="0">
                <a:solidFill>
                  <a:srgbClr val="231F20"/>
                </a:solidFill>
                <a:latin typeface="Minion Pro"/>
                <a:cs typeface="Minion Pro"/>
              </a:rPr>
              <a:t>e</a:t>
            </a:r>
            <a:r>
              <a:rPr lang="en-US" sz="1000" b="1" dirty="0">
                <a:solidFill>
                  <a:srgbClr val="231F20"/>
                </a:solidFill>
                <a:latin typeface="Minion Pro"/>
                <a:cs typeface="Minion Pro"/>
              </a:rPr>
              <a:t>rmin</a:t>
            </a:r>
            <a:r>
              <a:rPr lang="en-US" sz="1000" b="1" spc="-5" dirty="0">
                <a:solidFill>
                  <a:srgbClr val="231F20"/>
                </a:solidFill>
                <a:latin typeface="Minion Pro"/>
                <a:cs typeface="Minion Pro"/>
              </a:rPr>
              <a:t>a</a:t>
            </a:r>
            <a:r>
              <a:rPr lang="en-US" sz="1000" b="1" spc="-10" dirty="0">
                <a:solidFill>
                  <a:srgbClr val="231F20"/>
                </a:solidFill>
                <a:latin typeface="Minion Pro"/>
                <a:cs typeface="Minion Pro"/>
              </a:rPr>
              <a:t>n</a:t>
            </a:r>
            <a:r>
              <a:rPr lang="en-US" sz="1000" b="1" dirty="0">
                <a:solidFill>
                  <a:srgbClr val="231F20"/>
                </a:solidFill>
                <a:latin typeface="Minion Pro"/>
                <a:cs typeface="Minion Pro"/>
              </a:rPr>
              <a:t>t </a:t>
            </a:r>
            <a:r>
              <a:rPr lang="en-US" sz="1000" b="1" spc="-5" dirty="0">
                <a:solidFill>
                  <a:srgbClr val="231F20"/>
                </a:solidFill>
                <a:latin typeface="Minion Pro"/>
                <a:cs typeface="Minion Pro"/>
              </a:rPr>
              <a:t>a</a:t>
            </a:r>
            <a:r>
              <a:rPr lang="en-US" sz="1000" b="1" dirty="0">
                <a:solidFill>
                  <a:srgbClr val="231F20"/>
                </a:solidFill>
                <a:latin typeface="Minion Pro"/>
                <a:cs typeface="Minion Pro"/>
              </a:rPr>
              <a:t>nd </a:t>
            </a:r>
            <a:r>
              <a:rPr lang="en-US" sz="1000" b="1" spc="20" dirty="0">
                <a:solidFill>
                  <a:srgbClr val="231F20"/>
                </a:solidFill>
                <a:latin typeface="Minion Pro"/>
                <a:cs typeface="Minion Pro"/>
              </a:rPr>
              <a:t>C</a:t>
            </a:r>
            <a:r>
              <a:rPr lang="en-US" sz="1000" b="1" spc="-10" dirty="0">
                <a:solidFill>
                  <a:srgbClr val="231F20"/>
                </a:solidFill>
                <a:latin typeface="Minion Pro"/>
                <a:cs typeface="Minion Pro"/>
              </a:rPr>
              <a:t>o</a:t>
            </a:r>
            <a:r>
              <a:rPr lang="en-US" sz="1000" b="1" dirty="0">
                <a:solidFill>
                  <a:srgbClr val="231F20"/>
                </a:solidFill>
                <a:latin typeface="Minion Pro"/>
                <a:cs typeface="Minion Pro"/>
              </a:rPr>
              <a:t>r</a:t>
            </a:r>
            <a:r>
              <a:rPr lang="en-US" sz="1000" b="1" spc="-10" dirty="0">
                <a:solidFill>
                  <a:srgbClr val="231F20"/>
                </a:solidFill>
                <a:latin typeface="Minion Pro"/>
                <a:cs typeface="Minion Pro"/>
              </a:rPr>
              <a:t>r</a:t>
            </a:r>
            <a:r>
              <a:rPr lang="en-US" sz="1000" b="1" spc="-5" dirty="0">
                <a:solidFill>
                  <a:srgbClr val="231F20"/>
                </a:solidFill>
                <a:latin typeface="Minion Pro"/>
                <a:cs typeface="Minion Pro"/>
              </a:rPr>
              <a:t>e</a:t>
            </a:r>
            <a:r>
              <a:rPr lang="en-US" sz="1000" b="1" dirty="0">
                <a:solidFill>
                  <a:srgbClr val="231F20"/>
                </a:solidFill>
                <a:latin typeface="Minion Pro"/>
                <a:cs typeface="Minion Pro"/>
              </a:rPr>
              <a:t>l</a:t>
            </a:r>
            <a:r>
              <a:rPr lang="en-US" sz="1000" b="1" spc="-15" dirty="0">
                <a:solidFill>
                  <a:srgbClr val="231F20"/>
                </a:solidFill>
                <a:latin typeface="Minion Pro"/>
                <a:cs typeface="Minion Pro"/>
              </a:rPr>
              <a:t>at</a:t>
            </a:r>
            <a:r>
              <a:rPr lang="en-US" sz="1000" b="1" dirty="0">
                <a:solidFill>
                  <a:srgbClr val="231F20"/>
                </a:solidFill>
                <a:latin typeface="Minion Pro"/>
                <a:cs typeface="Minion Pro"/>
              </a:rPr>
              <a:t>e </a:t>
            </a:r>
            <a:r>
              <a:rPr lang="en-US" sz="1000" b="1" spc="-20" dirty="0">
                <a:solidFill>
                  <a:srgbClr val="231F20"/>
                </a:solidFill>
                <a:latin typeface="Minion Pro"/>
                <a:cs typeface="Minion Pro"/>
              </a:rPr>
              <a:t>M</a:t>
            </a:r>
            <a:r>
              <a:rPr lang="en-US" sz="1000" b="1" dirty="0">
                <a:solidFill>
                  <a:srgbClr val="231F20"/>
                </a:solidFill>
                <a:latin typeface="Minion Pro"/>
                <a:cs typeface="Minion Pro"/>
              </a:rPr>
              <a:t>e</a:t>
            </a:r>
            <a:r>
              <a:rPr lang="en-US" sz="1000" b="1" spc="-5" dirty="0">
                <a:solidFill>
                  <a:srgbClr val="231F20"/>
                </a:solidFill>
                <a:latin typeface="Minion Pro"/>
                <a:cs typeface="Minion Pro"/>
              </a:rPr>
              <a:t>t</a:t>
            </a:r>
            <a:r>
              <a:rPr lang="en-US" sz="1000" b="1" dirty="0">
                <a:solidFill>
                  <a:srgbClr val="231F20"/>
                </a:solidFill>
                <a:latin typeface="Minion Pro"/>
                <a:cs typeface="Minion Pro"/>
              </a:rPr>
              <a:t>r</a:t>
            </a:r>
            <a:r>
              <a:rPr lang="en-US" sz="1000" b="1" spc="5" dirty="0">
                <a:solidFill>
                  <a:srgbClr val="231F20"/>
                </a:solidFill>
                <a:latin typeface="Minion Pro"/>
                <a:cs typeface="Minion Pro"/>
              </a:rPr>
              <a:t>i</a:t>
            </a:r>
            <a:r>
              <a:rPr lang="en-US" sz="1000" b="1" dirty="0">
                <a:solidFill>
                  <a:srgbClr val="231F20"/>
                </a:solidFill>
                <a:latin typeface="Minion Pro"/>
                <a:cs typeface="Minion Pro"/>
              </a:rPr>
              <a:t>cs</a:t>
            </a:r>
            <a:endParaRPr lang="en-US" sz="1000" dirty="0">
              <a:latin typeface="Minion Pro"/>
              <a:cs typeface="Minion Pro"/>
            </a:endParaRPr>
          </a:p>
        </p:txBody>
      </p:sp>
      <p:graphicFrame>
        <p:nvGraphicFramePr>
          <p:cNvPr id="12" name="Table 11" descr="Health Determinant and Correlate Metrics&#10;List of Helath Care Access and Quality Metrics"/>
          <p:cNvGraphicFramePr>
            <a:graphicFrameLocks noGrp="1"/>
          </p:cNvGraphicFramePr>
          <p:nvPr>
            <p:extLst>
              <p:ext uri="{D42A27DB-BD31-4B8C-83A1-F6EECF244321}">
                <p14:modId xmlns:p14="http://schemas.microsoft.com/office/powerpoint/2010/main" val="1089719815"/>
              </p:ext>
            </p:extLst>
          </p:nvPr>
        </p:nvGraphicFramePr>
        <p:xfrm>
          <a:off x="5334000" y="2152541"/>
          <a:ext cx="1112774" cy="1224889"/>
        </p:xfrm>
        <a:graphic>
          <a:graphicData uri="http://schemas.openxmlformats.org/drawingml/2006/table">
            <a:tbl>
              <a:tblPr firstRow="1" bandRow="1">
                <a:tableStyleId>{2D5ABB26-0587-4C30-8999-92F81FD0307C}</a:tableStyleId>
              </a:tblPr>
              <a:tblGrid>
                <a:gridCol w="1112774">
                  <a:extLst>
                    <a:ext uri="{9D8B030D-6E8A-4147-A177-3AD203B41FA5}">
                      <a16:colId xmlns:a16="http://schemas.microsoft.com/office/drawing/2014/main" val="20000"/>
                    </a:ext>
                  </a:extLst>
                </a:gridCol>
              </a:tblGrid>
              <a:tr h="291727">
                <a:tc>
                  <a:txBody>
                    <a:bodyPr/>
                    <a:lstStyle/>
                    <a:p>
                      <a:pPr marL="60960" marR="53340" indent="171450">
                        <a:lnSpc>
                          <a:spcPct val="100000"/>
                        </a:lnSpc>
                      </a:pPr>
                      <a:r>
                        <a:rPr sz="1000" b="1" spc="-25" dirty="0">
                          <a:solidFill>
                            <a:srgbClr val="231F20"/>
                          </a:solidFill>
                          <a:latin typeface="Minion Pro"/>
                          <a:cs typeface="Minion Pro"/>
                        </a:rPr>
                        <a:t>H</a:t>
                      </a:r>
                      <a:r>
                        <a:rPr sz="1000" b="1" spc="5" dirty="0">
                          <a:solidFill>
                            <a:srgbClr val="231F20"/>
                          </a:solidFill>
                          <a:latin typeface="Minion Pro"/>
                          <a:cs typeface="Minion Pro"/>
                        </a:rPr>
                        <a:t>ea</a:t>
                      </a:r>
                      <a:r>
                        <a:rPr sz="1000" b="1" spc="-5" dirty="0">
                          <a:solidFill>
                            <a:srgbClr val="231F20"/>
                          </a:solidFill>
                          <a:latin typeface="Minion Pro"/>
                          <a:cs typeface="Minion Pro"/>
                        </a:rPr>
                        <a:t>l</a:t>
                      </a:r>
                      <a:r>
                        <a:rPr sz="1000" b="1" dirty="0">
                          <a:solidFill>
                            <a:srgbClr val="231F20"/>
                          </a:solidFill>
                          <a:latin typeface="Minion Pro"/>
                          <a:cs typeface="Minion Pro"/>
                        </a:rPr>
                        <a:t>th </a:t>
                      </a:r>
                      <a:r>
                        <a:rPr sz="1000" b="1" spc="10" dirty="0">
                          <a:solidFill>
                            <a:srgbClr val="231F20"/>
                          </a:solidFill>
                          <a:latin typeface="Minion Pro"/>
                          <a:cs typeface="Minion Pro"/>
                        </a:rPr>
                        <a:t>C</a:t>
                      </a:r>
                      <a:r>
                        <a:rPr sz="1000" b="1" spc="-5" dirty="0">
                          <a:solidFill>
                            <a:srgbClr val="231F20"/>
                          </a:solidFill>
                          <a:latin typeface="Minion Pro"/>
                          <a:cs typeface="Minion Pro"/>
                        </a:rPr>
                        <a:t>a</a:t>
                      </a:r>
                      <a:r>
                        <a:rPr sz="1000" b="1" spc="-10" dirty="0">
                          <a:solidFill>
                            <a:srgbClr val="231F20"/>
                          </a:solidFill>
                          <a:latin typeface="Minion Pro"/>
                          <a:cs typeface="Minion Pro"/>
                        </a:rPr>
                        <a:t>r</a:t>
                      </a:r>
                      <a:r>
                        <a:rPr sz="1000" b="1" dirty="0">
                          <a:solidFill>
                            <a:srgbClr val="231F20"/>
                          </a:solidFill>
                          <a:latin typeface="Minion Pro"/>
                          <a:cs typeface="Minion Pro"/>
                        </a:rPr>
                        <a:t>e (</a:t>
                      </a:r>
                      <a:r>
                        <a:rPr sz="1000" b="1" spc="-30" dirty="0">
                          <a:solidFill>
                            <a:srgbClr val="231F20"/>
                          </a:solidFill>
                          <a:latin typeface="Minion Pro"/>
                          <a:cs typeface="Minion Pro"/>
                        </a:rPr>
                        <a:t>A</a:t>
                      </a:r>
                      <a:r>
                        <a:rPr sz="1000" b="1" dirty="0">
                          <a:solidFill>
                            <a:srgbClr val="231F20"/>
                          </a:solidFill>
                          <a:latin typeface="Minion Pro"/>
                          <a:cs typeface="Minion Pro"/>
                        </a:rPr>
                        <a:t>ccess &amp; </a:t>
                      </a:r>
                      <a:r>
                        <a:rPr sz="1000" b="1" spc="5" dirty="0">
                          <a:solidFill>
                            <a:srgbClr val="231F20"/>
                          </a:solidFill>
                          <a:latin typeface="Minion Pro"/>
                          <a:cs typeface="Minion Pro"/>
                        </a:rPr>
                        <a:t>Q</a:t>
                      </a:r>
                      <a:r>
                        <a:rPr sz="1000" b="1" dirty="0">
                          <a:solidFill>
                            <a:srgbClr val="231F20"/>
                          </a:solidFill>
                          <a:latin typeface="Minion Pro"/>
                          <a:cs typeface="Minion Pro"/>
                        </a:rPr>
                        <a:t>u</a:t>
                      </a:r>
                      <a:r>
                        <a:rPr sz="1000" b="1" spc="5" dirty="0">
                          <a:solidFill>
                            <a:srgbClr val="231F20"/>
                          </a:solidFill>
                          <a:latin typeface="Minion Pro"/>
                          <a:cs typeface="Minion Pro"/>
                        </a:rPr>
                        <a:t>a</a:t>
                      </a:r>
                      <a:r>
                        <a:rPr sz="1000" b="1" dirty="0">
                          <a:solidFill>
                            <a:srgbClr val="231F20"/>
                          </a:solidFill>
                          <a:latin typeface="Minion Pro"/>
                          <a:cs typeface="Minion Pro"/>
                        </a:rPr>
                        <a:t>l</a:t>
                      </a:r>
                      <a:r>
                        <a:rPr sz="1000" b="1" spc="-5" dirty="0">
                          <a:solidFill>
                            <a:srgbClr val="231F20"/>
                          </a:solidFill>
                          <a:latin typeface="Minion Pro"/>
                          <a:cs typeface="Minion Pro"/>
                        </a:rPr>
                        <a:t>it</a:t>
                      </a:r>
                      <a:r>
                        <a:rPr sz="1000" b="1" dirty="0">
                          <a:solidFill>
                            <a:srgbClr val="231F20"/>
                          </a:solidFill>
                          <a:latin typeface="Minion Pro"/>
                          <a:cs typeface="Minion Pro"/>
                        </a:rPr>
                        <a:t>y)</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0">
                      <a:solidFill>
                        <a:srgbClr val="055EAA"/>
                      </a:solidFill>
                      <a:prstDash val="solid"/>
                    </a:lnT>
                    <a:lnB w="6351">
                      <a:solidFill>
                        <a:srgbClr val="055EAA"/>
                      </a:solidFill>
                      <a:prstDash val="solid"/>
                    </a:lnB>
                  </a:tcPr>
                </a:tc>
                <a:extLst>
                  <a:ext uri="{0D108BD9-81ED-4DB2-BD59-A6C34878D82A}">
                    <a16:rowId xmlns:a16="http://schemas.microsoft.com/office/drawing/2014/main" val="10000"/>
                  </a:ext>
                </a:extLst>
              </a:tr>
              <a:tr h="291727">
                <a:tc>
                  <a:txBody>
                    <a:bodyPr/>
                    <a:lstStyle/>
                    <a:p>
                      <a:pPr marL="226060" marR="108585" indent="-110489">
                        <a:lnSpc>
                          <a:spcPct val="100000"/>
                        </a:lnSpc>
                      </a:pPr>
                      <a:r>
                        <a:rPr sz="1000" spc="-25" dirty="0">
                          <a:solidFill>
                            <a:srgbClr val="231F20"/>
                          </a:solidFill>
                          <a:latin typeface="Minion Pro"/>
                          <a:cs typeface="Minion Pro"/>
                        </a:rPr>
                        <a:t>H</a:t>
                      </a:r>
                      <a:r>
                        <a:rPr sz="1000" spc="5" dirty="0">
                          <a:solidFill>
                            <a:srgbClr val="231F20"/>
                          </a:solidFill>
                          <a:latin typeface="Minion Pro"/>
                          <a:cs typeface="Minion Pro"/>
                        </a:rPr>
                        <a:t>ea</a:t>
                      </a:r>
                      <a:r>
                        <a:rPr sz="1000" spc="-15" dirty="0">
                          <a:solidFill>
                            <a:srgbClr val="231F20"/>
                          </a:solidFill>
                          <a:latin typeface="Minion Pro"/>
                          <a:cs typeface="Minion Pro"/>
                        </a:rPr>
                        <a:t>l</a:t>
                      </a:r>
                      <a:r>
                        <a:rPr sz="1000" spc="5" dirty="0">
                          <a:solidFill>
                            <a:srgbClr val="231F20"/>
                          </a:solidFill>
                          <a:latin typeface="Minion Pro"/>
                          <a:cs typeface="Minion Pro"/>
                        </a:rPr>
                        <a:t>t</a:t>
                      </a:r>
                      <a:r>
                        <a:rPr sz="1000" dirty="0">
                          <a:solidFill>
                            <a:srgbClr val="231F20"/>
                          </a:solidFill>
                          <a:latin typeface="Minion Pro"/>
                          <a:cs typeface="Minion Pro"/>
                        </a:rPr>
                        <a:t>h </a:t>
                      </a:r>
                      <a:r>
                        <a:rPr sz="1000" spc="-20" dirty="0">
                          <a:solidFill>
                            <a:srgbClr val="231F20"/>
                          </a:solidFill>
                          <a:latin typeface="Minion Pro"/>
                          <a:cs typeface="Minion Pro"/>
                        </a:rPr>
                        <a:t>I</a:t>
                      </a:r>
                      <a:r>
                        <a:rPr sz="1000" spc="-10" dirty="0">
                          <a:solidFill>
                            <a:srgbClr val="231F20"/>
                          </a:solidFill>
                          <a:latin typeface="Minion Pro"/>
                          <a:cs typeface="Minion Pro"/>
                        </a:rPr>
                        <a:t>n</a:t>
                      </a:r>
                      <a:r>
                        <a:rPr sz="1000" spc="-5" dirty="0">
                          <a:solidFill>
                            <a:srgbClr val="231F20"/>
                          </a:solidFill>
                          <a:latin typeface="Minion Pro"/>
                          <a:cs typeface="Minion Pro"/>
                        </a:rPr>
                        <a:t>s</a:t>
                      </a:r>
                      <a:r>
                        <a:rPr sz="1000" dirty="0">
                          <a:solidFill>
                            <a:srgbClr val="231F20"/>
                          </a:solidFill>
                          <a:latin typeface="Minion Pro"/>
                          <a:cs typeface="Minion Pro"/>
                        </a:rPr>
                        <a:t>ur</a:t>
                      </a:r>
                      <a:r>
                        <a:rPr sz="1000" spc="-10" dirty="0">
                          <a:solidFill>
                            <a:srgbClr val="231F20"/>
                          </a:solidFill>
                          <a:latin typeface="Minion Pro"/>
                          <a:cs typeface="Minion Pro"/>
                        </a:rPr>
                        <a:t>a</a:t>
                      </a:r>
                      <a:r>
                        <a:rPr sz="1000" spc="-5" dirty="0">
                          <a:solidFill>
                            <a:srgbClr val="231F20"/>
                          </a:solidFill>
                          <a:latin typeface="Minion Pro"/>
                          <a:cs typeface="Minion Pro"/>
                        </a:rPr>
                        <a:t>n</a:t>
                      </a:r>
                      <a:r>
                        <a:rPr sz="1000" dirty="0">
                          <a:solidFill>
                            <a:srgbClr val="231F20"/>
                          </a:solidFill>
                          <a:latin typeface="Minion Pro"/>
                          <a:cs typeface="Minion Pro"/>
                        </a:rPr>
                        <a:t>ce </a:t>
                      </a:r>
                      <a:r>
                        <a:rPr sz="1000" spc="15" dirty="0">
                          <a:solidFill>
                            <a:srgbClr val="231F20"/>
                          </a:solidFill>
                          <a:latin typeface="Minion Pro"/>
                          <a:cs typeface="Minion Pro"/>
                        </a:rPr>
                        <a:t>C</a:t>
                      </a:r>
                      <a:r>
                        <a:rPr sz="1000" spc="-20" dirty="0">
                          <a:solidFill>
                            <a:srgbClr val="231F20"/>
                          </a:solidFill>
                          <a:latin typeface="Minion Pro"/>
                          <a:cs typeface="Minion Pro"/>
                        </a:rPr>
                        <a:t>o</a:t>
                      </a:r>
                      <a:r>
                        <a:rPr sz="1000" spc="-10" dirty="0">
                          <a:solidFill>
                            <a:srgbClr val="231F20"/>
                          </a:solidFill>
                          <a:latin typeface="Minion Pro"/>
                          <a:cs typeface="Minion Pro"/>
                        </a:rPr>
                        <a:t>v</a:t>
                      </a:r>
                      <a:r>
                        <a:rPr sz="1000" dirty="0">
                          <a:solidFill>
                            <a:srgbClr val="231F20"/>
                          </a:solidFill>
                          <a:latin typeface="Minion Pro"/>
                          <a:cs typeface="Minion Pro"/>
                        </a:rPr>
                        <a:t>er</a:t>
                      </a:r>
                      <a:r>
                        <a:rPr sz="1000" spc="-5" dirty="0">
                          <a:solidFill>
                            <a:srgbClr val="231F20"/>
                          </a:solidFill>
                          <a:latin typeface="Minion Pro"/>
                          <a:cs typeface="Minion Pro"/>
                        </a:rPr>
                        <a:t>a</a:t>
                      </a:r>
                      <a:r>
                        <a:rPr sz="1000" spc="-10" dirty="0">
                          <a:solidFill>
                            <a:srgbClr val="231F20"/>
                          </a:solidFill>
                          <a:latin typeface="Minion Pro"/>
                          <a:cs typeface="Minion Pro"/>
                        </a:rPr>
                        <a:t>g</a:t>
                      </a:r>
                      <a:r>
                        <a:rPr sz="1000" dirty="0">
                          <a:solidFill>
                            <a:srgbClr val="231F20"/>
                          </a:solidFill>
                          <a:latin typeface="Minion Pro"/>
                          <a:cs typeface="Minion Pro"/>
                        </a:rPr>
                        <a:t>e (6)</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1"/>
                  </a:ext>
                </a:extLst>
              </a:tr>
              <a:tr h="310489">
                <a:tc>
                  <a:txBody>
                    <a:bodyPr/>
                    <a:lstStyle/>
                    <a:p>
                      <a:pPr marL="46990" marR="40005" indent="134620">
                        <a:lnSpc>
                          <a:spcPct val="100000"/>
                        </a:lnSpc>
                      </a:pPr>
                      <a:r>
                        <a:rPr sz="1000" spc="-10" dirty="0">
                          <a:solidFill>
                            <a:srgbClr val="231F20"/>
                          </a:solidFill>
                          <a:latin typeface="Minion Pro"/>
                          <a:cs typeface="Minion Pro"/>
                        </a:rPr>
                        <a:t>P</a:t>
                      </a:r>
                      <a:r>
                        <a:rPr sz="1000" spc="-15" dirty="0">
                          <a:solidFill>
                            <a:srgbClr val="231F20"/>
                          </a:solidFill>
                          <a:latin typeface="Minion Pro"/>
                          <a:cs typeface="Minion Pro"/>
                        </a:rPr>
                        <a:t>r</a:t>
                      </a:r>
                      <a:r>
                        <a:rPr sz="1000" spc="-20" dirty="0">
                          <a:solidFill>
                            <a:srgbClr val="231F20"/>
                          </a:solidFill>
                          <a:latin typeface="Minion Pro"/>
                          <a:cs typeface="Minion Pro"/>
                        </a:rPr>
                        <a:t>o</a:t>
                      </a:r>
                      <a:r>
                        <a:rPr sz="1000" dirty="0">
                          <a:solidFill>
                            <a:srgbClr val="231F20"/>
                          </a:solidFill>
                          <a:latin typeface="Minion Pro"/>
                          <a:cs typeface="Minion Pro"/>
                        </a:rPr>
                        <a:t>vider </a:t>
                      </a:r>
                      <a:r>
                        <a:rPr sz="1000" spc="15" dirty="0">
                          <a:solidFill>
                            <a:srgbClr val="231F20"/>
                          </a:solidFill>
                          <a:latin typeface="Minion Pro"/>
                          <a:cs typeface="Minion Pro"/>
                        </a:rPr>
                        <a:t>R</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dirty="0">
                          <a:solidFill>
                            <a:srgbClr val="231F20"/>
                          </a:solidFill>
                          <a:latin typeface="Minion Pro"/>
                          <a:cs typeface="Minion Pro"/>
                        </a:rPr>
                        <a:t>es (PC</a:t>
                      </a:r>
                      <a:r>
                        <a:rPr sz="1000" spc="-30" dirty="0">
                          <a:solidFill>
                            <a:srgbClr val="231F20"/>
                          </a:solidFill>
                          <a:latin typeface="Minion Pro"/>
                          <a:cs typeface="Minion Pro"/>
                        </a:rPr>
                        <a:t>P</a:t>
                      </a:r>
                      <a:r>
                        <a:rPr sz="1000" dirty="0">
                          <a:solidFill>
                            <a:srgbClr val="231F20"/>
                          </a:solidFill>
                          <a:latin typeface="Minion Pro"/>
                          <a:cs typeface="Minion Pro"/>
                        </a:rPr>
                        <a:t>s,</a:t>
                      </a:r>
                      <a:r>
                        <a:rPr sz="1000" spc="-10" dirty="0">
                          <a:solidFill>
                            <a:srgbClr val="231F20"/>
                          </a:solidFill>
                          <a:latin typeface="Minion Pro"/>
                          <a:cs typeface="Minion Pro"/>
                        </a:rPr>
                        <a:t> </a:t>
                      </a:r>
                      <a:r>
                        <a:rPr sz="1000" spc="5" dirty="0">
                          <a:solidFill>
                            <a:srgbClr val="231F20"/>
                          </a:solidFill>
                          <a:latin typeface="Minion Pro"/>
                          <a:cs typeface="Minion Pro"/>
                        </a:rPr>
                        <a:t>D</a:t>
                      </a:r>
                      <a:r>
                        <a:rPr sz="1000" dirty="0">
                          <a:solidFill>
                            <a:srgbClr val="231F20"/>
                          </a:solidFill>
                          <a:latin typeface="Minion Pro"/>
                          <a:cs typeface="Minion Pro"/>
                        </a:rPr>
                        <a:t>e</a:t>
                      </a:r>
                      <a:r>
                        <a:rPr sz="1000" spc="-20" dirty="0">
                          <a:solidFill>
                            <a:srgbClr val="231F20"/>
                          </a:solidFill>
                          <a:latin typeface="Minion Pro"/>
                          <a:cs typeface="Minion Pro"/>
                        </a:rPr>
                        <a:t>n</a:t>
                      </a:r>
                      <a:r>
                        <a:rPr sz="1000" spc="5" dirty="0">
                          <a:solidFill>
                            <a:srgbClr val="231F20"/>
                          </a:solidFill>
                          <a:latin typeface="Minion Pro"/>
                          <a:cs typeface="Minion Pro"/>
                        </a:rPr>
                        <a:t>t</a:t>
                      </a:r>
                      <a:r>
                        <a:rPr sz="1000" spc="-5" dirty="0">
                          <a:solidFill>
                            <a:srgbClr val="231F20"/>
                          </a:solidFill>
                          <a:latin typeface="Minion Pro"/>
                          <a:cs typeface="Minion Pro"/>
                        </a:rPr>
                        <a:t>is</a:t>
                      </a:r>
                      <a:r>
                        <a:rPr sz="1000" dirty="0">
                          <a:solidFill>
                            <a:srgbClr val="231F20"/>
                          </a:solidFill>
                          <a:latin typeface="Minion Pro"/>
                          <a:cs typeface="Minion Pro"/>
                        </a:rPr>
                        <a:t>ts)</a:t>
                      </a:r>
                      <a:r>
                        <a:rPr sz="1000" spc="-10" dirty="0">
                          <a:solidFill>
                            <a:srgbClr val="231F20"/>
                          </a:solidFill>
                          <a:latin typeface="Minion Pro"/>
                          <a:cs typeface="Minion Pro"/>
                        </a:rPr>
                        <a:t> </a:t>
                      </a:r>
                      <a:r>
                        <a:rPr sz="1000" dirty="0">
                          <a:solidFill>
                            <a:srgbClr val="231F20"/>
                          </a:solidFill>
                          <a:latin typeface="Minion Pro"/>
                          <a:cs typeface="Minion Pro"/>
                        </a:rPr>
                        <a:t>(5)</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2"/>
                  </a:ext>
                </a:extLst>
              </a:tr>
              <a:tr h="291727">
                <a:tc>
                  <a:txBody>
                    <a:bodyPr/>
                    <a:lstStyle/>
                    <a:p>
                      <a:pPr marL="75565" marR="67945" indent="66040">
                        <a:lnSpc>
                          <a:spcPct val="100000"/>
                        </a:lnSpc>
                      </a:pPr>
                      <a:r>
                        <a:rPr sz="1000" spc="-20" dirty="0">
                          <a:solidFill>
                            <a:srgbClr val="231F20"/>
                          </a:solidFill>
                          <a:latin typeface="Minion Pro"/>
                          <a:cs typeface="Minion Pro"/>
                        </a:rPr>
                        <a:t>A</a:t>
                      </a:r>
                      <a:r>
                        <a:rPr sz="1000" spc="-5" dirty="0">
                          <a:solidFill>
                            <a:srgbClr val="231F20"/>
                          </a:solidFill>
                          <a:latin typeface="Minion Pro"/>
                          <a:cs typeface="Minion Pro"/>
                        </a:rPr>
                        <a:t>s</a:t>
                      </a:r>
                      <a:r>
                        <a:rPr sz="1000" spc="5" dirty="0">
                          <a:solidFill>
                            <a:srgbClr val="231F20"/>
                          </a:solidFill>
                          <a:latin typeface="Minion Pro"/>
                          <a:cs typeface="Minion Pro"/>
                        </a:rPr>
                        <a:t>t</a:t>
                      </a:r>
                      <a:r>
                        <a:rPr sz="1000" dirty="0">
                          <a:solidFill>
                            <a:srgbClr val="231F20"/>
                          </a:solidFill>
                          <a:latin typeface="Minion Pro"/>
                          <a:cs typeface="Minion Pro"/>
                        </a:rPr>
                        <a:t>h</a:t>
                      </a:r>
                      <a:r>
                        <a:rPr sz="1000" spc="-5" dirty="0">
                          <a:solidFill>
                            <a:srgbClr val="231F20"/>
                          </a:solidFill>
                          <a:latin typeface="Minion Pro"/>
                          <a:cs typeface="Minion Pro"/>
                        </a:rPr>
                        <a:t>m</a:t>
                      </a:r>
                      <a:r>
                        <a:rPr sz="1000" dirty="0">
                          <a:solidFill>
                            <a:srgbClr val="231F20"/>
                          </a:solidFill>
                          <a:latin typeface="Minion Pro"/>
                          <a:cs typeface="Minion Pro"/>
                        </a:rPr>
                        <a:t>a-R</a:t>
                      </a:r>
                      <a:r>
                        <a:rPr sz="1000" spc="-5" dirty="0">
                          <a:solidFill>
                            <a:srgbClr val="231F20"/>
                          </a:solidFill>
                          <a:latin typeface="Minion Pro"/>
                          <a:cs typeface="Minion Pro"/>
                        </a:rPr>
                        <a:t>e</a:t>
                      </a:r>
                      <a:r>
                        <a:rPr sz="1000" dirty="0">
                          <a:solidFill>
                            <a:srgbClr val="231F20"/>
                          </a:solidFill>
                          <a:latin typeface="Minion Pro"/>
                          <a:cs typeface="Minion Pro"/>
                        </a:rPr>
                        <a:t>l</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e</a:t>
                      </a:r>
                      <a:r>
                        <a:rPr sz="1000" dirty="0">
                          <a:solidFill>
                            <a:srgbClr val="231F20"/>
                          </a:solidFill>
                          <a:latin typeface="Minion Pro"/>
                          <a:cs typeface="Minion Pro"/>
                        </a:rPr>
                        <a:t>d </a:t>
                      </a:r>
                      <a:r>
                        <a:rPr sz="1000" spc="-25" dirty="0">
                          <a:solidFill>
                            <a:srgbClr val="231F20"/>
                          </a:solidFill>
                          <a:latin typeface="Minion Pro"/>
                          <a:cs typeface="Minion Pro"/>
                        </a:rPr>
                        <a:t>H</a:t>
                      </a:r>
                      <a:r>
                        <a:rPr sz="1000" dirty="0">
                          <a:solidFill>
                            <a:srgbClr val="231F20"/>
                          </a:solidFill>
                          <a:latin typeface="Minion Pro"/>
                          <a:cs typeface="Minion Pro"/>
                        </a:rPr>
                        <a:t>o</a:t>
                      </a:r>
                      <a:r>
                        <a:rPr sz="1000" spc="-5" dirty="0">
                          <a:solidFill>
                            <a:srgbClr val="231F20"/>
                          </a:solidFill>
                          <a:latin typeface="Minion Pro"/>
                          <a:cs typeface="Minion Pro"/>
                        </a:rPr>
                        <a:t>s</a:t>
                      </a:r>
                      <a:r>
                        <a:rPr sz="1000" spc="-15" dirty="0">
                          <a:solidFill>
                            <a:srgbClr val="231F20"/>
                          </a:solidFill>
                          <a:latin typeface="Minion Pro"/>
                          <a:cs typeface="Minion Pro"/>
                        </a:rPr>
                        <a:t>pi</a:t>
                      </a:r>
                      <a:r>
                        <a:rPr sz="1000" spc="5" dirty="0">
                          <a:solidFill>
                            <a:srgbClr val="231F20"/>
                          </a:solidFill>
                          <a:latin typeface="Minion Pro"/>
                          <a:cs typeface="Minion Pro"/>
                        </a:rPr>
                        <a:t>ta</a:t>
                      </a:r>
                      <a:r>
                        <a:rPr sz="1000" dirty="0">
                          <a:solidFill>
                            <a:srgbClr val="231F20"/>
                          </a:solidFill>
                          <a:latin typeface="Minion Pro"/>
                          <a:cs typeface="Minion Pro"/>
                        </a:rPr>
                        <a:t>liz</a:t>
                      </a:r>
                      <a:r>
                        <a:rPr sz="1000" spc="-20" dirty="0">
                          <a:solidFill>
                            <a:srgbClr val="231F20"/>
                          </a:solidFill>
                          <a:latin typeface="Minion Pro"/>
                          <a:cs typeface="Minion Pro"/>
                        </a:rPr>
                        <a:t>a</a:t>
                      </a:r>
                      <a:r>
                        <a:rPr sz="1000" spc="5" dirty="0">
                          <a:solidFill>
                            <a:srgbClr val="231F20"/>
                          </a:solidFill>
                          <a:latin typeface="Minion Pro"/>
                          <a:cs typeface="Minion Pro"/>
                        </a:rPr>
                        <a:t>t</a:t>
                      </a:r>
                      <a:r>
                        <a:rPr sz="1000" dirty="0">
                          <a:solidFill>
                            <a:srgbClr val="231F20"/>
                          </a:solidFill>
                          <a:latin typeface="Minion Pro"/>
                          <a:cs typeface="Minion Pro"/>
                        </a:rPr>
                        <a:t>i</a:t>
                      </a:r>
                      <a:r>
                        <a:rPr sz="1000" spc="-15" dirty="0">
                          <a:solidFill>
                            <a:srgbClr val="231F20"/>
                          </a:solidFill>
                          <a:latin typeface="Minion Pro"/>
                          <a:cs typeface="Minion Pro"/>
                        </a:rPr>
                        <a:t>o</a:t>
                      </a:r>
                      <a:r>
                        <a:rPr sz="1000" dirty="0">
                          <a:solidFill>
                            <a:srgbClr val="231F20"/>
                          </a:solidFill>
                          <a:latin typeface="Minion Pro"/>
                          <a:cs typeface="Minion Pro"/>
                        </a:rPr>
                        <a:t>n (4)</a:t>
                      </a:r>
                      <a:endParaRPr sz="1000" dirty="0">
                        <a:latin typeface="Minion Pro"/>
                        <a:cs typeface="Minion Pro"/>
                      </a:endParaRPr>
                    </a:p>
                  </a:txBody>
                  <a:tcPr marL="0" marR="0" marT="0" marB="0">
                    <a:lnL w="6350">
                      <a:solidFill>
                        <a:srgbClr val="055EAA"/>
                      </a:solidFill>
                      <a:prstDash val="solid"/>
                    </a:lnL>
                    <a:lnR w="6350">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3"/>
                  </a:ext>
                </a:extLst>
              </a:tr>
            </a:tbl>
          </a:graphicData>
        </a:graphic>
      </p:graphicFrame>
      <p:graphicFrame>
        <p:nvGraphicFramePr>
          <p:cNvPr id="14" name="Table 13" descr="Health Determinant and Correlate Metrics&#10;List of Health Bevahiors Metrics"/>
          <p:cNvGraphicFramePr>
            <a:graphicFrameLocks noGrp="1"/>
          </p:cNvGraphicFramePr>
          <p:nvPr>
            <p:extLst>
              <p:ext uri="{D42A27DB-BD31-4B8C-83A1-F6EECF244321}">
                <p14:modId xmlns:p14="http://schemas.microsoft.com/office/powerpoint/2010/main" val="1403698439"/>
              </p:ext>
            </p:extLst>
          </p:nvPr>
        </p:nvGraphicFramePr>
        <p:xfrm>
          <a:off x="6477000" y="2152540"/>
          <a:ext cx="1051306" cy="2541934"/>
        </p:xfrm>
        <a:graphic>
          <a:graphicData uri="http://schemas.openxmlformats.org/drawingml/2006/table">
            <a:tbl>
              <a:tblPr firstRow="1" bandRow="1">
                <a:tableStyleId>{2D5ABB26-0587-4C30-8999-92F81FD0307C}</a:tableStyleId>
              </a:tblPr>
              <a:tblGrid>
                <a:gridCol w="1051306">
                  <a:extLst>
                    <a:ext uri="{9D8B030D-6E8A-4147-A177-3AD203B41FA5}">
                      <a16:colId xmlns:a16="http://schemas.microsoft.com/office/drawing/2014/main" val="20000"/>
                    </a:ext>
                  </a:extLst>
                </a:gridCol>
              </a:tblGrid>
              <a:tr h="298419">
                <a:tc>
                  <a:txBody>
                    <a:bodyPr/>
                    <a:lstStyle/>
                    <a:p>
                      <a:pPr marL="257810" marR="250190" indent="83820">
                        <a:lnSpc>
                          <a:spcPct val="100000"/>
                        </a:lnSpc>
                      </a:pPr>
                      <a:r>
                        <a:rPr sz="1000" b="1" spc="-25" dirty="0">
                          <a:solidFill>
                            <a:srgbClr val="231F20"/>
                          </a:solidFill>
                          <a:latin typeface="Minion Pro"/>
                          <a:cs typeface="Minion Pro"/>
                        </a:rPr>
                        <a:t>H</a:t>
                      </a:r>
                      <a:r>
                        <a:rPr sz="1000" b="1" spc="5" dirty="0">
                          <a:solidFill>
                            <a:srgbClr val="231F20"/>
                          </a:solidFill>
                          <a:latin typeface="Minion Pro"/>
                          <a:cs typeface="Minion Pro"/>
                        </a:rPr>
                        <a:t>ea</a:t>
                      </a:r>
                      <a:r>
                        <a:rPr sz="1000" b="1" spc="-5" dirty="0">
                          <a:solidFill>
                            <a:srgbClr val="231F20"/>
                          </a:solidFill>
                          <a:latin typeface="Minion Pro"/>
                          <a:cs typeface="Minion Pro"/>
                        </a:rPr>
                        <a:t>l</a:t>
                      </a:r>
                      <a:r>
                        <a:rPr sz="1000" b="1" dirty="0">
                          <a:solidFill>
                            <a:srgbClr val="231F20"/>
                          </a:solidFill>
                          <a:latin typeface="Minion Pro"/>
                          <a:cs typeface="Minion Pro"/>
                        </a:rPr>
                        <a:t>th </a:t>
                      </a:r>
                      <a:r>
                        <a:rPr sz="1000" b="1" spc="10" dirty="0">
                          <a:solidFill>
                            <a:srgbClr val="231F20"/>
                          </a:solidFill>
                          <a:latin typeface="Minion Pro"/>
                          <a:cs typeface="Minion Pro"/>
                        </a:rPr>
                        <a:t>B</a:t>
                      </a:r>
                      <a:r>
                        <a:rPr sz="1000" b="1" spc="-5" dirty="0">
                          <a:solidFill>
                            <a:srgbClr val="231F20"/>
                          </a:solidFill>
                          <a:latin typeface="Minion Pro"/>
                          <a:cs typeface="Minion Pro"/>
                        </a:rPr>
                        <a:t>e</a:t>
                      </a:r>
                      <a:r>
                        <a:rPr sz="1000" b="1" dirty="0">
                          <a:solidFill>
                            <a:srgbClr val="231F20"/>
                          </a:solidFill>
                          <a:latin typeface="Minion Pro"/>
                          <a:cs typeface="Minion Pro"/>
                        </a:rPr>
                        <a:t>h</a:t>
                      </a:r>
                      <a:r>
                        <a:rPr sz="1000" b="1" spc="-15" dirty="0">
                          <a:solidFill>
                            <a:srgbClr val="231F20"/>
                          </a:solidFill>
                          <a:latin typeface="Minion Pro"/>
                          <a:cs typeface="Minion Pro"/>
                        </a:rPr>
                        <a:t>a</a:t>
                      </a:r>
                      <a:r>
                        <a:rPr sz="1000" b="1" spc="10" dirty="0">
                          <a:solidFill>
                            <a:srgbClr val="231F20"/>
                          </a:solidFill>
                          <a:latin typeface="Minion Pro"/>
                          <a:cs typeface="Minion Pro"/>
                        </a:rPr>
                        <a:t>v</a:t>
                      </a:r>
                      <a:r>
                        <a:rPr sz="1000" b="1" spc="5" dirty="0">
                          <a:solidFill>
                            <a:srgbClr val="231F20"/>
                          </a:solidFill>
                          <a:latin typeface="Minion Pro"/>
                          <a:cs typeface="Minion Pro"/>
                        </a:rPr>
                        <a:t>i</a:t>
                      </a:r>
                      <a:r>
                        <a:rPr sz="1000" b="1" spc="-10" dirty="0">
                          <a:solidFill>
                            <a:srgbClr val="231F20"/>
                          </a:solidFill>
                          <a:latin typeface="Minion Pro"/>
                          <a:cs typeface="Minion Pro"/>
                        </a:rPr>
                        <a:t>o</a:t>
                      </a:r>
                      <a:r>
                        <a:rPr sz="1000" b="1" dirty="0">
                          <a:solidFill>
                            <a:srgbClr val="231F20"/>
                          </a:solidFill>
                          <a:latin typeface="Minion Pro"/>
                          <a:cs typeface="Minion Pro"/>
                        </a:rPr>
                        <a:t>rs</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0">
                      <a:solidFill>
                        <a:srgbClr val="055EAA"/>
                      </a:solidFill>
                      <a:prstDash val="solid"/>
                    </a:lnT>
                    <a:lnB w="6351">
                      <a:solidFill>
                        <a:srgbClr val="055EAA"/>
                      </a:solidFill>
                      <a:prstDash val="solid"/>
                    </a:lnB>
                  </a:tcPr>
                </a:tc>
                <a:extLst>
                  <a:ext uri="{0D108BD9-81ED-4DB2-BD59-A6C34878D82A}">
                    <a16:rowId xmlns:a16="http://schemas.microsoft.com/office/drawing/2014/main" val="10000"/>
                  </a:ext>
                </a:extLst>
              </a:tr>
              <a:tr h="298419">
                <a:tc>
                  <a:txBody>
                    <a:bodyPr/>
                    <a:lstStyle/>
                    <a:p>
                      <a:pPr marL="207010" marR="173355" indent="-26670">
                        <a:lnSpc>
                          <a:spcPct val="100000"/>
                        </a:lnSpc>
                      </a:pPr>
                      <a:r>
                        <a:rPr sz="1000" spc="-100" dirty="0">
                          <a:solidFill>
                            <a:srgbClr val="231F20"/>
                          </a:solidFill>
                          <a:latin typeface="Minion Pro"/>
                          <a:cs typeface="Minion Pro"/>
                        </a:rPr>
                        <a:t>T</a:t>
                      </a:r>
                      <a:r>
                        <a:rPr sz="1000" spc="-5" dirty="0">
                          <a:solidFill>
                            <a:srgbClr val="231F20"/>
                          </a:solidFill>
                          <a:latin typeface="Minion Pro"/>
                          <a:cs typeface="Minion Pro"/>
                        </a:rPr>
                        <a:t>o</a:t>
                      </a:r>
                      <a:r>
                        <a:rPr sz="1000" spc="5" dirty="0">
                          <a:solidFill>
                            <a:srgbClr val="231F20"/>
                          </a:solidFill>
                          <a:latin typeface="Minion Pro"/>
                          <a:cs typeface="Minion Pro"/>
                        </a:rPr>
                        <a:t>b</a:t>
                      </a:r>
                      <a:r>
                        <a:rPr sz="1000" dirty="0">
                          <a:solidFill>
                            <a:srgbClr val="231F20"/>
                          </a:solidFill>
                          <a:latin typeface="Minion Pro"/>
                          <a:cs typeface="Minion Pro"/>
                        </a:rPr>
                        <a:t>acco </a:t>
                      </a:r>
                      <a:r>
                        <a:rPr sz="1000" spc="-55" dirty="0">
                          <a:solidFill>
                            <a:srgbClr val="231F20"/>
                          </a:solidFill>
                          <a:latin typeface="Minion Pro"/>
                          <a:cs typeface="Minion Pro"/>
                        </a:rPr>
                        <a:t>U</a:t>
                      </a:r>
                      <a:r>
                        <a:rPr sz="1000" spc="5" dirty="0">
                          <a:solidFill>
                            <a:srgbClr val="231F20"/>
                          </a:solidFill>
                          <a:latin typeface="Minion Pro"/>
                          <a:cs typeface="Minion Pro"/>
                        </a:rPr>
                        <a:t>s</a:t>
                      </a:r>
                      <a:r>
                        <a:rPr sz="1000" dirty="0">
                          <a:solidFill>
                            <a:srgbClr val="231F20"/>
                          </a:solidFill>
                          <a:latin typeface="Minion Pro"/>
                          <a:cs typeface="Minion Pro"/>
                        </a:rPr>
                        <a:t>e/ </a:t>
                      </a:r>
                      <a:r>
                        <a:rPr sz="1000" spc="-10" dirty="0">
                          <a:solidFill>
                            <a:srgbClr val="231F20"/>
                          </a:solidFill>
                          <a:latin typeface="Minion Pro"/>
                          <a:cs typeface="Minion Pro"/>
                        </a:rPr>
                        <a:t>S</a:t>
                      </a:r>
                      <a:r>
                        <a:rPr sz="1000" spc="-5" dirty="0">
                          <a:solidFill>
                            <a:srgbClr val="231F20"/>
                          </a:solidFill>
                          <a:latin typeface="Minion Pro"/>
                          <a:cs typeface="Minion Pro"/>
                        </a:rPr>
                        <a:t>m</a:t>
                      </a:r>
                      <a:r>
                        <a:rPr sz="1000" spc="-10" dirty="0">
                          <a:solidFill>
                            <a:srgbClr val="231F20"/>
                          </a:solidFill>
                          <a:latin typeface="Minion Pro"/>
                          <a:cs typeface="Minion Pro"/>
                        </a:rPr>
                        <a:t>o</a:t>
                      </a:r>
                      <a:r>
                        <a:rPr sz="1000" dirty="0">
                          <a:solidFill>
                            <a:srgbClr val="231F20"/>
                          </a:solidFill>
                          <a:latin typeface="Minion Pro"/>
                          <a:cs typeface="Minion Pro"/>
                        </a:rPr>
                        <a:t>ki</a:t>
                      </a:r>
                      <a:r>
                        <a:rPr sz="1000" spc="-10" dirty="0">
                          <a:solidFill>
                            <a:srgbClr val="231F20"/>
                          </a:solidFill>
                          <a:latin typeface="Minion Pro"/>
                          <a:cs typeface="Minion Pro"/>
                        </a:rPr>
                        <a:t>n</a:t>
                      </a:r>
                      <a:r>
                        <a:rPr sz="1000" dirty="0">
                          <a:solidFill>
                            <a:srgbClr val="231F20"/>
                          </a:solidFill>
                          <a:latin typeface="Minion Pro"/>
                          <a:cs typeface="Minion Pro"/>
                        </a:rPr>
                        <a:t>g (8)</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1"/>
                  </a:ext>
                </a:extLst>
              </a:tr>
              <a:tr h="306408">
                <a:tc>
                  <a:txBody>
                    <a:bodyPr/>
                    <a:lstStyle/>
                    <a:p>
                      <a:pPr marL="447675" marR="91440" indent="-349250">
                        <a:lnSpc>
                          <a:spcPct val="100000"/>
                        </a:lnSpc>
                      </a:pPr>
                      <a:r>
                        <a:rPr sz="1000" spc="-5" dirty="0">
                          <a:solidFill>
                            <a:srgbClr val="231F20"/>
                          </a:solidFill>
                          <a:latin typeface="Minion Pro"/>
                          <a:cs typeface="Minion Pro"/>
                        </a:rPr>
                        <a:t>P</a:t>
                      </a:r>
                      <a:r>
                        <a:rPr sz="1000" spc="-25" dirty="0">
                          <a:solidFill>
                            <a:srgbClr val="231F20"/>
                          </a:solidFill>
                          <a:latin typeface="Minion Pro"/>
                          <a:cs typeface="Minion Pro"/>
                        </a:rPr>
                        <a:t>h</a:t>
                      </a:r>
                      <a:r>
                        <a:rPr sz="1000" dirty="0">
                          <a:solidFill>
                            <a:srgbClr val="231F20"/>
                          </a:solidFill>
                          <a:latin typeface="Minion Pro"/>
                          <a:cs typeface="Minion Pro"/>
                        </a:rPr>
                        <a:t>ysic</a:t>
                      </a:r>
                      <a:r>
                        <a:rPr sz="1000" spc="5" dirty="0">
                          <a:solidFill>
                            <a:srgbClr val="231F20"/>
                          </a:solidFill>
                          <a:latin typeface="Minion Pro"/>
                          <a:cs typeface="Minion Pro"/>
                        </a:rPr>
                        <a:t>a</a:t>
                      </a:r>
                      <a:r>
                        <a:rPr sz="1000" dirty="0">
                          <a:solidFill>
                            <a:srgbClr val="231F20"/>
                          </a:solidFill>
                          <a:latin typeface="Minion Pro"/>
                          <a:cs typeface="Minion Pro"/>
                        </a:rPr>
                        <a:t>l </a:t>
                      </a:r>
                      <a:r>
                        <a:rPr sz="1000" spc="-30" dirty="0">
                          <a:solidFill>
                            <a:srgbClr val="231F20"/>
                          </a:solidFill>
                          <a:latin typeface="Minion Pro"/>
                          <a:cs typeface="Minion Pro"/>
                        </a:rPr>
                        <a:t>A</a:t>
                      </a:r>
                      <a:r>
                        <a:rPr sz="1000" spc="5" dirty="0">
                          <a:solidFill>
                            <a:srgbClr val="231F20"/>
                          </a:solidFill>
                          <a:latin typeface="Minion Pro"/>
                          <a:cs typeface="Minion Pro"/>
                        </a:rPr>
                        <a:t>ct</a:t>
                      </a:r>
                      <a:r>
                        <a:rPr sz="1000" spc="-10" dirty="0">
                          <a:solidFill>
                            <a:srgbClr val="231F20"/>
                          </a:solidFill>
                          <a:latin typeface="Minion Pro"/>
                          <a:cs typeface="Minion Pro"/>
                        </a:rPr>
                        <a:t>i</a:t>
                      </a:r>
                      <a:r>
                        <a:rPr sz="1000" dirty="0">
                          <a:solidFill>
                            <a:srgbClr val="231F20"/>
                          </a:solidFill>
                          <a:latin typeface="Minion Pro"/>
                          <a:cs typeface="Minion Pro"/>
                        </a:rPr>
                        <a:t>v</a:t>
                      </a:r>
                      <a:r>
                        <a:rPr sz="1000" spc="-15" dirty="0">
                          <a:solidFill>
                            <a:srgbClr val="231F20"/>
                          </a:solidFill>
                          <a:latin typeface="Minion Pro"/>
                          <a:cs typeface="Minion Pro"/>
                        </a:rPr>
                        <a:t>i</a:t>
                      </a:r>
                      <a:r>
                        <a:rPr sz="1000" dirty="0">
                          <a:solidFill>
                            <a:srgbClr val="231F20"/>
                          </a:solidFill>
                          <a:latin typeface="Minion Pro"/>
                          <a:cs typeface="Minion Pro"/>
                        </a:rPr>
                        <a:t>ty (5)</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2"/>
                  </a:ext>
                </a:extLst>
              </a:tr>
              <a:tr h="311257">
                <a:tc>
                  <a:txBody>
                    <a:bodyPr/>
                    <a:lstStyle/>
                    <a:p>
                      <a:pPr marL="192405">
                        <a:lnSpc>
                          <a:spcPct val="100000"/>
                        </a:lnSpc>
                      </a:pPr>
                      <a:r>
                        <a:rPr sz="1000" spc="-35" dirty="0">
                          <a:solidFill>
                            <a:srgbClr val="231F20"/>
                          </a:solidFill>
                          <a:latin typeface="Minion Pro"/>
                          <a:cs typeface="Minion Pro"/>
                        </a:rPr>
                        <a:t>N</a:t>
                      </a:r>
                      <a:r>
                        <a:rPr sz="1000" spc="-15" dirty="0">
                          <a:solidFill>
                            <a:srgbClr val="231F20"/>
                          </a:solidFill>
                          <a:latin typeface="Minion Pro"/>
                          <a:cs typeface="Minion Pro"/>
                        </a:rPr>
                        <a:t>u</a:t>
                      </a:r>
                      <a:r>
                        <a:rPr sz="1000" spc="5" dirty="0">
                          <a:solidFill>
                            <a:srgbClr val="231F20"/>
                          </a:solidFill>
                          <a:latin typeface="Minion Pro"/>
                          <a:cs typeface="Minion Pro"/>
                        </a:rPr>
                        <a:t>tr</a:t>
                      </a:r>
                      <a:r>
                        <a:rPr sz="1000" spc="-15" dirty="0">
                          <a:solidFill>
                            <a:srgbClr val="231F20"/>
                          </a:solidFill>
                          <a:latin typeface="Minion Pro"/>
                          <a:cs typeface="Minion Pro"/>
                        </a:rPr>
                        <a:t>i</a:t>
                      </a:r>
                      <a:r>
                        <a:rPr sz="1000" spc="5" dirty="0">
                          <a:solidFill>
                            <a:srgbClr val="231F20"/>
                          </a:solidFill>
                          <a:latin typeface="Minion Pro"/>
                          <a:cs typeface="Minion Pro"/>
                        </a:rPr>
                        <a:t>t</a:t>
                      </a:r>
                      <a:r>
                        <a:rPr sz="1000" dirty="0">
                          <a:solidFill>
                            <a:srgbClr val="231F20"/>
                          </a:solidFill>
                          <a:latin typeface="Minion Pro"/>
                          <a:cs typeface="Minion Pro"/>
                        </a:rPr>
                        <a:t>i</a:t>
                      </a:r>
                      <a:r>
                        <a:rPr sz="1000" spc="-15" dirty="0">
                          <a:solidFill>
                            <a:srgbClr val="231F20"/>
                          </a:solidFill>
                          <a:latin typeface="Minion Pro"/>
                          <a:cs typeface="Minion Pro"/>
                        </a:rPr>
                        <a:t>o</a:t>
                      </a:r>
                      <a:r>
                        <a:rPr sz="1000" dirty="0">
                          <a:solidFill>
                            <a:srgbClr val="231F20"/>
                          </a:solidFill>
                          <a:latin typeface="Minion Pro"/>
                          <a:cs typeface="Minion Pro"/>
                        </a:rPr>
                        <a:t>n (4)</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3"/>
                  </a:ext>
                </a:extLst>
              </a:tr>
              <a:tr h="258289">
                <a:tc>
                  <a:txBody>
                    <a:bodyPr/>
                    <a:lstStyle/>
                    <a:p>
                      <a:pPr marL="156210">
                        <a:lnSpc>
                          <a:spcPct val="100000"/>
                        </a:lnSpc>
                      </a:pPr>
                      <a:r>
                        <a:rPr sz="1000" spc="-45" dirty="0">
                          <a:solidFill>
                            <a:srgbClr val="231F20"/>
                          </a:solidFill>
                          <a:latin typeface="Minion Pro"/>
                          <a:cs typeface="Minion Pro"/>
                        </a:rPr>
                        <a:t>U</a:t>
                      </a:r>
                      <a:r>
                        <a:rPr sz="1000" spc="-10" dirty="0">
                          <a:solidFill>
                            <a:srgbClr val="231F20"/>
                          </a:solidFill>
                          <a:latin typeface="Minion Pro"/>
                          <a:cs typeface="Minion Pro"/>
                        </a:rPr>
                        <a:t>n</a:t>
                      </a:r>
                      <a:r>
                        <a:rPr sz="1000" spc="5" dirty="0">
                          <a:solidFill>
                            <a:srgbClr val="231F20"/>
                          </a:solidFill>
                          <a:latin typeface="Minion Pro"/>
                          <a:cs typeface="Minion Pro"/>
                        </a:rPr>
                        <a:t>s</a:t>
                      </a:r>
                      <a:r>
                        <a:rPr sz="1000" spc="-10" dirty="0">
                          <a:solidFill>
                            <a:srgbClr val="231F20"/>
                          </a:solidFill>
                          <a:latin typeface="Minion Pro"/>
                          <a:cs typeface="Minion Pro"/>
                        </a:rPr>
                        <a:t>af</a:t>
                      </a:r>
                      <a:r>
                        <a:rPr sz="1000" dirty="0">
                          <a:solidFill>
                            <a:srgbClr val="231F20"/>
                          </a:solidFill>
                          <a:latin typeface="Minion Pro"/>
                          <a:cs typeface="Minion Pro"/>
                        </a:rPr>
                        <a:t>e </a:t>
                      </a:r>
                      <a:r>
                        <a:rPr sz="1000" spc="10" dirty="0">
                          <a:solidFill>
                            <a:srgbClr val="231F20"/>
                          </a:solidFill>
                          <a:latin typeface="Minion Pro"/>
                          <a:cs typeface="Minion Pro"/>
                        </a:rPr>
                        <a:t>S</a:t>
                      </a:r>
                      <a:r>
                        <a:rPr sz="1000" dirty="0">
                          <a:solidFill>
                            <a:srgbClr val="231F20"/>
                          </a:solidFill>
                          <a:latin typeface="Minion Pro"/>
                          <a:cs typeface="Minion Pro"/>
                        </a:rPr>
                        <a:t>ex (3)</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4"/>
                  </a:ext>
                </a:extLst>
              </a:tr>
              <a:tr h="258288">
                <a:tc>
                  <a:txBody>
                    <a:bodyPr/>
                    <a:lstStyle/>
                    <a:p>
                      <a:pPr marL="123825">
                        <a:lnSpc>
                          <a:spcPct val="100000"/>
                        </a:lnSpc>
                      </a:pPr>
                      <a:r>
                        <a:rPr sz="1000" dirty="0">
                          <a:solidFill>
                            <a:srgbClr val="231F20"/>
                          </a:solidFill>
                          <a:latin typeface="Minion Pro"/>
                          <a:cs typeface="Minion Pro"/>
                        </a:rPr>
                        <a:t>Alc</a:t>
                      </a:r>
                      <a:r>
                        <a:rPr sz="1000" spc="-10" dirty="0">
                          <a:solidFill>
                            <a:srgbClr val="231F20"/>
                          </a:solidFill>
                          <a:latin typeface="Minion Pro"/>
                          <a:cs typeface="Minion Pro"/>
                        </a:rPr>
                        <a:t>o</a:t>
                      </a:r>
                      <a:r>
                        <a:rPr sz="1000" spc="-5" dirty="0">
                          <a:solidFill>
                            <a:srgbClr val="231F20"/>
                          </a:solidFill>
                          <a:latin typeface="Minion Pro"/>
                          <a:cs typeface="Minion Pro"/>
                        </a:rPr>
                        <a:t>h</a:t>
                      </a:r>
                      <a:r>
                        <a:rPr sz="1000" spc="-10" dirty="0">
                          <a:solidFill>
                            <a:srgbClr val="231F20"/>
                          </a:solidFill>
                          <a:latin typeface="Minion Pro"/>
                          <a:cs typeface="Minion Pro"/>
                        </a:rPr>
                        <a:t>o</a:t>
                      </a:r>
                      <a:r>
                        <a:rPr sz="1000" dirty="0">
                          <a:solidFill>
                            <a:srgbClr val="231F20"/>
                          </a:solidFill>
                          <a:latin typeface="Minion Pro"/>
                          <a:cs typeface="Minion Pro"/>
                        </a:rPr>
                        <a:t>l </a:t>
                      </a:r>
                      <a:r>
                        <a:rPr sz="1000" spc="-55" dirty="0">
                          <a:solidFill>
                            <a:srgbClr val="231F20"/>
                          </a:solidFill>
                          <a:latin typeface="Minion Pro"/>
                          <a:cs typeface="Minion Pro"/>
                        </a:rPr>
                        <a:t>U</a:t>
                      </a:r>
                      <a:r>
                        <a:rPr sz="1000" spc="5" dirty="0">
                          <a:solidFill>
                            <a:srgbClr val="231F20"/>
                          </a:solidFill>
                          <a:latin typeface="Minion Pro"/>
                          <a:cs typeface="Minion Pro"/>
                        </a:rPr>
                        <a:t>s</a:t>
                      </a:r>
                      <a:r>
                        <a:rPr sz="1000" dirty="0">
                          <a:solidFill>
                            <a:srgbClr val="231F20"/>
                          </a:solidFill>
                          <a:latin typeface="Minion Pro"/>
                          <a:cs typeface="Minion Pro"/>
                        </a:rPr>
                        <a:t>e (4)</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5"/>
                  </a:ext>
                </a:extLst>
              </a:tr>
              <a:tr h="312483">
                <a:tc>
                  <a:txBody>
                    <a:bodyPr/>
                    <a:lstStyle/>
                    <a:p>
                      <a:pPr marL="125730">
                        <a:lnSpc>
                          <a:spcPct val="100000"/>
                        </a:lnSpc>
                      </a:pPr>
                      <a:r>
                        <a:rPr sz="1000" spc="10" dirty="0">
                          <a:solidFill>
                            <a:srgbClr val="231F20"/>
                          </a:solidFill>
                          <a:latin typeface="Minion Pro"/>
                          <a:cs typeface="Minion Pro"/>
                        </a:rPr>
                        <a:t>S</a:t>
                      </a:r>
                      <a:r>
                        <a:rPr sz="1000" spc="5" dirty="0">
                          <a:solidFill>
                            <a:srgbClr val="231F20"/>
                          </a:solidFill>
                          <a:latin typeface="Minion Pro"/>
                          <a:cs typeface="Minion Pro"/>
                        </a:rPr>
                        <a:t>e</a:t>
                      </a:r>
                      <a:r>
                        <a:rPr sz="1000" spc="-20" dirty="0">
                          <a:solidFill>
                            <a:srgbClr val="231F20"/>
                          </a:solidFill>
                          <a:latin typeface="Minion Pro"/>
                          <a:cs typeface="Minion Pro"/>
                        </a:rPr>
                        <a:t>a</a:t>
                      </a:r>
                      <a:r>
                        <a:rPr sz="1000" dirty="0">
                          <a:solidFill>
                            <a:srgbClr val="231F20"/>
                          </a:solidFill>
                          <a:latin typeface="Minion Pro"/>
                          <a:cs typeface="Minion Pro"/>
                        </a:rPr>
                        <a:t>t</a:t>
                      </a:r>
                      <a:r>
                        <a:rPr sz="1000" spc="5" dirty="0">
                          <a:solidFill>
                            <a:srgbClr val="231F20"/>
                          </a:solidFill>
                          <a:latin typeface="Minion Pro"/>
                          <a:cs typeface="Minion Pro"/>
                        </a:rPr>
                        <a:t>b</a:t>
                      </a:r>
                      <a:r>
                        <a:rPr sz="1000" spc="-5" dirty="0">
                          <a:solidFill>
                            <a:srgbClr val="231F20"/>
                          </a:solidFill>
                          <a:latin typeface="Minion Pro"/>
                          <a:cs typeface="Minion Pro"/>
                        </a:rPr>
                        <a:t>e</a:t>
                      </a:r>
                      <a:r>
                        <a:rPr sz="1000" spc="-15" dirty="0">
                          <a:solidFill>
                            <a:srgbClr val="231F20"/>
                          </a:solidFill>
                          <a:latin typeface="Minion Pro"/>
                          <a:cs typeface="Minion Pro"/>
                        </a:rPr>
                        <a:t>l</a:t>
                      </a:r>
                      <a:r>
                        <a:rPr sz="1000" dirty="0">
                          <a:solidFill>
                            <a:srgbClr val="231F20"/>
                          </a:solidFill>
                          <a:latin typeface="Minion Pro"/>
                          <a:cs typeface="Minion Pro"/>
                        </a:rPr>
                        <a:t>t </a:t>
                      </a:r>
                      <a:r>
                        <a:rPr sz="1000" spc="-55" dirty="0">
                          <a:solidFill>
                            <a:srgbClr val="231F20"/>
                          </a:solidFill>
                          <a:latin typeface="Minion Pro"/>
                          <a:cs typeface="Minion Pro"/>
                        </a:rPr>
                        <a:t>U</a:t>
                      </a:r>
                      <a:r>
                        <a:rPr sz="1000" spc="5" dirty="0">
                          <a:solidFill>
                            <a:srgbClr val="231F20"/>
                          </a:solidFill>
                          <a:latin typeface="Minion Pro"/>
                          <a:cs typeface="Minion Pro"/>
                        </a:rPr>
                        <a:t>s</a:t>
                      </a:r>
                      <a:r>
                        <a:rPr sz="1000" dirty="0">
                          <a:solidFill>
                            <a:srgbClr val="231F20"/>
                          </a:solidFill>
                          <a:latin typeface="Minion Pro"/>
                          <a:cs typeface="Minion Pro"/>
                        </a:rPr>
                        <a:t>e (3)</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1">
                      <a:solidFill>
                        <a:srgbClr val="055EAA"/>
                      </a:solidFill>
                      <a:prstDash val="solid"/>
                    </a:lnT>
                    <a:lnB w="6350">
                      <a:solidFill>
                        <a:srgbClr val="055EAA"/>
                      </a:solidFill>
                      <a:prstDash val="solid"/>
                    </a:lnB>
                  </a:tcPr>
                </a:tc>
                <a:extLst>
                  <a:ext uri="{0D108BD9-81ED-4DB2-BD59-A6C34878D82A}">
                    <a16:rowId xmlns:a16="http://schemas.microsoft.com/office/drawing/2014/main" val="10006"/>
                  </a:ext>
                </a:extLst>
              </a:tr>
              <a:tr h="485609">
                <a:tc>
                  <a:txBody>
                    <a:bodyPr/>
                    <a:lstStyle/>
                    <a:p>
                      <a:pPr marL="49530" marR="41910" indent="83820">
                        <a:lnSpc>
                          <a:spcPct val="100000"/>
                        </a:lnSpc>
                      </a:pPr>
                      <a:r>
                        <a:rPr sz="1000" spc="-20" dirty="0">
                          <a:solidFill>
                            <a:srgbClr val="231F20"/>
                          </a:solidFill>
                          <a:latin typeface="Minion Pro"/>
                          <a:cs typeface="Minion Pro"/>
                        </a:rPr>
                        <a:t>I</a:t>
                      </a:r>
                      <a:r>
                        <a:rPr sz="1000" dirty="0">
                          <a:solidFill>
                            <a:srgbClr val="231F20"/>
                          </a:solidFill>
                          <a:latin typeface="Minion Pro"/>
                          <a:cs typeface="Minion Pro"/>
                        </a:rPr>
                        <a:t>m</a:t>
                      </a:r>
                      <a:r>
                        <a:rPr sz="1000" spc="-20" dirty="0">
                          <a:solidFill>
                            <a:srgbClr val="231F20"/>
                          </a:solidFill>
                          <a:latin typeface="Minion Pro"/>
                          <a:cs typeface="Minion Pro"/>
                        </a:rPr>
                        <a:t>m</a:t>
                      </a:r>
                      <a:r>
                        <a:rPr sz="1000" dirty="0">
                          <a:solidFill>
                            <a:srgbClr val="231F20"/>
                          </a:solidFill>
                          <a:latin typeface="Minion Pro"/>
                          <a:cs typeface="Minion Pro"/>
                        </a:rPr>
                        <a:t>uniz</a:t>
                      </a:r>
                      <a:r>
                        <a:rPr sz="1000" spc="-20" dirty="0">
                          <a:solidFill>
                            <a:srgbClr val="231F20"/>
                          </a:solidFill>
                          <a:latin typeface="Minion Pro"/>
                          <a:cs typeface="Minion Pro"/>
                        </a:rPr>
                        <a:t>a</a:t>
                      </a:r>
                      <a:r>
                        <a:rPr sz="1000" spc="5" dirty="0">
                          <a:solidFill>
                            <a:srgbClr val="231F20"/>
                          </a:solidFill>
                          <a:latin typeface="Minion Pro"/>
                          <a:cs typeface="Minion Pro"/>
                        </a:rPr>
                        <a:t>t</a:t>
                      </a:r>
                      <a:r>
                        <a:rPr sz="1000" dirty="0">
                          <a:solidFill>
                            <a:srgbClr val="231F20"/>
                          </a:solidFill>
                          <a:latin typeface="Minion Pro"/>
                          <a:cs typeface="Minion Pro"/>
                        </a:rPr>
                        <a:t>i</a:t>
                      </a:r>
                      <a:r>
                        <a:rPr sz="1000" spc="-15" dirty="0">
                          <a:solidFill>
                            <a:srgbClr val="231F20"/>
                          </a:solidFill>
                          <a:latin typeface="Minion Pro"/>
                          <a:cs typeface="Minion Pro"/>
                        </a:rPr>
                        <a:t>o</a:t>
                      </a:r>
                      <a:r>
                        <a:rPr sz="1000" spc="-10" dirty="0">
                          <a:solidFill>
                            <a:srgbClr val="231F20"/>
                          </a:solidFill>
                          <a:latin typeface="Minion Pro"/>
                          <a:cs typeface="Minion Pro"/>
                        </a:rPr>
                        <a:t>n</a:t>
                      </a:r>
                      <a:r>
                        <a:rPr sz="1000" dirty="0">
                          <a:solidFill>
                            <a:srgbClr val="231F20"/>
                          </a:solidFill>
                          <a:latin typeface="Minion Pro"/>
                          <a:cs typeface="Minion Pro"/>
                        </a:rPr>
                        <a:t>s </a:t>
                      </a:r>
                      <a:r>
                        <a:rPr sz="1000" spc="-10" dirty="0">
                          <a:solidFill>
                            <a:srgbClr val="231F20"/>
                          </a:solidFill>
                          <a:latin typeface="Minion Pro"/>
                          <a:cs typeface="Minion Pro"/>
                        </a:rPr>
                        <a:t>a</a:t>
                      </a:r>
                      <a:r>
                        <a:rPr sz="1000" spc="-5" dirty="0">
                          <a:solidFill>
                            <a:srgbClr val="231F20"/>
                          </a:solidFill>
                          <a:latin typeface="Minion Pro"/>
                          <a:cs typeface="Minion Pro"/>
                        </a:rPr>
                        <a:t>n</a:t>
                      </a:r>
                      <a:r>
                        <a:rPr sz="1000" dirty="0">
                          <a:solidFill>
                            <a:srgbClr val="231F20"/>
                          </a:solidFill>
                          <a:latin typeface="Minion Pro"/>
                          <a:cs typeface="Minion Pro"/>
                        </a:rPr>
                        <a:t>d </a:t>
                      </a:r>
                      <a:r>
                        <a:rPr sz="1000" spc="10" dirty="0">
                          <a:solidFill>
                            <a:srgbClr val="231F20"/>
                          </a:solidFill>
                          <a:latin typeface="Minion Pro"/>
                          <a:cs typeface="Minion Pro"/>
                        </a:rPr>
                        <a:t>S</a:t>
                      </a:r>
                      <a:r>
                        <a:rPr sz="1000" dirty="0">
                          <a:solidFill>
                            <a:srgbClr val="231F20"/>
                          </a:solidFill>
                          <a:latin typeface="Minion Pro"/>
                          <a:cs typeface="Minion Pro"/>
                        </a:rPr>
                        <a:t>c</a:t>
                      </a:r>
                      <a:r>
                        <a:rPr sz="1000" spc="-15" dirty="0">
                          <a:solidFill>
                            <a:srgbClr val="231F20"/>
                          </a:solidFill>
                          <a:latin typeface="Minion Pro"/>
                          <a:cs typeface="Minion Pro"/>
                        </a:rPr>
                        <a:t>r</a:t>
                      </a:r>
                      <a:r>
                        <a:rPr sz="1000" spc="5" dirty="0">
                          <a:solidFill>
                            <a:srgbClr val="231F20"/>
                          </a:solidFill>
                          <a:latin typeface="Minion Pro"/>
                          <a:cs typeface="Minion Pro"/>
                        </a:rPr>
                        <a:t>e</a:t>
                      </a:r>
                      <a:r>
                        <a:rPr sz="1000" dirty="0">
                          <a:solidFill>
                            <a:srgbClr val="231F20"/>
                          </a:solidFill>
                          <a:latin typeface="Minion Pro"/>
                          <a:cs typeface="Minion Pro"/>
                        </a:rPr>
                        <a:t>eni</a:t>
                      </a:r>
                      <a:r>
                        <a:rPr sz="1000" spc="-10" dirty="0">
                          <a:solidFill>
                            <a:srgbClr val="231F20"/>
                          </a:solidFill>
                          <a:latin typeface="Minion Pro"/>
                          <a:cs typeface="Minion Pro"/>
                        </a:rPr>
                        <a:t>n</a:t>
                      </a:r>
                      <a:r>
                        <a:rPr sz="1000" dirty="0">
                          <a:solidFill>
                            <a:srgbClr val="231F20"/>
                          </a:solidFill>
                          <a:latin typeface="Minion Pro"/>
                          <a:cs typeface="Minion Pro"/>
                        </a:rPr>
                        <a:t>gs (5)</a:t>
                      </a:r>
                      <a:endParaRPr sz="1000" dirty="0">
                        <a:latin typeface="Minion Pro"/>
                        <a:cs typeface="Minion Pro"/>
                      </a:endParaRPr>
                    </a:p>
                  </a:txBody>
                  <a:tcPr marL="0" marR="0" marT="0" marB="0">
                    <a:lnL w="6350">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7"/>
                  </a:ext>
                </a:extLst>
              </a:tr>
            </a:tbl>
          </a:graphicData>
        </a:graphic>
      </p:graphicFrame>
      <p:graphicFrame>
        <p:nvGraphicFramePr>
          <p:cNvPr id="15" name="Table 14" descr="Health Determinant and Correlate Metrics&#10;List of Demographics &amp; Social Environment metrics"/>
          <p:cNvGraphicFramePr>
            <a:graphicFrameLocks noGrp="1"/>
          </p:cNvGraphicFramePr>
          <p:nvPr>
            <p:extLst>
              <p:ext uri="{D42A27DB-BD31-4B8C-83A1-F6EECF244321}">
                <p14:modId xmlns:p14="http://schemas.microsoft.com/office/powerpoint/2010/main" val="610480327"/>
              </p:ext>
            </p:extLst>
          </p:nvPr>
        </p:nvGraphicFramePr>
        <p:xfrm>
          <a:off x="7568184" y="2152540"/>
          <a:ext cx="1219200" cy="4226712"/>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276297">
                <a:tc>
                  <a:txBody>
                    <a:bodyPr/>
                    <a:lstStyle/>
                    <a:p>
                      <a:pPr marL="79375" marR="71755" indent="78105">
                        <a:lnSpc>
                          <a:spcPct val="100000"/>
                        </a:lnSpc>
                      </a:pPr>
                      <a:r>
                        <a:rPr sz="1000" b="1" dirty="0">
                          <a:solidFill>
                            <a:srgbClr val="231F20"/>
                          </a:solidFill>
                          <a:latin typeface="Minion Pro"/>
                          <a:cs typeface="Minion Pro"/>
                        </a:rPr>
                        <a:t>D</a:t>
                      </a:r>
                      <a:r>
                        <a:rPr sz="1000" b="1" spc="-5" dirty="0">
                          <a:solidFill>
                            <a:srgbClr val="231F20"/>
                          </a:solidFill>
                          <a:latin typeface="Minion Pro"/>
                          <a:cs typeface="Minion Pro"/>
                        </a:rPr>
                        <a:t>e</a:t>
                      </a:r>
                      <a:r>
                        <a:rPr sz="1000" b="1" dirty="0">
                          <a:solidFill>
                            <a:srgbClr val="231F20"/>
                          </a:solidFill>
                          <a:latin typeface="Minion Pro"/>
                          <a:cs typeface="Minion Pro"/>
                        </a:rPr>
                        <a:t>mo</a:t>
                      </a:r>
                      <a:r>
                        <a:rPr sz="1000" b="1" spc="5" dirty="0">
                          <a:solidFill>
                            <a:srgbClr val="231F20"/>
                          </a:solidFill>
                          <a:latin typeface="Minion Pro"/>
                          <a:cs typeface="Minion Pro"/>
                        </a:rPr>
                        <a:t>gr</a:t>
                      </a:r>
                      <a:r>
                        <a:rPr sz="1000" b="1" spc="-15" dirty="0">
                          <a:solidFill>
                            <a:srgbClr val="231F20"/>
                          </a:solidFill>
                          <a:latin typeface="Minion Pro"/>
                          <a:cs typeface="Minion Pro"/>
                        </a:rPr>
                        <a:t>a</a:t>
                      </a:r>
                      <a:r>
                        <a:rPr sz="1000" b="1" spc="-5" dirty="0">
                          <a:solidFill>
                            <a:srgbClr val="231F20"/>
                          </a:solidFill>
                          <a:latin typeface="Minion Pro"/>
                          <a:cs typeface="Minion Pro"/>
                        </a:rPr>
                        <a:t>p</a:t>
                      </a:r>
                      <a:r>
                        <a:rPr sz="1000" b="1" dirty="0">
                          <a:solidFill>
                            <a:srgbClr val="231F20"/>
                          </a:solidFill>
                          <a:latin typeface="Minion Pro"/>
                          <a:cs typeface="Minion Pro"/>
                        </a:rPr>
                        <a:t>h</a:t>
                      </a:r>
                      <a:r>
                        <a:rPr sz="1000" b="1" spc="5" dirty="0">
                          <a:solidFill>
                            <a:srgbClr val="231F20"/>
                          </a:solidFill>
                          <a:latin typeface="Minion Pro"/>
                          <a:cs typeface="Minion Pro"/>
                        </a:rPr>
                        <a:t>i</a:t>
                      </a:r>
                      <a:r>
                        <a:rPr sz="1000" b="1" dirty="0">
                          <a:solidFill>
                            <a:srgbClr val="231F20"/>
                          </a:solidFill>
                          <a:latin typeface="Minion Pro"/>
                          <a:cs typeface="Minion Pro"/>
                        </a:rPr>
                        <a:t>cs &amp; </a:t>
                      </a:r>
                      <a:r>
                        <a:rPr sz="1000" b="1" spc="10" dirty="0">
                          <a:solidFill>
                            <a:srgbClr val="231F20"/>
                          </a:solidFill>
                          <a:latin typeface="Minion Pro"/>
                          <a:cs typeface="Minion Pro"/>
                        </a:rPr>
                        <a:t>So</a:t>
                      </a:r>
                      <a:r>
                        <a:rPr sz="1000" b="1" dirty="0">
                          <a:solidFill>
                            <a:srgbClr val="231F20"/>
                          </a:solidFill>
                          <a:latin typeface="Minion Pro"/>
                          <a:cs typeface="Minion Pro"/>
                        </a:rPr>
                        <a:t>ci</a:t>
                      </a:r>
                      <a:r>
                        <a:rPr sz="1000" b="1" spc="5" dirty="0">
                          <a:solidFill>
                            <a:srgbClr val="231F20"/>
                          </a:solidFill>
                          <a:latin typeface="Minion Pro"/>
                          <a:cs typeface="Minion Pro"/>
                        </a:rPr>
                        <a:t>a</a:t>
                      </a:r>
                      <a:r>
                        <a:rPr sz="1000" b="1" dirty="0">
                          <a:solidFill>
                            <a:srgbClr val="231F20"/>
                          </a:solidFill>
                          <a:latin typeface="Minion Pro"/>
                          <a:cs typeface="Minion Pro"/>
                        </a:rPr>
                        <a:t>l E</a:t>
                      </a:r>
                      <a:r>
                        <a:rPr sz="1000" b="1" spc="-15" dirty="0">
                          <a:solidFill>
                            <a:srgbClr val="231F20"/>
                          </a:solidFill>
                          <a:latin typeface="Minion Pro"/>
                          <a:cs typeface="Minion Pro"/>
                        </a:rPr>
                        <a:t>n</a:t>
                      </a:r>
                      <a:r>
                        <a:rPr sz="1000" b="1" spc="10" dirty="0">
                          <a:solidFill>
                            <a:srgbClr val="231F20"/>
                          </a:solidFill>
                          <a:latin typeface="Minion Pro"/>
                          <a:cs typeface="Minion Pro"/>
                        </a:rPr>
                        <a:t>v</a:t>
                      </a:r>
                      <a:r>
                        <a:rPr sz="1000" b="1" dirty="0">
                          <a:solidFill>
                            <a:srgbClr val="231F20"/>
                          </a:solidFill>
                          <a:latin typeface="Minion Pro"/>
                          <a:cs typeface="Minion Pro"/>
                        </a:rPr>
                        <a:t>i</a:t>
                      </a:r>
                      <a:r>
                        <a:rPr sz="1000" b="1" spc="-10" dirty="0">
                          <a:solidFill>
                            <a:srgbClr val="231F20"/>
                          </a:solidFill>
                          <a:latin typeface="Minion Pro"/>
                          <a:cs typeface="Minion Pro"/>
                        </a:rPr>
                        <a:t>ro</a:t>
                      </a:r>
                      <a:r>
                        <a:rPr sz="1000" b="1" dirty="0">
                          <a:solidFill>
                            <a:srgbClr val="231F20"/>
                          </a:solidFill>
                          <a:latin typeface="Minion Pro"/>
                          <a:cs typeface="Minion Pro"/>
                        </a:rPr>
                        <a:t>nm</a:t>
                      </a:r>
                      <a:r>
                        <a:rPr sz="1000" b="1" spc="-5" dirty="0">
                          <a:solidFill>
                            <a:srgbClr val="231F20"/>
                          </a:solidFill>
                          <a:latin typeface="Minion Pro"/>
                          <a:cs typeface="Minion Pro"/>
                        </a:rPr>
                        <a:t>e</a:t>
                      </a:r>
                      <a:r>
                        <a:rPr sz="1000" b="1" spc="-10" dirty="0">
                          <a:solidFill>
                            <a:srgbClr val="231F20"/>
                          </a:solidFill>
                          <a:latin typeface="Minion Pro"/>
                          <a:cs typeface="Minion Pro"/>
                        </a:rPr>
                        <a:t>n</a:t>
                      </a:r>
                      <a:r>
                        <a:rPr sz="1000" b="1" dirty="0">
                          <a:solidFill>
                            <a:srgbClr val="231F20"/>
                          </a:solidFill>
                          <a:latin typeface="Minion Pro"/>
                          <a:cs typeface="Minion Pro"/>
                        </a:rPr>
                        <a:t>t</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1">
                      <a:solidFill>
                        <a:srgbClr val="055EAA"/>
                      </a:solidFill>
                      <a:prstDash val="solid"/>
                    </a:lnB>
                  </a:tcPr>
                </a:tc>
                <a:extLst>
                  <a:ext uri="{0D108BD9-81ED-4DB2-BD59-A6C34878D82A}">
                    <a16:rowId xmlns:a16="http://schemas.microsoft.com/office/drawing/2014/main" val="10000"/>
                  </a:ext>
                </a:extLst>
              </a:tr>
              <a:tr h="297625">
                <a:tc>
                  <a:txBody>
                    <a:bodyPr/>
                    <a:lstStyle/>
                    <a:p>
                      <a:pPr algn="ctr">
                        <a:lnSpc>
                          <a:spcPct val="100000"/>
                        </a:lnSpc>
                      </a:pPr>
                      <a:r>
                        <a:rPr sz="1000" spc="-15" dirty="0">
                          <a:solidFill>
                            <a:srgbClr val="231F20"/>
                          </a:solidFill>
                          <a:latin typeface="Minion Pro"/>
                          <a:cs typeface="Minion Pro"/>
                        </a:rPr>
                        <a:t>A</a:t>
                      </a:r>
                      <a:r>
                        <a:rPr sz="1000" spc="-10" dirty="0">
                          <a:solidFill>
                            <a:srgbClr val="231F20"/>
                          </a:solidFill>
                          <a:latin typeface="Minion Pro"/>
                          <a:cs typeface="Minion Pro"/>
                        </a:rPr>
                        <a:t>g</a:t>
                      </a:r>
                      <a:r>
                        <a:rPr sz="1000" dirty="0">
                          <a:solidFill>
                            <a:srgbClr val="231F20"/>
                          </a:solidFill>
                          <a:latin typeface="Minion Pro"/>
                          <a:cs typeface="Minion Pro"/>
                        </a:rPr>
                        <a:t>e (9)</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1"/>
                  </a:ext>
                </a:extLst>
              </a:tr>
              <a:tr h="308491">
                <a:tc>
                  <a:txBody>
                    <a:bodyPr/>
                    <a:lstStyle/>
                    <a:p>
                      <a:pPr algn="ctr">
                        <a:lnSpc>
                          <a:spcPct val="100000"/>
                        </a:lnSpc>
                      </a:pPr>
                      <a:r>
                        <a:rPr sz="1000" spc="10" dirty="0">
                          <a:solidFill>
                            <a:srgbClr val="231F20"/>
                          </a:solidFill>
                          <a:latin typeface="Minion Pro"/>
                          <a:cs typeface="Minion Pro"/>
                        </a:rPr>
                        <a:t>S</a:t>
                      </a:r>
                      <a:r>
                        <a:rPr sz="1000" dirty="0">
                          <a:solidFill>
                            <a:srgbClr val="231F20"/>
                          </a:solidFill>
                          <a:latin typeface="Minion Pro"/>
                          <a:cs typeface="Minion Pro"/>
                        </a:rPr>
                        <a:t>ex (6)</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2"/>
                  </a:ext>
                </a:extLst>
              </a:tr>
              <a:tr h="308729">
                <a:tc>
                  <a:txBody>
                    <a:bodyPr/>
                    <a:lstStyle/>
                    <a:p>
                      <a:pPr marL="141605">
                        <a:lnSpc>
                          <a:spcPct val="100000"/>
                        </a:lnSpc>
                      </a:pPr>
                      <a:r>
                        <a:rPr sz="1000" spc="15" dirty="0">
                          <a:solidFill>
                            <a:srgbClr val="231F20"/>
                          </a:solidFill>
                          <a:latin typeface="Minion Pro"/>
                          <a:cs typeface="Minion Pro"/>
                        </a:rPr>
                        <a:t>R</a:t>
                      </a:r>
                      <a:r>
                        <a:rPr sz="1000" dirty="0">
                          <a:solidFill>
                            <a:srgbClr val="231F20"/>
                          </a:solidFill>
                          <a:latin typeface="Minion Pro"/>
                          <a:cs typeface="Minion Pro"/>
                        </a:rPr>
                        <a:t>ace/</a:t>
                      </a:r>
                      <a:r>
                        <a:rPr sz="1000" spc="-25" dirty="0">
                          <a:solidFill>
                            <a:srgbClr val="231F20"/>
                          </a:solidFill>
                          <a:latin typeface="Minion Pro"/>
                          <a:cs typeface="Minion Pro"/>
                        </a:rPr>
                        <a:t>E</a:t>
                      </a:r>
                      <a:r>
                        <a:rPr sz="1000" spc="5" dirty="0">
                          <a:solidFill>
                            <a:srgbClr val="231F20"/>
                          </a:solidFill>
                          <a:latin typeface="Minion Pro"/>
                          <a:cs typeface="Minion Pro"/>
                        </a:rPr>
                        <a:t>t</a:t>
                      </a:r>
                      <a:r>
                        <a:rPr sz="1000" dirty="0">
                          <a:solidFill>
                            <a:srgbClr val="231F20"/>
                          </a:solidFill>
                          <a:latin typeface="Minion Pro"/>
                          <a:cs typeface="Minion Pro"/>
                        </a:rPr>
                        <a:t>hnic</a:t>
                      </a:r>
                      <a:r>
                        <a:rPr sz="1000" spc="-15" dirty="0">
                          <a:solidFill>
                            <a:srgbClr val="231F20"/>
                          </a:solidFill>
                          <a:latin typeface="Minion Pro"/>
                          <a:cs typeface="Minion Pro"/>
                        </a:rPr>
                        <a:t>i</a:t>
                      </a:r>
                      <a:r>
                        <a:rPr sz="1000" dirty="0">
                          <a:solidFill>
                            <a:srgbClr val="231F20"/>
                          </a:solidFill>
                          <a:latin typeface="Minion Pro"/>
                          <a:cs typeface="Minion Pro"/>
                        </a:rPr>
                        <a:t>ty (9)</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3"/>
                  </a:ext>
                </a:extLst>
              </a:tr>
              <a:tr h="260046">
                <a:tc>
                  <a:txBody>
                    <a:bodyPr/>
                    <a:lstStyle/>
                    <a:p>
                      <a:pPr marL="325120">
                        <a:lnSpc>
                          <a:spcPct val="100000"/>
                        </a:lnSpc>
                      </a:pPr>
                      <a:r>
                        <a:rPr sz="1000" spc="-20" dirty="0">
                          <a:solidFill>
                            <a:srgbClr val="231F20"/>
                          </a:solidFill>
                          <a:latin typeface="Minion Pro"/>
                          <a:cs typeface="Minion Pro"/>
                        </a:rPr>
                        <a:t>I</a:t>
                      </a:r>
                      <a:r>
                        <a:rPr sz="1000" spc="-5" dirty="0">
                          <a:solidFill>
                            <a:srgbClr val="231F20"/>
                          </a:solidFill>
                          <a:latin typeface="Minion Pro"/>
                          <a:cs typeface="Minion Pro"/>
                        </a:rPr>
                        <a:t>n</a:t>
                      </a:r>
                      <a:r>
                        <a:rPr sz="1000" dirty="0">
                          <a:solidFill>
                            <a:srgbClr val="231F20"/>
                          </a:solidFill>
                          <a:latin typeface="Minion Pro"/>
                          <a:cs typeface="Minion Pro"/>
                        </a:rPr>
                        <a:t>c</a:t>
                      </a:r>
                      <a:r>
                        <a:rPr sz="1000" spc="-15" dirty="0">
                          <a:solidFill>
                            <a:srgbClr val="231F20"/>
                          </a:solidFill>
                          <a:latin typeface="Minion Pro"/>
                          <a:cs typeface="Minion Pro"/>
                        </a:rPr>
                        <a:t>o</a:t>
                      </a:r>
                      <a:r>
                        <a:rPr sz="1000" spc="-5" dirty="0">
                          <a:solidFill>
                            <a:srgbClr val="231F20"/>
                          </a:solidFill>
                          <a:latin typeface="Minion Pro"/>
                          <a:cs typeface="Minion Pro"/>
                        </a:rPr>
                        <a:t>m</a:t>
                      </a:r>
                      <a:r>
                        <a:rPr sz="1000" dirty="0">
                          <a:solidFill>
                            <a:srgbClr val="231F20"/>
                          </a:solidFill>
                          <a:latin typeface="Minion Pro"/>
                          <a:cs typeface="Minion Pro"/>
                        </a:rPr>
                        <a:t>e (9)</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4"/>
                  </a:ext>
                </a:extLst>
              </a:tr>
              <a:tr h="260045">
                <a:tc>
                  <a:txBody>
                    <a:bodyPr/>
                    <a:lstStyle/>
                    <a:p>
                      <a:pPr marL="174625">
                        <a:lnSpc>
                          <a:spcPct val="100000"/>
                        </a:lnSpc>
                      </a:pPr>
                      <a:r>
                        <a:rPr sz="1000" spc="-35" dirty="0">
                          <a:solidFill>
                            <a:srgbClr val="231F20"/>
                          </a:solidFill>
                          <a:latin typeface="Minion Pro"/>
                          <a:cs typeface="Minion Pro"/>
                        </a:rPr>
                        <a:t>P</a:t>
                      </a:r>
                      <a:r>
                        <a:rPr sz="1000" spc="-20" dirty="0">
                          <a:solidFill>
                            <a:srgbClr val="231F20"/>
                          </a:solidFill>
                          <a:latin typeface="Minion Pro"/>
                          <a:cs typeface="Minion Pro"/>
                        </a:rPr>
                        <a:t>o</a:t>
                      </a:r>
                      <a:r>
                        <a:rPr sz="1000" spc="-10" dirty="0">
                          <a:solidFill>
                            <a:srgbClr val="231F20"/>
                          </a:solidFill>
                          <a:latin typeface="Minion Pro"/>
                          <a:cs typeface="Minion Pro"/>
                        </a:rPr>
                        <a:t>v</a:t>
                      </a:r>
                      <a:r>
                        <a:rPr sz="1000" dirty="0">
                          <a:solidFill>
                            <a:srgbClr val="231F20"/>
                          </a:solidFill>
                          <a:latin typeface="Minion Pro"/>
                          <a:cs typeface="Minion Pro"/>
                        </a:rPr>
                        <a:t>e</a:t>
                      </a:r>
                      <a:r>
                        <a:rPr sz="1000" spc="10" dirty="0">
                          <a:solidFill>
                            <a:srgbClr val="231F20"/>
                          </a:solidFill>
                          <a:latin typeface="Minion Pro"/>
                          <a:cs typeface="Minion Pro"/>
                        </a:rPr>
                        <a:t>r</a:t>
                      </a:r>
                      <a:r>
                        <a:rPr sz="1000" dirty="0">
                          <a:solidFill>
                            <a:srgbClr val="231F20"/>
                          </a:solidFill>
                          <a:latin typeface="Minion Pro"/>
                          <a:cs typeface="Minion Pro"/>
                        </a:rPr>
                        <a:t>ty </a:t>
                      </a:r>
                      <a:r>
                        <a:rPr sz="1000" spc="5" dirty="0">
                          <a:solidFill>
                            <a:srgbClr val="231F20"/>
                          </a:solidFill>
                          <a:latin typeface="Minion Pro"/>
                          <a:cs typeface="Minion Pro"/>
                        </a:rPr>
                        <a:t>Le</a:t>
                      </a:r>
                      <a:r>
                        <a:rPr sz="1000" spc="-10" dirty="0">
                          <a:solidFill>
                            <a:srgbClr val="231F20"/>
                          </a:solidFill>
                          <a:latin typeface="Minion Pro"/>
                          <a:cs typeface="Minion Pro"/>
                        </a:rPr>
                        <a:t>v</a:t>
                      </a:r>
                      <a:r>
                        <a:rPr sz="1000" spc="-5" dirty="0">
                          <a:solidFill>
                            <a:srgbClr val="231F20"/>
                          </a:solidFill>
                          <a:latin typeface="Minion Pro"/>
                          <a:cs typeface="Minion Pro"/>
                        </a:rPr>
                        <a:t>e</a:t>
                      </a:r>
                      <a:r>
                        <a:rPr sz="1000" dirty="0">
                          <a:solidFill>
                            <a:srgbClr val="231F20"/>
                          </a:solidFill>
                          <a:latin typeface="Minion Pro"/>
                          <a:cs typeface="Minion Pro"/>
                        </a:rPr>
                        <a:t>l (6)</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1">
                      <a:solidFill>
                        <a:srgbClr val="055EAA"/>
                      </a:solidFill>
                      <a:prstDash val="solid"/>
                    </a:lnB>
                  </a:tcPr>
                </a:tc>
                <a:extLst>
                  <a:ext uri="{0D108BD9-81ED-4DB2-BD59-A6C34878D82A}">
                    <a16:rowId xmlns:a16="http://schemas.microsoft.com/office/drawing/2014/main" val="10005"/>
                  </a:ext>
                </a:extLst>
              </a:tr>
              <a:tr h="260047">
                <a:tc>
                  <a:txBody>
                    <a:bodyPr/>
                    <a:lstStyle/>
                    <a:p>
                      <a:pPr marL="226695" marR="219075" indent="75565">
                        <a:lnSpc>
                          <a:spcPct val="100000"/>
                        </a:lnSpc>
                      </a:pPr>
                      <a:r>
                        <a:rPr sz="1000" spc="5" dirty="0">
                          <a:solidFill>
                            <a:srgbClr val="231F20"/>
                          </a:solidFill>
                          <a:latin typeface="Minion Pro"/>
                          <a:cs typeface="Minion Pro"/>
                        </a:rPr>
                        <a:t>E</a:t>
                      </a:r>
                      <a:r>
                        <a:rPr sz="1000" spc="-15" dirty="0">
                          <a:solidFill>
                            <a:srgbClr val="231F20"/>
                          </a:solidFill>
                          <a:latin typeface="Minion Pro"/>
                          <a:cs typeface="Minion Pro"/>
                        </a:rPr>
                        <a:t>d</a:t>
                      </a:r>
                      <a:r>
                        <a:rPr sz="1000" dirty="0">
                          <a:solidFill>
                            <a:srgbClr val="231F20"/>
                          </a:solidFill>
                          <a:latin typeface="Minion Pro"/>
                          <a:cs typeface="Minion Pro"/>
                        </a:rPr>
                        <a:t>uc</a:t>
                      </a:r>
                      <a:r>
                        <a:rPr sz="1000" spc="-20" dirty="0">
                          <a:solidFill>
                            <a:srgbClr val="231F20"/>
                          </a:solidFill>
                          <a:latin typeface="Minion Pro"/>
                          <a:cs typeface="Minion Pro"/>
                        </a:rPr>
                        <a:t>a</a:t>
                      </a:r>
                      <a:r>
                        <a:rPr sz="1000" spc="5" dirty="0">
                          <a:solidFill>
                            <a:srgbClr val="231F20"/>
                          </a:solidFill>
                          <a:latin typeface="Minion Pro"/>
                          <a:cs typeface="Minion Pro"/>
                        </a:rPr>
                        <a:t>t</a:t>
                      </a:r>
                      <a:r>
                        <a:rPr sz="1000" dirty="0">
                          <a:solidFill>
                            <a:srgbClr val="231F20"/>
                          </a:solidFill>
                          <a:latin typeface="Minion Pro"/>
                          <a:cs typeface="Minion Pro"/>
                        </a:rPr>
                        <a:t>i</a:t>
                      </a:r>
                      <a:r>
                        <a:rPr sz="1000" spc="-15" dirty="0">
                          <a:solidFill>
                            <a:srgbClr val="231F20"/>
                          </a:solidFill>
                          <a:latin typeface="Minion Pro"/>
                          <a:cs typeface="Minion Pro"/>
                        </a:rPr>
                        <a:t>o</a:t>
                      </a:r>
                      <a:r>
                        <a:rPr sz="1000" spc="-5" dirty="0">
                          <a:solidFill>
                            <a:srgbClr val="231F20"/>
                          </a:solidFill>
                          <a:latin typeface="Minion Pro"/>
                          <a:cs typeface="Minion Pro"/>
                        </a:rPr>
                        <a:t>n</a:t>
                      </a:r>
                      <a:r>
                        <a:rPr sz="1000" spc="5" dirty="0">
                          <a:solidFill>
                            <a:srgbClr val="231F20"/>
                          </a:solidFill>
                          <a:latin typeface="Minion Pro"/>
                          <a:cs typeface="Minion Pro"/>
                        </a:rPr>
                        <a:t>a</a:t>
                      </a:r>
                      <a:r>
                        <a:rPr sz="1000" dirty="0">
                          <a:solidFill>
                            <a:srgbClr val="231F20"/>
                          </a:solidFill>
                          <a:latin typeface="Minion Pro"/>
                          <a:cs typeface="Minion Pro"/>
                        </a:rPr>
                        <a:t>l </a:t>
                      </a:r>
                      <a:r>
                        <a:rPr sz="1000" spc="-45"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t</a:t>
                      </a:r>
                      <a:r>
                        <a:rPr sz="1000" spc="-10" dirty="0">
                          <a:solidFill>
                            <a:srgbClr val="231F20"/>
                          </a:solidFill>
                          <a:latin typeface="Minion Pro"/>
                          <a:cs typeface="Minion Pro"/>
                        </a:rPr>
                        <a:t>a</a:t>
                      </a:r>
                      <a:r>
                        <a:rPr sz="1000" dirty="0">
                          <a:solidFill>
                            <a:srgbClr val="231F20"/>
                          </a:solidFill>
                          <a:latin typeface="Minion Pro"/>
                          <a:cs typeface="Minion Pro"/>
                        </a:rPr>
                        <a:t>in</a:t>
                      </a:r>
                      <a:r>
                        <a:rPr sz="1000" spc="-5" dirty="0">
                          <a:solidFill>
                            <a:srgbClr val="231F20"/>
                          </a:solidFill>
                          <a:latin typeface="Minion Pro"/>
                          <a:cs typeface="Minion Pro"/>
                        </a:rPr>
                        <a:t>m</a:t>
                      </a:r>
                      <a:r>
                        <a:rPr sz="1000" dirty="0">
                          <a:solidFill>
                            <a:srgbClr val="231F20"/>
                          </a:solidFill>
                          <a:latin typeface="Minion Pro"/>
                          <a:cs typeface="Minion Pro"/>
                        </a:rPr>
                        <a:t>e</a:t>
                      </a:r>
                      <a:r>
                        <a:rPr sz="1000" spc="-20" dirty="0">
                          <a:solidFill>
                            <a:srgbClr val="231F20"/>
                          </a:solidFill>
                          <a:latin typeface="Minion Pro"/>
                          <a:cs typeface="Minion Pro"/>
                        </a:rPr>
                        <a:t>n</a:t>
                      </a:r>
                      <a:r>
                        <a:rPr sz="1000" dirty="0">
                          <a:solidFill>
                            <a:srgbClr val="231F20"/>
                          </a:solidFill>
                          <a:latin typeface="Minion Pro"/>
                          <a:cs typeface="Minion Pro"/>
                        </a:rPr>
                        <a:t>t (6)</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1">
                      <a:solidFill>
                        <a:srgbClr val="055EAA"/>
                      </a:solidFill>
                      <a:prstDash val="solid"/>
                    </a:lnT>
                    <a:lnB w="6350">
                      <a:solidFill>
                        <a:srgbClr val="055EAA"/>
                      </a:solidFill>
                      <a:prstDash val="solid"/>
                    </a:lnB>
                  </a:tcPr>
                </a:tc>
                <a:extLst>
                  <a:ext uri="{0D108BD9-81ED-4DB2-BD59-A6C34878D82A}">
                    <a16:rowId xmlns:a16="http://schemas.microsoft.com/office/drawing/2014/main" val="10006"/>
                  </a:ext>
                </a:extLst>
              </a:tr>
              <a:tr h="488911">
                <a:tc>
                  <a:txBody>
                    <a:bodyPr/>
                    <a:lstStyle/>
                    <a:p>
                      <a:pPr marL="365760" marR="270510" indent="-88265">
                        <a:lnSpc>
                          <a:spcPct val="100000"/>
                        </a:lnSpc>
                      </a:pPr>
                      <a:r>
                        <a:rPr sz="1000" dirty="0">
                          <a:solidFill>
                            <a:srgbClr val="231F20"/>
                          </a:solidFill>
                          <a:latin typeface="Minion Pro"/>
                          <a:cs typeface="Minion Pro"/>
                        </a:rPr>
                        <a:t>E</a:t>
                      </a:r>
                      <a:r>
                        <a:rPr sz="1000" spc="-20" dirty="0">
                          <a:solidFill>
                            <a:srgbClr val="231F20"/>
                          </a:solidFill>
                          <a:latin typeface="Minion Pro"/>
                          <a:cs typeface="Minion Pro"/>
                        </a:rPr>
                        <a:t>m</a:t>
                      </a:r>
                      <a:r>
                        <a:rPr sz="1000" spc="-10" dirty="0">
                          <a:solidFill>
                            <a:srgbClr val="231F20"/>
                          </a:solidFill>
                          <a:latin typeface="Minion Pro"/>
                          <a:cs typeface="Minion Pro"/>
                        </a:rPr>
                        <a:t>p</a:t>
                      </a:r>
                      <a:r>
                        <a:rPr sz="1000" dirty="0">
                          <a:solidFill>
                            <a:srgbClr val="231F20"/>
                          </a:solidFill>
                          <a:latin typeface="Minion Pro"/>
                          <a:cs typeface="Minion Pro"/>
                        </a:rPr>
                        <a:t>l</a:t>
                      </a:r>
                      <a:r>
                        <a:rPr sz="1000" spc="-20" dirty="0">
                          <a:solidFill>
                            <a:srgbClr val="231F20"/>
                          </a:solidFill>
                          <a:latin typeface="Minion Pro"/>
                          <a:cs typeface="Minion Pro"/>
                        </a:rPr>
                        <a:t>o</a:t>
                      </a:r>
                      <a:r>
                        <a:rPr sz="1000" dirty="0">
                          <a:solidFill>
                            <a:srgbClr val="231F20"/>
                          </a:solidFill>
                          <a:latin typeface="Minion Pro"/>
                          <a:cs typeface="Minion Pro"/>
                        </a:rPr>
                        <a:t>y</a:t>
                      </a:r>
                      <a:r>
                        <a:rPr sz="1000" spc="-5" dirty="0">
                          <a:solidFill>
                            <a:srgbClr val="231F20"/>
                          </a:solidFill>
                          <a:latin typeface="Minion Pro"/>
                          <a:cs typeface="Minion Pro"/>
                        </a:rPr>
                        <a:t>m</a:t>
                      </a:r>
                      <a:r>
                        <a:rPr sz="1000" dirty="0">
                          <a:solidFill>
                            <a:srgbClr val="231F20"/>
                          </a:solidFill>
                          <a:latin typeface="Minion Pro"/>
                          <a:cs typeface="Minion Pro"/>
                        </a:rPr>
                        <a:t>e</a:t>
                      </a:r>
                      <a:r>
                        <a:rPr sz="1000" spc="-20" dirty="0">
                          <a:solidFill>
                            <a:srgbClr val="231F20"/>
                          </a:solidFill>
                          <a:latin typeface="Minion Pro"/>
                          <a:cs typeface="Minion Pro"/>
                        </a:rPr>
                        <a:t>n</a:t>
                      </a:r>
                      <a:r>
                        <a:rPr sz="1000" dirty="0">
                          <a:solidFill>
                            <a:srgbClr val="231F20"/>
                          </a:solidFill>
                          <a:latin typeface="Minion Pro"/>
                          <a:cs typeface="Minion Pro"/>
                        </a:rPr>
                        <a:t>t </a:t>
                      </a:r>
                      <a:r>
                        <a:rPr sz="1000" spc="-15" dirty="0">
                          <a:solidFill>
                            <a:srgbClr val="231F20"/>
                          </a:solidFill>
                          <a:latin typeface="Minion Pro"/>
                          <a:cs typeface="Minion Pro"/>
                        </a:rPr>
                        <a:t>S</a:t>
                      </a:r>
                      <a:r>
                        <a:rPr sz="1000" spc="5" dirty="0">
                          <a:solidFill>
                            <a:srgbClr val="231F20"/>
                          </a:solidFill>
                          <a:latin typeface="Minion Pro"/>
                          <a:cs typeface="Minion Pro"/>
                        </a:rPr>
                        <a:t>t</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u</a:t>
                      </a:r>
                      <a:r>
                        <a:rPr sz="1000" dirty="0">
                          <a:solidFill>
                            <a:srgbClr val="231F20"/>
                          </a:solidFill>
                          <a:latin typeface="Minion Pro"/>
                          <a:cs typeface="Minion Pro"/>
                        </a:rPr>
                        <a:t>s (6)</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7"/>
                  </a:ext>
                </a:extLst>
              </a:tr>
              <a:tr h="145614">
                <a:tc>
                  <a:txBody>
                    <a:bodyPr/>
                    <a:lstStyle/>
                    <a:p>
                      <a:pPr marL="178435">
                        <a:lnSpc>
                          <a:spcPct val="100000"/>
                        </a:lnSpc>
                      </a:pPr>
                      <a:r>
                        <a:rPr sz="1000" spc="-20" dirty="0">
                          <a:solidFill>
                            <a:srgbClr val="231F20"/>
                          </a:solidFill>
                          <a:latin typeface="Minion Pro"/>
                          <a:cs typeface="Minion Pro"/>
                        </a:rPr>
                        <a:t>F</a:t>
                      </a:r>
                      <a:r>
                        <a:rPr sz="1000" spc="-15" dirty="0">
                          <a:solidFill>
                            <a:srgbClr val="231F20"/>
                          </a:solidFill>
                          <a:latin typeface="Minion Pro"/>
                          <a:cs typeface="Minion Pro"/>
                        </a:rPr>
                        <a:t>or</a:t>
                      </a:r>
                      <a:r>
                        <a:rPr sz="1000" dirty="0">
                          <a:solidFill>
                            <a:srgbClr val="231F20"/>
                          </a:solidFill>
                          <a:latin typeface="Minion Pro"/>
                          <a:cs typeface="Minion Pro"/>
                        </a:rPr>
                        <a:t>ei</a:t>
                      </a:r>
                      <a:r>
                        <a:rPr sz="1000" spc="5" dirty="0">
                          <a:solidFill>
                            <a:srgbClr val="231F20"/>
                          </a:solidFill>
                          <a:latin typeface="Minion Pro"/>
                          <a:cs typeface="Minion Pro"/>
                        </a:rPr>
                        <a:t>g</a:t>
                      </a:r>
                      <a:r>
                        <a:rPr sz="1000" dirty="0">
                          <a:solidFill>
                            <a:srgbClr val="231F20"/>
                          </a:solidFill>
                          <a:latin typeface="Minion Pro"/>
                          <a:cs typeface="Minion Pro"/>
                        </a:rPr>
                        <a:t>n </a:t>
                      </a:r>
                      <a:r>
                        <a:rPr sz="1000" spc="20" dirty="0">
                          <a:solidFill>
                            <a:srgbClr val="231F20"/>
                          </a:solidFill>
                          <a:latin typeface="Minion Pro"/>
                          <a:cs typeface="Minion Pro"/>
                        </a:rPr>
                        <a:t>B</a:t>
                      </a:r>
                      <a:r>
                        <a:rPr sz="1000" spc="-15" dirty="0">
                          <a:solidFill>
                            <a:srgbClr val="231F20"/>
                          </a:solidFill>
                          <a:latin typeface="Minion Pro"/>
                          <a:cs typeface="Minion Pro"/>
                        </a:rPr>
                        <a:t>o</a:t>
                      </a:r>
                      <a:r>
                        <a:rPr sz="1000" spc="5" dirty="0">
                          <a:solidFill>
                            <a:srgbClr val="231F20"/>
                          </a:solidFill>
                          <a:latin typeface="Minion Pro"/>
                          <a:cs typeface="Minion Pro"/>
                        </a:rPr>
                        <a:t>r</a:t>
                      </a:r>
                      <a:r>
                        <a:rPr sz="1000" dirty="0">
                          <a:solidFill>
                            <a:srgbClr val="231F20"/>
                          </a:solidFill>
                          <a:latin typeface="Minion Pro"/>
                          <a:cs typeface="Minion Pro"/>
                        </a:rPr>
                        <a:t>n (3)</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8"/>
                  </a:ext>
                </a:extLst>
              </a:tr>
              <a:tr h="145614">
                <a:tc>
                  <a:txBody>
                    <a:bodyPr/>
                    <a:lstStyle/>
                    <a:p>
                      <a:pPr marL="163195">
                        <a:lnSpc>
                          <a:spcPct val="100000"/>
                        </a:lnSpc>
                      </a:pPr>
                      <a:r>
                        <a:rPr sz="1000" spc="-25" dirty="0">
                          <a:solidFill>
                            <a:srgbClr val="231F20"/>
                          </a:solidFill>
                          <a:latin typeface="Minion Pro"/>
                          <a:cs typeface="Minion Pro"/>
                        </a:rPr>
                        <a:t>H</a:t>
                      </a:r>
                      <a:r>
                        <a:rPr sz="1000" spc="-15" dirty="0">
                          <a:solidFill>
                            <a:srgbClr val="231F20"/>
                          </a:solidFill>
                          <a:latin typeface="Minion Pro"/>
                          <a:cs typeface="Minion Pro"/>
                        </a:rPr>
                        <a:t>o</a:t>
                      </a:r>
                      <a:r>
                        <a:rPr sz="1000" spc="-5" dirty="0">
                          <a:solidFill>
                            <a:srgbClr val="231F20"/>
                          </a:solidFill>
                          <a:latin typeface="Minion Pro"/>
                          <a:cs typeface="Minion Pro"/>
                        </a:rPr>
                        <a:t>me</a:t>
                      </a:r>
                      <a:r>
                        <a:rPr sz="1000" dirty="0">
                          <a:solidFill>
                            <a:srgbClr val="231F20"/>
                          </a:solidFill>
                          <a:latin typeface="Minion Pro"/>
                          <a:cs typeface="Minion Pro"/>
                        </a:rPr>
                        <a:t>le</a:t>
                      </a:r>
                      <a:r>
                        <a:rPr sz="1000" spc="-5" dirty="0">
                          <a:solidFill>
                            <a:srgbClr val="231F20"/>
                          </a:solidFill>
                          <a:latin typeface="Minion Pro"/>
                          <a:cs typeface="Minion Pro"/>
                        </a:rPr>
                        <a:t>s</a:t>
                      </a:r>
                      <a:r>
                        <a:rPr sz="1000" dirty="0">
                          <a:solidFill>
                            <a:srgbClr val="231F20"/>
                          </a:solidFill>
                          <a:latin typeface="Minion Pro"/>
                          <a:cs typeface="Minion Pro"/>
                        </a:rPr>
                        <a:t>s</a:t>
                      </a:r>
                      <a:r>
                        <a:rPr sz="1000" spc="-5" dirty="0">
                          <a:solidFill>
                            <a:srgbClr val="231F20"/>
                          </a:solidFill>
                          <a:latin typeface="Minion Pro"/>
                          <a:cs typeface="Minion Pro"/>
                        </a:rPr>
                        <a:t>n</a:t>
                      </a:r>
                      <a:r>
                        <a:rPr sz="1000" dirty="0">
                          <a:solidFill>
                            <a:srgbClr val="231F20"/>
                          </a:solidFill>
                          <a:latin typeface="Minion Pro"/>
                          <a:cs typeface="Minion Pro"/>
                        </a:rPr>
                        <a:t>e</a:t>
                      </a:r>
                      <a:r>
                        <a:rPr sz="1000" spc="-5" dirty="0">
                          <a:solidFill>
                            <a:srgbClr val="231F20"/>
                          </a:solidFill>
                          <a:latin typeface="Minion Pro"/>
                          <a:cs typeface="Minion Pro"/>
                        </a:rPr>
                        <a:t>s</a:t>
                      </a:r>
                      <a:r>
                        <a:rPr sz="1000" dirty="0">
                          <a:solidFill>
                            <a:srgbClr val="231F20"/>
                          </a:solidFill>
                          <a:latin typeface="Minion Pro"/>
                          <a:cs typeface="Minion Pro"/>
                        </a:rPr>
                        <a:t>s (3)</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09"/>
                  </a:ext>
                </a:extLst>
              </a:tr>
              <a:tr h="260046">
                <a:tc>
                  <a:txBody>
                    <a:bodyPr/>
                    <a:lstStyle/>
                    <a:p>
                      <a:pPr marL="359410" marR="92075" indent="-260350">
                        <a:lnSpc>
                          <a:spcPct val="100000"/>
                        </a:lnSpc>
                      </a:pPr>
                      <a:r>
                        <a:rPr sz="1000" spc="15" dirty="0">
                          <a:solidFill>
                            <a:srgbClr val="231F20"/>
                          </a:solidFill>
                          <a:latin typeface="Minion Pro"/>
                          <a:cs typeface="Minion Pro"/>
                        </a:rPr>
                        <a:t>L</a:t>
                      </a:r>
                      <a:r>
                        <a:rPr sz="1000" spc="-10" dirty="0">
                          <a:solidFill>
                            <a:srgbClr val="231F20"/>
                          </a:solidFill>
                          <a:latin typeface="Minion Pro"/>
                          <a:cs typeface="Minion Pro"/>
                        </a:rPr>
                        <a:t>an</a:t>
                      </a:r>
                      <a:r>
                        <a:rPr sz="1000" dirty="0">
                          <a:solidFill>
                            <a:srgbClr val="231F20"/>
                          </a:solidFill>
                          <a:latin typeface="Minion Pro"/>
                          <a:cs typeface="Minion Pro"/>
                        </a:rPr>
                        <a:t>gu</a:t>
                      </a:r>
                      <a:r>
                        <a:rPr sz="1000" spc="-5" dirty="0">
                          <a:solidFill>
                            <a:srgbClr val="231F20"/>
                          </a:solidFill>
                          <a:latin typeface="Minion Pro"/>
                          <a:cs typeface="Minion Pro"/>
                        </a:rPr>
                        <a:t>a</a:t>
                      </a:r>
                      <a:r>
                        <a:rPr sz="1000" spc="-10" dirty="0">
                          <a:solidFill>
                            <a:srgbClr val="231F20"/>
                          </a:solidFill>
                          <a:latin typeface="Minion Pro"/>
                          <a:cs typeface="Minion Pro"/>
                        </a:rPr>
                        <a:t>g</a:t>
                      </a:r>
                      <a:r>
                        <a:rPr sz="1000" dirty="0">
                          <a:solidFill>
                            <a:srgbClr val="231F20"/>
                          </a:solidFill>
                          <a:latin typeface="Minion Pro"/>
                          <a:cs typeface="Minion Pro"/>
                        </a:rPr>
                        <a:t>e </a:t>
                      </a:r>
                      <a:r>
                        <a:rPr sz="1000" spc="-15" dirty="0">
                          <a:solidFill>
                            <a:srgbClr val="231F20"/>
                          </a:solidFill>
                          <a:latin typeface="Minion Pro"/>
                          <a:cs typeface="Minion Pro"/>
                        </a:rPr>
                        <a:t>S</a:t>
                      </a:r>
                      <a:r>
                        <a:rPr sz="1000" spc="5" dirty="0">
                          <a:solidFill>
                            <a:srgbClr val="231F20"/>
                          </a:solidFill>
                          <a:latin typeface="Minion Pro"/>
                          <a:cs typeface="Minion Pro"/>
                        </a:rPr>
                        <a:t>p</a:t>
                      </a:r>
                      <a:r>
                        <a:rPr sz="1000" spc="-10" dirty="0">
                          <a:solidFill>
                            <a:srgbClr val="231F20"/>
                          </a:solidFill>
                          <a:latin typeface="Minion Pro"/>
                          <a:cs typeface="Minion Pro"/>
                        </a:rPr>
                        <a:t>ok</a:t>
                      </a:r>
                      <a:r>
                        <a:rPr sz="1000" dirty="0">
                          <a:solidFill>
                            <a:srgbClr val="231F20"/>
                          </a:solidFill>
                          <a:latin typeface="Minion Pro"/>
                          <a:cs typeface="Minion Pro"/>
                        </a:rPr>
                        <a:t>en </a:t>
                      </a:r>
                      <a:r>
                        <a:rPr sz="1000" spc="-20" dirty="0">
                          <a:solidFill>
                            <a:srgbClr val="231F20"/>
                          </a:solidFill>
                          <a:latin typeface="Minion Pro"/>
                          <a:cs typeface="Minion Pro"/>
                        </a:rPr>
                        <a:t>a</a:t>
                      </a:r>
                      <a:r>
                        <a:rPr sz="1000" dirty="0">
                          <a:solidFill>
                            <a:srgbClr val="231F20"/>
                          </a:solidFill>
                          <a:latin typeface="Minion Pro"/>
                          <a:cs typeface="Minion Pro"/>
                        </a:rPr>
                        <a:t>t </a:t>
                      </a:r>
                      <a:r>
                        <a:rPr sz="1000" spc="-25" dirty="0">
                          <a:solidFill>
                            <a:srgbClr val="231F20"/>
                          </a:solidFill>
                          <a:latin typeface="Minion Pro"/>
                          <a:cs typeface="Minion Pro"/>
                        </a:rPr>
                        <a:t>H</a:t>
                      </a:r>
                      <a:r>
                        <a:rPr sz="1000" spc="-15" dirty="0">
                          <a:solidFill>
                            <a:srgbClr val="231F20"/>
                          </a:solidFill>
                          <a:latin typeface="Minion Pro"/>
                          <a:cs typeface="Minion Pro"/>
                        </a:rPr>
                        <a:t>o</a:t>
                      </a:r>
                      <a:r>
                        <a:rPr sz="1000" spc="-5" dirty="0">
                          <a:solidFill>
                            <a:srgbClr val="231F20"/>
                          </a:solidFill>
                          <a:latin typeface="Minion Pro"/>
                          <a:cs typeface="Minion Pro"/>
                        </a:rPr>
                        <a:t>m</a:t>
                      </a:r>
                      <a:r>
                        <a:rPr sz="1000" dirty="0">
                          <a:solidFill>
                            <a:srgbClr val="231F20"/>
                          </a:solidFill>
                          <a:latin typeface="Minion Pro"/>
                          <a:cs typeface="Minion Pro"/>
                        </a:rPr>
                        <a:t>e (3)</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10"/>
                  </a:ext>
                </a:extLst>
              </a:tr>
              <a:tr h="169265">
                <a:tc>
                  <a:txBody>
                    <a:bodyPr/>
                    <a:lstStyle/>
                    <a:p>
                      <a:pPr marL="164465">
                        <a:lnSpc>
                          <a:spcPct val="100000"/>
                        </a:lnSpc>
                      </a:pPr>
                      <a:r>
                        <a:rPr sz="1000" spc="-20" dirty="0">
                          <a:solidFill>
                            <a:srgbClr val="231F20"/>
                          </a:solidFill>
                          <a:latin typeface="Minion Pro"/>
                          <a:cs typeface="Minion Pro"/>
                        </a:rPr>
                        <a:t>M</a:t>
                      </a:r>
                      <a:r>
                        <a:rPr sz="1000" spc="-10" dirty="0">
                          <a:solidFill>
                            <a:srgbClr val="231F20"/>
                          </a:solidFill>
                          <a:latin typeface="Minion Pro"/>
                          <a:cs typeface="Minion Pro"/>
                        </a:rPr>
                        <a:t>a</a:t>
                      </a:r>
                      <a:r>
                        <a:rPr sz="1000" spc="5" dirty="0">
                          <a:solidFill>
                            <a:srgbClr val="231F20"/>
                          </a:solidFill>
                          <a:latin typeface="Minion Pro"/>
                          <a:cs typeface="Minion Pro"/>
                        </a:rPr>
                        <a:t>r</a:t>
                      </a:r>
                      <a:r>
                        <a:rPr sz="1000" spc="-15" dirty="0">
                          <a:solidFill>
                            <a:srgbClr val="231F20"/>
                          </a:solidFill>
                          <a:latin typeface="Minion Pro"/>
                          <a:cs typeface="Minion Pro"/>
                        </a:rPr>
                        <a:t>i</a:t>
                      </a:r>
                      <a:r>
                        <a:rPr sz="1000" spc="5" dirty="0">
                          <a:solidFill>
                            <a:srgbClr val="231F20"/>
                          </a:solidFill>
                          <a:latin typeface="Minion Pro"/>
                          <a:cs typeface="Minion Pro"/>
                        </a:rPr>
                        <a:t>ta</a:t>
                      </a:r>
                      <a:r>
                        <a:rPr sz="1000" dirty="0">
                          <a:solidFill>
                            <a:srgbClr val="231F20"/>
                          </a:solidFill>
                          <a:latin typeface="Minion Pro"/>
                          <a:cs typeface="Minion Pro"/>
                        </a:rPr>
                        <a:t>l </a:t>
                      </a:r>
                      <a:r>
                        <a:rPr sz="1000" spc="-15" dirty="0">
                          <a:solidFill>
                            <a:srgbClr val="231F20"/>
                          </a:solidFill>
                          <a:latin typeface="Minion Pro"/>
                          <a:cs typeface="Minion Pro"/>
                        </a:rPr>
                        <a:t>S</a:t>
                      </a:r>
                      <a:r>
                        <a:rPr sz="1000" spc="5" dirty="0">
                          <a:solidFill>
                            <a:srgbClr val="231F20"/>
                          </a:solidFill>
                          <a:latin typeface="Minion Pro"/>
                          <a:cs typeface="Minion Pro"/>
                        </a:rPr>
                        <a:t>t</a:t>
                      </a:r>
                      <a:r>
                        <a:rPr sz="1000" spc="-20" dirty="0">
                          <a:solidFill>
                            <a:srgbClr val="231F20"/>
                          </a:solidFill>
                          <a:latin typeface="Minion Pro"/>
                          <a:cs typeface="Minion Pro"/>
                        </a:rPr>
                        <a:t>a</a:t>
                      </a:r>
                      <a:r>
                        <a:rPr sz="1000" spc="-10" dirty="0">
                          <a:solidFill>
                            <a:srgbClr val="231F20"/>
                          </a:solidFill>
                          <a:latin typeface="Minion Pro"/>
                          <a:cs typeface="Minion Pro"/>
                        </a:rPr>
                        <a:t>t</a:t>
                      </a:r>
                      <a:r>
                        <a:rPr sz="1000" spc="-5" dirty="0">
                          <a:solidFill>
                            <a:srgbClr val="231F20"/>
                          </a:solidFill>
                          <a:latin typeface="Minion Pro"/>
                          <a:cs typeface="Minion Pro"/>
                        </a:rPr>
                        <a:t>u</a:t>
                      </a:r>
                      <a:r>
                        <a:rPr sz="1000" dirty="0">
                          <a:solidFill>
                            <a:srgbClr val="231F20"/>
                          </a:solidFill>
                          <a:latin typeface="Minion Pro"/>
                          <a:cs typeface="Minion Pro"/>
                        </a:rPr>
                        <a:t>s (3)</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11"/>
                  </a:ext>
                </a:extLst>
              </a:tr>
              <a:tr h="260045">
                <a:tc>
                  <a:txBody>
                    <a:bodyPr/>
                    <a:lstStyle/>
                    <a:p>
                      <a:pPr marL="91440" marR="84455" indent="33655">
                        <a:lnSpc>
                          <a:spcPct val="100000"/>
                        </a:lnSpc>
                      </a:pPr>
                      <a:r>
                        <a:rPr sz="1000" spc="5" dirty="0">
                          <a:solidFill>
                            <a:srgbClr val="231F20"/>
                          </a:solidFill>
                          <a:latin typeface="Minion Pro"/>
                          <a:cs typeface="Minion Pro"/>
                        </a:rPr>
                        <a:t>D</a:t>
                      </a:r>
                      <a:r>
                        <a:rPr sz="1000" spc="-15" dirty="0">
                          <a:solidFill>
                            <a:srgbClr val="231F20"/>
                          </a:solidFill>
                          <a:latin typeface="Minion Pro"/>
                          <a:cs typeface="Minion Pro"/>
                        </a:rPr>
                        <a:t>o</a:t>
                      </a:r>
                      <a:r>
                        <a:rPr sz="1000" spc="-5" dirty="0">
                          <a:solidFill>
                            <a:srgbClr val="231F20"/>
                          </a:solidFill>
                          <a:latin typeface="Minion Pro"/>
                          <a:cs typeface="Minion Pro"/>
                        </a:rPr>
                        <a:t>m</a:t>
                      </a:r>
                      <a:r>
                        <a:rPr sz="1000" dirty="0">
                          <a:solidFill>
                            <a:srgbClr val="231F20"/>
                          </a:solidFill>
                          <a:latin typeface="Minion Pro"/>
                          <a:cs typeface="Minion Pro"/>
                        </a:rPr>
                        <a:t>e</a:t>
                      </a:r>
                      <a:r>
                        <a:rPr sz="1000" spc="-5" dirty="0">
                          <a:solidFill>
                            <a:srgbClr val="231F20"/>
                          </a:solidFill>
                          <a:latin typeface="Minion Pro"/>
                          <a:cs typeface="Minion Pro"/>
                        </a:rPr>
                        <a:t>s</a:t>
                      </a:r>
                      <a:r>
                        <a:rPr sz="1000" spc="5" dirty="0">
                          <a:solidFill>
                            <a:srgbClr val="231F20"/>
                          </a:solidFill>
                          <a:latin typeface="Minion Pro"/>
                          <a:cs typeface="Minion Pro"/>
                        </a:rPr>
                        <a:t>t</a:t>
                      </a:r>
                      <a:r>
                        <a:rPr sz="1000" dirty="0">
                          <a:solidFill>
                            <a:srgbClr val="231F20"/>
                          </a:solidFill>
                          <a:latin typeface="Minion Pro"/>
                          <a:cs typeface="Minion Pro"/>
                        </a:rPr>
                        <a:t>ic </a:t>
                      </a:r>
                      <a:r>
                        <a:rPr sz="1000" spc="-50" dirty="0">
                          <a:solidFill>
                            <a:srgbClr val="231F20"/>
                          </a:solidFill>
                          <a:latin typeface="Minion Pro"/>
                          <a:cs typeface="Minion Pro"/>
                        </a:rPr>
                        <a:t>V</a:t>
                      </a:r>
                      <a:r>
                        <a:rPr sz="1000" dirty="0">
                          <a:solidFill>
                            <a:srgbClr val="231F20"/>
                          </a:solidFill>
                          <a:latin typeface="Minion Pro"/>
                          <a:cs typeface="Minion Pro"/>
                        </a:rPr>
                        <a:t>i</a:t>
                      </a:r>
                      <a:r>
                        <a:rPr sz="1000" spc="-10" dirty="0">
                          <a:solidFill>
                            <a:srgbClr val="231F20"/>
                          </a:solidFill>
                          <a:latin typeface="Minion Pro"/>
                          <a:cs typeface="Minion Pro"/>
                        </a:rPr>
                        <a:t>o</a:t>
                      </a:r>
                      <a:r>
                        <a:rPr sz="1000" dirty="0">
                          <a:solidFill>
                            <a:srgbClr val="231F20"/>
                          </a:solidFill>
                          <a:latin typeface="Minion Pro"/>
                          <a:cs typeface="Minion Pro"/>
                        </a:rPr>
                        <a:t>le</a:t>
                      </a:r>
                      <a:r>
                        <a:rPr sz="1000" spc="-5" dirty="0">
                          <a:solidFill>
                            <a:srgbClr val="231F20"/>
                          </a:solidFill>
                          <a:latin typeface="Minion Pro"/>
                          <a:cs typeface="Minion Pro"/>
                        </a:rPr>
                        <a:t>n</a:t>
                      </a:r>
                      <a:r>
                        <a:rPr sz="1000" dirty="0">
                          <a:solidFill>
                            <a:srgbClr val="231F20"/>
                          </a:solidFill>
                          <a:latin typeface="Minion Pro"/>
                          <a:cs typeface="Minion Pro"/>
                        </a:rPr>
                        <a:t>ce </a:t>
                      </a:r>
                      <a:r>
                        <a:rPr sz="1000" spc="-10" dirty="0">
                          <a:solidFill>
                            <a:srgbClr val="231F20"/>
                          </a:solidFill>
                          <a:latin typeface="Minion Pro"/>
                          <a:cs typeface="Minion Pro"/>
                        </a:rPr>
                        <a:t>a</a:t>
                      </a:r>
                      <a:r>
                        <a:rPr sz="1000" spc="-5" dirty="0">
                          <a:solidFill>
                            <a:srgbClr val="231F20"/>
                          </a:solidFill>
                          <a:latin typeface="Minion Pro"/>
                          <a:cs typeface="Minion Pro"/>
                        </a:rPr>
                        <a:t>n</a:t>
                      </a:r>
                      <a:r>
                        <a:rPr sz="1000" dirty="0">
                          <a:solidFill>
                            <a:srgbClr val="231F20"/>
                          </a:solidFill>
                          <a:latin typeface="Minion Pro"/>
                          <a:cs typeface="Minion Pro"/>
                        </a:rPr>
                        <a:t>d </a:t>
                      </a:r>
                      <a:r>
                        <a:rPr sz="1000" spc="5" dirty="0">
                          <a:solidFill>
                            <a:srgbClr val="231F20"/>
                          </a:solidFill>
                          <a:latin typeface="Minion Pro"/>
                          <a:cs typeface="Minion Pro"/>
                        </a:rPr>
                        <a:t>C</a:t>
                      </a:r>
                      <a:r>
                        <a:rPr sz="1000" dirty="0">
                          <a:solidFill>
                            <a:srgbClr val="231F20"/>
                          </a:solidFill>
                          <a:latin typeface="Minion Pro"/>
                          <a:cs typeface="Minion Pro"/>
                        </a:rPr>
                        <a:t>h</a:t>
                      </a:r>
                      <a:r>
                        <a:rPr sz="1000" spc="5" dirty="0">
                          <a:solidFill>
                            <a:srgbClr val="231F20"/>
                          </a:solidFill>
                          <a:latin typeface="Minion Pro"/>
                          <a:cs typeface="Minion Pro"/>
                        </a:rPr>
                        <a:t>i</a:t>
                      </a:r>
                      <a:r>
                        <a:rPr sz="1000" dirty="0">
                          <a:solidFill>
                            <a:srgbClr val="231F20"/>
                          </a:solidFill>
                          <a:latin typeface="Minion Pro"/>
                          <a:cs typeface="Minion Pro"/>
                        </a:rPr>
                        <a:t>ld </a:t>
                      </a:r>
                      <a:r>
                        <a:rPr sz="1000" spc="-30" dirty="0">
                          <a:solidFill>
                            <a:srgbClr val="231F20"/>
                          </a:solidFill>
                          <a:latin typeface="Minion Pro"/>
                          <a:cs typeface="Minion Pro"/>
                        </a:rPr>
                        <a:t>A</a:t>
                      </a:r>
                      <a:r>
                        <a:rPr sz="1000" spc="-15" dirty="0">
                          <a:solidFill>
                            <a:srgbClr val="231F20"/>
                          </a:solidFill>
                          <a:latin typeface="Minion Pro"/>
                          <a:cs typeface="Minion Pro"/>
                        </a:rPr>
                        <a:t>b</a:t>
                      </a:r>
                      <a:r>
                        <a:rPr sz="1000" spc="-5" dirty="0">
                          <a:solidFill>
                            <a:srgbClr val="231F20"/>
                          </a:solidFill>
                          <a:latin typeface="Minion Pro"/>
                          <a:cs typeface="Minion Pro"/>
                        </a:rPr>
                        <a:t>u</a:t>
                      </a:r>
                      <a:r>
                        <a:rPr sz="1000" spc="5" dirty="0">
                          <a:solidFill>
                            <a:srgbClr val="231F20"/>
                          </a:solidFill>
                          <a:latin typeface="Minion Pro"/>
                          <a:cs typeface="Minion Pro"/>
                        </a:rPr>
                        <a:t>s</a:t>
                      </a:r>
                      <a:r>
                        <a:rPr sz="1000" dirty="0">
                          <a:solidFill>
                            <a:srgbClr val="231F20"/>
                          </a:solidFill>
                          <a:latin typeface="Minion Pro"/>
                          <a:cs typeface="Minion Pro"/>
                        </a:rPr>
                        <a:t>e (3)</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12"/>
                  </a:ext>
                </a:extLst>
              </a:tr>
              <a:tr h="260046">
                <a:tc>
                  <a:txBody>
                    <a:bodyPr/>
                    <a:lstStyle/>
                    <a:p>
                      <a:pPr marL="531495" marR="90805" indent="-433705">
                        <a:lnSpc>
                          <a:spcPct val="100000"/>
                        </a:lnSpc>
                      </a:pPr>
                      <a:r>
                        <a:rPr sz="1000" spc="-50" dirty="0">
                          <a:solidFill>
                            <a:srgbClr val="231F20"/>
                          </a:solidFill>
                          <a:latin typeface="Minion Pro"/>
                          <a:cs typeface="Minion Pro"/>
                        </a:rPr>
                        <a:t>V</a:t>
                      </a:r>
                      <a:r>
                        <a:rPr sz="1000" dirty="0">
                          <a:solidFill>
                            <a:srgbClr val="231F20"/>
                          </a:solidFill>
                          <a:latin typeface="Minion Pro"/>
                          <a:cs typeface="Minion Pro"/>
                        </a:rPr>
                        <a:t>i</a:t>
                      </a:r>
                      <a:r>
                        <a:rPr sz="1000" spc="-10" dirty="0">
                          <a:solidFill>
                            <a:srgbClr val="231F20"/>
                          </a:solidFill>
                          <a:latin typeface="Minion Pro"/>
                          <a:cs typeface="Minion Pro"/>
                        </a:rPr>
                        <a:t>o</a:t>
                      </a:r>
                      <a:r>
                        <a:rPr sz="1000" dirty="0">
                          <a:solidFill>
                            <a:srgbClr val="231F20"/>
                          </a:solidFill>
                          <a:latin typeface="Minion Pro"/>
                          <a:cs typeface="Minion Pro"/>
                        </a:rPr>
                        <a:t>le</a:t>
                      </a:r>
                      <a:r>
                        <a:rPr sz="1000" spc="-5" dirty="0">
                          <a:solidFill>
                            <a:srgbClr val="231F20"/>
                          </a:solidFill>
                          <a:latin typeface="Minion Pro"/>
                          <a:cs typeface="Minion Pro"/>
                        </a:rPr>
                        <a:t>n</a:t>
                      </a:r>
                      <a:r>
                        <a:rPr sz="1000" dirty="0">
                          <a:solidFill>
                            <a:srgbClr val="231F20"/>
                          </a:solidFill>
                          <a:latin typeface="Minion Pro"/>
                          <a:cs typeface="Minion Pro"/>
                        </a:rPr>
                        <a:t>ce </a:t>
                      </a:r>
                      <a:r>
                        <a:rPr sz="1000" spc="-10" dirty="0">
                          <a:solidFill>
                            <a:srgbClr val="231F20"/>
                          </a:solidFill>
                          <a:latin typeface="Minion Pro"/>
                          <a:cs typeface="Minion Pro"/>
                        </a:rPr>
                        <a:t>a</a:t>
                      </a:r>
                      <a:r>
                        <a:rPr sz="1000" spc="-5" dirty="0">
                          <a:solidFill>
                            <a:srgbClr val="231F20"/>
                          </a:solidFill>
                          <a:latin typeface="Minion Pro"/>
                          <a:cs typeface="Minion Pro"/>
                        </a:rPr>
                        <a:t>n</a:t>
                      </a:r>
                      <a:r>
                        <a:rPr sz="1000" dirty="0">
                          <a:solidFill>
                            <a:srgbClr val="231F20"/>
                          </a:solidFill>
                          <a:latin typeface="Minion Pro"/>
                          <a:cs typeface="Minion Pro"/>
                        </a:rPr>
                        <a:t>d C</a:t>
                      </a:r>
                      <a:r>
                        <a:rPr sz="1000" spc="5" dirty="0">
                          <a:solidFill>
                            <a:srgbClr val="231F20"/>
                          </a:solidFill>
                          <a:latin typeface="Minion Pro"/>
                          <a:cs typeface="Minion Pro"/>
                        </a:rPr>
                        <a:t>r</a:t>
                      </a:r>
                      <a:r>
                        <a:rPr sz="1000" dirty="0">
                          <a:solidFill>
                            <a:srgbClr val="231F20"/>
                          </a:solidFill>
                          <a:latin typeface="Minion Pro"/>
                          <a:cs typeface="Minion Pro"/>
                        </a:rPr>
                        <a:t>i</a:t>
                      </a:r>
                      <a:r>
                        <a:rPr sz="1000" spc="-5" dirty="0">
                          <a:solidFill>
                            <a:srgbClr val="231F20"/>
                          </a:solidFill>
                          <a:latin typeface="Minion Pro"/>
                          <a:cs typeface="Minion Pro"/>
                        </a:rPr>
                        <a:t>m</a:t>
                      </a:r>
                      <a:r>
                        <a:rPr sz="1000" dirty="0">
                          <a:solidFill>
                            <a:srgbClr val="231F20"/>
                          </a:solidFill>
                          <a:latin typeface="Minion Pro"/>
                          <a:cs typeface="Minion Pro"/>
                        </a:rPr>
                        <a:t>e (4)</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13"/>
                  </a:ext>
                </a:extLst>
              </a:tr>
              <a:tr h="260046">
                <a:tc>
                  <a:txBody>
                    <a:bodyPr/>
                    <a:lstStyle/>
                    <a:p>
                      <a:pPr marL="313055" marR="76200" indent="-229870">
                        <a:lnSpc>
                          <a:spcPct val="100000"/>
                        </a:lnSpc>
                      </a:pPr>
                      <a:r>
                        <a:rPr sz="1000" spc="10" dirty="0">
                          <a:solidFill>
                            <a:srgbClr val="231F20"/>
                          </a:solidFill>
                          <a:latin typeface="Minion Pro"/>
                          <a:cs typeface="Minion Pro"/>
                        </a:rPr>
                        <a:t>S</a:t>
                      </a:r>
                      <a:r>
                        <a:rPr sz="1000" spc="5" dirty="0">
                          <a:solidFill>
                            <a:srgbClr val="231F20"/>
                          </a:solidFill>
                          <a:latin typeface="Minion Pro"/>
                          <a:cs typeface="Minion Pro"/>
                        </a:rPr>
                        <a:t>o</a:t>
                      </a:r>
                      <a:r>
                        <a:rPr sz="1000" dirty="0">
                          <a:solidFill>
                            <a:srgbClr val="231F20"/>
                          </a:solidFill>
                          <a:latin typeface="Minion Pro"/>
                          <a:cs typeface="Minion Pro"/>
                        </a:rPr>
                        <a:t>ci</a:t>
                      </a:r>
                      <a:r>
                        <a:rPr sz="1000" spc="5" dirty="0">
                          <a:solidFill>
                            <a:srgbClr val="231F20"/>
                          </a:solidFill>
                          <a:latin typeface="Minion Pro"/>
                          <a:cs typeface="Minion Pro"/>
                        </a:rPr>
                        <a:t>a</a:t>
                      </a:r>
                      <a:r>
                        <a:rPr sz="1000" dirty="0">
                          <a:solidFill>
                            <a:srgbClr val="231F20"/>
                          </a:solidFill>
                          <a:latin typeface="Minion Pro"/>
                          <a:cs typeface="Minion Pro"/>
                        </a:rPr>
                        <a:t>l </a:t>
                      </a:r>
                      <a:r>
                        <a:rPr sz="1000" spc="5" dirty="0">
                          <a:solidFill>
                            <a:srgbClr val="231F20"/>
                          </a:solidFill>
                          <a:latin typeface="Minion Pro"/>
                          <a:cs typeface="Minion Pro"/>
                        </a:rPr>
                        <a:t>C</a:t>
                      </a:r>
                      <a:r>
                        <a:rPr sz="1000" spc="-20" dirty="0">
                          <a:solidFill>
                            <a:srgbClr val="231F20"/>
                          </a:solidFill>
                          <a:latin typeface="Minion Pro"/>
                          <a:cs typeface="Minion Pro"/>
                        </a:rPr>
                        <a:t>a</a:t>
                      </a:r>
                      <a:r>
                        <a:rPr sz="1000" spc="-15" dirty="0">
                          <a:solidFill>
                            <a:srgbClr val="231F20"/>
                          </a:solidFill>
                          <a:latin typeface="Minion Pro"/>
                          <a:cs typeface="Minion Pro"/>
                        </a:rPr>
                        <a:t>pi</a:t>
                      </a:r>
                      <a:r>
                        <a:rPr sz="1000" spc="5" dirty="0">
                          <a:solidFill>
                            <a:srgbClr val="231F20"/>
                          </a:solidFill>
                          <a:latin typeface="Minion Pro"/>
                          <a:cs typeface="Minion Pro"/>
                        </a:rPr>
                        <a:t>ta</a:t>
                      </a:r>
                      <a:r>
                        <a:rPr sz="1000" dirty="0">
                          <a:solidFill>
                            <a:srgbClr val="231F20"/>
                          </a:solidFill>
                          <a:latin typeface="Minion Pro"/>
                          <a:cs typeface="Minion Pro"/>
                        </a:rPr>
                        <a:t>l/</a:t>
                      </a:r>
                      <a:r>
                        <a:rPr sz="1000" spc="10" dirty="0">
                          <a:solidFill>
                            <a:srgbClr val="231F20"/>
                          </a:solidFill>
                          <a:latin typeface="Minion Pro"/>
                          <a:cs typeface="Minion Pro"/>
                        </a:rPr>
                        <a:t>S</a:t>
                      </a:r>
                      <a:r>
                        <a:rPr sz="1000" spc="5" dirty="0">
                          <a:solidFill>
                            <a:srgbClr val="231F20"/>
                          </a:solidFill>
                          <a:latin typeface="Minion Pro"/>
                          <a:cs typeface="Minion Pro"/>
                        </a:rPr>
                        <a:t>o</a:t>
                      </a:r>
                      <a:r>
                        <a:rPr sz="1000" dirty="0">
                          <a:solidFill>
                            <a:srgbClr val="231F20"/>
                          </a:solidFill>
                          <a:latin typeface="Minion Pro"/>
                          <a:cs typeface="Minion Pro"/>
                        </a:rPr>
                        <a:t>ci</a:t>
                      </a:r>
                      <a:r>
                        <a:rPr sz="1000" spc="5" dirty="0">
                          <a:solidFill>
                            <a:srgbClr val="231F20"/>
                          </a:solidFill>
                          <a:latin typeface="Minion Pro"/>
                          <a:cs typeface="Minion Pro"/>
                        </a:rPr>
                        <a:t>a</a:t>
                      </a:r>
                      <a:r>
                        <a:rPr sz="1000" dirty="0">
                          <a:solidFill>
                            <a:srgbClr val="231F20"/>
                          </a:solidFill>
                          <a:latin typeface="Minion Pro"/>
                          <a:cs typeface="Minion Pro"/>
                        </a:rPr>
                        <a:t>l </a:t>
                      </a:r>
                      <a:r>
                        <a:rPr sz="1000" spc="-15" dirty="0">
                          <a:solidFill>
                            <a:srgbClr val="231F20"/>
                          </a:solidFill>
                          <a:latin typeface="Minion Pro"/>
                          <a:cs typeface="Minion Pro"/>
                        </a:rPr>
                        <a:t>Sup</a:t>
                      </a:r>
                      <a:r>
                        <a:rPr sz="1000" spc="5" dirty="0">
                          <a:solidFill>
                            <a:srgbClr val="231F20"/>
                          </a:solidFill>
                          <a:latin typeface="Minion Pro"/>
                          <a:cs typeface="Minion Pro"/>
                        </a:rPr>
                        <a:t>p</a:t>
                      </a:r>
                      <a:r>
                        <a:rPr sz="1000" spc="-15" dirty="0">
                          <a:solidFill>
                            <a:srgbClr val="231F20"/>
                          </a:solidFill>
                          <a:latin typeface="Minion Pro"/>
                          <a:cs typeface="Minion Pro"/>
                        </a:rPr>
                        <a:t>o</a:t>
                      </a:r>
                      <a:r>
                        <a:rPr sz="1000" spc="10" dirty="0">
                          <a:solidFill>
                            <a:srgbClr val="231F20"/>
                          </a:solidFill>
                          <a:latin typeface="Minion Pro"/>
                          <a:cs typeface="Minion Pro"/>
                        </a:rPr>
                        <a:t>r</a:t>
                      </a:r>
                      <a:r>
                        <a:rPr sz="1000" dirty="0">
                          <a:solidFill>
                            <a:srgbClr val="231F20"/>
                          </a:solidFill>
                          <a:latin typeface="Minion Pro"/>
                          <a:cs typeface="Minion Pro"/>
                        </a:rPr>
                        <a:t>t (4)</a:t>
                      </a:r>
                      <a:endParaRPr sz="1000" dirty="0">
                        <a:latin typeface="Minion Pro"/>
                        <a:cs typeface="Minion Pro"/>
                      </a:endParaRPr>
                    </a:p>
                  </a:txBody>
                  <a:tcPr marL="0" marR="0" marT="0" marB="0">
                    <a:lnL w="6351">
                      <a:solidFill>
                        <a:srgbClr val="055EAA"/>
                      </a:solidFill>
                      <a:prstDash val="solid"/>
                    </a:lnL>
                    <a:lnR w="6351">
                      <a:solidFill>
                        <a:srgbClr val="055EAA"/>
                      </a:solidFill>
                      <a:prstDash val="solid"/>
                    </a:lnR>
                    <a:lnT w="6350">
                      <a:solidFill>
                        <a:srgbClr val="055EAA"/>
                      </a:solidFill>
                      <a:prstDash val="solid"/>
                    </a:lnT>
                    <a:lnB w="6350">
                      <a:solidFill>
                        <a:srgbClr val="055EAA"/>
                      </a:solidFill>
                      <a:prstDash val="solid"/>
                    </a:lnB>
                  </a:tcPr>
                </a:tc>
                <a:extLst>
                  <a:ext uri="{0D108BD9-81ED-4DB2-BD59-A6C34878D82A}">
                    <a16:rowId xmlns:a16="http://schemas.microsoft.com/office/drawing/2014/main" val="10014"/>
                  </a:ext>
                </a:extLst>
              </a:tr>
            </a:tbl>
          </a:graphicData>
        </a:graphic>
      </p:graphicFrame>
      <p:sp>
        <p:nvSpPr>
          <p:cNvPr id="9" name="Text Placeholder 8"/>
          <p:cNvSpPr>
            <a:spLocks noGrp="1"/>
          </p:cNvSpPr>
          <p:nvPr>
            <p:ph type="body" sz="quarter" idx="32"/>
          </p:nvPr>
        </p:nvSpPr>
        <p:spPr>
          <a:xfrm>
            <a:off x="2332176" y="6369197"/>
            <a:ext cx="6003649" cy="365760"/>
          </a:xfrm>
        </p:spPr>
        <p:txBody>
          <a:bodyPr/>
          <a:lstStyle/>
          <a:p>
            <a:r>
              <a:rPr lang="en-US" dirty="0"/>
              <a:t>Source: </a:t>
            </a:r>
            <a:r>
              <a:rPr lang="en-US" dirty="0">
                <a:hlinkClick r:id="rId4" tooltip="Community Health Assessment for Population Health Improvement (PDF) at CDC.gov"/>
              </a:rPr>
              <a:t>http://wwwn.cdc.gov/CommunityHealth/PDF/Final_CHAforPHI_508.pdf</a:t>
            </a:r>
            <a:r>
              <a:rPr lang="en-US" dirty="0"/>
              <a:t> </a:t>
            </a:r>
          </a:p>
        </p:txBody>
      </p:sp>
    </p:spTree>
    <p:custDataLst>
      <p:tags r:id="rId1"/>
    </p:custDataLst>
    <p:extLst>
      <p:ext uri="{BB962C8B-B14F-4D97-AF65-F5344CB8AC3E}">
        <p14:creationId xmlns:p14="http://schemas.microsoft.com/office/powerpoint/2010/main" val="430733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Panel</a:t>
            </a:r>
          </a:p>
        </p:txBody>
      </p:sp>
      <p:sp>
        <p:nvSpPr>
          <p:cNvPr id="3" name="Content Placeholder 2"/>
          <p:cNvSpPr>
            <a:spLocks noGrp="1"/>
          </p:cNvSpPr>
          <p:nvPr>
            <p:ph sz="quarter" idx="14"/>
          </p:nvPr>
        </p:nvSpPr>
        <p:spPr/>
        <p:txBody>
          <a:bodyPr/>
          <a:lstStyle/>
          <a:p>
            <a:r>
              <a:rPr lang="en-US" dirty="0"/>
              <a:t>Panel: List of patients for which a provider (or set of providers) is managing the care</a:t>
            </a:r>
          </a:p>
          <a:p>
            <a:pPr lvl="1"/>
            <a:r>
              <a:rPr lang="en-US" dirty="0"/>
              <a:t>Size ranges from 200 patients (for highly specialized providers) to 3500 or more for less intensive types of care</a:t>
            </a:r>
          </a:p>
          <a:p>
            <a:pPr lvl="1"/>
            <a:r>
              <a:rPr lang="en-US" dirty="0"/>
              <a:t>Example</a:t>
            </a:r>
          </a:p>
          <a:p>
            <a:pPr lvl="2"/>
            <a:r>
              <a:rPr lang="en-US" dirty="0"/>
              <a:t>A primary care physician (PCP) may have 2400 patients attributed to them</a:t>
            </a:r>
          </a:p>
        </p:txBody>
      </p:sp>
    </p:spTree>
    <p:custDataLst>
      <p:tags r:id="rId1"/>
    </p:custDataLst>
    <p:extLst>
      <p:ext uri="{BB962C8B-B14F-4D97-AF65-F5344CB8AC3E}">
        <p14:creationId xmlns:p14="http://schemas.microsoft.com/office/powerpoint/2010/main" val="240057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 Panel</a:t>
            </a:r>
          </a:p>
        </p:txBody>
      </p:sp>
      <p:sp>
        <p:nvSpPr>
          <p:cNvPr id="3" name="Content Placeholder 2"/>
          <p:cNvSpPr>
            <a:spLocks noGrp="1"/>
          </p:cNvSpPr>
          <p:nvPr>
            <p:ph sz="quarter" idx="14"/>
          </p:nvPr>
        </p:nvSpPr>
        <p:spPr/>
        <p:txBody>
          <a:bodyPr/>
          <a:lstStyle/>
          <a:p>
            <a:r>
              <a:rPr lang="en-US" dirty="0"/>
              <a:t>The data analytics typically require:</a:t>
            </a:r>
          </a:p>
          <a:p>
            <a:pPr lvl="1"/>
            <a:r>
              <a:rPr lang="en-US" dirty="0"/>
              <a:t>Access to recent/current encounters</a:t>
            </a:r>
          </a:p>
          <a:p>
            <a:pPr lvl="2"/>
            <a:r>
              <a:rPr lang="en-US" dirty="0"/>
              <a:t>Prescriptions</a:t>
            </a:r>
          </a:p>
          <a:p>
            <a:pPr lvl="2"/>
            <a:r>
              <a:rPr lang="en-US" dirty="0"/>
              <a:t>Laboratory values, test results</a:t>
            </a:r>
          </a:p>
          <a:p>
            <a:pPr lvl="2"/>
            <a:r>
              <a:rPr lang="en-US" dirty="0"/>
              <a:t>Emergency department, hospital visits</a:t>
            </a:r>
          </a:p>
          <a:p>
            <a:pPr lvl="1"/>
            <a:r>
              <a:rPr lang="en-US" dirty="0"/>
              <a:t>Linkable to other data</a:t>
            </a:r>
          </a:p>
          <a:p>
            <a:pPr lvl="2"/>
            <a:r>
              <a:rPr lang="en-US" dirty="0"/>
              <a:t>Public health information</a:t>
            </a:r>
          </a:p>
          <a:p>
            <a:pPr lvl="3"/>
            <a:r>
              <a:rPr lang="en-US" dirty="0"/>
              <a:t>Environmental </a:t>
            </a:r>
          </a:p>
          <a:p>
            <a:pPr lvl="3"/>
            <a:r>
              <a:rPr lang="en-US" dirty="0"/>
              <a:t>Socio-economic status</a:t>
            </a:r>
          </a:p>
        </p:txBody>
      </p:sp>
    </p:spTree>
    <p:custDataLst>
      <p:tags r:id="rId1"/>
    </p:custDataLst>
    <p:extLst>
      <p:ext uri="{BB962C8B-B14F-4D97-AF65-F5344CB8AC3E}">
        <p14:creationId xmlns:p14="http://schemas.microsoft.com/office/powerpoint/2010/main" val="1411756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Example </a:t>
            </a:r>
            <a:br>
              <a:rPr lang="en-US" dirty="0"/>
            </a:br>
            <a:r>
              <a:rPr lang="en-US" dirty="0"/>
              <a:t>(from HealthCatalyst)</a:t>
            </a:r>
          </a:p>
        </p:txBody>
      </p:sp>
      <p:pic>
        <p:nvPicPr>
          <p:cNvPr id="14" name="Picture Placeholder 13" descr="Example of a data analytics dashboard from HealthCatalyst. Both a population view and a patient view are shown.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23733" r="-23733"/>
          <a:stretch/>
        </p:blipFill>
        <p:spPr/>
      </p:pic>
    </p:spTree>
    <p:custDataLst>
      <p:tags r:id="rId1"/>
    </p:custDataLst>
    <p:extLst>
      <p:ext uri="{BB962C8B-B14F-4D97-AF65-F5344CB8AC3E}">
        <p14:creationId xmlns:p14="http://schemas.microsoft.com/office/powerpoint/2010/main" val="318382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Data Analytics in Clinical Settings</a:t>
            </a:r>
            <a:br>
              <a:rPr lang="en-US"/>
            </a:br>
            <a:r>
              <a:rPr lang="en-US"/>
              <a:t>Summary – Lecture c</a:t>
            </a:r>
            <a:endParaRPr lang="en-US" dirty="0"/>
          </a:p>
        </p:txBody>
      </p:sp>
      <p:sp>
        <p:nvSpPr>
          <p:cNvPr id="23556" name="Text Placeholder 3"/>
          <p:cNvSpPr>
            <a:spLocks noGrp="1"/>
          </p:cNvSpPr>
          <p:nvPr>
            <p:ph type="body" sz="quarter" idx="11"/>
          </p:nvPr>
        </p:nvSpPr>
        <p:spPr/>
        <p:txBody>
          <a:bodyPr/>
          <a:lstStyle/>
          <a:p>
            <a:r>
              <a:rPr lang="en-US" dirty="0"/>
              <a:t>Payment models have implications for the demands of data analytics</a:t>
            </a:r>
          </a:p>
          <a:p>
            <a:pPr lvl="1"/>
            <a:r>
              <a:rPr lang="en-US" dirty="0"/>
              <a:t>Quality and cost information</a:t>
            </a:r>
          </a:p>
          <a:p>
            <a:r>
              <a:rPr lang="en-US" dirty="0"/>
              <a:t>What is population health </a:t>
            </a:r>
          </a:p>
          <a:p>
            <a:r>
              <a:rPr lang="en-US" dirty="0"/>
              <a:t>How does population health affect the type of metrics gathered</a:t>
            </a:r>
          </a:p>
        </p:txBody>
      </p:sp>
    </p:spTree>
    <p:custDataLst>
      <p:tags r:id="rId1"/>
    </p:custDataLst>
    <p:extLst>
      <p:ext uri="{BB962C8B-B14F-4D97-AF65-F5344CB8AC3E}">
        <p14:creationId xmlns:p14="http://schemas.microsoft.com/office/powerpoint/2010/main" val="63135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 References – Lecture c</a:t>
            </a:r>
          </a:p>
        </p:txBody>
      </p:sp>
      <p:sp>
        <p:nvSpPr>
          <p:cNvPr id="3" name="Conten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 CDC. Community Health Assessment For Population Health Improvement </a:t>
            </a:r>
            <a:r>
              <a:rPr lang="en-US" b="0" dirty="0">
                <a:hlinkClick r:id="rId4" tooltip="Opens a PDF file from the Centers for Disease Control and Prevention titled Community Health Assessment for Population Health Improvement"/>
              </a:rPr>
              <a:t>http://wwwn.cdc.gov/CommunityHealth/PDF/Final_CHAforPHI_508.pdf</a:t>
            </a:r>
            <a:endParaRPr lang="en-US" b="0" dirty="0"/>
          </a:p>
          <a:p>
            <a:r>
              <a:rPr lang="en-US" b="0" dirty="0"/>
              <a:t>Desai, S., Hatfield, L. A., Hicks, A. L., Chernew, M. E., &amp; Mehrotra, A. (2016). Association Between Availability of a Price Transparency Tool and Outpatient Spending. JAMA, 315(17), 1874-1881.</a:t>
            </a:r>
          </a:p>
          <a:p>
            <a:r>
              <a:rPr lang="en-US" b="0" dirty="0"/>
              <a:t>Kongstvedt, P. R. (2012). Essentials of managed health care. Jones &amp; Bartlett Publishers.</a:t>
            </a:r>
          </a:p>
          <a:p>
            <a:r>
              <a:rPr lang="en-US" b="0" dirty="0"/>
              <a:t>Parrish RG. Measuring population health outcomes. Prev Chronic Dis 2010;7(4): A71. http://www.cdc.gov/pcd/issues/2010/jul/10_0005.htm. </a:t>
            </a:r>
          </a:p>
          <a:p>
            <a:r>
              <a:rPr lang="en-US" b="0" dirty="0"/>
              <a:t>Sinaiko, A. D., &amp; Rosenthal, M. B. (2016). Examining A Health Care Price Transparency Tool: Who Uses It, And How They Shop For Care. Health Affairs, 35(4), 662-670.</a:t>
            </a:r>
          </a:p>
          <a:p>
            <a:r>
              <a:rPr lang="en-US" b="0" dirty="0"/>
              <a:t>Sinaiko, A. D., &amp; Rosenthal, M. B. (2011). Increased price transparency in health care—challenges and potential effects. New England Journal of Medicine, 364(10), 891-894.</a:t>
            </a:r>
          </a:p>
          <a:p>
            <a:r>
              <a:rPr lang="en-US" b="0" dirty="0"/>
              <a:t>Sood, N., Wagner, Z., Huckfeldt, P., &amp; Haviland, A. M. (2013, January). Price Shopping in Consumer-Directed Health Plans. In Forum for Health Economics and Policy (Vol. 16, No. 1, pp. 35-53).</a:t>
            </a:r>
          </a:p>
        </p:txBody>
      </p:sp>
    </p:spTree>
    <p:custDataLst>
      <p:tags r:id="rId1"/>
    </p:custDataLst>
    <p:extLst>
      <p:ext uri="{BB962C8B-B14F-4D97-AF65-F5344CB8AC3E}">
        <p14:creationId xmlns:p14="http://schemas.microsoft.com/office/powerpoint/2010/main" val="316605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Data Analytics in Clinical Settings</a:t>
            </a:r>
            <a:br>
              <a:rPr lang="en-US" dirty="0"/>
            </a:br>
            <a:r>
              <a:rPr lang="en-US" dirty="0"/>
              <a:t>Lecture c</a:t>
            </a:r>
          </a:p>
        </p:txBody>
      </p:sp>
      <p:sp>
        <p:nvSpPr>
          <p:cNvPr id="5" name="Content Placeholder 4"/>
          <p:cNvSpPr>
            <a:spLocks noGrp="1"/>
          </p:cNvSpPr>
          <p:nvPr>
            <p:ph sz="quarter" idx="14"/>
          </p:nvPr>
        </p:nvSpPr>
        <p:spPr>
          <a:xfrm>
            <a:off x="1981200" y="3030071"/>
            <a:ext cx="8229600" cy="3142129"/>
          </a:xfrm>
        </p:spPr>
        <p:txBody>
          <a:bodyPr/>
          <a:lstStyle/>
          <a:p>
            <a:r>
              <a:rPr lang="en-US"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18364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- 2</a:t>
            </a:r>
          </a:p>
        </p:txBody>
      </p:sp>
      <p:sp>
        <p:nvSpPr>
          <p:cNvPr id="3" name="Content Placeholder 2"/>
          <p:cNvSpPr>
            <a:spLocks noGrp="1"/>
          </p:cNvSpPr>
          <p:nvPr>
            <p:ph sz="quarter" idx="14"/>
          </p:nvPr>
        </p:nvSpPr>
        <p:spPr>
          <a:xfrm>
            <a:off x="1981200" y="1650075"/>
            <a:ext cx="8229600" cy="4572000"/>
          </a:xfrm>
        </p:spPr>
        <p:txBody>
          <a:bodyPr/>
          <a:lstStyle/>
          <a:p>
            <a:r>
              <a:rPr lang="en-US" dirty="0"/>
              <a:t>Discuss value-based payment systems and the role of data analytics in achieving their potential (Lecture b)</a:t>
            </a:r>
          </a:p>
          <a:p>
            <a:r>
              <a:rPr lang="en-US" dirty="0"/>
              <a:t>Analyze data used in population management and value-based care systems (Lecture c)</a:t>
            </a:r>
          </a:p>
        </p:txBody>
      </p:sp>
    </p:spTree>
    <p:custDataLst>
      <p:tags r:id="rId1"/>
    </p:custDataLst>
    <p:extLst>
      <p:ext uri="{BB962C8B-B14F-4D97-AF65-F5344CB8AC3E}">
        <p14:creationId xmlns:p14="http://schemas.microsoft.com/office/powerpoint/2010/main" val="16743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Overview</a:t>
            </a:r>
          </a:p>
        </p:txBody>
      </p:sp>
      <p:sp>
        <p:nvSpPr>
          <p:cNvPr id="3" name="Content Placeholder 2"/>
          <p:cNvSpPr>
            <a:spLocks noGrp="1"/>
          </p:cNvSpPr>
          <p:nvPr>
            <p:ph sz="quarter" idx="14"/>
          </p:nvPr>
        </p:nvSpPr>
        <p:spPr/>
        <p:txBody>
          <a:bodyPr/>
          <a:lstStyle/>
          <a:p>
            <a:r>
              <a:rPr lang="en-US" dirty="0"/>
              <a:t>Data systems in support of innovative provider payment incentives and value-based consumer incentives </a:t>
            </a:r>
          </a:p>
          <a:p>
            <a:r>
              <a:rPr lang="en-US" dirty="0"/>
              <a:t>Population health data analytics to identify and proactively manage patients at risk of untoward events such as death, hospitalization, or preventable medical complications </a:t>
            </a:r>
          </a:p>
        </p:txBody>
      </p:sp>
    </p:spTree>
    <p:custDataLst>
      <p:tags r:id="rId1"/>
    </p:custDataLst>
    <p:extLst>
      <p:ext uri="{BB962C8B-B14F-4D97-AF65-F5344CB8AC3E}">
        <p14:creationId xmlns:p14="http://schemas.microsoft.com/office/powerpoint/2010/main" val="274603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Models - 1</a:t>
            </a:r>
          </a:p>
        </p:txBody>
      </p:sp>
      <p:sp>
        <p:nvSpPr>
          <p:cNvPr id="3" name="Content Placeholder 2"/>
          <p:cNvSpPr>
            <a:spLocks noGrp="1"/>
          </p:cNvSpPr>
          <p:nvPr>
            <p:ph sz="quarter" idx="14"/>
          </p:nvPr>
        </p:nvSpPr>
        <p:spPr/>
        <p:txBody>
          <a:bodyPr/>
          <a:lstStyle/>
          <a:p>
            <a:r>
              <a:rPr lang="en-US" dirty="0"/>
              <a:t>How you pay for some good or service</a:t>
            </a:r>
          </a:p>
          <a:p>
            <a:r>
              <a:rPr lang="en-US" dirty="0"/>
              <a:t>Health care is concerned with both quality and quantity</a:t>
            </a:r>
          </a:p>
          <a:p>
            <a:r>
              <a:rPr lang="en-US" dirty="0"/>
              <a:t>Hospital cost example: Room cost per day</a:t>
            </a:r>
          </a:p>
          <a:p>
            <a:pPr lvl="1"/>
            <a:r>
              <a:rPr lang="en-US" dirty="0"/>
              <a:t>Quantity could be the number of days in the hospital</a:t>
            </a:r>
          </a:p>
          <a:p>
            <a:pPr lvl="1"/>
            <a:r>
              <a:rPr lang="en-US" dirty="0"/>
              <a:t>Quality could be room size or whether room is private or shared</a:t>
            </a:r>
          </a:p>
        </p:txBody>
      </p:sp>
    </p:spTree>
    <p:custDataLst>
      <p:tags r:id="rId1"/>
    </p:custDataLst>
    <p:extLst>
      <p:ext uri="{BB962C8B-B14F-4D97-AF65-F5344CB8AC3E}">
        <p14:creationId xmlns:p14="http://schemas.microsoft.com/office/powerpoint/2010/main" val="375727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Models - 2</a:t>
            </a:r>
          </a:p>
        </p:txBody>
      </p:sp>
      <p:sp>
        <p:nvSpPr>
          <p:cNvPr id="3" name="Content Placeholder 2"/>
          <p:cNvSpPr>
            <a:spLocks noGrp="1"/>
          </p:cNvSpPr>
          <p:nvPr>
            <p:ph sz="quarter" idx="14"/>
          </p:nvPr>
        </p:nvSpPr>
        <p:spPr/>
        <p:txBody>
          <a:bodyPr/>
          <a:lstStyle/>
          <a:p>
            <a:r>
              <a:rPr lang="en-US" dirty="0"/>
              <a:t>Measuring quantity is difficult in health care</a:t>
            </a:r>
          </a:p>
          <a:p>
            <a:pPr lvl="1"/>
            <a:r>
              <a:rPr lang="en-US" dirty="0"/>
              <a:t>Office visit counts are straight-forward </a:t>
            </a:r>
          </a:p>
          <a:p>
            <a:pPr lvl="1"/>
            <a:r>
              <a:rPr lang="en-US" dirty="0"/>
              <a:t>But what about reviewing the panel of people who need an immunization</a:t>
            </a:r>
          </a:p>
          <a:p>
            <a:r>
              <a:rPr lang="en-US" dirty="0"/>
              <a:t>Measuring quality is difficult in health care</a:t>
            </a:r>
          </a:p>
          <a:p>
            <a:pPr lvl="1"/>
            <a:r>
              <a:rPr lang="en-US" dirty="0"/>
              <a:t>Are all surgeries of the same quality?</a:t>
            </a:r>
          </a:p>
          <a:p>
            <a:pPr lvl="2"/>
            <a:r>
              <a:rPr lang="en-US" dirty="0"/>
              <a:t>If not, how do you measure the differences?</a:t>
            </a:r>
          </a:p>
          <a:p>
            <a:pPr lvl="2"/>
            <a:r>
              <a:rPr lang="en-US" dirty="0"/>
              <a:t>If you can, how do they affect health?</a:t>
            </a:r>
          </a:p>
        </p:txBody>
      </p:sp>
    </p:spTree>
    <p:custDataLst>
      <p:tags r:id="rId1"/>
    </p:custDataLst>
    <p:extLst>
      <p:ext uri="{BB962C8B-B14F-4D97-AF65-F5344CB8AC3E}">
        <p14:creationId xmlns:p14="http://schemas.microsoft.com/office/powerpoint/2010/main" val="112040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Proxies</a:t>
            </a:r>
          </a:p>
        </p:txBody>
      </p:sp>
      <p:sp>
        <p:nvSpPr>
          <p:cNvPr id="3" name="Content Placeholder 2"/>
          <p:cNvSpPr>
            <a:spLocks noGrp="1"/>
          </p:cNvSpPr>
          <p:nvPr>
            <p:ph sz="quarter" idx="14"/>
          </p:nvPr>
        </p:nvSpPr>
        <p:spPr/>
        <p:txBody>
          <a:bodyPr/>
          <a:lstStyle/>
          <a:p>
            <a:r>
              <a:rPr lang="en-US" sz="2800" dirty="0"/>
              <a:t>Count of services</a:t>
            </a:r>
          </a:p>
          <a:p>
            <a:pPr lvl="1"/>
            <a:r>
              <a:rPr lang="en-US" sz="2400" dirty="0"/>
              <a:t>A billable item (a pill, a visit, a test, etc.)</a:t>
            </a:r>
          </a:p>
          <a:p>
            <a:r>
              <a:rPr lang="en-US" sz="2800" dirty="0"/>
              <a:t>Episodes of care</a:t>
            </a:r>
          </a:p>
          <a:p>
            <a:pPr lvl="1"/>
            <a:r>
              <a:rPr lang="en-US" sz="2400" dirty="0"/>
              <a:t>Several services bundled together and covered in a single payment (all hospital costs related to knee replacement) </a:t>
            </a:r>
          </a:p>
          <a:p>
            <a:r>
              <a:rPr lang="en-US" sz="2800" dirty="0"/>
              <a:t>Capitation (per capita/person)</a:t>
            </a:r>
          </a:p>
          <a:p>
            <a:pPr lvl="1"/>
            <a:r>
              <a:rPr lang="en-US" sz="2400" dirty="0"/>
              <a:t>All services/episodes bundled together (single payment for all medical care in a year/month)</a:t>
            </a:r>
          </a:p>
          <a:p>
            <a:pPr lvl="2"/>
            <a:r>
              <a:rPr lang="en-US" sz="2300" dirty="0"/>
              <a:t>Sub-capitation: All care of a certain type (primary care, mental health, etc.)</a:t>
            </a:r>
          </a:p>
        </p:txBody>
      </p:sp>
    </p:spTree>
    <p:custDataLst>
      <p:tags r:id="rId1"/>
    </p:custDataLst>
    <p:extLst>
      <p:ext uri="{BB962C8B-B14F-4D97-AF65-F5344CB8AC3E}">
        <p14:creationId xmlns:p14="http://schemas.microsoft.com/office/powerpoint/2010/main" val="251275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Buzzwords - 1</a:t>
            </a:r>
          </a:p>
        </p:txBody>
      </p:sp>
      <p:sp>
        <p:nvSpPr>
          <p:cNvPr id="3" name="Content Placeholder 2"/>
          <p:cNvSpPr>
            <a:spLocks noGrp="1"/>
          </p:cNvSpPr>
          <p:nvPr>
            <p:ph sz="quarter" idx="14"/>
          </p:nvPr>
        </p:nvSpPr>
        <p:spPr/>
        <p:txBody>
          <a:bodyPr/>
          <a:lstStyle/>
          <a:p>
            <a:r>
              <a:rPr lang="en-US" dirty="0"/>
              <a:t>Shared Savings</a:t>
            </a:r>
          </a:p>
          <a:p>
            <a:pPr lvl="1"/>
            <a:r>
              <a:rPr lang="en-US" dirty="0"/>
              <a:t>When the difference in total payments under two proxy measures is split between provider and payer</a:t>
            </a:r>
          </a:p>
          <a:p>
            <a:pPr lvl="2"/>
            <a:r>
              <a:rPr lang="en-US" dirty="0"/>
              <a:t>Capitation-Services Shared Savings: If the total payment calculated by services is less than the capitation amount, the provider obtains some percentage of the difference and the remainder is savings to the payer.</a:t>
            </a:r>
          </a:p>
        </p:txBody>
      </p:sp>
    </p:spTree>
    <p:custDataLst>
      <p:tags r:id="rId1"/>
    </p:custDataLst>
    <p:extLst>
      <p:ext uri="{BB962C8B-B14F-4D97-AF65-F5344CB8AC3E}">
        <p14:creationId xmlns:p14="http://schemas.microsoft.com/office/powerpoint/2010/main" val="68193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Buzzwords - 2</a:t>
            </a:r>
          </a:p>
        </p:txBody>
      </p:sp>
      <p:sp>
        <p:nvSpPr>
          <p:cNvPr id="3" name="Content Placeholder 2"/>
          <p:cNvSpPr>
            <a:spLocks noGrp="1"/>
          </p:cNvSpPr>
          <p:nvPr>
            <p:ph sz="quarter" idx="14"/>
          </p:nvPr>
        </p:nvSpPr>
        <p:spPr/>
        <p:txBody>
          <a:bodyPr/>
          <a:lstStyle/>
          <a:p>
            <a:r>
              <a:rPr lang="en-US" dirty="0"/>
              <a:t>Pay for Performance</a:t>
            </a:r>
          </a:p>
          <a:p>
            <a:pPr lvl="1"/>
            <a:r>
              <a:rPr lang="en-US" dirty="0"/>
              <a:t>When a measure of quality is used as part of the payment formula </a:t>
            </a:r>
          </a:p>
          <a:p>
            <a:pPr lvl="2"/>
            <a:r>
              <a:rPr lang="en-US" dirty="0"/>
              <a:t>Fixed capitated payment with variable payment based on readmission rate</a:t>
            </a:r>
          </a:p>
          <a:p>
            <a:pPr lvl="1"/>
            <a:r>
              <a:rPr lang="en-US" dirty="0"/>
              <a:t>Currently, it is always combined with another method (by service, by episode, or capitation)</a:t>
            </a:r>
          </a:p>
          <a:p>
            <a:endParaRPr lang="en-US" dirty="0"/>
          </a:p>
        </p:txBody>
      </p:sp>
    </p:spTree>
    <p:custDataLst>
      <p:tags r:id="rId1"/>
    </p:custDataLst>
    <p:extLst>
      <p:ext uri="{BB962C8B-B14F-4D97-AF65-F5344CB8AC3E}">
        <p14:creationId xmlns:p14="http://schemas.microsoft.com/office/powerpoint/2010/main" val="1568607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Comp24_unit10a_Lecture_Slides</Template>
  <TotalTime>8623</TotalTime>
  <Words>4266</Words>
  <Application>Microsoft Office PowerPoint</Application>
  <PresentationFormat>Widescreen</PresentationFormat>
  <Paragraphs>273</Paragraphs>
  <Slides>27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Corbel</vt:lpstr>
      <vt:lpstr>Courier New</vt:lpstr>
      <vt:lpstr>Minion Pro</vt:lpstr>
      <vt:lpstr>Tahoma</vt:lpstr>
      <vt:lpstr>Times New Roman</vt:lpstr>
      <vt:lpstr>Verdana</vt:lpstr>
      <vt:lpstr>Wingdings</vt:lpstr>
      <vt:lpstr>ONC-Template-FINAL DRAFT</vt:lpstr>
      <vt:lpstr>Health Care Data Analytics</vt:lpstr>
      <vt:lpstr>Data Analytics in Clinical Settings Learning Objectives - 1</vt:lpstr>
      <vt:lpstr>Data Analytics in Clinical Settings Learning Objectives - 2</vt:lpstr>
      <vt:lpstr>Lecture Overview</vt:lpstr>
      <vt:lpstr>Payment Models - 1</vt:lpstr>
      <vt:lpstr>Payment Models - 2</vt:lpstr>
      <vt:lpstr>Payment Proxies</vt:lpstr>
      <vt:lpstr>Payment Buzzwords - 1</vt:lpstr>
      <vt:lpstr>Payment Buzzwords - 2</vt:lpstr>
      <vt:lpstr>Provider Payment Models - 1</vt:lpstr>
      <vt:lpstr>Provider Payment Models - 2</vt:lpstr>
      <vt:lpstr>Provider Payment Models - 3</vt:lpstr>
      <vt:lpstr>Consumer Payment Models - 1</vt:lpstr>
      <vt:lpstr>Consumer Payment Models - 2</vt:lpstr>
      <vt:lpstr>Consumer Payment Models - 3</vt:lpstr>
      <vt:lpstr>Consumer Payment Models - 4</vt:lpstr>
      <vt:lpstr>What is Population Health?</vt:lpstr>
      <vt:lpstr>Why is Population  Health Important?</vt:lpstr>
      <vt:lpstr>Population Health &amp; Data Analytics</vt:lpstr>
      <vt:lpstr>Population Health  Outcome Metrics</vt:lpstr>
      <vt:lpstr>CDC’s Population Health Metrics</vt:lpstr>
      <vt:lpstr>Patient Panel</vt:lpstr>
      <vt:lpstr>Managing a Panel</vt:lpstr>
      <vt:lpstr>Dashboard Example  (from HealthCatalyst)</vt:lpstr>
      <vt:lpstr>Data Analytics in Clinical Settings Summary – Lecture c</vt:lpstr>
      <vt:lpstr>Data Analytics in Clinical Settings References – Lecture c</vt:lpstr>
      <vt:lpstr>Health Care Data Analytics Data Analytics in Clinical Settings Lecture c</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7, Health Care Data Analytics</dc:title>
  <dc:subject>Data Analytics in Clinical Settings, Slides Lecture c</dc:subject>
  <dc:creator>U.S. Department of Health and Human Services, Office of the National Coordinator for Health Information Technology</dc:creator>
  <cp:keywords>Health IT, Health IT Curriculum, Data Analytics, Health Care, Health Care Data Analytics, Data Analytics in Clinical Settings</cp:keywords>
  <cp:lastModifiedBy>Jubayer Hossain</cp:lastModifiedBy>
  <cp:revision>168</cp:revision>
  <cp:lastPrinted>2016-04-30T23:31:52Z</cp:lastPrinted>
  <dcterms:created xsi:type="dcterms:W3CDTF">2016-04-29T18:43:41Z</dcterms:created>
  <dcterms:modified xsi:type="dcterms:W3CDTF">2024-01-02T18:26:50Z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CB699896-F158-4648-B995-1794998A9784</vt:lpwstr>
  </property>
  <property fmtid="{D5CDD505-2E9C-101B-9397-08002B2CF9AE}" pid="3" name="ArticulatePath">
    <vt:lpwstr>Presentation1</vt:lpwstr>
  </property>
  <property fmtid="{D5CDD505-2E9C-101B-9397-08002B2CF9AE}" pid="4" name="Language">
    <vt:lpwstr>English</vt:lpwstr>
  </property>
</Properties>
</file>