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2" r:id="rId3"/>
    <p:sldId id="263" r:id="rId4"/>
    <p:sldId id="301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02" r:id="rId17"/>
    <p:sldId id="321" r:id="rId18"/>
    <p:sldId id="322" r:id="rId19"/>
    <p:sldId id="323" r:id="rId20"/>
    <p:sldId id="324" r:id="rId21"/>
    <p:sldId id="262" r:id="rId22"/>
    <p:sldId id="325" r:id="rId23"/>
    <p:sldId id="265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0009A-8DEA-470B-9C60-5C6EEF4A15DD}" v="1" dt="2023-12-28T09:26:21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DE5B7-2E33-4AA3-843F-6457D830E171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721CFE-0E79-44C2-AEC8-13D67027E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Readmission prediction</a:t>
          </a:r>
        </a:p>
      </dgm:t>
    </dgm:pt>
    <dgm:pt modelId="{CFBA468D-72AA-49F1-88F4-0BF8C617841E}" type="parTrans" cxnId="{70C4E006-2917-4257-AAE4-68DDC111B62B}">
      <dgm:prSet/>
      <dgm:spPr/>
      <dgm:t>
        <a:bodyPr/>
        <a:lstStyle/>
        <a:p>
          <a:endParaRPr lang="en-US"/>
        </a:p>
      </dgm:t>
    </dgm:pt>
    <dgm:pt modelId="{A52FB7D6-9B48-432C-B645-B00B4C8A8E75}" type="sibTrans" cxnId="{70C4E006-2917-4257-AAE4-68DDC111B62B}">
      <dgm:prSet/>
      <dgm:spPr/>
      <dgm:t>
        <a:bodyPr/>
        <a:lstStyle/>
        <a:p>
          <a:endParaRPr lang="en-US"/>
        </a:p>
      </dgm:t>
    </dgm:pt>
    <dgm:pt modelId="{ECCAA9D5-B058-4E42-8447-E2B1141C4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Length of stay prediction</a:t>
          </a:r>
        </a:p>
      </dgm:t>
    </dgm:pt>
    <dgm:pt modelId="{6648C3E6-73C1-4821-945D-D81E3883DD19}" type="parTrans" cxnId="{34671ADB-D543-4BAB-ABB1-CCBE5CDF7311}">
      <dgm:prSet/>
      <dgm:spPr/>
      <dgm:t>
        <a:bodyPr/>
        <a:lstStyle/>
        <a:p>
          <a:endParaRPr lang="en-US"/>
        </a:p>
      </dgm:t>
    </dgm:pt>
    <dgm:pt modelId="{CE4D33DB-0E34-4AA2-9168-0AFB46B12880}" type="sibTrans" cxnId="{34671ADB-D543-4BAB-ABB1-CCBE5CDF7311}">
      <dgm:prSet/>
      <dgm:spPr/>
      <dgm:t>
        <a:bodyPr/>
        <a:lstStyle/>
        <a:p>
          <a:endParaRPr lang="en-US"/>
        </a:p>
      </dgm:t>
    </dgm:pt>
    <dgm:pt modelId="{6511CBA2-7A03-45F3-AF68-686EAD30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Mortality prediction</a:t>
          </a:r>
        </a:p>
      </dgm:t>
    </dgm:pt>
    <dgm:pt modelId="{028F95AD-8A3D-43BC-A172-FBF1687EFEE2}" type="parTrans" cxnId="{91C9572D-8B88-4120-B1C8-03AC6728915C}">
      <dgm:prSet/>
      <dgm:spPr/>
      <dgm:t>
        <a:bodyPr/>
        <a:lstStyle/>
        <a:p>
          <a:endParaRPr lang="en-US"/>
        </a:p>
      </dgm:t>
    </dgm:pt>
    <dgm:pt modelId="{243D0CCC-6F37-43C2-85A8-646207AD6EAA}" type="sibTrans" cxnId="{91C9572D-8B88-4120-B1C8-03AC6728915C}">
      <dgm:prSet/>
      <dgm:spPr/>
      <dgm:t>
        <a:bodyPr/>
        <a:lstStyle/>
        <a:p>
          <a:endParaRPr lang="en-US"/>
        </a:p>
      </dgm:t>
    </dgm:pt>
    <dgm:pt modelId="{FA6855E8-6131-43A7-B2D5-79F501F3B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Sepsis prediction</a:t>
          </a:r>
        </a:p>
      </dgm:t>
    </dgm:pt>
    <dgm:pt modelId="{3C0C1C42-8B39-47CF-8EA1-63187E36D0AD}" type="parTrans" cxnId="{BE9391E8-780C-420B-AFCB-DBBAE57BBFD9}">
      <dgm:prSet/>
      <dgm:spPr/>
      <dgm:t>
        <a:bodyPr/>
        <a:lstStyle/>
        <a:p>
          <a:endParaRPr lang="en-US"/>
        </a:p>
      </dgm:t>
    </dgm:pt>
    <dgm:pt modelId="{64D3E45E-3626-41F9-BB5A-5CD97A7A223D}" type="sibTrans" cxnId="{BE9391E8-780C-420B-AFCB-DBBAE57BBFD9}">
      <dgm:prSet/>
      <dgm:spPr/>
      <dgm:t>
        <a:bodyPr/>
        <a:lstStyle/>
        <a:p>
          <a:endParaRPr lang="en-US"/>
        </a:p>
      </dgm:t>
    </dgm:pt>
    <dgm:pt modelId="{BF4EB0CF-AF10-4708-A4FD-D749F8047DD5}" type="pres">
      <dgm:prSet presAssocID="{3FEDE5B7-2E33-4AA3-843F-6457D830E171}" presName="root" presStyleCnt="0">
        <dgm:presLayoutVars>
          <dgm:dir/>
          <dgm:resizeHandles val="exact"/>
        </dgm:presLayoutVars>
      </dgm:prSet>
      <dgm:spPr/>
    </dgm:pt>
    <dgm:pt modelId="{AE1C1C87-DE5B-41EB-86C0-23EAB90EB693}" type="pres">
      <dgm:prSet presAssocID="{CE721CFE-0E79-44C2-AEC8-13D67027E7B6}" presName="compNode" presStyleCnt="0"/>
      <dgm:spPr/>
    </dgm:pt>
    <dgm:pt modelId="{44EE0FC0-ACD6-49B4-ABE1-C59FA93C1028}" type="pres">
      <dgm:prSet presAssocID="{CE721CFE-0E79-44C2-AEC8-13D67027E7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7223DD-C9A3-4270-B0F2-6CB860B853C9}" type="pres">
      <dgm:prSet presAssocID="{CE721CFE-0E79-44C2-AEC8-13D67027E7B6}" presName="spaceRect" presStyleCnt="0"/>
      <dgm:spPr/>
    </dgm:pt>
    <dgm:pt modelId="{9D60B478-CC73-426C-9FEA-7BFD4C6E33E9}" type="pres">
      <dgm:prSet presAssocID="{CE721CFE-0E79-44C2-AEC8-13D67027E7B6}" presName="textRect" presStyleLbl="revTx" presStyleIdx="0" presStyleCnt="4">
        <dgm:presLayoutVars>
          <dgm:chMax val="1"/>
          <dgm:chPref val="1"/>
        </dgm:presLayoutVars>
      </dgm:prSet>
      <dgm:spPr/>
    </dgm:pt>
    <dgm:pt modelId="{083A3568-16C5-4BC5-AF3A-33D6AEF7A267}" type="pres">
      <dgm:prSet presAssocID="{A52FB7D6-9B48-432C-B645-B00B4C8A8E75}" presName="sibTrans" presStyleCnt="0"/>
      <dgm:spPr/>
    </dgm:pt>
    <dgm:pt modelId="{14610F47-CD9E-4DAA-AA53-5E53CFB1BED6}" type="pres">
      <dgm:prSet presAssocID="{ECCAA9D5-B058-4E42-8447-E2B1141C4401}" presName="compNode" presStyleCnt="0"/>
      <dgm:spPr/>
    </dgm:pt>
    <dgm:pt modelId="{0664B253-3DAF-43D4-A69C-0A99C4AC0A59}" type="pres">
      <dgm:prSet presAssocID="{ECCAA9D5-B058-4E42-8447-E2B1141C44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81570AA2-38C6-49BF-97F0-E9DE0BBE1644}" type="pres">
      <dgm:prSet presAssocID="{ECCAA9D5-B058-4E42-8447-E2B1141C4401}" presName="spaceRect" presStyleCnt="0"/>
      <dgm:spPr/>
    </dgm:pt>
    <dgm:pt modelId="{7CCF8617-C3B5-4CAF-8B26-EEB01C83F1B2}" type="pres">
      <dgm:prSet presAssocID="{ECCAA9D5-B058-4E42-8447-E2B1141C4401}" presName="textRect" presStyleLbl="revTx" presStyleIdx="1" presStyleCnt="4">
        <dgm:presLayoutVars>
          <dgm:chMax val="1"/>
          <dgm:chPref val="1"/>
        </dgm:presLayoutVars>
      </dgm:prSet>
      <dgm:spPr/>
    </dgm:pt>
    <dgm:pt modelId="{D0649593-6223-4D4C-ABB9-094BCB114EE6}" type="pres">
      <dgm:prSet presAssocID="{CE4D33DB-0E34-4AA2-9168-0AFB46B12880}" presName="sibTrans" presStyleCnt="0"/>
      <dgm:spPr/>
    </dgm:pt>
    <dgm:pt modelId="{46BE0917-EBE5-4012-9253-4596F9876B03}" type="pres">
      <dgm:prSet presAssocID="{6511CBA2-7A03-45F3-AF68-686EAD302FDA}" presName="compNode" presStyleCnt="0"/>
      <dgm:spPr/>
    </dgm:pt>
    <dgm:pt modelId="{D1517E42-299F-49BC-BBAB-C34066393F43}" type="pres">
      <dgm:prSet presAssocID="{6511CBA2-7A03-45F3-AF68-686EAD302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1D21DAD-6582-4555-BDAC-F3109BDA81E0}" type="pres">
      <dgm:prSet presAssocID="{6511CBA2-7A03-45F3-AF68-686EAD302FDA}" presName="spaceRect" presStyleCnt="0"/>
      <dgm:spPr/>
    </dgm:pt>
    <dgm:pt modelId="{8D426EB5-4AF0-4F16-9AC7-4F43E8054A6B}" type="pres">
      <dgm:prSet presAssocID="{6511CBA2-7A03-45F3-AF68-686EAD302FDA}" presName="textRect" presStyleLbl="revTx" presStyleIdx="2" presStyleCnt="4">
        <dgm:presLayoutVars>
          <dgm:chMax val="1"/>
          <dgm:chPref val="1"/>
        </dgm:presLayoutVars>
      </dgm:prSet>
      <dgm:spPr/>
    </dgm:pt>
    <dgm:pt modelId="{B16C1F04-C863-4779-A77C-299F2E00738A}" type="pres">
      <dgm:prSet presAssocID="{243D0CCC-6F37-43C2-85A8-646207AD6EAA}" presName="sibTrans" presStyleCnt="0"/>
      <dgm:spPr/>
    </dgm:pt>
    <dgm:pt modelId="{844E9B0C-D5CF-49A1-95F7-C238C29B2D1A}" type="pres">
      <dgm:prSet presAssocID="{FA6855E8-6131-43A7-B2D5-79F501F3B787}" presName="compNode" presStyleCnt="0"/>
      <dgm:spPr/>
    </dgm:pt>
    <dgm:pt modelId="{F71A8A92-2E4D-4A02-87F4-C1C88FB2D821}" type="pres">
      <dgm:prSet presAssocID="{FA6855E8-6131-43A7-B2D5-79F501F3B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FEF908F8-5EEB-4A2A-A5DB-7DE3121623CE}" type="pres">
      <dgm:prSet presAssocID="{FA6855E8-6131-43A7-B2D5-79F501F3B787}" presName="spaceRect" presStyleCnt="0"/>
      <dgm:spPr/>
    </dgm:pt>
    <dgm:pt modelId="{C521D4EE-BD41-4893-8F2E-2DC02D883748}" type="pres">
      <dgm:prSet presAssocID="{FA6855E8-6131-43A7-B2D5-79F501F3B7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C4E006-2917-4257-AAE4-68DDC111B62B}" srcId="{3FEDE5B7-2E33-4AA3-843F-6457D830E171}" destId="{CE721CFE-0E79-44C2-AEC8-13D67027E7B6}" srcOrd="0" destOrd="0" parTransId="{CFBA468D-72AA-49F1-88F4-0BF8C617841E}" sibTransId="{A52FB7D6-9B48-432C-B645-B00B4C8A8E75}"/>
    <dgm:cxn modelId="{2774A71A-D2E4-4A5D-A313-7FAB11F487FC}" type="presOf" srcId="{ECCAA9D5-B058-4E42-8447-E2B1141C4401}" destId="{7CCF8617-C3B5-4CAF-8B26-EEB01C83F1B2}" srcOrd="0" destOrd="0" presId="urn:microsoft.com/office/officeart/2018/2/layout/IconLabelList"/>
    <dgm:cxn modelId="{91C9572D-8B88-4120-B1C8-03AC6728915C}" srcId="{3FEDE5B7-2E33-4AA3-843F-6457D830E171}" destId="{6511CBA2-7A03-45F3-AF68-686EAD302FDA}" srcOrd="2" destOrd="0" parTransId="{028F95AD-8A3D-43BC-A172-FBF1687EFEE2}" sibTransId="{243D0CCC-6F37-43C2-85A8-646207AD6EAA}"/>
    <dgm:cxn modelId="{4BDB003E-4F39-453C-B457-E50D180BD15D}" type="presOf" srcId="{6511CBA2-7A03-45F3-AF68-686EAD302FDA}" destId="{8D426EB5-4AF0-4F16-9AC7-4F43E8054A6B}" srcOrd="0" destOrd="0" presId="urn:microsoft.com/office/officeart/2018/2/layout/IconLabelList"/>
    <dgm:cxn modelId="{BA345257-31AB-4177-A189-062AC134DFAF}" type="presOf" srcId="{FA6855E8-6131-43A7-B2D5-79F501F3B787}" destId="{C521D4EE-BD41-4893-8F2E-2DC02D883748}" srcOrd="0" destOrd="0" presId="urn:microsoft.com/office/officeart/2018/2/layout/IconLabelList"/>
    <dgm:cxn modelId="{E2693A79-E968-4AA3-A38E-2B47EE39880C}" type="presOf" srcId="{CE721CFE-0E79-44C2-AEC8-13D67027E7B6}" destId="{9D60B478-CC73-426C-9FEA-7BFD4C6E33E9}" srcOrd="0" destOrd="0" presId="urn:microsoft.com/office/officeart/2018/2/layout/IconLabelList"/>
    <dgm:cxn modelId="{1EC50B8B-5D25-4E8A-ABE6-07F2B8E04996}" type="presOf" srcId="{3FEDE5B7-2E33-4AA3-843F-6457D830E171}" destId="{BF4EB0CF-AF10-4708-A4FD-D749F8047DD5}" srcOrd="0" destOrd="0" presId="urn:microsoft.com/office/officeart/2018/2/layout/IconLabelList"/>
    <dgm:cxn modelId="{34671ADB-D543-4BAB-ABB1-CCBE5CDF7311}" srcId="{3FEDE5B7-2E33-4AA3-843F-6457D830E171}" destId="{ECCAA9D5-B058-4E42-8447-E2B1141C4401}" srcOrd="1" destOrd="0" parTransId="{6648C3E6-73C1-4821-945D-D81E3883DD19}" sibTransId="{CE4D33DB-0E34-4AA2-9168-0AFB46B12880}"/>
    <dgm:cxn modelId="{BE9391E8-780C-420B-AFCB-DBBAE57BBFD9}" srcId="{3FEDE5B7-2E33-4AA3-843F-6457D830E171}" destId="{FA6855E8-6131-43A7-B2D5-79F501F3B787}" srcOrd="3" destOrd="0" parTransId="{3C0C1C42-8B39-47CF-8EA1-63187E36D0AD}" sibTransId="{64D3E45E-3626-41F9-BB5A-5CD97A7A223D}"/>
    <dgm:cxn modelId="{63331370-F1FD-4F7C-967E-4F1886D18D5A}" type="presParOf" srcId="{BF4EB0CF-AF10-4708-A4FD-D749F8047DD5}" destId="{AE1C1C87-DE5B-41EB-86C0-23EAB90EB693}" srcOrd="0" destOrd="0" presId="urn:microsoft.com/office/officeart/2018/2/layout/IconLabelList"/>
    <dgm:cxn modelId="{58EE770D-8BC7-4443-B5E3-7F38E3F4F8F8}" type="presParOf" srcId="{AE1C1C87-DE5B-41EB-86C0-23EAB90EB693}" destId="{44EE0FC0-ACD6-49B4-ABE1-C59FA93C1028}" srcOrd="0" destOrd="0" presId="urn:microsoft.com/office/officeart/2018/2/layout/IconLabelList"/>
    <dgm:cxn modelId="{089C555F-AF2E-4E70-A01B-CE49D701D686}" type="presParOf" srcId="{AE1C1C87-DE5B-41EB-86C0-23EAB90EB693}" destId="{227223DD-C9A3-4270-B0F2-6CB860B853C9}" srcOrd="1" destOrd="0" presId="urn:microsoft.com/office/officeart/2018/2/layout/IconLabelList"/>
    <dgm:cxn modelId="{0BEB3DDD-BEDB-4575-A75D-B2484137A024}" type="presParOf" srcId="{AE1C1C87-DE5B-41EB-86C0-23EAB90EB693}" destId="{9D60B478-CC73-426C-9FEA-7BFD4C6E33E9}" srcOrd="2" destOrd="0" presId="urn:microsoft.com/office/officeart/2018/2/layout/IconLabelList"/>
    <dgm:cxn modelId="{31B5449A-7A3F-4499-B970-07F3BCAC33F2}" type="presParOf" srcId="{BF4EB0CF-AF10-4708-A4FD-D749F8047DD5}" destId="{083A3568-16C5-4BC5-AF3A-33D6AEF7A267}" srcOrd="1" destOrd="0" presId="urn:microsoft.com/office/officeart/2018/2/layout/IconLabelList"/>
    <dgm:cxn modelId="{7F304891-4067-45BA-9885-4BF7DA613DAA}" type="presParOf" srcId="{BF4EB0CF-AF10-4708-A4FD-D749F8047DD5}" destId="{14610F47-CD9E-4DAA-AA53-5E53CFB1BED6}" srcOrd="2" destOrd="0" presId="urn:microsoft.com/office/officeart/2018/2/layout/IconLabelList"/>
    <dgm:cxn modelId="{65DB1391-3200-4093-9685-BBB0A16299BC}" type="presParOf" srcId="{14610F47-CD9E-4DAA-AA53-5E53CFB1BED6}" destId="{0664B253-3DAF-43D4-A69C-0A99C4AC0A59}" srcOrd="0" destOrd="0" presId="urn:microsoft.com/office/officeart/2018/2/layout/IconLabelList"/>
    <dgm:cxn modelId="{15782A65-02B0-4AF6-8E87-D5ACB21C7256}" type="presParOf" srcId="{14610F47-CD9E-4DAA-AA53-5E53CFB1BED6}" destId="{81570AA2-38C6-49BF-97F0-E9DE0BBE1644}" srcOrd="1" destOrd="0" presId="urn:microsoft.com/office/officeart/2018/2/layout/IconLabelList"/>
    <dgm:cxn modelId="{00CFA796-1F39-4B5B-86B2-14BBD5AD9D06}" type="presParOf" srcId="{14610F47-CD9E-4DAA-AA53-5E53CFB1BED6}" destId="{7CCF8617-C3B5-4CAF-8B26-EEB01C83F1B2}" srcOrd="2" destOrd="0" presId="urn:microsoft.com/office/officeart/2018/2/layout/IconLabelList"/>
    <dgm:cxn modelId="{D0C79D45-B484-4051-B6A1-76B44FD41803}" type="presParOf" srcId="{BF4EB0CF-AF10-4708-A4FD-D749F8047DD5}" destId="{D0649593-6223-4D4C-ABB9-094BCB114EE6}" srcOrd="3" destOrd="0" presId="urn:microsoft.com/office/officeart/2018/2/layout/IconLabelList"/>
    <dgm:cxn modelId="{9CCDCEAC-7E3B-4FB0-A255-2CDB29214480}" type="presParOf" srcId="{BF4EB0CF-AF10-4708-A4FD-D749F8047DD5}" destId="{46BE0917-EBE5-4012-9253-4596F9876B03}" srcOrd="4" destOrd="0" presId="urn:microsoft.com/office/officeart/2018/2/layout/IconLabelList"/>
    <dgm:cxn modelId="{3E4F3E2C-D878-41D9-AE89-0380106D6B32}" type="presParOf" srcId="{46BE0917-EBE5-4012-9253-4596F9876B03}" destId="{D1517E42-299F-49BC-BBAB-C34066393F43}" srcOrd="0" destOrd="0" presId="urn:microsoft.com/office/officeart/2018/2/layout/IconLabelList"/>
    <dgm:cxn modelId="{677E662B-69CF-4D44-954B-8ED5D9A8DED3}" type="presParOf" srcId="{46BE0917-EBE5-4012-9253-4596F9876B03}" destId="{71D21DAD-6582-4555-BDAC-F3109BDA81E0}" srcOrd="1" destOrd="0" presId="urn:microsoft.com/office/officeart/2018/2/layout/IconLabelList"/>
    <dgm:cxn modelId="{5E8C73EE-03A8-4FDA-B469-0BBDFBDC52E9}" type="presParOf" srcId="{46BE0917-EBE5-4012-9253-4596F9876B03}" destId="{8D426EB5-4AF0-4F16-9AC7-4F43E8054A6B}" srcOrd="2" destOrd="0" presId="urn:microsoft.com/office/officeart/2018/2/layout/IconLabelList"/>
    <dgm:cxn modelId="{C2C4BA10-CAB5-4BD8-A1A6-7FD8E0208987}" type="presParOf" srcId="{BF4EB0CF-AF10-4708-A4FD-D749F8047DD5}" destId="{B16C1F04-C863-4779-A77C-299F2E00738A}" srcOrd="5" destOrd="0" presId="urn:microsoft.com/office/officeart/2018/2/layout/IconLabelList"/>
    <dgm:cxn modelId="{DA606679-CA55-40B6-92A6-9F931D3F2147}" type="presParOf" srcId="{BF4EB0CF-AF10-4708-A4FD-D749F8047DD5}" destId="{844E9B0C-D5CF-49A1-95F7-C238C29B2D1A}" srcOrd="6" destOrd="0" presId="urn:microsoft.com/office/officeart/2018/2/layout/IconLabelList"/>
    <dgm:cxn modelId="{DC3B3305-B4DF-461C-82D0-6B4CBF928C95}" type="presParOf" srcId="{844E9B0C-D5CF-49A1-95F7-C238C29B2D1A}" destId="{F71A8A92-2E4D-4A02-87F4-C1C88FB2D821}" srcOrd="0" destOrd="0" presId="urn:microsoft.com/office/officeart/2018/2/layout/IconLabelList"/>
    <dgm:cxn modelId="{6BE301E3-CC3C-4FD8-B80D-F24A4420176C}" type="presParOf" srcId="{844E9B0C-D5CF-49A1-95F7-C238C29B2D1A}" destId="{FEF908F8-5EEB-4A2A-A5DB-7DE3121623CE}" srcOrd="1" destOrd="0" presId="urn:microsoft.com/office/officeart/2018/2/layout/IconLabelList"/>
    <dgm:cxn modelId="{8BE69CBC-4586-40B4-8BC6-3BE197291566}" type="presParOf" srcId="{844E9B0C-D5CF-49A1-95F7-C238C29B2D1A}" destId="{C521D4EE-BD41-4893-8F2E-2DC02D8837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0FC0-ACD6-49B4-ABE1-C59FA93C1028}">
      <dsp:nvSpPr>
        <dsp:cNvPr id="0" name=""/>
        <dsp:cNvSpPr/>
      </dsp:nvSpPr>
      <dsp:spPr>
        <a:xfrm>
          <a:off x="463980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0B478-CC73-426C-9FEA-7BFD4C6E33E9}">
      <dsp:nvSpPr>
        <dsp:cNvPr id="0" name=""/>
        <dsp:cNvSpPr/>
      </dsp:nvSpPr>
      <dsp:spPr>
        <a:xfrm>
          <a:off x="1367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Readmission prediction</a:t>
          </a:r>
        </a:p>
      </dsp:txBody>
      <dsp:txXfrm>
        <a:off x="1367" y="2394744"/>
        <a:ext cx="1682226" cy="672890"/>
      </dsp:txXfrm>
    </dsp:sp>
    <dsp:sp modelId="{0664B253-3DAF-43D4-A69C-0A99C4AC0A59}">
      <dsp:nvSpPr>
        <dsp:cNvPr id="0" name=""/>
        <dsp:cNvSpPr/>
      </dsp:nvSpPr>
      <dsp:spPr>
        <a:xfrm>
          <a:off x="2440596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F8617-C3B5-4CAF-8B26-EEB01C83F1B2}">
      <dsp:nvSpPr>
        <dsp:cNvPr id="0" name=""/>
        <dsp:cNvSpPr/>
      </dsp:nvSpPr>
      <dsp:spPr>
        <a:xfrm>
          <a:off x="1977984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Length of stay prediction</a:t>
          </a:r>
        </a:p>
      </dsp:txBody>
      <dsp:txXfrm>
        <a:off x="1977984" y="2394744"/>
        <a:ext cx="1682226" cy="672890"/>
      </dsp:txXfrm>
    </dsp:sp>
    <dsp:sp modelId="{D1517E42-299F-49BC-BBAB-C34066393F43}">
      <dsp:nvSpPr>
        <dsp:cNvPr id="0" name=""/>
        <dsp:cNvSpPr/>
      </dsp:nvSpPr>
      <dsp:spPr>
        <a:xfrm>
          <a:off x="4417212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26EB5-4AF0-4F16-9AC7-4F43E8054A6B}">
      <dsp:nvSpPr>
        <dsp:cNvPr id="0" name=""/>
        <dsp:cNvSpPr/>
      </dsp:nvSpPr>
      <dsp:spPr>
        <a:xfrm>
          <a:off x="3954600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Mortality prediction</a:t>
          </a:r>
        </a:p>
      </dsp:txBody>
      <dsp:txXfrm>
        <a:off x="3954600" y="2394744"/>
        <a:ext cx="1682226" cy="672890"/>
      </dsp:txXfrm>
    </dsp:sp>
    <dsp:sp modelId="{F71A8A92-2E4D-4A02-87F4-C1C88FB2D821}">
      <dsp:nvSpPr>
        <dsp:cNvPr id="0" name=""/>
        <dsp:cNvSpPr/>
      </dsp:nvSpPr>
      <dsp:spPr>
        <a:xfrm>
          <a:off x="6393828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D4EE-BD41-4893-8F2E-2DC02D883748}">
      <dsp:nvSpPr>
        <dsp:cNvPr id="0" name=""/>
        <dsp:cNvSpPr/>
      </dsp:nvSpPr>
      <dsp:spPr>
        <a:xfrm>
          <a:off x="5931216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Sepsis prediction</a:t>
          </a:r>
        </a:p>
      </dsp:txBody>
      <dsp:txXfrm>
        <a:off x="5931216" y="2394744"/>
        <a:ext cx="1682226" cy="6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51394-2CF3-474A-8643-7FD67D51B4F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DB47D-4E3C-4E35-B679-5D0586D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A370-EA6F-419C-AEAD-AC7AE349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140F-A756-65A3-AE1A-D44BFFB0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6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412A-654B-0F83-6C11-F919E61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1B225-F68A-3833-03A9-391E9C75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0FFD-DD41-90FC-30B4-9A4E88BC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F9EC-7E4C-0362-F919-B43FBA4D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DE63-9F09-7F6B-91A0-3811A32A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0D362-DF0A-5385-D78D-8E718662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90E19-EF88-F63B-8DF5-FA76C8AC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C10F-12BF-655D-B991-4A55010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9509-E3D2-B89E-CBE1-BAFA339B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1F88-AA2D-FC6A-1308-F9B805FE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0326-8CC9-CBEC-7890-DE4B7366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DEB-1F63-91AC-AB60-9C959869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02ED-D3C4-D8EF-5663-6F933FFA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BB69-32BE-AA69-E0FF-794AF99F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3124-4FA6-4AF9-98BD-7A401A4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73C-ECF3-73E3-C5D8-4EA26AD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7DFF-0877-033E-F7A7-4B5C5329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DC02-2822-71A1-9840-D36127C5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6E3D-45DB-4DB7-3EA6-1CA52C6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FC9B-8648-3DC3-1CF7-D478B513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1FE2-F5AD-5189-4DEE-319C2492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6AF9-4CA7-5EF4-D38B-B766B0DC0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74AC-E1E6-D525-8876-6FC23C1A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8101-1592-9C1D-741D-17E2F2C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567D-113D-3D65-6B9B-6DA4DA8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69A-9E0F-EC98-A703-5D05DE5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A92-BB63-1A33-6F69-06AC0F60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F3A7-D834-2C4E-17EF-2B91087A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5FE9-AAB2-7659-A7E7-3105AF79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4498F-6BF0-EF9B-2E53-C85E48F2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563F-B44A-4708-65DB-9FF2848E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8E56E-A0E7-E0A2-9890-03C14BB9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34982-A4EB-31A7-238D-3A13315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C25A1-7E42-9B96-9CEE-F73173C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77A0-87E2-4456-C41A-9EE62DE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88A93-E3EF-8257-0690-6E79D955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D88-7AD3-B965-678D-11BBE8AA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D8D1-3D0C-01E4-D410-04A3CA81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84254-BC41-A771-B7A1-7FAC4828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B173C-D76B-DD2D-5490-E8CAD7D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2123-CEE1-19BB-159C-06C522E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F63-6487-7723-4FDE-6E7BD5C4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6927-D7F5-B418-152F-7417211F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4A9D-2CC2-A114-400D-67FE3B59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2170-CA73-8547-C2D0-97DF49C1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E6B2-52BF-3CF4-E0B1-D55249D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E0C-DE59-9C4A-B3CE-5C9665F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6174-472F-7AF1-41C7-E728AE00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63591-0857-CCD5-0D5A-D42A884D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87C7-4265-EA15-1F88-7D2FDBD1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BF46-73CA-9831-1D35-FD9AF747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52BFE-E191-7244-192A-84BDCC65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03-5E49-5F79-5139-E552B53D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8FC86-37BB-46F6-2707-EEEFE5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2864-0FEB-1879-3DE6-B30CB0B8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4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4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arxiv.org/abs/1809.0185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latin typeface="Verdana" charset="0"/>
                <a:ea typeface="Verdana" charset="0"/>
                <a:cs typeface="Verdana" charset="0"/>
              </a:rPr>
              <a:t>Health Care Data Analytics (HCDA)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1: Course Overview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>
            <a:noAutofit/>
          </a:bodyPr>
          <a:lstStyle/>
          <a:p>
            <a:r>
              <a:rPr lang="en-US" sz="3200" dirty="0"/>
              <a:t>Md. Jubayer Hossain</a:t>
            </a:r>
          </a:p>
          <a:p>
            <a:r>
              <a:rPr lang="en-US" sz="3200" dirty="0"/>
              <a:t>Instructor </a:t>
            </a:r>
          </a:p>
          <a:p>
            <a:r>
              <a:rPr lang="en-US" sz="32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30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Diagnosis</a:t>
            </a:r>
            <a:r>
              <a:rPr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A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10513060" cy="336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Medical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imaging</a:t>
            </a:r>
            <a:r>
              <a:rPr sz="2800" spc="-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analysis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3294B"/>
              </a:buClr>
              <a:buFont typeface="Arial MT"/>
              <a:buChar char="•"/>
            </a:pPr>
            <a:endParaRPr sz="3800" dirty="0"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cs typeface="Calibri"/>
              </a:rPr>
              <a:t>Early</a:t>
            </a:r>
            <a:r>
              <a:rPr sz="2800" spc="-10" dirty="0">
                <a:cs typeface="Calibri"/>
              </a:rPr>
              <a:t> detection </a:t>
            </a:r>
            <a:r>
              <a:rPr sz="2800" spc="-5" dirty="0">
                <a:cs typeface="Calibri"/>
              </a:rPr>
              <a:t>of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diseases</a:t>
            </a:r>
            <a:endParaRPr sz="2800" dirty="0">
              <a:cs typeface="Calibri"/>
            </a:endParaRPr>
          </a:p>
          <a:p>
            <a:pPr marL="698500" marR="5080" lvl="1" indent="-228600">
              <a:lnSpc>
                <a:spcPct val="9040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Choi, </a:t>
            </a:r>
            <a:r>
              <a:rPr sz="2400" spc="-15" dirty="0">
                <a:cs typeface="Calibri"/>
              </a:rPr>
              <a:t>Edward,</a:t>
            </a:r>
            <a:r>
              <a:rPr sz="2400" spc="-5" dirty="0">
                <a:cs typeface="Calibri"/>
              </a:rPr>
              <a:t> Andy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Schuetz, </a:t>
            </a:r>
            <a:r>
              <a:rPr sz="2400" spc="-20" dirty="0">
                <a:cs typeface="Calibri"/>
              </a:rPr>
              <a:t>Walter</a:t>
            </a:r>
            <a:r>
              <a:rPr sz="2400" spc="-5" dirty="0">
                <a:cs typeface="Calibri"/>
              </a:rPr>
              <a:t> </a:t>
            </a:r>
            <a:r>
              <a:rPr sz="2400" spc="-114" dirty="0">
                <a:cs typeface="Calibri"/>
              </a:rPr>
              <a:t>F.</a:t>
            </a:r>
            <a:r>
              <a:rPr sz="2400" spc="-1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Stewart,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Jimeng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2017</a:t>
            </a:r>
            <a:r>
              <a:rPr sz="2400" b="1" i="1" spc="-5" dirty="0">
                <a:cs typeface="Calibri"/>
              </a:rPr>
              <a:t>. “Using </a:t>
            </a:r>
            <a:r>
              <a:rPr sz="2400" b="1" i="1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Recurrent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Neural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Network</a:t>
            </a:r>
            <a:r>
              <a:rPr sz="2400" b="1" i="1" spc="-5" dirty="0">
                <a:cs typeface="Calibri"/>
              </a:rPr>
              <a:t> Models </a:t>
            </a:r>
            <a:r>
              <a:rPr sz="2400" b="1" i="1" spc="-20" dirty="0">
                <a:cs typeface="Calibri"/>
              </a:rPr>
              <a:t>for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Early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Detection</a:t>
            </a:r>
            <a:r>
              <a:rPr sz="2400" b="1" i="1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of</a:t>
            </a:r>
            <a:r>
              <a:rPr sz="2400" b="1" i="1" spc="5" dirty="0">
                <a:cs typeface="Calibri"/>
              </a:rPr>
              <a:t> </a:t>
            </a:r>
            <a:r>
              <a:rPr sz="2400" b="1" i="1" dirty="0">
                <a:cs typeface="Calibri"/>
              </a:rPr>
              <a:t>Heart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Failure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30" dirty="0">
                <a:cs typeface="Calibri"/>
              </a:rPr>
              <a:t>Onset.” </a:t>
            </a:r>
            <a:r>
              <a:rPr sz="2400" b="1" i="1" spc="-25" dirty="0">
                <a:cs typeface="Calibri"/>
              </a:rPr>
              <a:t> </a:t>
            </a:r>
            <a:r>
              <a:rPr sz="2400" i="1" dirty="0">
                <a:cs typeface="Calibri"/>
              </a:rPr>
              <a:t>Journal</a:t>
            </a:r>
            <a:r>
              <a:rPr sz="2400" i="1" spc="-10" dirty="0">
                <a:cs typeface="Calibri"/>
              </a:rPr>
              <a:t> </a:t>
            </a:r>
            <a:r>
              <a:rPr sz="2400" i="1" dirty="0">
                <a:cs typeface="Calibri"/>
              </a:rPr>
              <a:t>of </a:t>
            </a:r>
            <a:r>
              <a:rPr sz="2400" i="1" spc="-5" dirty="0">
                <a:cs typeface="Calibri"/>
              </a:rPr>
              <a:t>the American Medical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Informatics </a:t>
            </a:r>
            <a:r>
              <a:rPr sz="2400" i="1" dirty="0">
                <a:cs typeface="Calibri"/>
              </a:rPr>
              <a:t>Association:</a:t>
            </a:r>
            <a:r>
              <a:rPr sz="2400" i="1" spc="-15" dirty="0">
                <a:cs typeface="Calibri"/>
              </a:rPr>
              <a:t> JAMIA</a:t>
            </a:r>
            <a:r>
              <a:rPr sz="2400" i="1" spc="-3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24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(2):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361–70.</a:t>
            </a:r>
            <a:endParaRPr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cs typeface="Calibri"/>
              </a:rPr>
              <a:t>Triaging</a:t>
            </a:r>
            <a:endParaRPr sz="28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1752600"/>
            <a:ext cx="3497178" cy="17432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5410200"/>
            <a:ext cx="880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Calibri"/>
              </a:rPr>
              <a:t>Image</a:t>
            </a:r>
            <a:r>
              <a:rPr sz="1800" spc="105" dirty="0">
                <a:cs typeface="Calibri"/>
              </a:rPr>
              <a:t> </a:t>
            </a:r>
            <a:r>
              <a:rPr sz="1800" spc="-10" dirty="0">
                <a:cs typeface="Calibri"/>
              </a:rPr>
              <a:t>credit:</a:t>
            </a:r>
            <a:r>
              <a:rPr sz="1800" spc="110" dirty="0"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/>
              </a:rPr>
              <a:t>https://ai.googleblog.com/2016/11/deep-learning-for-detection-of-diabetic.html</a:t>
            </a:r>
            <a:endParaRPr sz="1800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766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  <a:latin typeface="+mj-lt"/>
              </a:rPr>
              <a:t>Outcome</a:t>
            </a:r>
            <a:r>
              <a:rPr b="0" spc="-9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P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rediction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14AD6FA7-5784-2FB0-0D98-CCB5A556C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817285"/>
              </p:ext>
            </p:extLst>
          </p:nvPr>
        </p:nvGraphicFramePr>
        <p:xfrm>
          <a:off x="2288595" y="1468627"/>
          <a:ext cx="7614811" cy="443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177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Treatment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R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30603"/>
            <a:ext cx="10753090" cy="4727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Drug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drug</a:t>
            </a:r>
            <a:r>
              <a:rPr sz="2800" spc="-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interaction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detection</a:t>
            </a:r>
            <a:endParaRPr sz="2800" dirty="0">
              <a:cs typeface="Calibri"/>
            </a:endParaRPr>
          </a:p>
          <a:p>
            <a:pPr marL="698500" marR="292735" lvl="1" indent="-228600">
              <a:lnSpc>
                <a:spcPct val="7960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Huang,</a:t>
            </a:r>
            <a:r>
              <a:rPr sz="2400" spc="-5" dirty="0">
                <a:cs typeface="Calibri"/>
              </a:rPr>
              <a:t> K.,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C.</a:t>
            </a:r>
            <a:r>
              <a:rPr sz="2400" spc="-15" dirty="0">
                <a:cs typeface="Calibri"/>
              </a:rPr>
              <a:t> Xiao,</a:t>
            </a:r>
            <a:r>
              <a:rPr sz="2400" dirty="0">
                <a:cs typeface="Calibri"/>
              </a:rPr>
              <a:t> </a:t>
            </a:r>
            <a:r>
              <a:rPr sz="2400" spc="-120" dirty="0">
                <a:cs typeface="Calibri"/>
              </a:rPr>
              <a:t>T.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N.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Hoang, L.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M.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Glass,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Jimeng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 2019. </a:t>
            </a:r>
            <a:r>
              <a:rPr sz="2400" b="1" i="1" spc="-10" dirty="0">
                <a:cs typeface="Calibri"/>
              </a:rPr>
              <a:t>“CASTER: 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Predicting</a:t>
            </a:r>
            <a:r>
              <a:rPr sz="2400" b="1" i="1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Drug</a:t>
            </a:r>
            <a:r>
              <a:rPr sz="2400" b="1" i="1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Interactions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with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Chemical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Substructure</a:t>
            </a:r>
            <a:r>
              <a:rPr sz="2400" b="1" i="1" spc="10" dirty="0">
                <a:cs typeface="Calibri"/>
              </a:rPr>
              <a:t> </a:t>
            </a:r>
            <a:r>
              <a:rPr sz="2400" b="1" i="1" spc="-25" dirty="0">
                <a:cs typeface="Calibri"/>
              </a:rPr>
              <a:t>Representation.”</a:t>
            </a:r>
            <a:r>
              <a:rPr sz="2400" b="1" i="1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 </a:t>
            </a:r>
            <a:r>
              <a:rPr sz="2400" i="1" spc="-53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Preprint</a:t>
            </a:r>
            <a:r>
              <a:rPr sz="2400" i="1" spc="-20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</a:t>
            </a:r>
            <a:r>
              <a:rPr sz="2400" dirty="0">
                <a:cs typeface="Calibri"/>
              </a:rPr>
              <a:t>.</a:t>
            </a:r>
            <a:r>
              <a:rPr sz="2400" spc="-15" dirty="0">
                <a:cs typeface="Calibri"/>
              </a:rPr>
              <a:t> https://arxiv.org/abs/1911.06446.</a:t>
            </a:r>
            <a:endParaRPr sz="24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3294B"/>
              </a:buClr>
              <a:buFont typeface="Arial MT"/>
              <a:buChar char="•"/>
            </a:pPr>
            <a:endParaRPr sz="2550" dirty="0"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cs typeface="Calibri"/>
              </a:rPr>
              <a:t>Treatment</a:t>
            </a:r>
            <a:r>
              <a:rPr sz="2800" spc="-2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combination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recommendation</a:t>
            </a:r>
            <a:endParaRPr sz="2800" dirty="0">
              <a:cs typeface="Calibri"/>
            </a:endParaRPr>
          </a:p>
          <a:p>
            <a:pPr marL="698500" marR="5080" lvl="1" indent="-228600">
              <a:lnSpc>
                <a:spcPct val="7960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Shang,</a:t>
            </a:r>
            <a:r>
              <a:rPr sz="2400" spc="-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Junyuan,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Cao</a:t>
            </a:r>
            <a:r>
              <a:rPr sz="2400" spc="-1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Xiao,</a:t>
            </a:r>
            <a:r>
              <a:rPr sz="2400" spc="-5" dirty="0">
                <a:cs typeface="Calibri"/>
              </a:rPr>
              <a:t> </a:t>
            </a:r>
            <a:r>
              <a:rPr sz="2400" spc="-40" dirty="0">
                <a:cs typeface="Calibri"/>
              </a:rPr>
              <a:t>Tengfei</a:t>
            </a:r>
            <a:r>
              <a:rPr sz="2400" spc="-5" dirty="0">
                <a:cs typeface="Calibri"/>
              </a:rPr>
              <a:t> Ma,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Hongyan</a:t>
            </a:r>
            <a:r>
              <a:rPr sz="2400" spc="-5" dirty="0">
                <a:cs typeface="Calibri"/>
              </a:rPr>
              <a:t> Li,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2018. </a:t>
            </a:r>
            <a:r>
              <a:rPr sz="2400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“GAMENet: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Graph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Augmented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MEmory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Networks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for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Recommending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Medication </a:t>
            </a:r>
            <a:r>
              <a:rPr sz="2400" b="1" i="1" spc="-52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Combination.”</a:t>
            </a:r>
            <a:r>
              <a:rPr sz="2400" b="1" i="1" spc="-15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</a:t>
            </a:r>
            <a:r>
              <a:rPr sz="2400" i="1" spc="-5" dirty="0">
                <a:cs typeface="Calibri"/>
              </a:rPr>
              <a:t> [cs.AI]</a:t>
            </a:r>
            <a:r>
              <a:rPr sz="2400" spc="-5" dirty="0">
                <a:cs typeface="Calibri"/>
              </a:rPr>
              <a:t>.</a:t>
            </a:r>
            <a:r>
              <a:rPr sz="2400" spc="-15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arXiv.</a:t>
            </a:r>
            <a:r>
              <a:rPr sz="2400" spc="-15" dirty="0">
                <a:cs typeface="Calibri"/>
              </a:rPr>
              <a:t> 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563C1"/>
                  </a:solidFill>
                </a:u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http://arxiv.org/abs/1809.01852</a:t>
            </a:r>
            <a:r>
              <a:rPr sz="2400" spc="-15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sz="2400" dirty="0">
              <a:cs typeface="Calibri"/>
            </a:endParaRPr>
          </a:p>
          <a:p>
            <a:pPr marL="698500" marR="484505" lvl="1" indent="-22860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Zhang,</a:t>
            </a:r>
            <a:r>
              <a:rPr sz="2400" spc="-5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Yutao,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Robert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Chen,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Jie</a:t>
            </a:r>
            <a:r>
              <a:rPr sz="2400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Tang,</a:t>
            </a:r>
            <a:r>
              <a:rPr sz="240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Walter</a:t>
            </a:r>
            <a:r>
              <a:rPr sz="2400" dirty="0">
                <a:cs typeface="Calibri"/>
              </a:rPr>
              <a:t> </a:t>
            </a:r>
            <a:r>
              <a:rPr sz="2400" spc="-114" dirty="0">
                <a:cs typeface="Calibri"/>
              </a:rPr>
              <a:t>F.</a:t>
            </a:r>
            <a:r>
              <a:rPr sz="2400" spc="-15" dirty="0">
                <a:cs typeface="Calibri"/>
              </a:rPr>
              <a:t> Stewart,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2017</a:t>
            </a:r>
            <a:r>
              <a:rPr sz="2400" b="1" spc="-5" dirty="0">
                <a:cs typeface="Calibri"/>
              </a:rPr>
              <a:t>. </a:t>
            </a:r>
            <a:r>
              <a:rPr sz="2400" b="1" spc="-525" dirty="0">
                <a:cs typeface="Calibri"/>
              </a:rPr>
              <a:t> </a:t>
            </a:r>
            <a:r>
              <a:rPr sz="2400" b="1" spc="-10" dirty="0">
                <a:cs typeface="Calibri"/>
              </a:rPr>
              <a:t>“LEAP: </a:t>
            </a:r>
            <a:r>
              <a:rPr sz="2400" b="1" dirty="0">
                <a:cs typeface="Calibri"/>
              </a:rPr>
              <a:t>Learning</a:t>
            </a:r>
            <a:r>
              <a:rPr sz="2400" b="1" spc="-10" dirty="0">
                <a:cs typeface="Calibri"/>
              </a:rPr>
              <a:t> </a:t>
            </a:r>
            <a:r>
              <a:rPr sz="2400" b="1" spc="-15" dirty="0">
                <a:cs typeface="Calibri"/>
              </a:rPr>
              <a:t>to</a:t>
            </a:r>
            <a:r>
              <a:rPr sz="2400" b="1" spc="-10" dirty="0">
                <a:cs typeface="Calibri"/>
              </a:rPr>
              <a:t> </a:t>
            </a:r>
            <a:r>
              <a:rPr sz="2400" b="1" spc="-5" dirty="0">
                <a:cs typeface="Calibri"/>
              </a:rPr>
              <a:t>Prescribe</a:t>
            </a:r>
            <a:r>
              <a:rPr sz="2400" b="1" dirty="0">
                <a:cs typeface="Calibri"/>
              </a:rPr>
              <a:t> </a:t>
            </a:r>
            <a:r>
              <a:rPr sz="2400" b="1" spc="-25" dirty="0">
                <a:cs typeface="Calibri"/>
              </a:rPr>
              <a:t>Effective</a:t>
            </a:r>
            <a:r>
              <a:rPr sz="2400" b="1" dirty="0">
                <a:cs typeface="Calibri"/>
              </a:rPr>
              <a:t> and</a:t>
            </a:r>
            <a:r>
              <a:rPr sz="2400" b="1" spc="-5" dirty="0">
                <a:cs typeface="Calibri"/>
              </a:rPr>
              <a:t> </a:t>
            </a:r>
            <a:r>
              <a:rPr sz="2400" b="1" spc="-20" dirty="0">
                <a:cs typeface="Calibri"/>
              </a:rPr>
              <a:t>Safe</a:t>
            </a:r>
            <a:r>
              <a:rPr sz="2400" b="1" spc="5" dirty="0">
                <a:cs typeface="Calibri"/>
              </a:rPr>
              <a:t> </a:t>
            </a:r>
            <a:r>
              <a:rPr sz="2400" b="1" spc="-30" dirty="0">
                <a:cs typeface="Calibri"/>
              </a:rPr>
              <a:t>Treatment</a:t>
            </a:r>
            <a:r>
              <a:rPr sz="2400" b="1" spc="-10" dirty="0">
                <a:cs typeface="Calibri"/>
              </a:rPr>
              <a:t> </a:t>
            </a:r>
            <a:r>
              <a:rPr sz="2400" b="1" spc="-5" dirty="0">
                <a:cs typeface="Calibri"/>
              </a:rPr>
              <a:t>Combinations</a:t>
            </a:r>
            <a:r>
              <a:rPr sz="2400" b="1" spc="-10" dirty="0">
                <a:cs typeface="Calibri"/>
              </a:rPr>
              <a:t> </a:t>
            </a:r>
            <a:r>
              <a:rPr sz="2400" b="1" spc="-20" dirty="0">
                <a:cs typeface="Calibri"/>
              </a:rPr>
              <a:t>for </a:t>
            </a:r>
            <a:r>
              <a:rPr sz="2400" b="1" spc="-15" dirty="0">
                <a:cs typeface="Calibri"/>
              </a:rPr>
              <a:t> </a:t>
            </a:r>
            <a:r>
              <a:rPr sz="2400" b="1" spc="-25" dirty="0">
                <a:cs typeface="Calibri"/>
              </a:rPr>
              <a:t>Multimorbidity.”</a:t>
            </a:r>
            <a:r>
              <a:rPr sz="2400" b="1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In</a:t>
            </a:r>
            <a:r>
              <a:rPr sz="2400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Proceedings </a:t>
            </a:r>
            <a:r>
              <a:rPr sz="2400" i="1" dirty="0">
                <a:cs typeface="Calibri"/>
              </a:rPr>
              <a:t>of</a:t>
            </a:r>
            <a:r>
              <a:rPr sz="2400" i="1" spc="-5" dirty="0">
                <a:cs typeface="Calibri"/>
              </a:rPr>
              <a:t> the 23rd </a:t>
            </a:r>
            <a:r>
              <a:rPr sz="2400" i="1" spc="-25" dirty="0">
                <a:cs typeface="Calibri"/>
              </a:rPr>
              <a:t>ACM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SIGKDD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International </a:t>
            </a:r>
            <a:r>
              <a:rPr sz="2400" i="1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Conference</a:t>
            </a:r>
            <a:r>
              <a:rPr sz="2400" i="1" spc="-10" dirty="0">
                <a:cs typeface="Calibri"/>
              </a:rPr>
              <a:t> </a:t>
            </a:r>
            <a:r>
              <a:rPr sz="2400" i="1" dirty="0">
                <a:cs typeface="Calibri"/>
              </a:rPr>
              <a:t>on</a:t>
            </a:r>
            <a:r>
              <a:rPr sz="2400" i="1" spc="-5" dirty="0">
                <a:cs typeface="Calibri"/>
              </a:rPr>
              <a:t> Knowledge Discovery </a:t>
            </a:r>
            <a:r>
              <a:rPr sz="2400" i="1" dirty="0">
                <a:cs typeface="Calibri"/>
              </a:rPr>
              <a:t>and</a:t>
            </a:r>
            <a:r>
              <a:rPr sz="2400" i="1" spc="-5" dirty="0">
                <a:cs typeface="Calibri"/>
              </a:rPr>
              <a:t> </a:t>
            </a:r>
            <a:r>
              <a:rPr sz="2400" i="1" spc="-15" dirty="0">
                <a:cs typeface="Calibri"/>
              </a:rPr>
              <a:t>Data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Mining</a:t>
            </a:r>
            <a:r>
              <a:rPr sz="2400" spc="-5" dirty="0">
                <a:cs typeface="Calibri"/>
              </a:rPr>
              <a:t>, 1315–24.</a:t>
            </a:r>
            <a:r>
              <a:rPr sz="2400" spc="-10" dirty="0">
                <a:cs typeface="Calibri"/>
              </a:rPr>
              <a:t> ACM.</a:t>
            </a:r>
            <a:endParaRPr sz="24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336" y="498894"/>
            <a:ext cx="1092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62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Insurance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A</a:t>
            </a:r>
            <a:r>
              <a:rPr b="0" spc="-5" dirty="0">
                <a:solidFill>
                  <a:schemeClr val="tx1"/>
                </a:solidFill>
              </a:rPr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804" y="2306346"/>
            <a:ext cx="577882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Fraud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endParaRPr sz="3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estimation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9988" y="2251495"/>
            <a:ext cx="11684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47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+mj-lt"/>
              </a:rPr>
              <a:t>Drug</a:t>
            </a:r>
            <a:r>
              <a:rPr b="0" spc="-25" dirty="0">
                <a:latin typeface="+mj-lt"/>
              </a:rPr>
              <a:t> </a:t>
            </a:r>
            <a:r>
              <a:rPr lang="en-US" b="0" spc="-5" dirty="0">
                <a:latin typeface="+mj-lt"/>
              </a:rPr>
              <a:t>D</a:t>
            </a:r>
            <a:r>
              <a:rPr b="0" spc="-5" dirty="0">
                <a:latin typeface="+mj-lt"/>
              </a:rPr>
              <a:t>iscovery</a:t>
            </a:r>
            <a:r>
              <a:rPr b="0" spc="-20" dirty="0">
                <a:latin typeface="+mj-lt"/>
              </a:rPr>
              <a:t> </a:t>
            </a:r>
            <a:r>
              <a:rPr b="0" dirty="0">
                <a:latin typeface="+mj-lt"/>
              </a:rPr>
              <a:t>and</a:t>
            </a:r>
            <a:r>
              <a:rPr b="0" spc="-20" dirty="0">
                <a:latin typeface="+mj-lt"/>
              </a:rPr>
              <a:t> </a:t>
            </a:r>
            <a:r>
              <a:rPr lang="en-US" b="0" spc="-20" dirty="0">
                <a:latin typeface="+mj-lt"/>
              </a:rPr>
              <a:t>D</a:t>
            </a:r>
            <a:r>
              <a:rPr b="0" spc="-5" dirty="0">
                <a:latin typeface="+mj-lt"/>
              </a:rPr>
              <a:t>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283825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Molecule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property prediction</a:t>
            </a:r>
            <a:endParaRPr sz="3800" dirty="0"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Molecule</a:t>
            </a:r>
            <a:r>
              <a:rPr sz="2800" spc="-20" dirty="0">
                <a:cs typeface="Calibri"/>
              </a:rPr>
              <a:t> generation</a:t>
            </a:r>
            <a:endParaRPr sz="2800" dirty="0">
              <a:cs typeface="Calibri"/>
            </a:endParaRPr>
          </a:p>
          <a:p>
            <a:pPr marL="698500" marR="57023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Fu, </a:t>
            </a:r>
            <a:r>
              <a:rPr sz="2400" spc="-10" dirty="0">
                <a:cs typeface="Calibri"/>
              </a:rPr>
              <a:t>Tianfan,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Cao </a:t>
            </a:r>
            <a:r>
              <a:rPr sz="2400" spc="-15" dirty="0">
                <a:cs typeface="Calibri"/>
              </a:rPr>
              <a:t>Xiao,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 2020. </a:t>
            </a:r>
            <a:r>
              <a:rPr sz="2400" spc="-10" dirty="0">
                <a:cs typeface="Calibri"/>
              </a:rPr>
              <a:t>“CORE: Automatic</a:t>
            </a:r>
            <a:r>
              <a:rPr sz="2400" spc="-5" dirty="0">
                <a:cs typeface="Calibri"/>
              </a:rPr>
              <a:t> Molecule </a:t>
            </a:r>
            <a:r>
              <a:rPr sz="2400" spc="-52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Optimization </a:t>
            </a:r>
            <a:r>
              <a:rPr sz="2400" spc="-5" dirty="0">
                <a:cs typeface="Calibri"/>
              </a:rPr>
              <a:t>Using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Copy </a:t>
            </a:r>
            <a:r>
              <a:rPr sz="2400" dirty="0">
                <a:cs typeface="Calibri"/>
              </a:rPr>
              <a:t>&amp;</a:t>
            </a:r>
            <a:r>
              <a:rPr sz="2400" spc="-10" dirty="0">
                <a:cs typeface="Calibri"/>
              </a:rPr>
              <a:t> Refine</a:t>
            </a:r>
            <a:r>
              <a:rPr sz="2400" dirty="0">
                <a:cs typeface="Calibri"/>
              </a:rPr>
              <a:t> </a:t>
            </a:r>
            <a:r>
              <a:rPr sz="2400" spc="-50" dirty="0">
                <a:cs typeface="Calibri"/>
              </a:rPr>
              <a:t>Strategy.”</a:t>
            </a:r>
            <a:r>
              <a:rPr sz="2400" spc="-1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AAAI</a:t>
            </a:r>
            <a:endParaRPr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cs typeface="Calibri"/>
              </a:rPr>
              <a:t>Clinical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trial</a:t>
            </a:r>
            <a:r>
              <a:rPr sz="2800" spc="-10" dirty="0">
                <a:cs typeface="Calibri"/>
              </a:rPr>
              <a:t> recruitment</a:t>
            </a:r>
            <a:endParaRPr sz="2800" dirty="0">
              <a:cs typeface="Calibri"/>
            </a:endParaRPr>
          </a:p>
          <a:p>
            <a:pPr marL="698500" marR="7620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cs typeface="Calibri"/>
              </a:rPr>
              <a:t>Biswal </a:t>
            </a:r>
            <a:r>
              <a:rPr sz="2400" spc="-5" dirty="0">
                <a:cs typeface="Calibri"/>
              </a:rPr>
              <a:t>et al. 2020. </a:t>
            </a:r>
            <a:r>
              <a:rPr sz="2400" spc="-15" dirty="0">
                <a:cs typeface="Calibri"/>
              </a:rPr>
              <a:t>“Doctor2Vec: </a:t>
            </a:r>
            <a:r>
              <a:rPr sz="2400" spc="-5" dirty="0">
                <a:cs typeface="Calibri"/>
              </a:rPr>
              <a:t>Dynamic </a:t>
            </a:r>
            <a:r>
              <a:rPr sz="2400" spc="-10" dirty="0">
                <a:cs typeface="Calibri"/>
              </a:rPr>
              <a:t>Doctor </a:t>
            </a:r>
            <a:r>
              <a:rPr sz="2400" spc="-15" dirty="0">
                <a:cs typeface="Calibri"/>
              </a:rPr>
              <a:t>Representation </a:t>
            </a:r>
            <a:r>
              <a:rPr sz="2400" dirty="0">
                <a:cs typeface="Calibri"/>
              </a:rPr>
              <a:t>Learning </a:t>
            </a:r>
            <a:r>
              <a:rPr sz="2400" spc="-20" dirty="0">
                <a:cs typeface="Calibri"/>
              </a:rPr>
              <a:t>for </a:t>
            </a:r>
            <a:r>
              <a:rPr sz="2400" spc="-53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Clinical</a:t>
            </a:r>
            <a:r>
              <a:rPr sz="2400" spc="-15" dirty="0">
                <a:cs typeface="Calibri"/>
              </a:rPr>
              <a:t> </a:t>
            </a:r>
            <a:r>
              <a:rPr sz="2400" spc="-30" dirty="0">
                <a:cs typeface="Calibri"/>
              </a:rPr>
              <a:t>Trial</a:t>
            </a:r>
            <a:r>
              <a:rPr sz="2400" spc="-10" dirty="0">
                <a:cs typeface="Calibri"/>
              </a:rPr>
              <a:t> </a:t>
            </a:r>
            <a:r>
              <a:rPr sz="2400" spc="-25" dirty="0">
                <a:cs typeface="Calibri"/>
              </a:rPr>
              <a:t>Recruitment.”</a:t>
            </a:r>
            <a:r>
              <a:rPr sz="2400" spc="-1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AAAI</a:t>
            </a:r>
            <a:endParaRPr sz="2400" dirty="0"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Gao et al. 2020. </a:t>
            </a:r>
            <a:r>
              <a:rPr sz="2400" spc="-10" dirty="0">
                <a:cs typeface="Calibri"/>
              </a:rPr>
              <a:t>COMPOSE: Cross-Modal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Pseudo-Siamese</a:t>
            </a:r>
            <a:r>
              <a:rPr sz="2400" spc="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Network</a:t>
            </a:r>
            <a:r>
              <a:rPr sz="2400" spc="-5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for</a:t>
            </a:r>
            <a:r>
              <a:rPr sz="240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Patient </a:t>
            </a:r>
            <a:r>
              <a:rPr sz="2400" spc="-525" dirty="0">
                <a:cs typeface="Calibri"/>
              </a:rPr>
              <a:t> </a:t>
            </a:r>
            <a:r>
              <a:rPr sz="2400" spc="-30" dirty="0">
                <a:cs typeface="Calibri"/>
              </a:rPr>
              <a:t>Trial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Matching </a:t>
            </a:r>
            <a:r>
              <a:rPr sz="2400" spc="-5" dirty="0">
                <a:cs typeface="Calibri"/>
              </a:rPr>
              <a:t>KDD</a:t>
            </a:r>
            <a:endParaRPr sz="24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79" y="684362"/>
            <a:ext cx="1625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486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/>
              <a:t>Public</a:t>
            </a:r>
            <a:r>
              <a:rPr b="0" spc="-20" dirty="0"/>
              <a:t> </a:t>
            </a:r>
            <a:r>
              <a:rPr lang="en-US" b="0" spc="-5" dirty="0"/>
              <a:t>H</a:t>
            </a:r>
            <a:r>
              <a:rPr b="0" spc="-5" dirty="0"/>
              <a:t>ealth</a:t>
            </a:r>
            <a:r>
              <a:rPr b="0" spc="-30" dirty="0"/>
              <a:t> </a:t>
            </a:r>
            <a:r>
              <a:rPr lang="en-US" b="0" spc="-5" dirty="0"/>
              <a:t>A</a:t>
            </a:r>
            <a:r>
              <a:rPr b="0" spc="-5" dirty="0"/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41779"/>
            <a:ext cx="8434070" cy="18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cs typeface="Calibri"/>
              </a:rPr>
              <a:t>Epidemiology</a:t>
            </a:r>
            <a:r>
              <a:rPr sz="3200" spc="-3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models</a:t>
            </a:r>
            <a:endParaRPr sz="32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COVID19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cases</a:t>
            </a:r>
            <a:r>
              <a:rPr sz="2800" spc="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at</a:t>
            </a:r>
            <a:r>
              <a:rPr sz="2800" spc="5" dirty="0">
                <a:cs typeface="Calibri"/>
              </a:rPr>
              <a:t> </a:t>
            </a:r>
            <a:r>
              <a:rPr sz="2800" spc="-25" dirty="0">
                <a:cs typeface="Calibri"/>
              </a:rPr>
              <a:t>different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locations</a:t>
            </a:r>
            <a:endParaRPr sz="28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hospitalization</a:t>
            </a:r>
            <a:endParaRPr sz="28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 death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29"/>
            <a:ext cx="97108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  <a:latin typeface="+mj-lt"/>
              </a:rPr>
              <a:t>Why</a:t>
            </a:r>
            <a:r>
              <a:rPr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hould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b="0" dirty="0">
                <a:solidFill>
                  <a:schemeClr val="tx1"/>
                </a:solidFill>
                <a:latin typeface="+mj-lt"/>
              </a:rPr>
              <a:t>I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are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Machine Learning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2591" y="3067945"/>
            <a:ext cx="2245139" cy="22451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8313" y="2061884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552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  <a:latin typeface="+mj-lt"/>
              </a:rPr>
              <a:t>Why</a:t>
            </a:r>
            <a:r>
              <a:rPr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hould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b="0" dirty="0">
                <a:solidFill>
                  <a:schemeClr val="tx1"/>
                </a:solidFill>
                <a:latin typeface="+mj-lt"/>
              </a:rPr>
              <a:t>I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are?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1295400"/>
            <a:ext cx="2245139" cy="22451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1905000"/>
            <a:ext cx="3251200" cy="325120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C9DAF01C-878F-DA7F-ADC2-4BD88823DF9E}"/>
              </a:ext>
            </a:extLst>
          </p:cNvPr>
          <p:cNvSpPr txBox="1"/>
          <p:nvPr/>
        </p:nvSpPr>
        <p:spPr>
          <a:xfrm>
            <a:off x="914400" y="1905000"/>
            <a:ext cx="3603625" cy="308379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15" dirty="0">
                <a:latin typeface="Calibri"/>
                <a:cs typeface="Calibri"/>
              </a:rPr>
              <a:t>Core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set:</a:t>
            </a: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20" dirty="0">
                <a:latin typeface="Calibri"/>
                <a:cs typeface="Calibri"/>
              </a:rPr>
              <a:t>Baseline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health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exam</a:t>
            </a:r>
            <a:endParaRPr sz="2400" dirty="0">
              <a:latin typeface="Calibri"/>
              <a:cs typeface="Calibri"/>
            </a:endParaRPr>
          </a:p>
          <a:p>
            <a:pPr marL="381000" marR="5080" indent="-368935">
              <a:lnSpc>
                <a:spcPct val="101200"/>
              </a:lnSpc>
              <a:spcBef>
                <a:spcPts val="6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20" dirty="0">
                <a:latin typeface="Calibri"/>
                <a:cs typeface="Calibri"/>
              </a:rPr>
              <a:t>Clinical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derived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ro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20" dirty="0">
                <a:latin typeface="Calibri"/>
                <a:cs typeface="Calibri"/>
              </a:rPr>
              <a:t>ro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al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  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or</a:t>
            </a:r>
            <a:r>
              <a:rPr sz="2400" spc="3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81000" indent="-3689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5" dirty="0">
                <a:latin typeface="Calibri"/>
                <a:cs typeface="Calibri"/>
              </a:rPr>
              <a:t>Healthcare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claims</a:t>
            </a:r>
            <a:endParaRPr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5" dirty="0">
                <a:latin typeface="Calibri"/>
                <a:cs typeface="Calibri"/>
              </a:rPr>
              <a:t>Laboratory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4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Breakthroughs in Machine Learning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524000"/>
            <a:ext cx="2245139" cy="22451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3657600"/>
            <a:ext cx="3175000" cy="2413000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EE97B202-4343-FC46-9F1C-AEC9FBA635A8}"/>
              </a:ext>
            </a:extLst>
          </p:cNvPr>
          <p:cNvSpPr txBox="1"/>
          <p:nvPr/>
        </p:nvSpPr>
        <p:spPr>
          <a:xfrm>
            <a:off x="609600" y="1676400"/>
            <a:ext cx="7800341" cy="396557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5" dirty="0">
                <a:latin typeface="Calibri"/>
                <a:cs typeface="Calibri"/>
              </a:rPr>
              <a:t>Major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advances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AI</a:t>
            </a:r>
            <a:endParaRPr sz="2400" dirty="0">
              <a:latin typeface="Calibri"/>
              <a:cs typeface="Calibri"/>
            </a:endParaRPr>
          </a:p>
          <a:p>
            <a:pPr marL="812800" marR="46990" lvl="1" indent="-304800">
              <a:lnSpc>
                <a:spcPct val="1028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high-dimensional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features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(e.g.,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regularization)</a:t>
            </a:r>
            <a:endParaRPr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Semi-supervised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unsupervised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endParaRPr sz="2400" dirty="0">
              <a:latin typeface="Calibri"/>
              <a:cs typeface="Calibri"/>
            </a:endParaRPr>
          </a:p>
          <a:p>
            <a:pPr marL="812800" marR="5080" lvl="1" indent="-305435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Modern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deep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techniques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lang="en-US" sz="2400" dirty="0">
                <a:latin typeface="Calibri"/>
                <a:cs typeface="Calibri"/>
              </a:rPr>
              <a:t>e.g.,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convnets, 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variants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SGD)</a:t>
            </a:r>
            <a:endParaRPr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45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12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z</a:t>
            </a:r>
            <a:r>
              <a:rPr sz="2400" spc="2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20" dirty="0">
                <a:latin typeface="Calibri"/>
                <a:cs typeface="Calibri"/>
              </a:rPr>
              <a:t>ac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</a:p>
          <a:p>
            <a:pPr marL="812800" marR="255270" lvl="1" indent="-30480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High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open-source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Python’s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scikit-learn,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TensorFlow,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Torch,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Theano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64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10" dirty="0">
                <a:solidFill>
                  <a:schemeClr val="tx1"/>
                </a:solidFill>
                <a:latin typeface="+mj-lt"/>
              </a:rPr>
              <a:t>ML will Transform Every Aspect of Healthcare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A4A8ECD5-F1AF-375B-B224-B7CC20CE7FCD}"/>
              </a:ext>
            </a:extLst>
          </p:cNvPr>
          <p:cNvGrpSpPr/>
          <p:nvPr/>
        </p:nvGrpSpPr>
        <p:grpSpPr>
          <a:xfrm>
            <a:off x="2286000" y="1524000"/>
            <a:ext cx="8153400" cy="4191000"/>
            <a:chOff x="622312" y="1562100"/>
            <a:chExt cx="8813800" cy="5180330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019D0211-4083-CEB2-F3CB-86E31482F4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312" y="1562100"/>
              <a:ext cx="8813800" cy="5156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9F6873F-EB7A-3515-9FCB-D45E115B3DE4}"/>
                </a:ext>
              </a:extLst>
            </p:cNvPr>
            <p:cNvSpPr/>
            <p:nvPr/>
          </p:nvSpPr>
          <p:spPr>
            <a:xfrm>
              <a:off x="5873749" y="4425950"/>
              <a:ext cx="2184400" cy="2298700"/>
            </a:xfrm>
            <a:custGeom>
              <a:avLst/>
              <a:gdLst/>
              <a:ahLst/>
              <a:cxnLst/>
              <a:rect l="l" t="t" r="r" b="b"/>
              <a:pathLst>
                <a:path w="2184400" h="2298700">
                  <a:moveTo>
                    <a:pt x="0" y="0"/>
                  </a:moveTo>
                  <a:lnTo>
                    <a:pt x="2184349" y="0"/>
                  </a:lnTo>
                  <a:lnTo>
                    <a:pt x="2184349" y="2298649"/>
                  </a:lnTo>
                  <a:lnTo>
                    <a:pt x="0" y="2298649"/>
                  </a:lnTo>
                  <a:lnTo>
                    <a:pt x="0" y="0"/>
                  </a:lnTo>
                  <a:close/>
                </a:path>
              </a:pathLst>
            </a:custGeom>
            <a:ln w="354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31D66B-8EF9-E271-39D8-4FC853B4E73C}"/>
              </a:ext>
            </a:extLst>
          </p:cNvPr>
          <p:cNvSpPr txBox="1"/>
          <p:nvPr/>
        </p:nvSpPr>
        <p:spPr>
          <a:xfrm>
            <a:off x="1348418" y="1992868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Stakeholders:</a:t>
            </a:r>
          </a:p>
        </p:txBody>
      </p:sp>
    </p:spTree>
    <p:extLst>
      <p:ext uri="{BB962C8B-B14F-4D97-AF65-F5344CB8AC3E}">
        <p14:creationId xmlns:p14="http://schemas.microsoft.com/office/powerpoint/2010/main" val="23915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Outline:</a:t>
            </a:r>
            <a:r>
              <a:rPr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HCDA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1600200"/>
            <a:ext cx="10205611" cy="411651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Learning objectives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The Problem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Introduction to Data Science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Brief history of AI and ML in healthcare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Why machine learning in healthcare?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Health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machine learning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Examples of how ML will transform healthcare</a:t>
            </a: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What is unique about ML in healthcare?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10" dirty="0">
                <a:solidFill>
                  <a:schemeClr val="tx1"/>
                </a:solidFill>
                <a:latin typeface="+mj-lt"/>
              </a:rPr>
              <a:t>What will the ER of the Future be Like?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1D66B-8EF9-E271-39D8-4FC853B4E73C}"/>
              </a:ext>
            </a:extLst>
          </p:cNvPr>
          <p:cNvSpPr txBox="1"/>
          <p:nvPr/>
        </p:nvSpPr>
        <p:spPr>
          <a:xfrm>
            <a:off x="1019642" y="1600200"/>
            <a:ext cx="1015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Behind-the scenes reasoning about the patient’s conditions (current and future)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2A45B-99BE-8CA2-322E-EEBFA2FD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2667000"/>
            <a:ext cx="7324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2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7789" y="3487701"/>
            <a:ext cx="1536508" cy="4741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1196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US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pc="-5" dirty="0">
                <a:solidFill>
                  <a:schemeClr val="tx1"/>
                </a:solidFill>
                <a:latin typeface="+mj-lt"/>
              </a:rPr>
              <a:t>ealthcare: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rgbClr val="8B0302"/>
                </a:solidFill>
                <a:latin typeface="+mj-lt"/>
              </a:rPr>
              <a:t>The</a:t>
            </a:r>
            <a:r>
              <a:rPr spc="-20" dirty="0">
                <a:solidFill>
                  <a:srgbClr val="8B0302"/>
                </a:solidFill>
                <a:latin typeface="+mj-lt"/>
              </a:rPr>
              <a:t> </a:t>
            </a:r>
            <a:r>
              <a:rPr spc="-5" dirty="0">
                <a:solidFill>
                  <a:srgbClr val="8B0302"/>
                </a:solidFill>
                <a:latin typeface="+mj-lt"/>
              </a:rPr>
              <a:t>COST</a:t>
            </a:r>
            <a:r>
              <a:rPr spc="-10" dirty="0">
                <a:solidFill>
                  <a:srgbClr val="8B0302"/>
                </a:solidFill>
                <a:latin typeface="+mj-lt"/>
              </a:rPr>
              <a:t> </a:t>
            </a:r>
            <a:r>
              <a:rPr lang="en-US" spc="-5" dirty="0">
                <a:solidFill>
                  <a:srgbClr val="8B0302"/>
                </a:solidFill>
                <a:latin typeface="+mj-lt"/>
              </a:rPr>
              <a:t>P</a:t>
            </a:r>
            <a:r>
              <a:rPr spc="-5" dirty="0">
                <a:solidFill>
                  <a:srgbClr val="8B0302"/>
                </a:solidFill>
                <a:latin typeface="+mj-lt"/>
              </a:rPr>
              <a:t>roblem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342" y="4303267"/>
            <a:ext cx="39528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Healthcare </a:t>
            </a:r>
            <a:r>
              <a:rPr sz="2400" spc="-5" dirty="0">
                <a:latin typeface="Calibri"/>
                <a:cs typeface="Calibri"/>
              </a:rPr>
              <a:t>spending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2019</a:t>
            </a:r>
            <a:endParaRPr sz="2400">
              <a:latin typeface="Calibri"/>
              <a:cs typeface="Calibri"/>
            </a:endParaRPr>
          </a:p>
          <a:p>
            <a:pPr marL="67945" algn="ctr">
              <a:lnSpc>
                <a:spcPct val="100000"/>
              </a:lnSpc>
              <a:spcBef>
                <a:spcPts val="25"/>
              </a:spcBef>
            </a:pPr>
            <a:r>
              <a:rPr sz="3600" dirty="0">
                <a:solidFill>
                  <a:srgbClr val="8B0302"/>
                </a:solidFill>
                <a:latin typeface="Calibri"/>
                <a:cs typeface="Calibri"/>
              </a:rPr>
              <a:t>$3.6</a:t>
            </a:r>
            <a:r>
              <a:rPr sz="3600" spc="-40" dirty="0">
                <a:solidFill>
                  <a:srgbClr val="8B0302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B0302"/>
                </a:solidFill>
                <a:latin typeface="Calibri"/>
                <a:cs typeface="Calibri"/>
              </a:rPr>
              <a:t>trillion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2686" y="4303267"/>
            <a:ext cx="385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Market </a:t>
            </a:r>
            <a:r>
              <a:rPr sz="2400" spc="-10" dirty="0">
                <a:latin typeface="Calibri"/>
                <a:cs typeface="Calibri"/>
              </a:rPr>
              <a:t>cap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companies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7063" y="1893435"/>
            <a:ext cx="715466" cy="8572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779" y="3302891"/>
            <a:ext cx="724799" cy="6866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8171" y="2168106"/>
            <a:ext cx="1509655" cy="5201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0551" y="1852938"/>
            <a:ext cx="2280959" cy="22809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9075" y="2751670"/>
            <a:ext cx="1325562" cy="13255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6398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US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dirty="0">
                <a:solidFill>
                  <a:schemeClr val="tx1"/>
                </a:solidFill>
                <a:latin typeface="+mj-lt"/>
              </a:rPr>
              <a:t>Waste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25" dirty="0">
                <a:solidFill>
                  <a:schemeClr val="tx1"/>
                </a:solidFill>
                <a:latin typeface="+mj-lt"/>
              </a:rPr>
              <a:t>P</a:t>
            </a:r>
            <a:r>
              <a:rPr dirty="0">
                <a:solidFill>
                  <a:schemeClr val="tx1"/>
                </a:solidFill>
                <a:latin typeface="+mj-lt"/>
              </a:rPr>
              <a:t>er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Y</a:t>
            </a:r>
            <a:r>
              <a:rPr spc="-5" dirty="0">
                <a:solidFill>
                  <a:schemeClr val="tx1"/>
                </a:solidFill>
                <a:latin typeface="+mj-lt"/>
              </a:rPr>
              <a:t>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770" y="1600200"/>
            <a:ext cx="219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B0302"/>
                </a:solidFill>
                <a:latin typeface="Calibri"/>
                <a:cs typeface="Calibri"/>
              </a:rPr>
              <a:t>$935</a:t>
            </a:r>
            <a:r>
              <a:rPr sz="3600" spc="-85" dirty="0">
                <a:solidFill>
                  <a:srgbClr val="8B0302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B0302"/>
                </a:solidFill>
                <a:latin typeface="Calibri"/>
                <a:cs typeface="Calibri"/>
              </a:rPr>
              <a:t>billion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59391" y="1956857"/>
            <a:ext cx="3434079" cy="3443604"/>
            <a:chOff x="3059391" y="1956857"/>
            <a:chExt cx="3434079" cy="3443604"/>
          </a:xfrm>
        </p:grpSpPr>
        <p:sp>
          <p:nvSpPr>
            <p:cNvPr id="9" name="object 9"/>
            <p:cNvSpPr/>
            <p:nvPr/>
          </p:nvSpPr>
          <p:spPr>
            <a:xfrm>
              <a:off x="4781155" y="1966382"/>
              <a:ext cx="1712595" cy="3097530"/>
            </a:xfrm>
            <a:custGeom>
              <a:avLst/>
              <a:gdLst/>
              <a:ahLst/>
              <a:cxnLst/>
              <a:rect l="l" t="t" r="r" b="b"/>
              <a:pathLst>
                <a:path w="1712595" h="3097529">
                  <a:moveTo>
                    <a:pt x="0" y="0"/>
                  </a:moveTo>
                  <a:lnTo>
                    <a:pt x="0" y="1712254"/>
                  </a:lnTo>
                  <a:lnTo>
                    <a:pt x="1006438" y="3097498"/>
                  </a:lnTo>
                  <a:lnTo>
                    <a:pt x="1046248" y="3067683"/>
                  </a:lnTo>
                  <a:lnTo>
                    <a:pt x="1085047" y="3036833"/>
                  </a:lnTo>
                  <a:lnTo>
                    <a:pt x="1122822" y="3004974"/>
                  </a:lnTo>
                  <a:lnTo>
                    <a:pt x="1159558" y="2972132"/>
                  </a:lnTo>
                  <a:lnTo>
                    <a:pt x="1195243" y="2938335"/>
                  </a:lnTo>
                  <a:lnTo>
                    <a:pt x="1229862" y="2903609"/>
                  </a:lnTo>
                  <a:lnTo>
                    <a:pt x="1263403" y="2867980"/>
                  </a:lnTo>
                  <a:lnTo>
                    <a:pt x="1295851" y="2831476"/>
                  </a:lnTo>
                  <a:lnTo>
                    <a:pt x="1327193" y="2794123"/>
                  </a:lnTo>
                  <a:lnTo>
                    <a:pt x="1357415" y="2755947"/>
                  </a:lnTo>
                  <a:lnTo>
                    <a:pt x="1386504" y="2716976"/>
                  </a:lnTo>
                  <a:lnTo>
                    <a:pt x="1414446" y="2677236"/>
                  </a:lnTo>
                  <a:lnTo>
                    <a:pt x="1441228" y="2636753"/>
                  </a:lnTo>
                  <a:lnTo>
                    <a:pt x="1466836" y="2595554"/>
                  </a:lnTo>
                  <a:lnTo>
                    <a:pt x="1491256" y="2553667"/>
                  </a:lnTo>
                  <a:lnTo>
                    <a:pt x="1514475" y="2511117"/>
                  </a:lnTo>
                  <a:lnTo>
                    <a:pt x="1536479" y="2467931"/>
                  </a:lnTo>
                  <a:lnTo>
                    <a:pt x="1557255" y="2424136"/>
                  </a:lnTo>
                  <a:lnTo>
                    <a:pt x="1576789" y="2379759"/>
                  </a:lnTo>
                  <a:lnTo>
                    <a:pt x="1595067" y="2334826"/>
                  </a:lnTo>
                  <a:lnTo>
                    <a:pt x="1612076" y="2289364"/>
                  </a:lnTo>
                  <a:lnTo>
                    <a:pt x="1627803" y="2243400"/>
                  </a:lnTo>
                  <a:lnTo>
                    <a:pt x="1642234" y="2196959"/>
                  </a:lnTo>
                  <a:lnTo>
                    <a:pt x="1655354" y="2150070"/>
                  </a:lnTo>
                  <a:lnTo>
                    <a:pt x="1667151" y="2102758"/>
                  </a:lnTo>
                  <a:lnTo>
                    <a:pt x="1677611" y="2055050"/>
                  </a:lnTo>
                  <a:lnTo>
                    <a:pt x="1686721" y="2006974"/>
                  </a:lnTo>
                  <a:lnTo>
                    <a:pt x="1694466" y="1958554"/>
                  </a:lnTo>
                  <a:lnTo>
                    <a:pt x="1700833" y="1909819"/>
                  </a:lnTo>
                  <a:lnTo>
                    <a:pt x="1705810" y="1860795"/>
                  </a:lnTo>
                  <a:lnTo>
                    <a:pt x="1709381" y="1811508"/>
                  </a:lnTo>
                  <a:lnTo>
                    <a:pt x="1711534" y="1761986"/>
                  </a:lnTo>
                  <a:lnTo>
                    <a:pt x="1712254" y="1712254"/>
                  </a:lnTo>
                  <a:lnTo>
                    <a:pt x="1711596" y="1664327"/>
                  </a:lnTo>
                  <a:lnTo>
                    <a:pt x="1709634" y="1616726"/>
                  </a:lnTo>
                  <a:lnTo>
                    <a:pt x="1706385" y="1569468"/>
                  </a:lnTo>
                  <a:lnTo>
                    <a:pt x="1701866" y="1522570"/>
                  </a:lnTo>
                  <a:lnTo>
                    <a:pt x="1696095" y="1476049"/>
                  </a:lnTo>
                  <a:lnTo>
                    <a:pt x="1689088" y="1429923"/>
                  </a:lnTo>
                  <a:lnTo>
                    <a:pt x="1680862" y="1384208"/>
                  </a:lnTo>
                  <a:lnTo>
                    <a:pt x="1671436" y="1338923"/>
                  </a:lnTo>
                  <a:lnTo>
                    <a:pt x="1660825" y="1294083"/>
                  </a:lnTo>
                  <a:lnTo>
                    <a:pt x="1649048" y="1249706"/>
                  </a:lnTo>
                  <a:lnTo>
                    <a:pt x="1636120" y="1205809"/>
                  </a:lnTo>
                  <a:lnTo>
                    <a:pt x="1622061" y="1162410"/>
                  </a:lnTo>
                  <a:lnTo>
                    <a:pt x="1606885" y="1119525"/>
                  </a:lnTo>
                  <a:lnTo>
                    <a:pt x="1590612" y="1077173"/>
                  </a:lnTo>
                  <a:lnTo>
                    <a:pt x="1573258" y="1035369"/>
                  </a:lnTo>
                  <a:lnTo>
                    <a:pt x="1554839" y="994131"/>
                  </a:lnTo>
                  <a:lnTo>
                    <a:pt x="1535374" y="953476"/>
                  </a:lnTo>
                  <a:lnTo>
                    <a:pt x="1514880" y="913422"/>
                  </a:lnTo>
                  <a:lnTo>
                    <a:pt x="1493373" y="873986"/>
                  </a:lnTo>
                  <a:lnTo>
                    <a:pt x="1470871" y="835184"/>
                  </a:lnTo>
                  <a:lnTo>
                    <a:pt x="1447391" y="797034"/>
                  </a:lnTo>
                  <a:lnTo>
                    <a:pt x="1422950" y="759553"/>
                  </a:lnTo>
                  <a:lnTo>
                    <a:pt x="1397565" y="722759"/>
                  </a:lnTo>
                  <a:lnTo>
                    <a:pt x="1371254" y="686668"/>
                  </a:lnTo>
                  <a:lnTo>
                    <a:pt x="1344033" y="651297"/>
                  </a:lnTo>
                  <a:lnTo>
                    <a:pt x="1315920" y="616665"/>
                  </a:lnTo>
                  <a:lnTo>
                    <a:pt x="1286932" y="582787"/>
                  </a:lnTo>
                  <a:lnTo>
                    <a:pt x="1257086" y="549681"/>
                  </a:lnTo>
                  <a:lnTo>
                    <a:pt x="1226400" y="517364"/>
                  </a:lnTo>
                  <a:lnTo>
                    <a:pt x="1194889" y="485854"/>
                  </a:lnTo>
                  <a:lnTo>
                    <a:pt x="1162573" y="455167"/>
                  </a:lnTo>
                  <a:lnTo>
                    <a:pt x="1129467" y="425322"/>
                  </a:lnTo>
                  <a:lnTo>
                    <a:pt x="1095589" y="396334"/>
                  </a:lnTo>
                  <a:lnTo>
                    <a:pt x="1060956" y="368221"/>
                  </a:lnTo>
                  <a:lnTo>
                    <a:pt x="1025586" y="341000"/>
                  </a:lnTo>
                  <a:lnTo>
                    <a:pt x="989495" y="314689"/>
                  </a:lnTo>
                  <a:lnTo>
                    <a:pt x="952700" y="289304"/>
                  </a:lnTo>
                  <a:lnTo>
                    <a:pt x="915219" y="264863"/>
                  </a:lnTo>
                  <a:lnTo>
                    <a:pt x="877070" y="241383"/>
                  </a:lnTo>
                  <a:lnTo>
                    <a:pt x="838268" y="218881"/>
                  </a:lnTo>
                  <a:lnTo>
                    <a:pt x="798831" y="197374"/>
                  </a:lnTo>
                  <a:lnTo>
                    <a:pt x="758777" y="176879"/>
                  </a:lnTo>
                  <a:lnTo>
                    <a:pt x="718123" y="157414"/>
                  </a:lnTo>
                  <a:lnTo>
                    <a:pt x="676885" y="138996"/>
                  </a:lnTo>
                  <a:lnTo>
                    <a:pt x="635081" y="121642"/>
                  </a:lnTo>
                  <a:lnTo>
                    <a:pt x="592728" y="105368"/>
                  </a:lnTo>
                  <a:lnTo>
                    <a:pt x="549844" y="90193"/>
                  </a:lnTo>
                  <a:lnTo>
                    <a:pt x="506444" y="76133"/>
                  </a:lnTo>
                  <a:lnTo>
                    <a:pt x="462548" y="63206"/>
                  </a:lnTo>
                  <a:lnTo>
                    <a:pt x="418171" y="51429"/>
                  </a:lnTo>
                  <a:lnTo>
                    <a:pt x="373331" y="40818"/>
                  </a:lnTo>
                  <a:lnTo>
                    <a:pt x="328045" y="31391"/>
                  </a:lnTo>
                  <a:lnTo>
                    <a:pt x="282330" y="23166"/>
                  </a:lnTo>
                  <a:lnTo>
                    <a:pt x="236204" y="16159"/>
                  </a:lnTo>
                  <a:lnTo>
                    <a:pt x="189683" y="10387"/>
                  </a:lnTo>
                  <a:lnTo>
                    <a:pt x="142786" y="5868"/>
                  </a:lnTo>
                  <a:lnTo>
                    <a:pt x="95527" y="2619"/>
                  </a:lnTo>
                  <a:lnTo>
                    <a:pt x="47926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3681" y="3678637"/>
              <a:ext cx="1924050" cy="1712595"/>
            </a:xfrm>
            <a:custGeom>
              <a:avLst/>
              <a:gdLst/>
              <a:ahLst/>
              <a:cxnLst/>
              <a:rect l="l" t="t" r="r" b="b"/>
              <a:pathLst>
                <a:path w="1924050" h="1712595">
                  <a:moveTo>
                    <a:pt x="917473" y="0"/>
                  </a:moveTo>
                  <a:lnTo>
                    <a:pt x="0" y="1445707"/>
                  </a:lnTo>
                  <a:lnTo>
                    <a:pt x="41643" y="1471313"/>
                  </a:lnTo>
                  <a:lnTo>
                    <a:pt x="83810" y="1495622"/>
                  </a:lnTo>
                  <a:lnTo>
                    <a:pt x="126472" y="1518633"/>
                  </a:lnTo>
                  <a:lnTo>
                    <a:pt x="169602" y="1540348"/>
                  </a:lnTo>
                  <a:lnTo>
                    <a:pt x="213173" y="1560767"/>
                  </a:lnTo>
                  <a:lnTo>
                    <a:pt x="257158" y="1579892"/>
                  </a:lnTo>
                  <a:lnTo>
                    <a:pt x="301528" y="1597722"/>
                  </a:lnTo>
                  <a:lnTo>
                    <a:pt x="346256" y="1614260"/>
                  </a:lnTo>
                  <a:lnTo>
                    <a:pt x="391315" y="1629506"/>
                  </a:lnTo>
                  <a:lnTo>
                    <a:pt x="436677" y="1643461"/>
                  </a:lnTo>
                  <a:lnTo>
                    <a:pt x="482315" y="1656125"/>
                  </a:lnTo>
                  <a:lnTo>
                    <a:pt x="528202" y="1667500"/>
                  </a:lnTo>
                  <a:lnTo>
                    <a:pt x="574309" y="1677586"/>
                  </a:lnTo>
                  <a:lnTo>
                    <a:pt x="620610" y="1686384"/>
                  </a:lnTo>
                  <a:lnTo>
                    <a:pt x="667077" y="1693896"/>
                  </a:lnTo>
                  <a:lnTo>
                    <a:pt x="713681" y="1700121"/>
                  </a:lnTo>
                  <a:lnTo>
                    <a:pt x="760397" y="1705061"/>
                  </a:lnTo>
                  <a:lnTo>
                    <a:pt x="807197" y="1708717"/>
                  </a:lnTo>
                  <a:lnTo>
                    <a:pt x="854052" y="1711090"/>
                  </a:lnTo>
                  <a:lnTo>
                    <a:pt x="900936" y="1712180"/>
                  </a:lnTo>
                  <a:lnTo>
                    <a:pt x="947820" y="1711988"/>
                  </a:lnTo>
                  <a:lnTo>
                    <a:pt x="994678" y="1710516"/>
                  </a:lnTo>
                  <a:lnTo>
                    <a:pt x="1041483" y="1707763"/>
                  </a:lnTo>
                  <a:lnTo>
                    <a:pt x="1088205" y="1703731"/>
                  </a:lnTo>
                  <a:lnTo>
                    <a:pt x="1134819" y="1698421"/>
                  </a:lnTo>
                  <a:lnTo>
                    <a:pt x="1181297" y="1691834"/>
                  </a:lnTo>
                  <a:lnTo>
                    <a:pt x="1227610" y="1683970"/>
                  </a:lnTo>
                  <a:lnTo>
                    <a:pt x="1273732" y="1674831"/>
                  </a:lnTo>
                  <a:lnTo>
                    <a:pt x="1319635" y="1664416"/>
                  </a:lnTo>
                  <a:lnTo>
                    <a:pt x="1365292" y="1652728"/>
                  </a:lnTo>
                  <a:lnTo>
                    <a:pt x="1410675" y="1639767"/>
                  </a:lnTo>
                  <a:lnTo>
                    <a:pt x="1455757" y="1625533"/>
                  </a:lnTo>
                  <a:lnTo>
                    <a:pt x="1500510" y="1610028"/>
                  </a:lnTo>
                  <a:lnTo>
                    <a:pt x="1544907" y="1593253"/>
                  </a:lnTo>
                  <a:lnTo>
                    <a:pt x="1588920" y="1575208"/>
                  </a:lnTo>
                  <a:lnTo>
                    <a:pt x="1632521" y="1555894"/>
                  </a:lnTo>
                  <a:lnTo>
                    <a:pt x="1675684" y="1535312"/>
                  </a:lnTo>
                  <a:lnTo>
                    <a:pt x="1718381" y="1513463"/>
                  </a:lnTo>
                  <a:lnTo>
                    <a:pt x="1760584" y="1490348"/>
                  </a:lnTo>
                  <a:lnTo>
                    <a:pt x="1802266" y="1465968"/>
                  </a:lnTo>
                  <a:lnTo>
                    <a:pt x="1843399" y="1440324"/>
                  </a:lnTo>
                  <a:lnTo>
                    <a:pt x="1883956" y="1413415"/>
                  </a:lnTo>
                  <a:lnTo>
                    <a:pt x="1923910" y="1385244"/>
                  </a:lnTo>
                  <a:lnTo>
                    <a:pt x="917473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3681" y="3678637"/>
              <a:ext cx="1924050" cy="1712595"/>
            </a:xfrm>
            <a:custGeom>
              <a:avLst/>
              <a:gdLst/>
              <a:ahLst/>
              <a:cxnLst/>
              <a:rect l="l" t="t" r="r" b="b"/>
              <a:pathLst>
                <a:path w="1924050" h="1712595">
                  <a:moveTo>
                    <a:pt x="1923910" y="1385245"/>
                  </a:moveTo>
                  <a:lnTo>
                    <a:pt x="1883957" y="1413415"/>
                  </a:lnTo>
                  <a:lnTo>
                    <a:pt x="1843400" y="1440324"/>
                  </a:lnTo>
                  <a:lnTo>
                    <a:pt x="1802266" y="1465968"/>
                  </a:lnTo>
                  <a:lnTo>
                    <a:pt x="1760585" y="1490348"/>
                  </a:lnTo>
                  <a:lnTo>
                    <a:pt x="1718382" y="1513463"/>
                  </a:lnTo>
                  <a:lnTo>
                    <a:pt x="1675685" y="1535312"/>
                  </a:lnTo>
                  <a:lnTo>
                    <a:pt x="1632522" y="1555894"/>
                  </a:lnTo>
                  <a:lnTo>
                    <a:pt x="1588920" y="1575207"/>
                  </a:lnTo>
                  <a:lnTo>
                    <a:pt x="1544907" y="1593252"/>
                  </a:lnTo>
                  <a:lnTo>
                    <a:pt x="1500511" y="1610028"/>
                  </a:lnTo>
                  <a:lnTo>
                    <a:pt x="1455758" y="1625533"/>
                  </a:lnTo>
                  <a:lnTo>
                    <a:pt x="1410676" y="1639766"/>
                  </a:lnTo>
                  <a:lnTo>
                    <a:pt x="1365293" y="1652727"/>
                  </a:lnTo>
                  <a:lnTo>
                    <a:pt x="1319636" y="1664416"/>
                  </a:lnTo>
                  <a:lnTo>
                    <a:pt x="1273733" y="1674830"/>
                  </a:lnTo>
                  <a:lnTo>
                    <a:pt x="1227611" y="1683970"/>
                  </a:lnTo>
                  <a:lnTo>
                    <a:pt x="1181297" y="1691833"/>
                  </a:lnTo>
                  <a:lnTo>
                    <a:pt x="1134820" y="1698421"/>
                  </a:lnTo>
                  <a:lnTo>
                    <a:pt x="1088206" y="1703731"/>
                  </a:lnTo>
                  <a:lnTo>
                    <a:pt x="1041483" y="1707762"/>
                  </a:lnTo>
                  <a:lnTo>
                    <a:pt x="994679" y="1710515"/>
                  </a:lnTo>
                  <a:lnTo>
                    <a:pt x="947821" y="1711988"/>
                  </a:lnTo>
                  <a:lnTo>
                    <a:pt x="900936" y="1712179"/>
                  </a:lnTo>
                  <a:lnTo>
                    <a:pt x="854052" y="1711089"/>
                  </a:lnTo>
                  <a:lnTo>
                    <a:pt x="807197" y="1708717"/>
                  </a:lnTo>
                  <a:lnTo>
                    <a:pt x="760398" y="1705061"/>
                  </a:lnTo>
                  <a:lnTo>
                    <a:pt x="713682" y="1700120"/>
                  </a:lnTo>
                  <a:lnTo>
                    <a:pt x="667077" y="1693895"/>
                  </a:lnTo>
                  <a:lnTo>
                    <a:pt x="620611" y="1686384"/>
                  </a:lnTo>
                  <a:lnTo>
                    <a:pt x="574310" y="1677585"/>
                  </a:lnTo>
                  <a:lnTo>
                    <a:pt x="528202" y="1667499"/>
                  </a:lnTo>
                  <a:lnTo>
                    <a:pt x="482316" y="1656124"/>
                  </a:lnTo>
                  <a:lnTo>
                    <a:pt x="436678" y="1643460"/>
                  </a:lnTo>
                  <a:lnTo>
                    <a:pt x="391315" y="1629506"/>
                  </a:lnTo>
                  <a:lnTo>
                    <a:pt x="346256" y="1614260"/>
                  </a:lnTo>
                  <a:lnTo>
                    <a:pt x="301528" y="1597722"/>
                  </a:lnTo>
                  <a:lnTo>
                    <a:pt x="257158" y="1579891"/>
                  </a:lnTo>
                  <a:lnTo>
                    <a:pt x="213174" y="1560767"/>
                  </a:lnTo>
                  <a:lnTo>
                    <a:pt x="169602" y="1540347"/>
                  </a:lnTo>
                  <a:lnTo>
                    <a:pt x="126472" y="1518633"/>
                  </a:lnTo>
                  <a:lnTo>
                    <a:pt x="83810" y="1495621"/>
                  </a:lnTo>
                  <a:lnTo>
                    <a:pt x="41643" y="1471313"/>
                  </a:lnTo>
                  <a:lnTo>
                    <a:pt x="0" y="1445707"/>
                  </a:lnTo>
                  <a:lnTo>
                    <a:pt x="917473" y="0"/>
                  </a:lnTo>
                  <a:lnTo>
                    <a:pt x="1923910" y="138524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8915" y="3571125"/>
              <a:ext cx="1712595" cy="1553845"/>
            </a:xfrm>
            <a:custGeom>
              <a:avLst/>
              <a:gdLst/>
              <a:ahLst/>
              <a:cxnLst/>
              <a:rect l="l" t="t" r="r" b="b"/>
              <a:pathLst>
                <a:path w="1712595" h="1553845">
                  <a:moveTo>
                    <a:pt x="3363" y="0"/>
                  </a:moveTo>
                  <a:lnTo>
                    <a:pt x="976" y="49147"/>
                  </a:lnTo>
                  <a:lnTo>
                    <a:pt x="0" y="98152"/>
                  </a:lnTo>
                  <a:lnTo>
                    <a:pt x="420" y="146990"/>
                  </a:lnTo>
                  <a:lnTo>
                    <a:pt x="2225" y="195635"/>
                  </a:lnTo>
                  <a:lnTo>
                    <a:pt x="5402" y="244061"/>
                  </a:lnTo>
                  <a:lnTo>
                    <a:pt x="9937" y="292244"/>
                  </a:lnTo>
                  <a:lnTo>
                    <a:pt x="15817" y="340157"/>
                  </a:lnTo>
                  <a:lnTo>
                    <a:pt x="23030" y="387775"/>
                  </a:lnTo>
                  <a:lnTo>
                    <a:pt x="31562" y="435074"/>
                  </a:lnTo>
                  <a:lnTo>
                    <a:pt x="41401" y="482027"/>
                  </a:lnTo>
                  <a:lnTo>
                    <a:pt x="52533" y="528609"/>
                  </a:lnTo>
                  <a:lnTo>
                    <a:pt x="64946" y="574794"/>
                  </a:lnTo>
                  <a:lnTo>
                    <a:pt x="78627" y="620558"/>
                  </a:lnTo>
                  <a:lnTo>
                    <a:pt x="93563" y="665875"/>
                  </a:lnTo>
                  <a:lnTo>
                    <a:pt x="109740" y="710719"/>
                  </a:lnTo>
                  <a:lnTo>
                    <a:pt x="127146" y="755065"/>
                  </a:lnTo>
                  <a:lnTo>
                    <a:pt x="145768" y="798887"/>
                  </a:lnTo>
                  <a:lnTo>
                    <a:pt x="165594" y="842161"/>
                  </a:lnTo>
                  <a:lnTo>
                    <a:pt x="186609" y="884860"/>
                  </a:lnTo>
                  <a:lnTo>
                    <a:pt x="208801" y="926960"/>
                  </a:lnTo>
                  <a:lnTo>
                    <a:pt x="232157" y="968434"/>
                  </a:lnTo>
                  <a:lnTo>
                    <a:pt x="256664" y="1009258"/>
                  </a:lnTo>
                  <a:lnTo>
                    <a:pt x="282310" y="1049406"/>
                  </a:lnTo>
                  <a:lnTo>
                    <a:pt x="309081" y="1088852"/>
                  </a:lnTo>
                  <a:lnTo>
                    <a:pt x="336964" y="1127572"/>
                  </a:lnTo>
                  <a:lnTo>
                    <a:pt x="365946" y="1165539"/>
                  </a:lnTo>
                  <a:lnTo>
                    <a:pt x="396015" y="1202729"/>
                  </a:lnTo>
                  <a:lnTo>
                    <a:pt x="427157" y="1239115"/>
                  </a:lnTo>
                  <a:lnTo>
                    <a:pt x="459359" y="1274673"/>
                  </a:lnTo>
                  <a:lnTo>
                    <a:pt x="492610" y="1309378"/>
                  </a:lnTo>
                  <a:lnTo>
                    <a:pt x="526894" y="1343202"/>
                  </a:lnTo>
                  <a:lnTo>
                    <a:pt x="562201" y="1376122"/>
                  </a:lnTo>
                  <a:lnTo>
                    <a:pt x="598516" y="1408112"/>
                  </a:lnTo>
                  <a:lnTo>
                    <a:pt x="635826" y="1439146"/>
                  </a:lnTo>
                  <a:lnTo>
                    <a:pt x="674120" y="1469199"/>
                  </a:lnTo>
                  <a:lnTo>
                    <a:pt x="713383" y="1498245"/>
                  </a:lnTo>
                  <a:lnTo>
                    <a:pt x="753603" y="1526260"/>
                  </a:lnTo>
                  <a:lnTo>
                    <a:pt x="794767" y="1553217"/>
                  </a:lnTo>
                  <a:lnTo>
                    <a:pt x="1712239" y="107511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8916" y="3571125"/>
              <a:ext cx="1712595" cy="1553845"/>
            </a:xfrm>
            <a:custGeom>
              <a:avLst/>
              <a:gdLst/>
              <a:ahLst/>
              <a:cxnLst/>
              <a:rect l="l" t="t" r="r" b="b"/>
              <a:pathLst>
                <a:path w="1712595" h="1553845">
                  <a:moveTo>
                    <a:pt x="794767" y="1553218"/>
                  </a:moveTo>
                  <a:lnTo>
                    <a:pt x="753603" y="1526260"/>
                  </a:lnTo>
                  <a:lnTo>
                    <a:pt x="713383" y="1498246"/>
                  </a:lnTo>
                  <a:lnTo>
                    <a:pt x="674120" y="1469199"/>
                  </a:lnTo>
                  <a:lnTo>
                    <a:pt x="635826" y="1439146"/>
                  </a:lnTo>
                  <a:lnTo>
                    <a:pt x="598515" y="1408112"/>
                  </a:lnTo>
                  <a:lnTo>
                    <a:pt x="562201" y="1376122"/>
                  </a:lnTo>
                  <a:lnTo>
                    <a:pt x="526894" y="1343202"/>
                  </a:lnTo>
                  <a:lnTo>
                    <a:pt x="492610" y="1309378"/>
                  </a:lnTo>
                  <a:lnTo>
                    <a:pt x="459359" y="1274673"/>
                  </a:lnTo>
                  <a:lnTo>
                    <a:pt x="427157" y="1239115"/>
                  </a:lnTo>
                  <a:lnTo>
                    <a:pt x="396015" y="1202729"/>
                  </a:lnTo>
                  <a:lnTo>
                    <a:pt x="365946" y="1165539"/>
                  </a:lnTo>
                  <a:lnTo>
                    <a:pt x="336964" y="1127572"/>
                  </a:lnTo>
                  <a:lnTo>
                    <a:pt x="309081" y="1088852"/>
                  </a:lnTo>
                  <a:lnTo>
                    <a:pt x="282310" y="1049406"/>
                  </a:lnTo>
                  <a:lnTo>
                    <a:pt x="256664" y="1009258"/>
                  </a:lnTo>
                  <a:lnTo>
                    <a:pt x="232157" y="968434"/>
                  </a:lnTo>
                  <a:lnTo>
                    <a:pt x="208801" y="926960"/>
                  </a:lnTo>
                  <a:lnTo>
                    <a:pt x="186609" y="884860"/>
                  </a:lnTo>
                  <a:lnTo>
                    <a:pt x="165593" y="842161"/>
                  </a:lnTo>
                  <a:lnTo>
                    <a:pt x="145768" y="798887"/>
                  </a:lnTo>
                  <a:lnTo>
                    <a:pt x="127146" y="755065"/>
                  </a:lnTo>
                  <a:lnTo>
                    <a:pt x="109740" y="710719"/>
                  </a:lnTo>
                  <a:lnTo>
                    <a:pt x="93563" y="665875"/>
                  </a:lnTo>
                  <a:lnTo>
                    <a:pt x="78627" y="620558"/>
                  </a:lnTo>
                  <a:lnTo>
                    <a:pt x="64946" y="574794"/>
                  </a:lnTo>
                  <a:lnTo>
                    <a:pt x="52533" y="528609"/>
                  </a:lnTo>
                  <a:lnTo>
                    <a:pt x="41401" y="482027"/>
                  </a:lnTo>
                  <a:lnTo>
                    <a:pt x="31562" y="435074"/>
                  </a:lnTo>
                  <a:lnTo>
                    <a:pt x="23030" y="387775"/>
                  </a:lnTo>
                  <a:lnTo>
                    <a:pt x="15817" y="340157"/>
                  </a:lnTo>
                  <a:lnTo>
                    <a:pt x="9937" y="292243"/>
                  </a:lnTo>
                  <a:lnTo>
                    <a:pt x="5402" y="244061"/>
                  </a:lnTo>
                  <a:lnTo>
                    <a:pt x="2225" y="195635"/>
                  </a:lnTo>
                  <a:lnTo>
                    <a:pt x="420" y="146990"/>
                  </a:lnTo>
                  <a:lnTo>
                    <a:pt x="0" y="98152"/>
                  </a:lnTo>
                  <a:lnTo>
                    <a:pt x="976" y="49147"/>
                  </a:lnTo>
                  <a:lnTo>
                    <a:pt x="3363" y="0"/>
                  </a:lnTo>
                  <a:lnTo>
                    <a:pt x="1712239" y="107512"/>
                  </a:lnTo>
                  <a:lnTo>
                    <a:pt x="794767" y="155321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2277" y="2430456"/>
              <a:ext cx="1709420" cy="1248410"/>
            </a:xfrm>
            <a:custGeom>
              <a:avLst/>
              <a:gdLst/>
              <a:ahLst/>
              <a:cxnLst/>
              <a:rect l="l" t="t" r="r" b="b"/>
              <a:pathLst>
                <a:path w="1709420" h="1248410">
                  <a:moveTo>
                    <a:pt x="536757" y="0"/>
                  </a:moveTo>
                  <a:lnTo>
                    <a:pt x="500685" y="34881"/>
                  </a:lnTo>
                  <a:lnTo>
                    <a:pt x="465741" y="70709"/>
                  </a:lnTo>
                  <a:lnTo>
                    <a:pt x="431937" y="107454"/>
                  </a:lnTo>
                  <a:lnTo>
                    <a:pt x="399288" y="145088"/>
                  </a:lnTo>
                  <a:lnTo>
                    <a:pt x="367806" y="183583"/>
                  </a:lnTo>
                  <a:lnTo>
                    <a:pt x="337505" y="222911"/>
                  </a:lnTo>
                  <a:lnTo>
                    <a:pt x="308398" y="263043"/>
                  </a:lnTo>
                  <a:lnTo>
                    <a:pt x="280499" y="303951"/>
                  </a:lnTo>
                  <a:lnTo>
                    <a:pt x="253820" y="345607"/>
                  </a:lnTo>
                  <a:lnTo>
                    <a:pt x="228376" y="387981"/>
                  </a:lnTo>
                  <a:lnTo>
                    <a:pt x="204179" y="431047"/>
                  </a:lnTo>
                  <a:lnTo>
                    <a:pt x="181243" y="474775"/>
                  </a:lnTo>
                  <a:lnTo>
                    <a:pt x="159582" y="519138"/>
                  </a:lnTo>
                  <a:lnTo>
                    <a:pt x="139207" y="564106"/>
                  </a:lnTo>
                  <a:lnTo>
                    <a:pt x="120134" y="609652"/>
                  </a:lnTo>
                  <a:lnTo>
                    <a:pt x="102375" y="655747"/>
                  </a:lnTo>
                  <a:lnTo>
                    <a:pt x="85943" y="702363"/>
                  </a:lnTo>
                  <a:lnTo>
                    <a:pt x="70853" y="749471"/>
                  </a:lnTo>
                  <a:lnTo>
                    <a:pt x="57116" y="797043"/>
                  </a:lnTo>
                  <a:lnTo>
                    <a:pt x="44747" y="845052"/>
                  </a:lnTo>
                  <a:lnTo>
                    <a:pt x="33759" y="893468"/>
                  </a:lnTo>
                  <a:lnTo>
                    <a:pt x="24166" y="942263"/>
                  </a:lnTo>
                  <a:lnTo>
                    <a:pt x="15979" y="991409"/>
                  </a:lnTo>
                  <a:lnTo>
                    <a:pt x="9214" y="1040877"/>
                  </a:lnTo>
                  <a:lnTo>
                    <a:pt x="3883" y="1090639"/>
                  </a:lnTo>
                  <a:lnTo>
                    <a:pt x="0" y="1140668"/>
                  </a:lnTo>
                  <a:lnTo>
                    <a:pt x="1708877" y="1248181"/>
                  </a:lnTo>
                  <a:lnTo>
                    <a:pt x="536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2278" y="2430456"/>
              <a:ext cx="1709420" cy="1248410"/>
            </a:xfrm>
            <a:custGeom>
              <a:avLst/>
              <a:gdLst/>
              <a:ahLst/>
              <a:cxnLst/>
              <a:rect l="l" t="t" r="r" b="b"/>
              <a:pathLst>
                <a:path w="1709420" h="1248410">
                  <a:moveTo>
                    <a:pt x="0" y="1140667"/>
                  </a:moveTo>
                  <a:lnTo>
                    <a:pt x="3883" y="1090639"/>
                  </a:lnTo>
                  <a:lnTo>
                    <a:pt x="9214" y="1040876"/>
                  </a:lnTo>
                  <a:lnTo>
                    <a:pt x="15979" y="991408"/>
                  </a:lnTo>
                  <a:lnTo>
                    <a:pt x="24166" y="942262"/>
                  </a:lnTo>
                  <a:lnTo>
                    <a:pt x="33759" y="893467"/>
                  </a:lnTo>
                  <a:lnTo>
                    <a:pt x="44747" y="845051"/>
                  </a:lnTo>
                  <a:lnTo>
                    <a:pt x="57116" y="797043"/>
                  </a:lnTo>
                  <a:lnTo>
                    <a:pt x="70852" y="749470"/>
                  </a:lnTo>
                  <a:lnTo>
                    <a:pt x="85943" y="702362"/>
                  </a:lnTo>
                  <a:lnTo>
                    <a:pt x="102375" y="655746"/>
                  </a:lnTo>
                  <a:lnTo>
                    <a:pt x="120134" y="609651"/>
                  </a:lnTo>
                  <a:lnTo>
                    <a:pt x="139207" y="564105"/>
                  </a:lnTo>
                  <a:lnTo>
                    <a:pt x="159581" y="519137"/>
                  </a:lnTo>
                  <a:lnTo>
                    <a:pt x="181243" y="474775"/>
                  </a:lnTo>
                  <a:lnTo>
                    <a:pt x="204179" y="431046"/>
                  </a:lnTo>
                  <a:lnTo>
                    <a:pt x="228375" y="387981"/>
                  </a:lnTo>
                  <a:lnTo>
                    <a:pt x="253820" y="345606"/>
                  </a:lnTo>
                  <a:lnTo>
                    <a:pt x="280498" y="303951"/>
                  </a:lnTo>
                  <a:lnTo>
                    <a:pt x="308397" y="263043"/>
                  </a:lnTo>
                  <a:lnTo>
                    <a:pt x="337504" y="222911"/>
                  </a:lnTo>
                  <a:lnTo>
                    <a:pt x="367805" y="183583"/>
                  </a:lnTo>
                  <a:lnTo>
                    <a:pt x="399287" y="145088"/>
                  </a:lnTo>
                  <a:lnTo>
                    <a:pt x="431937" y="107453"/>
                  </a:lnTo>
                  <a:lnTo>
                    <a:pt x="465740" y="70708"/>
                  </a:lnTo>
                  <a:lnTo>
                    <a:pt x="500685" y="34881"/>
                  </a:lnTo>
                  <a:lnTo>
                    <a:pt x="536757" y="0"/>
                  </a:lnTo>
                  <a:lnTo>
                    <a:pt x="1708876" y="1248181"/>
                  </a:lnTo>
                  <a:lnTo>
                    <a:pt x="0" y="11406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9035" y="2086625"/>
              <a:ext cx="1172210" cy="1592580"/>
            </a:xfrm>
            <a:custGeom>
              <a:avLst/>
              <a:gdLst/>
              <a:ahLst/>
              <a:cxnLst/>
              <a:rect l="l" t="t" r="r" b="b"/>
              <a:pathLst>
                <a:path w="1172210" h="1592579">
                  <a:moveTo>
                    <a:pt x="541795" y="0"/>
                  </a:moveTo>
                  <a:lnTo>
                    <a:pt x="495794" y="18990"/>
                  </a:lnTo>
                  <a:lnTo>
                    <a:pt x="450417" y="39286"/>
                  </a:lnTo>
                  <a:lnTo>
                    <a:pt x="405689" y="60869"/>
                  </a:lnTo>
                  <a:lnTo>
                    <a:pt x="361639" y="83723"/>
                  </a:lnTo>
                  <a:lnTo>
                    <a:pt x="318292" y="107832"/>
                  </a:lnTo>
                  <a:lnTo>
                    <a:pt x="275674" y="133177"/>
                  </a:lnTo>
                  <a:lnTo>
                    <a:pt x="233812" y="159744"/>
                  </a:lnTo>
                  <a:lnTo>
                    <a:pt x="192733" y="187514"/>
                  </a:lnTo>
                  <a:lnTo>
                    <a:pt x="152463" y="216471"/>
                  </a:lnTo>
                  <a:lnTo>
                    <a:pt x="113028" y="246598"/>
                  </a:lnTo>
                  <a:lnTo>
                    <a:pt x="74455" y="277879"/>
                  </a:lnTo>
                  <a:lnTo>
                    <a:pt x="36770" y="310297"/>
                  </a:lnTo>
                  <a:lnTo>
                    <a:pt x="0" y="343834"/>
                  </a:lnTo>
                  <a:lnTo>
                    <a:pt x="1172119" y="1592012"/>
                  </a:lnTo>
                  <a:lnTo>
                    <a:pt x="54179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9036" y="2086625"/>
              <a:ext cx="1172210" cy="1592580"/>
            </a:xfrm>
            <a:custGeom>
              <a:avLst/>
              <a:gdLst/>
              <a:ahLst/>
              <a:cxnLst/>
              <a:rect l="l" t="t" r="r" b="b"/>
              <a:pathLst>
                <a:path w="1172210" h="1592579">
                  <a:moveTo>
                    <a:pt x="0" y="343834"/>
                  </a:moveTo>
                  <a:lnTo>
                    <a:pt x="36770" y="310296"/>
                  </a:lnTo>
                  <a:lnTo>
                    <a:pt x="74454" y="277879"/>
                  </a:lnTo>
                  <a:lnTo>
                    <a:pt x="113027" y="246598"/>
                  </a:lnTo>
                  <a:lnTo>
                    <a:pt x="152462" y="216471"/>
                  </a:lnTo>
                  <a:lnTo>
                    <a:pt x="192733" y="187514"/>
                  </a:lnTo>
                  <a:lnTo>
                    <a:pt x="233812" y="159744"/>
                  </a:lnTo>
                  <a:lnTo>
                    <a:pt x="275674" y="133178"/>
                  </a:lnTo>
                  <a:lnTo>
                    <a:pt x="318291" y="107832"/>
                  </a:lnTo>
                  <a:lnTo>
                    <a:pt x="361639" y="83724"/>
                  </a:lnTo>
                  <a:lnTo>
                    <a:pt x="405689" y="60869"/>
                  </a:lnTo>
                  <a:lnTo>
                    <a:pt x="450417" y="39286"/>
                  </a:lnTo>
                  <a:lnTo>
                    <a:pt x="495794" y="18991"/>
                  </a:lnTo>
                  <a:lnTo>
                    <a:pt x="541796" y="0"/>
                  </a:lnTo>
                  <a:lnTo>
                    <a:pt x="1172119" y="1592012"/>
                  </a:lnTo>
                  <a:lnTo>
                    <a:pt x="0" y="3438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0829" y="1966382"/>
              <a:ext cx="630555" cy="1712595"/>
            </a:xfrm>
            <a:custGeom>
              <a:avLst/>
              <a:gdLst/>
              <a:ahLst/>
              <a:cxnLst/>
              <a:rect l="l" t="t" r="r" b="b"/>
              <a:pathLst>
                <a:path w="630554" h="1712595">
                  <a:moveTo>
                    <a:pt x="630322" y="0"/>
                  </a:moveTo>
                  <a:lnTo>
                    <a:pt x="580560" y="723"/>
                  </a:lnTo>
                  <a:lnTo>
                    <a:pt x="530898" y="2888"/>
                  </a:lnTo>
                  <a:lnTo>
                    <a:pt x="481366" y="6491"/>
                  </a:lnTo>
                  <a:lnTo>
                    <a:pt x="431996" y="11524"/>
                  </a:lnTo>
                  <a:lnTo>
                    <a:pt x="382818" y="17982"/>
                  </a:lnTo>
                  <a:lnTo>
                    <a:pt x="333863" y="25859"/>
                  </a:lnTo>
                  <a:lnTo>
                    <a:pt x="285161" y="35149"/>
                  </a:lnTo>
                  <a:lnTo>
                    <a:pt x="236744" y="45847"/>
                  </a:lnTo>
                  <a:lnTo>
                    <a:pt x="188642" y="57946"/>
                  </a:lnTo>
                  <a:lnTo>
                    <a:pt x="140885" y="71441"/>
                  </a:lnTo>
                  <a:lnTo>
                    <a:pt x="93506" y="86325"/>
                  </a:lnTo>
                  <a:lnTo>
                    <a:pt x="46534" y="102593"/>
                  </a:lnTo>
                  <a:lnTo>
                    <a:pt x="0" y="120239"/>
                  </a:lnTo>
                  <a:lnTo>
                    <a:pt x="630325" y="1712254"/>
                  </a:lnTo>
                  <a:lnTo>
                    <a:pt x="630322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0830" y="1966382"/>
              <a:ext cx="630555" cy="1712595"/>
            </a:xfrm>
            <a:custGeom>
              <a:avLst/>
              <a:gdLst/>
              <a:ahLst/>
              <a:cxnLst/>
              <a:rect l="l" t="t" r="r" b="b"/>
              <a:pathLst>
                <a:path w="630554" h="1712595">
                  <a:moveTo>
                    <a:pt x="0" y="120240"/>
                  </a:moveTo>
                  <a:lnTo>
                    <a:pt x="46533" y="102594"/>
                  </a:lnTo>
                  <a:lnTo>
                    <a:pt x="93506" y="86326"/>
                  </a:lnTo>
                  <a:lnTo>
                    <a:pt x="140885" y="71441"/>
                  </a:lnTo>
                  <a:lnTo>
                    <a:pt x="188641" y="57947"/>
                  </a:lnTo>
                  <a:lnTo>
                    <a:pt x="236744" y="45847"/>
                  </a:lnTo>
                  <a:lnTo>
                    <a:pt x="285161" y="35150"/>
                  </a:lnTo>
                  <a:lnTo>
                    <a:pt x="333863" y="25859"/>
                  </a:lnTo>
                  <a:lnTo>
                    <a:pt x="382818" y="17982"/>
                  </a:lnTo>
                  <a:lnTo>
                    <a:pt x="431996" y="11524"/>
                  </a:lnTo>
                  <a:lnTo>
                    <a:pt x="481367" y="6491"/>
                  </a:lnTo>
                  <a:lnTo>
                    <a:pt x="530898" y="2888"/>
                  </a:lnTo>
                  <a:lnTo>
                    <a:pt x="580561" y="723"/>
                  </a:lnTo>
                  <a:lnTo>
                    <a:pt x="630323" y="0"/>
                  </a:lnTo>
                  <a:lnTo>
                    <a:pt x="630325" y="1712255"/>
                  </a:lnTo>
                  <a:lnTo>
                    <a:pt x="0" y="12024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31617" y="2808732"/>
            <a:ext cx="1337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Unnecessary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care,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8566" y="2364740"/>
            <a:ext cx="8864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40%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900" b="1" baseline="-34511" dirty="0">
                <a:latin typeface="Calibri"/>
                <a:cs typeface="Calibri"/>
              </a:rPr>
              <a:t>&gt;</a:t>
            </a:r>
            <a:endParaRPr sz="9900" baseline="-3451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3031" y="4366260"/>
            <a:ext cx="122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56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Administrative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inefficiency,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1313" y="2567940"/>
            <a:ext cx="146177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770" marR="5080" indent="-306705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lth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 p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vid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 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errors,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5600" y="1752600"/>
            <a:ext cx="1079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Preventable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conditions,</a:t>
            </a:r>
            <a:r>
              <a:rPr sz="1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6261" y="1644396"/>
            <a:ext cx="2008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Lack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care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coordination,…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0" y="531193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15792" y="5181600"/>
            <a:ext cx="184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Unnecessary</a:t>
            </a:r>
            <a:r>
              <a:rPr sz="20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care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53000" y="5334000"/>
            <a:ext cx="1203325" cy="7512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Fraud,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19%</a:t>
            </a:r>
            <a:endParaRPr lang="en-US" sz="14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599440">
              <a:lnSpc>
                <a:spcPct val="100000"/>
              </a:lnSpc>
              <a:spcBef>
                <a:spcPts val="960"/>
              </a:spcBef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4000" y="56388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1800" y="50292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34200" y="4876800"/>
            <a:ext cx="276669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Healthcare provider </a:t>
            </a: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errors </a:t>
            </a:r>
            <a:r>
              <a:rPr sz="2000" spc="-4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alibri"/>
                <a:cs typeface="Calibri"/>
              </a:rPr>
              <a:t>Lack</a:t>
            </a:r>
            <a:r>
              <a:rPr sz="20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20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care</a:t>
            </a:r>
            <a:r>
              <a:rPr sz="20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coordination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24000" y="59436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1800" y="54102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60881" y="2619756"/>
            <a:ext cx="3644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4546A"/>
                </a:solidFill>
                <a:latin typeface="Calibri"/>
                <a:cs typeface="Calibri"/>
              </a:rPr>
              <a:t>50</a:t>
            </a:r>
            <a:r>
              <a:rPr sz="4400" spc="-30" dirty="0">
                <a:solidFill>
                  <a:srgbClr val="44546A"/>
                </a:solidFill>
                <a:latin typeface="Calibri"/>
                <a:cs typeface="Calibri"/>
              </a:rPr>
              <a:t> years</a:t>
            </a:r>
            <a:r>
              <a:rPr sz="4400" spc="-2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44546A"/>
                </a:solidFill>
                <a:latin typeface="Calibri"/>
                <a:cs typeface="Calibri"/>
              </a:rPr>
              <a:t>budget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1547" y="3466871"/>
            <a:ext cx="1405120" cy="1164242"/>
          </a:xfrm>
          <a:prstGeom prst="rect">
            <a:avLst/>
          </a:prstGeom>
        </p:spPr>
      </p:pic>
      <p:sp>
        <p:nvSpPr>
          <p:cNvPr id="41" name="object 27">
            <a:extLst>
              <a:ext uri="{FF2B5EF4-FFF2-40B4-BE49-F238E27FC236}">
                <a16:creationId xmlns:a16="http://schemas.microsoft.com/office/drawing/2014/main" id="{431C90AD-FC7F-6E95-9BBB-72A9C01FBC65}"/>
              </a:ext>
            </a:extLst>
          </p:cNvPr>
          <p:cNvSpPr txBox="1"/>
          <p:nvPr/>
        </p:nvSpPr>
        <p:spPr>
          <a:xfrm>
            <a:off x="1752600" y="5486400"/>
            <a:ext cx="2819400" cy="37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Administrative </a:t>
            </a:r>
            <a:r>
              <a:rPr lang="en-US" sz="2000" spc="-10" dirty="0">
                <a:solidFill>
                  <a:srgbClr val="595959"/>
                </a:solidFill>
                <a:latin typeface="Calibri"/>
                <a:cs typeface="Calibri"/>
              </a:rPr>
              <a:t>inefficiency</a:t>
            </a:r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D5439A47-6A6A-C95E-7B32-5ABA3F210F70}"/>
              </a:ext>
            </a:extLst>
          </p:cNvPr>
          <p:cNvSpPr txBox="1"/>
          <p:nvPr/>
        </p:nvSpPr>
        <p:spPr>
          <a:xfrm>
            <a:off x="1752600" y="5791200"/>
            <a:ext cx="3429000" cy="37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Preventable</a:t>
            </a:r>
            <a:r>
              <a:rPr lang="en-US" sz="20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conditions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1ECBC0AC-6CDA-617C-CFAE-D91C7C1EC8FB}"/>
              </a:ext>
            </a:extLst>
          </p:cNvPr>
          <p:cNvSpPr txBox="1"/>
          <p:nvPr/>
        </p:nvSpPr>
        <p:spPr>
          <a:xfrm>
            <a:off x="6934200" y="4572000"/>
            <a:ext cx="184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2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lang="en-US" sz="2000" spc="4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lang="en-US" sz="2000" spc="-5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4" name="object 32">
            <a:extLst>
              <a:ext uri="{FF2B5EF4-FFF2-40B4-BE49-F238E27FC236}">
                <a16:creationId xmlns:a16="http://schemas.microsoft.com/office/drawing/2014/main" id="{7AFF570C-C4C2-C597-CE4D-B8205CB90B61}"/>
              </a:ext>
            </a:extLst>
          </p:cNvPr>
          <p:cNvSpPr/>
          <p:nvPr/>
        </p:nvSpPr>
        <p:spPr>
          <a:xfrm>
            <a:off x="6781800" y="46609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Hope: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cience</a:t>
            </a:r>
            <a:r>
              <a:rPr sz="3600" spc="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5" dirty="0">
                <a:solidFill>
                  <a:schemeClr val="tx1"/>
                </a:solidFill>
                <a:latin typeface="+mj-lt"/>
              </a:rPr>
              <a:t>–</a:t>
            </a:r>
            <a:r>
              <a:rPr sz="3500" b="0" spc="40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lang="en-US" sz="3600" b="0" spc="-5" dirty="0">
                <a:solidFill>
                  <a:schemeClr val="tx1"/>
                </a:solidFill>
                <a:latin typeface="+mj-lt"/>
                <a:cs typeface="Times New Roman"/>
              </a:rPr>
              <a:t>L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ow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ost,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B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etter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Q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uality</a:t>
            </a:r>
            <a:endParaRPr sz="360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3706876"/>
            <a:ext cx="4921885" cy="23412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15" dirty="0">
                <a:latin typeface="Calibri"/>
                <a:cs typeface="Calibri"/>
              </a:rPr>
              <a:t>Lower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cost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Early </a:t>
            </a:r>
            <a:r>
              <a:rPr sz="2800" spc="-10" dirty="0">
                <a:latin typeface="Calibri"/>
                <a:cs typeface="Calibri"/>
              </a:rPr>
              <a:t>detection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prevention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heart</a:t>
            </a:r>
            <a:r>
              <a:rPr sz="2400" spc="-15" dirty="0">
                <a:latin typeface="Calibri"/>
                <a:cs typeface="Calibri"/>
              </a:rPr>
              <a:t> failure</a:t>
            </a:r>
            <a:r>
              <a:rPr sz="2400" spc="-5" dirty="0">
                <a:latin typeface="Calibri"/>
                <a:cs typeface="Calibri"/>
              </a:rPr>
              <a:t> onset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Utilization</a:t>
            </a:r>
            <a:r>
              <a:rPr sz="2800" spc="-10" dirty="0">
                <a:latin typeface="Calibri"/>
                <a:cs typeface="Calibri"/>
              </a:rPr>
              <a:t> analysis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remove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waste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3060" y="1378347"/>
            <a:ext cx="8069580" cy="2886710"/>
            <a:chOff x="1623060" y="1378347"/>
            <a:chExt cx="8069580" cy="28867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60" y="1378347"/>
              <a:ext cx="2886710" cy="2886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2310" y="2052717"/>
              <a:ext cx="1370329" cy="13703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88480" y="3706876"/>
            <a:ext cx="4291330" cy="23412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20" dirty="0">
                <a:latin typeface="Calibri"/>
                <a:cs typeface="Calibri"/>
              </a:rPr>
              <a:t>Better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care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Inpatient</a:t>
            </a:r>
            <a:r>
              <a:rPr sz="2800" spc="-20" dirty="0">
                <a:latin typeface="Calibri"/>
                <a:cs typeface="Calibri"/>
              </a:rPr>
              <a:t> care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improvement</a:t>
            </a:r>
            <a:endParaRPr sz="2800" dirty="0">
              <a:latin typeface="Calibri"/>
              <a:cs typeface="Calibri"/>
            </a:endParaRPr>
          </a:p>
          <a:p>
            <a:pPr marL="228600" marR="1575435" lvl="1" indent="-228600" algn="r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Calibri"/>
                <a:cs typeface="Calibri"/>
              </a:rPr>
              <a:t>Sepsis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  <a:p>
            <a:pPr marL="241300" marR="1487805" indent="-241300" algn="r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Sleep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with Health Care Perspective: Machine Learning and  Healthcare | SpringerLink">
            <a:extLst>
              <a:ext uri="{FF2B5EF4-FFF2-40B4-BE49-F238E27FC236}">
                <a16:creationId xmlns:a16="http://schemas.microsoft.com/office/drawing/2014/main" id="{C56B2FB9-68F1-3EA1-C99F-DC2A96F0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8" y="1516811"/>
            <a:ext cx="293211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DF) Statistical Methods for Machine Learning 7-Day Crash-Course | Pratik  Mali - Academia.edu">
            <a:extLst>
              <a:ext uri="{FF2B5EF4-FFF2-40B4-BE49-F238E27FC236}">
                <a16:creationId xmlns:a16="http://schemas.microsoft.com/office/drawing/2014/main" id="{3E730B08-8737-C5BD-DB30-15BAD19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12" y="1490932"/>
            <a:ext cx="31242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ep Learning for Healthcare | SpringerLink">
            <a:extLst>
              <a:ext uri="{FF2B5EF4-FFF2-40B4-BE49-F238E27FC236}">
                <a16:creationId xmlns:a16="http://schemas.microsoft.com/office/drawing/2014/main" id="{86901678-E84E-70C6-D584-36CF6BA9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45" y="1456426"/>
            <a:ext cx="2841625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4805"/>
            <a:ext cx="10515600" cy="111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Recommended Books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5862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References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815211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35" dirty="0">
                <a:latin typeface="Calibri"/>
                <a:cs typeface="Calibri"/>
              </a:rPr>
              <a:t>An Introduction to Statistical Learning: with Applications in R/Python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Machine Learning with Health Care Perspective: Machine Learning and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Introduction to Deep Learning for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https://ocw.mit.edu/courses/6-s897-machine-learning-for-healthcare-spring-2019/</a:t>
            </a:r>
          </a:p>
        </p:txBody>
      </p:sp>
    </p:spTree>
    <p:extLst>
      <p:ext uri="{BB962C8B-B14F-4D97-AF65-F5344CB8AC3E}">
        <p14:creationId xmlns:p14="http://schemas.microsoft.com/office/powerpoint/2010/main" val="29128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99DB-086B-602D-7756-4D855319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DE16-89B8-0D54-B5B3-89789B2C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4932" cy="2159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“Information is the oil of the 21</a:t>
            </a:r>
            <a:r>
              <a:rPr lang="en-US" baseline="30000" dirty="0"/>
              <a:t>st</a:t>
            </a:r>
            <a:r>
              <a:rPr lang="en-US" dirty="0"/>
              <a:t> century, and analytics is the combustion engine.”</a:t>
            </a:r>
          </a:p>
          <a:p>
            <a:pPr marL="0" indent="0">
              <a:buNone/>
            </a:pPr>
            <a:r>
              <a:rPr lang="en-US" dirty="0"/>
              <a:t>- Peter Sondegaard, Senior Vice President and Global Head of Research for Gartner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The Problem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5C8886A-26CA-B2A6-F9CB-BD47E96EFC4C}"/>
              </a:ext>
            </a:extLst>
          </p:cNvPr>
          <p:cNvSpPr txBox="1"/>
          <p:nvPr/>
        </p:nvSpPr>
        <p:spPr>
          <a:xfrm>
            <a:off x="649233" y="1647213"/>
            <a:ext cx="10619741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080" indent="-3683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Calibri"/>
                <a:cs typeface="Calibri"/>
              </a:rPr>
              <a:t>Cost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health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expenditures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rising</a:t>
            </a:r>
            <a:endParaRPr sz="2400" dirty="0">
              <a:latin typeface="Calibri"/>
              <a:cs typeface="Calibri"/>
            </a:endParaRPr>
          </a:p>
          <a:p>
            <a:pPr marL="381000" marR="29972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Calibri"/>
                <a:cs typeface="Calibri"/>
              </a:rPr>
              <a:t>Despite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clinicians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7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chronic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conditions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Often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diagnosed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</a:t>
            </a:r>
            <a:endParaRPr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Often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inappropriately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managed</a:t>
            </a:r>
            <a:endParaRPr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0" dirty="0">
                <a:latin typeface="Calibri"/>
                <a:cs typeface="Calibri"/>
              </a:rPr>
              <a:t>Medical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errors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pervasive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2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611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ea typeface="Fira Code" pitchFamily="1" charset="0"/>
                <a:cs typeface="Fira Code" pitchFamily="1" charset="0"/>
              </a:rPr>
              <a:t>Focus</a:t>
            </a:r>
            <a:r>
              <a:rPr spc="-50" dirty="0">
                <a:solidFill>
                  <a:schemeClr val="tx1"/>
                </a:solidFill>
                <a:latin typeface="+mn-lt"/>
              </a:rPr>
              <a:t> </a:t>
            </a:r>
            <a:r>
              <a:rPr dirty="0">
                <a:solidFill>
                  <a:schemeClr val="tx1"/>
                </a:solidFill>
                <a:latin typeface="+mn-lt"/>
              </a:rPr>
              <a:t>of</a:t>
            </a:r>
            <a:r>
              <a:rPr spc="-4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n-lt"/>
              </a:rPr>
              <a:t>FHDS</a:t>
            </a:r>
            <a:endParaRPr spc="-5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52600"/>
            <a:ext cx="4383024" cy="4383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8308" y="2881354"/>
            <a:ext cx="2837891" cy="157479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31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3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3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8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6016" y="1810511"/>
            <a:ext cx="4383024" cy="4383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71324" y="2881354"/>
            <a:ext cx="1772920" cy="157289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85"/>
              </a:spcBef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ppli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0029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After</a:t>
            </a:r>
            <a:r>
              <a:rPr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+mj-lt"/>
              </a:rPr>
              <a:t>F</a:t>
            </a:r>
            <a:r>
              <a:rPr spc="-10" dirty="0">
                <a:solidFill>
                  <a:schemeClr val="tx1"/>
                </a:solidFill>
                <a:latin typeface="+mj-lt"/>
              </a:rPr>
              <a:t>inishing</a:t>
            </a:r>
            <a:r>
              <a:rPr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this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pc="-5" dirty="0">
                <a:solidFill>
                  <a:schemeClr val="tx1"/>
                </a:solidFill>
                <a:latin typeface="+mj-lt"/>
              </a:rPr>
              <a:t>ourse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625340"/>
            <a:ext cx="246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health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253" y="2429173"/>
            <a:ext cx="2177388" cy="2080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3608" y="4588764"/>
            <a:ext cx="34125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machine learning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2398210"/>
            <a:ext cx="1571643" cy="2075814"/>
            <a:chOff x="1355035" y="2398210"/>
            <a:chExt cx="1501775" cy="207581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35" y="3398846"/>
              <a:ext cx="1501601" cy="1074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621" y="2398210"/>
              <a:ext cx="1288428" cy="10450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23406" y="3040380"/>
            <a:ext cx="3183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74166" y="3055620"/>
            <a:ext cx="3183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=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283" y="2398210"/>
            <a:ext cx="1980900" cy="18928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71276" y="4530852"/>
            <a:ext cx="21034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Health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</a:t>
            </a:r>
            <a:r>
              <a:rPr lang="en-US" sz="2000" spc="-5" dirty="0">
                <a:latin typeface="Calibri"/>
                <a:cs typeface="Calibri"/>
              </a:rPr>
              <a:t>lications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2972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Big</a:t>
            </a:r>
            <a:r>
              <a:rPr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in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pc="-5" dirty="0">
                <a:solidFill>
                  <a:schemeClr val="tx1"/>
                </a:solidFill>
                <a:latin typeface="+mj-lt"/>
              </a:rPr>
              <a:t>ealthcare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81585" y="1693635"/>
            <a:ext cx="3318510" cy="2333972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970"/>
              </a:lnSpc>
            </a:pPr>
            <a:r>
              <a:rPr sz="3500" spc="5" dirty="0">
                <a:solidFill>
                  <a:srgbClr val="7F6000"/>
                </a:solidFill>
                <a:cs typeface="Calibri Light"/>
              </a:rPr>
              <a:t>V</a:t>
            </a:r>
            <a:r>
              <a:rPr sz="3600" spc="5" dirty="0">
                <a:cs typeface="Calibri Light"/>
              </a:rPr>
              <a:t>ariety</a:t>
            </a:r>
            <a:endParaRPr sz="3600" dirty="0">
              <a:cs typeface="Calibri Light"/>
            </a:endParaRPr>
          </a:p>
          <a:p>
            <a:pPr marL="319405" marR="592455" indent="-228600">
              <a:lnSpc>
                <a:spcPts val="3000"/>
              </a:lnSpc>
              <a:spcBef>
                <a:spcPts val="1200"/>
              </a:spcBef>
              <a:buFont typeface="Arial MT"/>
              <a:buChar char="•"/>
              <a:tabLst>
                <a:tab pos="320040" algn="l"/>
              </a:tabLst>
            </a:pPr>
            <a:r>
              <a:rPr sz="2800" spc="-10" dirty="0">
                <a:cs typeface="Calibri Light"/>
              </a:rPr>
              <a:t>Electronic</a:t>
            </a:r>
            <a:r>
              <a:rPr sz="2800" spc="-8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health </a:t>
            </a:r>
            <a:r>
              <a:rPr sz="2800" spc="-620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records</a:t>
            </a:r>
            <a:endParaRPr sz="2800" dirty="0">
              <a:cs typeface="Calibri Light"/>
            </a:endParaRPr>
          </a:p>
          <a:p>
            <a:pPr marL="319405" marR="22669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320040" algn="l"/>
              </a:tabLst>
            </a:pPr>
            <a:r>
              <a:rPr sz="2800" spc="-10" dirty="0">
                <a:cs typeface="Calibri Light"/>
              </a:rPr>
              <a:t>Medical</a:t>
            </a:r>
            <a:r>
              <a:rPr sz="2800" spc="-5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knowledge </a:t>
            </a:r>
            <a:r>
              <a:rPr sz="2800" spc="-615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base</a:t>
            </a:r>
            <a:endParaRPr sz="2800" dirty="0"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48" y="1690687"/>
            <a:ext cx="3318510" cy="1690847"/>
          </a:xfrm>
          <a:prstGeom prst="rect">
            <a:avLst/>
          </a:prstGeom>
          <a:ln w="12700">
            <a:solidFill>
              <a:srgbClr val="E84A27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3100" spc="10" dirty="0">
                <a:solidFill>
                  <a:srgbClr val="8B0302"/>
                </a:solidFill>
                <a:cs typeface="Calibri Light"/>
              </a:rPr>
              <a:t>V</a:t>
            </a:r>
            <a:r>
              <a:rPr sz="3200" spc="10" dirty="0">
                <a:cs typeface="Calibri Light"/>
              </a:rPr>
              <a:t>olume</a:t>
            </a:r>
            <a:endParaRPr sz="3200" dirty="0">
              <a:cs typeface="Calibri Light"/>
            </a:endParaRPr>
          </a:p>
          <a:p>
            <a:pPr marL="434340" indent="-3429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Genomic</a:t>
            </a:r>
            <a:r>
              <a:rPr sz="3200" spc="-35" dirty="0">
                <a:cs typeface="Calibri Light"/>
              </a:rPr>
              <a:t> </a:t>
            </a:r>
            <a:r>
              <a:rPr sz="3200" spc="-20" dirty="0">
                <a:cs typeface="Calibri Light"/>
              </a:rPr>
              <a:t>data</a:t>
            </a:r>
            <a:endParaRPr sz="3200" dirty="0">
              <a:cs typeface="Calibri Light"/>
            </a:endParaRPr>
          </a:p>
          <a:p>
            <a:pPr marL="4343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spc="-5" dirty="0">
                <a:cs typeface="Calibri Light"/>
              </a:rPr>
              <a:t>Medical</a:t>
            </a:r>
            <a:r>
              <a:rPr sz="3200" spc="-30" dirty="0">
                <a:cs typeface="Calibri Light"/>
              </a:rPr>
              <a:t> </a:t>
            </a:r>
            <a:r>
              <a:rPr sz="3200" dirty="0">
                <a:cs typeface="Calibri Light"/>
              </a:rPr>
              <a:t>imaging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8123" y="1690687"/>
            <a:ext cx="3318510" cy="251587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3100" spc="5" dirty="0">
                <a:solidFill>
                  <a:srgbClr val="7F7F7F"/>
                </a:solidFill>
                <a:cs typeface="Calibri Light"/>
              </a:rPr>
              <a:t>V</a:t>
            </a:r>
            <a:r>
              <a:rPr sz="3200" spc="5" dirty="0">
                <a:cs typeface="Calibri Light"/>
              </a:rPr>
              <a:t>elocity</a:t>
            </a:r>
            <a:endParaRPr sz="3200" dirty="0">
              <a:cs typeface="Calibri Light"/>
            </a:endParaRPr>
          </a:p>
          <a:p>
            <a:pPr marL="434340" marR="367665" indent="-342900">
              <a:lnSpc>
                <a:spcPct val="100699"/>
              </a:lnSpc>
              <a:spcBef>
                <a:spcPts val="64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800" spc="-10" dirty="0">
                <a:cs typeface="Calibri Light"/>
              </a:rPr>
              <a:t>Real-time </a:t>
            </a:r>
            <a:r>
              <a:rPr sz="2800" spc="-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monitoring</a:t>
            </a:r>
            <a:r>
              <a:rPr sz="2800" spc="-2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in</a:t>
            </a:r>
            <a:r>
              <a:rPr sz="2800" spc="-25" dirty="0">
                <a:cs typeface="Calibri Light"/>
              </a:rPr>
              <a:t> </a:t>
            </a:r>
            <a:r>
              <a:rPr sz="2800" dirty="0">
                <a:cs typeface="Calibri Light"/>
              </a:rPr>
              <a:t>ICU</a:t>
            </a:r>
          </a:p>
          <a:p>
            <a:pPr marL="43434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mHealth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5048" y="4411366"/>
            <a:ext cx="10351770" cy="1627369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3100" spc="5" dirty="0">
                <a:solidFill>
                  <a:srgbClr val="385723"/>
                </a:solidFill>
                <a:cs typeface="Calibri Light"/>
              </a:rPr>
              <a:t>V</a:t>
            </a:r>
            <a:r>
              <a:rPr sz="3200" spc="5" dirty="0">
                <a:cs typeface="Calibri Light"/>
              </a:rPr>
              <a:t>eracity</a:t>
            </a:r>
            <a:endParaRPr sz="3200" dirty="0">
              <a:cs typeface="Calibri Light"/>
            </a:endParaRPr>
          </a:p>
          <a:p>
            <a:pPr marL="43434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Noises</a:t>
            </a:r>
            <a:r>
              <a:rPr sz="3200" spc="-20" dirty="0">
                <a:cs typeface="Calibri Light"/>
              </a:rPr>
              <a:t> are</a:t>
            </a:r>
            <a:r>
              <a:rPr sz="3200" spc="-10" dirty="0">
                <a:cs typeface="Calibri Light"/>
              </a:rPr>
              <a:t> everywhere</a:t>
            </a:r>
            <a:endParaRPr sz="3200" dirty="0">
              <a:cs typeface="Calibri Light"/>
            </a:endParaRPr>
          </a:p>
          <a:p>
            <a:pPr marL="54864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cs typeface="Arial MT"/>
              </a:rPr>
              <a:t>–</a:t>
            </a:r>
            <a:r>
              <a:rPr sz="2800" spc="-95" dirty="0">
                <a:cs typeface="Arial MT"/>
              </a:rPr>
              <a:t> </a:t>
            </a:r>
            <a:r>
              <a:rPr sz="2800" spc="-5" dirty="0">
                <a:cs typeface="Calibri Light"/>
              </a:rPr>
              <a:t>Missing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data,</a:t>
            </a:r>
            <a:r>
              <a:rPr sz="2800" spc="5" dirty="0">
                <a:cs typeface="Calibri Light"/>
              </a:rPr>
              <a:t> </a:t>
            </a:r>
            <a:r>
              <a:rPr sz="2800" spc="-25" dirty="0">
                <a:cs typeface="Calibri Light"/>
              </a:rPr>
              <a:t>errors</a:t>
            </a:r>
            <a:r>
              <a:rPr sz="2800" spc="1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in</a:t>
            </a:r>
            <a:r>
              <a:rPr sz="2800" dirty="0">
                <a:cs typeface="Calibri Light"/>
              </a:rPr>
              <a:t> the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data,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false</a:t>
            </a:r>
            <a:r>
              <a:rPr sz="2800" spc="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alarms</a:t>
            </a:r>
            <a:endParaRPr sz="2800" dirty="0"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208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>
                <a:latin typeface="+mj-lt"/>
              </a:rPr>
              <a:t>Real-time</a:t>
            </a:r>
            <a:r>
              <a:rPr lang="en-US" b="0" spc="-25">
                <a:latin typeface="+mj-lt"/>
              </a:rPr>
              <a:t> </a:t>
            </a:r>
            <a:r>
              <a:rPr lang="en-US" b="0" spc="-5">
                <a:latin typeface="+mj-lt"/>
              </a:rPr>
              <a:t>Monitoring</a:t>
            </a:r>
            <a:r>
              <a:rPr lang="en-US" b="0" spc="-20">
                <a:latin typeface="+mj-lt"/>
              </a:rPr>
              <a:t> </a:t>
            </a:r>
            <a:r>
              <a:rPr lang="en-US" b="0">
                <a:latin typeface="+mj-lt"/>
              </a:rPr>
              <a:t>at</a:t>
            </a:r>
            <a:r>
              <a:rPr lang="en-US" b="0" spc="-15">
                <a:latin typeface="+mj-lt"/>
              </a:rPr>
              <a:t> </a:t>
            </a:r>
            <a:r>
              <a:rPr lang="en-US" b="0">
                <a:latin typeface="+mj-lt"/>
              </a:rPr>
              <a:t>ICU</a:t>
            </a:r>
            <a:endParaRPr lang="en-US" b="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4602480" cy="30886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>
                <a:latin typeface="Calibri"/>
                <a:cs typeface="Calibri"/>
              </a:rPr>
              <a:t>Arterial</a:t>
            </a:r>
            <a:r>
              <a:rPr lang="en-US" sz="2800" spc="-3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blood</a:t>
            </a:r>
            <a:r>
              <a:rPr lang="en-US" sz="2800" spc="-1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pressure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20">
                <a:latin typeface="Calibri"/>
                <a:cs typeface="Calibri"/>
              </a:rPr>
              <a:t>Central</a:t>
            </a:r>
            <a:r>
              <a:rPr lang="en-US" sz="2800" spc="-2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venous pressure</a:t>
            </a:r>
            <a:r>
              <a:rPr lang="en-US" sz="2800" spc="-2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(CVP)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40">
                <a:latin typeface="Calibri"/>
                <a:cs typeface="Calibri"/>
              </a:rPr>
              <a:t>Temperature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>
                <a:latin typeface="Calibri"/>
                <a:cs typeface="Calibri"/>
              </a:rPr>
              <a:t>Heart</a:t>
            </a:r>
            <a:r>
              <a:rPr lang="en-US" sz="2800" spc="-30">
                <a:latin typeface="Calibri"/>
                <a:cs typeface="Calibri"/>
              </a:rPr>
              <a:t> </a:t>
            </a:r>
            <a:r>
              <a:rPr lang="en-US" sz="2800" spc="-35">
                <a:latin typeface="Calibri"/>
                <a:cs typeface="Calibri"/>
              </a:rPr>
              <a:t>rate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25">
                <a:latin typeface="Calibri"/>
                <a:cs typeface="Calibri"/>
              </a:rPr>
              <a:t>ECG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>
                <a:latin typeface="Calibri"/>
                <a:cs typeface="Calibri"/>
              </a:rPr>
              <a:t>Drug</a:t>
            </a:r>
            <a:r>
              <a:rPr lang="en-US" sz="2800" spc="-1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dispensing </a:t>
            </a:r>
            <a:r>
              <a:rPr lang="en-US" sz="2800" spc="-10">
                <a:latin typeface="Calibri"/>
                <a:cs typeface="Calibri"/>
              </a:rPr>
              <a:t>measures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676400"/>
            <a:ext cx="2721832" cy="37344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991" y="2819400"/>
            <a:ext cx="4075008" cy="2533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3B13CCD4-44B1-58BB-11E0-8E8AED9D68D3}"/>
              </a:ext>
            </a:extLst>
          </p:cNvPr>
          <p:cNvSpPr txBox="1">
            <a:spLocks/>
          </p:cNvSpPr>
          <p:nvPr/>
        </p:nvSpPr>
        <p:spPr>
          <a:xfrm>
            <a:off x="502646" y="744748"/>
            <a:ext cx="11577211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lang="en-US" sz="4000" spc="-5" dirty="0">
                <a:cs typeface="Georgia"/>
              </a:rPr>
              <a:t>H</a:t>
            </a:r>
            <a:r>
              <a:rPr lang="en-US" sz="4000" dirty="0">
                <a:cs typeface="Georgia"/>
              </a:rPr>
              <a:t>ealthcare </a:t>
            </a:r>
            <a:r>
              <a:rPr lang="en-US" sz="4000" spc="-5" dirty="0">
                <a:cs typeface="Georgia"/>
              </a:rPr>
              <a:t>Applications with </a:t>
            </a:r>
            <a:r>
              <a:rPr lang="en-US" sz="4000" spc="-1005" dirty="0">
                <a:cs typeface="Georgia"/>
              </a:rPr>
              <a:t> </a:t>
            </a:r>
            <a:r>
              <a:rPr lang="en-US" sz="4000" spc="-5" dirty="0">
                <a:cs typeface="Georgia"/>
              </a:rPr>
              <a:t>Health Data Science</a:t>
            </a:r>
            <a:endParaRPr lang="en-US" sz="4000" dirty="0">
              <a:cs typeface="Georgia"/>
            </a:endParaRPr>
          </a:p>
        </p:txBody>
      </p:sp>
      <p:sp>
        <p:nvSpPr>
          <p:cNvPr id="3" name="Rectangle 2" descr="Diagnostic">
            <a:extLst>
              <a:ext uri="{FF2B5EF4-FFF2-40B4-BE49-F238E27FC236}">
                <a16:creationId xmlns:a16="http://schemas.microsoft.com/office/drawing/2014/main" id="{485546AA-9F3E-FE2F-851B-1BF640E4F71B}"/>
              </a:ext>
            </a:extLst>
          </p:cNvPr>
          <p:cNvSpPr/>
          <p:nvPr/>
        </p:nvSpPr>
        <p:spPr>
          <a:xfrm>
            <a:off x="770399" y="2586980"/>
            <a:ext cx="757792" cy="757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0717A8-1838-0162-E17F-C2C7C4A1CFF0}"/>
              </a:ext>
            </a:extLst>
          </p:cNvPr>
          <p:cNvSpPr/>
          <p:nvPr/>
        </p:nvSpPr>
        <p:spPr>
          <a:xfrm>
            <a:off x="307303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Diagnosis</a:t>
            </a:r>
          </a:p>
        </p:txBody>
      </p:sp>
      <p:sp>
        <p:nvSpPr>
          <p:cNvPr id="5" name="Rectangle 4" descr="Ellipse">
            <a:extLst>
              <a:ext uri="{FF2B5EF4-FFF2-40B4-BE49-F238E27FC236}">
                <a16:creationId xmlns:a16="http://schemas.microsoft.com/office/drawing/2014/main" id="{9A252C68-78D7-2C67-4BF3-FD74BAF517FF}"/>
              </a:ext>
            </a:extLst>
          </p:cNvPr>
          <p:cNvSpPr/>
          <p:nvPr/>
        </p:nvSpPr>
        <p:spPr>
          <a:xfrm>
            <a:off x="2749081" y="2586980"/>
            <a:ext cx="757792" cy="75779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8D8471-EF51-2700-C8CE-0D8477D133C9}"/>
              </a:ext>
            </a:extLst>
          </p:cNvPr>
          <p:cNvSpPr/>
          <p:nvPr/>
        </p:nvSpPr>
        <p:spPr>
          <a:xfrm>
            <a:off x="2285985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Outcome</a:t>
            </a:r>
          </a:p>
        </p:txBody>
      </p:sp>
      <p:sp>
        <p:nvSpPr>
          <p:cNvPr id="13" name="Rectangle 12" descr="Hospital First Aid">
            <a:extLst>
              <a:ext uri="{FF2B5EF4-FFF2-40B4-BE49-F238E27FC236}">
                <a16:creationId xmlns:a16="http://schemas.microsoft.com/office/drawing/2014/main" id="{2812B700-0EF0-97F1-71EE-C25FEDA3780B}"/>
              </a:ext>
            </a:extLst>
          </p:cNvPr>
          <p:cNvSpPr/>
          <p:nvPr/>
        </p:nvSpPr>
        <p:spPr>
          <a:xfrm>
            <a:off x="4727762" y="2586980"/>
            <a:ext cx="757792" cy="757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D628D8-53F3-BA2C-6686-E0E5CD0DE00F}"/>
              </a:ext>
            </a:extLst>
          </p:cNvPr>
          <p:cNvSpPr/>
          <p:nvPr/>
        </p:nvSpPr>
        <p:spPr>
          <a:xfrm>
            <a:off x="4264666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Treatment</a:t>
            </a:r>
          </a:p>
        </p:txBody>
      </p:sp>
      <p:sp>
        <p:nvSpPr>
          <p:cNvPr id="15" name="Rectangle 14" descr="Financial">
            <a:extLst>
              <a:ext uri="{FF2B5EF4-FFF2-40B4-BE49-F238E27FC236}">
                <a16:creationId xmlns:a16="http://schemas.microsoft.com/office/drawing/2014/main" id="{84007879-5A08-AF92-EC6B-4D8A028EB103}"/>
              </a:ext>
            </a:extLst>
          </p:cNvPr>
          <p:cNvSpPr/>
          <p:nvPr/>
        </p:nvSpPr>
        <p:spPr>
          <a:xfrm>
            <a:off x="6706444" y="2586980"/>
            <a:ext cx="757792" cy="7577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2AC5CBE-EC36-CA9E-62AC-63F3812C3A08}"/>
              </a:ext>
            </a:extLst>
          </p:cNvPr>
          <p:cNvSpPr/>
          <p:nvPr/>
        </p:nvSpPr>
        <p:spPr>
          <a:xfrm>
            <a:off x="6243348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Insurance</a:t>
            </a:r>
          </a:p>
        </p:txBody>
      </p:sp>
      <p:sp>
        <p:nvSpPr>
          <p:cNvPr id="17" name="Rectangle 16" descr="Pill">
            <a:extLst>
              <a:ext uri="{FF2B5EF4-FFF2-40B4-BE49-F238E27FC236}">
                <a16:creationId xmlns:a16="http://schemas.microsoft.com/office/drawing/2014/main" id="{A697EBB2-A44F-2957-CEA4-1A0EB8359BF2}"/>
              </a:ext>
            </a:extLst>
          </p:cNvPr>
          <p:cNvSpPr/>
          <p:nvPr/>
        </p:nvSpPr>
        <p:spPr>
          <a:xfrm>
            <a:off x="8685125" y="2586980"/>
            <a:ext cx="757792" cy="7577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A680AF-45CF-00BD-2786-4ADF70E42318}"/>
              </a:ext>
            </a:extLst>
          </p:cNvPr>
          <p:cNvSpPr/>
          <p:nvPr/>
        </p:nvSpPr>
        <p:spPr>
          <a:xfrm>
            <a:off x="8222030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Drug discovery</a:t>
            </a:r>
          </a:p>
        </p:txBody>
      </p:sp>
      <p:sp>
        <p:nvSpPr>
          <p:cNvPr id="19" name="Rectangle 18" descr="Health">
            <a:extLst>
              <a:ext uri="{FF2B5EF4-FFF2-40B4-BE49-F238E27FC236}">
                <a16:creationId xmlns:a16="http://schemas.microsoft.com/office/drawing/2014/main" id="{5DBE1CC5-359F-66E8-43CE-D64E1FA201F2}"/>
              </a:ext>
            </a:extLst>
          </p:cNvPr>
          <p:cNvSpPr/>
          <p:nvPr/>
        </p:nvSpPr>
        <p:spPr>
          <a:xfrm>
            <a:off x="10663807" y="2586980"/>
            <a:ext cx="757792" cy="75779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C5BEE6-B856-EA03-96E7-EF708AD63E0F}"/>
              </a:ext>
            </a:extLst>
          </p:cNvPr>
          <p:cNvSpPr/>
          <p:nvPr/>
        </p:nvSpPr>
        <p:spPr>
          <a:xfrm>
            <a:off x="10200711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Public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1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892</Words>
  <Application>Microsoft Office PowerPoint</Application>
  <PresentationFormat>Widescreen</PresentationFormat>
  <Paragraphs>152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Corbel</vt:lpstr>
      <vt:lpstr>Tahoma</vt:lpstr>
      <vt:lpstr>Verdana</vt:lpstr>
      <vt:lpstr>Office Theme</vt:lpstr>
      <vt:lpstr>Health Care Data Analytics (HCDA)</vt:lpstr>
      <vt:lpstr>Outline: HCDA</vt:lpstr>
      <vt:lpstr>Why this course?</vt:lpstr>
      <vt:lpstr>The Problem</vt:lpstr>
      <vt:lpstr>Focus of FHDS</vt:lpstr>
      <vt:lpstr>After Finishing this Course</vt:lpstr>
      <vt:lpstr>Big Data in Healthcare</vt:lpstr>
      <vt:lpstr>Real-time Monitoring at ICU</vt:lpstr>
      <vt:lpstr>PowerPoint Presentation</vt:lpstr>
      <vt:lpstr>Diagnosis Applications</vt:lpstr>
      <vt:lpstr>Outcome Prediction</vt:lpstr>
      <vt:lpstr>Treatment Recommendation</vt:lpstr>
      <vt:lpstr>Insurance Applications</vt:lpstr>
      <vt:lpstr>Drug Discovery and Development</vt:lpstr>
      <vt:lpstr>Public Health Applications</vt:lpstr>
      <vt:lpstr>Why Should I Care Machine Learning?</vt:lpstr>
      <vt:lpstr>Why Should I Care?</vt:lpstr>
      <vt:lpstr>Breakthroughs in Machine Learning</vt:lpstr>
      <vt:lpstr>ML will Transform Every Aspect of Healthcare</vt:lpstr>
      <vt:lpstr>What will the ER of the Future be Like?</vt:lpstr>
      <vt:lpstr>US Healthcare: The COST Problem</vt:lpstr>
      <vt:lpstr>US Healthcare Waste Per Year</vt:lpstr>
      <vt:lpstr>Hope: Data Science – Low Cost, Better Quality</vt:lpstr>
      <vt:lpstr>Recommended Books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Health Data Science (FHDS)</dc:title>
  <dc:creator>Jubayer Hossain</dc:creator>
  <cp:lastModifiedBy>Jubayer Hossain</cp:lastModifiedBy>
  <cp:revision>5</cp:revision>
  <dcterms:created xsi:type="dcterms:W3CDTF">2023-12-28T08:22:07Z</dcterms:created>
  <dcterms:modified xsi:type="dcterms:W3CDTF">2024-01-03T10:06:08Z</dcterms:modified>
</cp:coreProperties>
</file>