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2" r:id="rId26"/>
    <p:sldId id="279" r:id="rId27"/>
    <p:sldId id="287" r:id="rId28"/>
    <p:sldId id="288" r:id="rId29"/>
    <p:sldId id="289" r:id="rId30"/>
    <p:sldId id="290" r:id="rId31"/>
  </p:sldIdLst>
  <p:sldSz cx="12192000" cy="6858000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0211" autoAdjust="0"/>
  </p:normalViewPr>
  <p:slideViewPr>
    <p:cSldViewPr snapToGrid="0">
      <p:cViewPr varScale="1">
        <p:scale>
          <a:sx n="100" d="100"/>
          <a:sy n="100" d="100"/>
        </p:scale>
        <p:origin x="588" y="78"/>
      </p:cViewPr>
      <p:guideLst>
        <p:guide orient="horz" pos="2160"/>
        <p:guide pos="3840"/>
        <p:guide orient="horz" pos="3888"/>
        <p:guide orient="horz" pos="1008"/>
        <p:guide pos="3833"/>
      </p:guideLst>
    </p:cSldViewPr>
  </p:slideViewPr>
  <p:outlineViewPr>
    <p:cViewPr>
      <p:scale>
        <a:sx n="33" d="100"/>
        <a:sy n="33" d="100"/>
      </p:scale>
      <p:origin x="0" y="31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38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CA4999-9D00-47A8-9172-7A0E836D01C0}" type="datetimeFigureOut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E856E8BC-1459-4626-A984-3A50D548E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869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FBF557-BCE6-4061-898E-5E42FC7DBA3C}" type="datetimeFigureOut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BC67021A-487C-4D8E-B66A-9A323BD1E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0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9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9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0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81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4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2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584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4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1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57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98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70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3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11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9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Attribution_Fi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744662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2260600"/>
            <a:ext cx="10972800" cy="391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200" i="1">
                <a:latin typeface="+mn-lt"/>
              </a:defRPr>
            </a:lvl1pPr>
            <a:lvl2pPr>
              <a:buSzPct val="85000"/>
              <a:defRPr i="1"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i="1"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 i="1"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 i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638"/>
            <a:ext cx="10972800" cy="1143000"/>
          </a:xfrm>
        </p:spPr>
        <p:txBody>
          <a:bodyPr/>
          <a:lstStyle>
            <a:lvl1pPr>
              <a:defRPr sz="2800" b="1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DO NOT USE THIS LAYOUT</a:t>
            </a:r>
            <a:br>
              <a:rPr lang="en-US" dirty="0"/>
            </a:br>
            <a:r>
              <a:rPr lang="en-US" dirty="0"/>
              <a:t>except to follow its instructions in the Master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5466" y="1417639"/>
            <a:ext cx="1190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400" b="1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Custom Layout</a:t>
            </a:r>
          </a:p>
          <a:p>
            <a:r>
              <a:rPr lang="en-US" baseline="0" dirty="0"/>
              <a:t>Follow the instructions on this slide layout if none of the existing layouts (in the current template) work well for the current slide you would like to create or edit.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5467" y="256764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 create a custom new layout, </a:t>
            </a:r>
            <a:r>
              <a:rPr lang="en-US" b="1" dirty="0"/>
              <a:t>in the Slide Master view </a:t>
            </a:r>
            <a:r>
              <a:rPr lang="en-US" dirty="0"/>
              <a:t>do the following: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DUPLICATE</a:t>
            </a:r>
            <a:r>
              <a:rPr lang="en-US" dirty="0"/>
              <a:t> an existing layout to create a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RENAME</a:t>
            </a:r>
            <a:r>
              <a:rPr lang="en-US" dirty="0"/>
              <a:t> the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Insert or Remove as appropriate PLACEHOLDERS </a:t>
            </a:r>
            <a:r>
              <a:rPr lang="en-US" dirty="0"/>
              <a:t>on your new layout, resizing &amp; formatting as appropriate. </a:t>
            </a:r>
            <a:r>
              <a:rPr lang="en-US" sz="1600" dirty="0"/>
              <a:t>(Do</a:t>
            </a:r>
            <a:r>
              <a:rPr lang="en-US" sz="1600" baseline="0" dirty="0"/>
              <a:t> not edit your content in the slide master. All content should be edited in the normal presentation design view.) </a:t>
            </a:r>
            <a:r>
              <a:rPr lang="en-US" b="1" baseline="0" dirty="0"/>
              <a:t>NEVER REMOVE THE LAYOUT’S TITLE CONTAINER</a:t>
            </a:r>
            <a:r>
              <a:rPr lang="en-US" baseline="0" dirty="0"/>
              <a:t>. </a:t>
            </a:r>
            <a:r>
              <a:rPr lang="en-US" sz="1600" baseline="0" dirty="0"/>
              <a:t>(It can be resized or formatted, but never removed.)</a:t>
            </a:r>
            <a:endParaRPr lang="en-US" baseline="0" dirty="0"/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dirty="0"/>
              <a:t>Check the</a:t>
            </a:r>
            <a:r>
              <a:rPr lang="en-US" baseline="0" dirty="0"/>
              <a:t> </a:t>
            </a:r>
            <a:r>
              <a:rPr lang="en-US" b="1" baseline="0" dirty="0"/>
              <a:t>READING ORDER </a:t>
            </a:r>
            <a:r>
              <a:rPr lang="en-US" baseline="0" dirty="0"/>
              <a:t>of your new layout. Reorder as appropriate so the slide layout’s </a:t>
            </a:r>
            <a:r>
              <a:rPr lang="en-US" b="1" baseline="0" dirty="0"/>
              <a:t>TITLE is read first</a:t>
            </a:r>
            <a:r>
              <a:rPr lang="en-US" baseline="0" dirty="0"/>
              <a:t>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SAVE</a:t>
            </a:r>
            <a:r>
              <a:rPr lang="en-US" baseline="0" dirty="0"/>
              <a:t> your presentation.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Close the Master View </a:t>
            </a:r>
            <a:r>
              <a:rPr lang="en-US" b="0" baseline="0" dirty="0"/>
              <a:t>and return to your normal editing (design) view.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Insert a new slide using your custom-named new layout </a:t>
            </a:r>
            <a:r>
              <a:rPr lang="en-US" b="0" baseline="0" dirty="0"/>
              <a:t>or apply the new layout to an existing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C Side by side_three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599" y="1600200"/>
            <a:ext cx="10971503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10971501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 All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4584964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8"/>
          </p:nvPr>
        </p:nvSpPr>
        <p:spPr>
          <a:xfrm>
            <a:off x="6197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buSzPct val="85000"/>
              <a:defRPr/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33" hasCustomPrompt="1"/>
          </p:nvPr>
        </p:nvSpPr>
        <p:spPr>
          <a:xfrm>
            <a:off x="6197601" y="6278880"/>
            <a:ext cx="4600177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_four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35"/>
          </p:nvPr>
        </p:nvSpPr>
        <p:spPr>
          <a:xfrm>
            <a:off x="6190827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6190827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table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attribution.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image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  <a:lvl2pPr>
              <a:defRPr sz="28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609600" y="16002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 indent="-283464">
              <a:buFont typeface="Arial" pitchFamily="34" charset="0"/>
              <a:buNone/>
              <a:defRPr sz="1400" baseline="0">
                <a:latin typeface="+mn-lt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0" y="32004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+mn-lt"/>
                <a:cs typeface="Arial" pitchFamily="34" charset="0"/>
              </a:defRPr>
            </a:lvl1pPr>
            <a:lvl2pPr marL="27432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" y="48006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>
              <a:buFont typeface="Arial" pitchFamily="34" charset="0"/>
              <a:buNone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6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9" r:id="rId2"/>
    <p:sldLayoutId id="2147484260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71" r:id="rId10"/>
    <p:sldLayoutId id="2147484272" r:id="rId11"/>
    <p:sldLayoutId id="214748427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rtner.com/newsroom/id/1824919" TargetMode="External"/><Relationship Id="rId3" Type="http://schemas.openxmlformats.org/officeDocument/2006/relationships/hyperlink" Target="http://www.informationweek.com/big-data/big-data-analytics/big-data-analytics-descriptive-vs-predictive-vs-prescriptive/d/d-id/1113279" TargetMode="External"/><Relationship Id="rId7" Type="http://schemas.openxmlformats.org/officeDocument/2006/relationships/hyperlink" Target="http://pediatrics.aappublications.org/content/pediatrics/133/1/30.full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gartner.com/it-glossary/diagnostic-analytics" TargetMode="External"/><Relationship Id="rId5" Type="http://schemas.openxmlformats.org/officeDocument/2006/relationships/hyperlink" Target="http://www.gartner.com/it-glossary/descriptive-analytics" TargetMode="External"/><Relationship Id="rId4" Type="http://schemas.openxmlformats.org/officeDocument/2006/relationships/hyperlink" Target="http://www.dictionary.com/browse/nominal-scale" TargetMode="External"/><Relationship Id="rId9" Type="http://schemas.openxmlformats.org/officeDocument/2006/relationships/hyperlink" Target="http://www.nationalacademies.org/hmd/Reports/2012/Best-Care-at-Lower-Cost-The-Path-to-Continuously-Learning-Health-Care-in-America.aspx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l.nist.gov/div898/handbook/" TargetMode="External"/><Relationship Id="rId3" Type="http://schemas.openxmlformats.org/officeDocument/2006/relationships/hyperlink" Target="http://www.nationalacademies.org/hmd/Activities/Quality/LearningHealthCare.aspx" TargetMode="External"/><Relationship Id="rId7" Type="http://schemas.openxmlformats.org/officeDocument/2006/relationships/hyperlink" Target="http://nvlpubs.nist.gov/nistpubs/SpecialPublications/NIST.SP.1500-1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dx.doi.org/10.1001/jama.2013.393" TargetMode="External"/><Relationship Id="rId5" Type="http://schemas.openxmlformats.org/officeDocument/2006/relationships/hyperlink" Target="http://library.ahima.org/PB/DataDictionary#.WI9uCVMrJhE" TargetMode="External"/><Relationship Id="rId4" Type="http://schemas.openxmlformats.org/officeDocument/2006/relationships/hyperlink" Target="http://www-01.ibm.com/common/ssi/cgi-bin/ssialias?infotype=SA&amp;subtype=WH&amp;htmlfid=TIW14162USEN" TargetMode="External"/><Relationship Id="rId9" Type="http://schemas.openxmlformats.org/officeDocument/2006/relationships/hyperlink" Target="http://www.mayoclinic.org/diseases-conditions/sepsis/home/ovc-20169784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mss.org/ResourceLibrary/genResourceDetailPDF.aspx?ItemNumber=34692" TargetMode="External"/><Relationship Id="rId3" Type="http://schemas.openxmlformats.org/officeDocument/2006/relationships/hyperlink" Target="http://www.nejm.org/doi/full/10.1056/NEJMp1401111#t=article" TargetMode="External"/><Relationship Id="rId7" Type="http://schemas.openxmlformats.org/officeDocument/2006/relationships/hyperlink" Target="http://datascience.nih.gov/bd2k/about/wha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as.com/en_my/insights/big-data/hadoop.html" TargetMode="External"/><Relationship Id="rId5" Type="http://schemas.openxmlformats.org/officeDocument/2006/relationships/hyperlink" Target="http://itknowledgeexchange.techtarget.com/quality-assurance/six-steps-of-an-analytics-project/" TargetMode="External"/><Relationship Id="rId4" Type="http://schemas.openxmlformats.org/officeDocument/2006/relationships/hyperlink" Target="http://www.oracle.com/us/corporate/profit/big-ideas/052313-gshapira-195139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imple_random_sampling.PNG" TargetMode="External"/><Relationship Id="rId3" Type="http://schemas.openxmlformats.org/officeDocument/2006/relationships/hyperlink" Target="https://commons.wikimedia.org/wiki/File:Deep_Blue_eye.jpg" TargetMode="External"/><Relationship Id="rId7" Type="http://schemas.openxmlformats.org/officeDocument/2006/relationships/hyperlink" Target="https://commons.wikimedia.org/wiki/File:Clinical_thermometer_38.7.JPG#/media/File:Clinical_thermometer_38.7.JP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mmons.wikimedia.org/wiki/File:Soft_ruler.jpg" TargetMode="External"/><Relationship Id="rId5" Type="http://schemas.openxmlformats.org/officeDocument/2006/relationships/hyperlink" Target="http://www.cdc.gov/growthcharts/" TargetMode="External"/><Relationship Id="rId4" Type="http://schemas.openxmlformats.org/officeDocument/2006/relationships/hyperlink" Target="https://www.flickr.com/photos/paulkehrer/365927974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latin typeface="Verdana" charset="0"/>
                <a:ea typeface="Verdana" charset="0"/>
                <a:cs typeface="Verdana" charset="0"/>
              </a:rPr>
              <a:t>Health Care Data Analytics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2: Introduction to Health Care Data Analytics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/>
          <a:lstStyle/>
          <a:p>
            <a:r>
              <a:rPr lang="en-US" dirty="0"/>
              <a:t>Md. Jubayer Hossain</a:t>
            </a:r>
          </a:p>
          <a:p>
            <a:r>
              <a:rPr lang="en-US" dirty="0"/>
              <a:t>Instructor </a:t>
            </a:r>
          </a:p>
          <a:p>
            <a:r>
              <a:rPr lang="en-US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first step: obtain the data dictionary to understand your data</a:t>
            </a:r>
          </a:p>
        </p:txBody>
      </p:sp>
      <p:pic>
        <p:nvPicPr>
          <p:cNvPr id="9" name="Content Placeholder 8" descr="Table with sample data has columns titled Age, Gender, State, Marital, Blood Type, Eye Color, Smoke and Weight. " title="Image Synthetic data set tabl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81973"/>
            <a:ext cx="4041775" cy="220845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7283452" y="5173980"/>
            <a:ext cx="2270124" cy="533400"/>
          </a:xfrm>
        </p:spPr>
        <p:txBody>
          <a:bodyPr/>
          <a:lstStyle/>
          <a:p>
            <a:r>
              <a:rPr lang="en-US" dirty="0"/>
              <a:t>1.8 Figure: (Smith, K. 2016)</a:t>
            </a:r>
            <a:endParaRPr lang="en-US" i="1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 (Cont’d – 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standard definition of data elements</a:t>
            </a:r>
          </a:p>
          <a:p>
            <a:r>
              <a:rPr lang="en-US" dirty="0"/>
              <a:t>Creates transparency </a:t>
            </a:r>
          </a:p>
          <a:p>
            <a:r>
              <a:rPr lang="en-US" dirty="0"/>
              <a:t>Enables analysts to report consistently and accurately </a:t>
            </a:r>
          </a:p>
        </p:txBody>
      </p:sp>
      <p:pic>
        <p:nvPicPr>
          <p:cNvPr id="12" name="Content Placeholder 11" descr="Data Dictionary Table. Top row headings group the first 4 columns under Determined by: Reporting Requirements, Column 5 is Business/Clinical, Columns 6 and 7 hold Database Structure. Columns from L to R: Data Element (1), Description (2), Supported Process/Analysis (3), Acceptable Unit (4), Process Source (5), Data Table (6), Data Type (7). Row 1 reads in part... HbA1c (1), Value of Hemoglobin A1c test (2), The percentage of patients 18-75 years of age with diabetes... (3), Percent (%) (4), Test Results (5), Test Results (6), Integer (7).  " title="Data Dictionary table from by HIMS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523804"/>
            <a:ext cx="4041775" cy="2724792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10376" y="5345183"/>
            <a:ext cx="3450133" cy="533400"/>
          </a:xfrm>
        </p:spPr>
        <p:txBody>
          <a:bodyPr/>
          <a:lstStyle/>
          <a:p>
            <a:r>
              <a:rPr lang="en-US" dirty="0"/>
              <a:t>1.9 Figure: (HIMSS, 2014)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 (Cont’d – 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Placeholder 5" descr="Blood Type table from LOINC site shows Value and Description of 8 blood types, as Value: A Pos, Description: ABO Grup A, Positive for Rh factor; Value: A Neg, Description: ABO Group A. Negative for RH factor.  &#10;Smoking Status table from CMS.gov shows Value, Description and SNOMED-CT Code for 8 categories as Value: 1, Description: Current every day smoker; SNOMED-CT-Code: 449868002; Value: 2, Description: Current some day smoker; SNOMED-CT Code: 428041000124106. " title="Data Dictionary Table showing Blood Type and Smoking Status 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Figure 1.10: (Smith, K. 2016)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Terms Used in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Paired samples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Frequency table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Chi square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Correlation vs. causation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Term: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 of things that have something in common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Patients in a particular hospital</a:t>
            </a:r>
          </a:p>
          <a:p>
            <a:pPr lvl="1"/>
            <a:r>
              <a:rPr lang="en-US" dirty="0"/>
              <a:t>Patients with a certain diagnosis</a:t>
            </a:r>
          </a:p>
          <a:p>
            <a:pPr lvl="1"/>
            <a:r>
              <a:rPr lang="en-US" dirty="0"/>
              <a:t>Patients with a particular attribute (gender, smoking status, age group)</a:t>
            </a:r>
          </a:p>
          <a:p>
            <a:pPr lvl="1"/>
            <a:r>
              <a:rPr lang="en-US" dirty="0"/>
              <a:t>Patients who had a certain surgical procedure in a given year by a specific surgeon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Term: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representative portion or </a:t>
            </a:r>
            <a:r>
              <a:rPr lang="en-US" i="1" dirty="0"/>
              <a:t>subset</a:t>
            </a:r>
            <a:r>
              <a:rPr lang="en-US" dirty="0"/>
              <a:t> of a group of things – part of a population</a:t>
            </a:r>
          </a:p>
          <a:p>
            <a:r>
              <a:rPr lang="en-US" dirty="0"/>
              <a:t>Example </a:t>
            </a:r>
            <a:r>
              <a:rPr lang="en-US" b="1" i="1" dirty="0"/>
              <a:t>population</a:t>
            </a:r>
            <a:r>
              <a:rPr lang="en-US" dirty="0"/>
              <a:t>: babies born in the United States in 2015</a:t>
            </a:r>
          </a:p>
          <a:p>
            <a:r>
              <a:rPr lang="en-US" dirty="0"/>
              <a:t>Example </a:t>
            </a:r>
            <a:r>
              <a:rPr lang="en-US" b="1" i="1" dirty="0"/>
              <a:t>sample</a:t>
            </a:r>
            <a:r>
              <a:rPr lang="en-US" dirty="0"/>
              <a:t>: a selection of those babies</a:t>
            </a:r>
          </a:p>
          <a:p>
            <a:r>
              <a:rPr lang="en-US" b="1" i="1" dirty="0"/>
              <a:t>Paired</a:t>
            </a:r>
            <a:r>
              <a:rPr lang="en-US" dirty="0"/>
              <a:t> samples: before-and-after studies, or matched on one or more characteristics </a:t>
            </a:r>
          </a:p>
        </p:txBody>
      </p:sp>
      <p:pic>
        <p:nvPicPr>
          <p:cNvPr id="12" name="Content Placeholder 11" descr="Picture showing a visual representation of selecting a random samples from the population" title="Random Selection 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331167"/>
            <a:ext cx="4041775" cy="3110066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0668" y="5745480"/>
            <a:ext cx="3450133" cy="533400"/>
          </a:xfrm>
        </p:spPr>
        <p:txBody>
          <a:bodyPr/>
          <a:lstStyle/>
          <a:p>
            <a:r>
              <a:rPr lang="en-US" dirty="0"/>
              <a:t>Kernler, 2014, CC BY-NC-SA 4.0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1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How well does a sample approximate the entire population?</a:t>
            </a:r>
          </a:p>
          <a:p>
            <a:r>
              <a:rPr lang="en-US" dirty="0"/>
              <a:t>Often set at 95%</a:t>
            </a:r>
          </a:p>
          <a:p>
            <a:r>
              <a:rPr lang="en-US" dirty="0"/>
              <a:t>The resulting intervals would bracket the true population parameter in approximately 95 % of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data set </a:t>
            </a:r>
            <a:r>
              <a:rPr lang="en-US" dirty="0"/>
              <a:t>is a collection of data for a specific purpose. For this presentation, for example, the data set is a collection of 500 records that consists of age, gender, state of residence, marital status, blood type, weight, eye color, and smoking status.</a:t>
            </a:r>
          </a:p>
        </p:txBody>
      </p:sp>
      <p:pic>
        <p:nvPicPr>
          <p:cNvPr id="8" name="Content Placeholder 7" descr="Table with sample data has columns titled Age, Gender, State, Marital, Blood Type, Eye Color, Smoke and Weight. " title="FIGURE SHOWING DATA SET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589213"/>
            <a:ext cx="4041775" cy="25939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1.11 Figure: (Smith, K. 2016)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overview of the data</a:t>
            </a:r>
          </a:p>
          <a:p>
            <a:r>
              <a:rPr lang="en-US" dirty="0"/>
              <a:t>Excel: </a:t>
            </a:r>
            <a:r>
              <a:rPr lang="en-US" i="1" dirty="0"/>
              <a:t>Data </a:t>
            </a:r>
            <a:r>
              <a:rPr lang="en-US" i="1" dirty="0">
                <a:sym typeface="Wingdings"/>
              </a:rPr>
              <a:t> Data Analysis  Descriptive Statistics</a:t>
            </a:r>
            <a:endParaRPr lang="en-US" i="1" dirty="0"/>
          </a:p>
          <a:p>
            <a:r>
              <a:rPr lang="en-US" dirty="0"/>
              <a:t>Should be among the first analyses done on a set of data</a:t>
            </a:r>
          </a:p>
          <a:p>
            <a:r>
              <a:rPr lang="en-US" dirty="0"/>
              <a:t>Can  identify some errors</a:t>
            </a:r>
          </a:p>
          <a:p>
            <a:r>
              <a:rPr lang="en-US" dirty="0"/>
              <a:t>Mean (average), number of records (count), range of values, maximum and minimum values</a:t>
            </a:r>
          </a:p>
        </p:txBody>
      </p:sp>
      <p:pic>
        <p:nvPicPr>
          <p:cNvPr id="7" name="Content Placeholder 6" descr="Patient Weights  table lists Mean, Standard Error, Median, Mode, Standard Deviation, Sample Variance, Kurtosis, Skewness, Range, Minimum, Maximum, Sum, Count, and Confidence Level (95.0%)" title="Figure illustrating descriptive statistic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27" y="1883491"/>
            <a:ext cx="2950720" cy="400541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1.12 Figure: (Smith, K. 2016)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Correlation: relationship between two things</a:t>
            </a:r>
          </a:p>
          <a:p>
            <a:r>
              <a:rPr lang="en-US" dirty="0"/>
              <a:t>Causation: one causes another</a:t>
            </a:r>
          </a:p>
          <a:p>
            <a:pPr marL="0" indent="0" algn="ctr">
              <a:buNone/>
            </a:pPr>
            <a:r>
              <a:rPr lang="en-US" b="1" dirty="0"/>
              <a:t>Correlation does not equal causation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9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04825" y="1601437"/>
            <a:ext cx="11401425" cy="4065938"/>
          </a:xfrm>
        </p:spPr>
        <p:txBody>
          <a:bodyPr>
            <a:normAutofit/>
          </a:bodyPr>
          <a:lstStyle/>
          <a:p>
            <a:r>
              <a:rPr lang="en-US" sz="3000" dirty="0"/>
              <a:t>Categorize data into the different types </a:t>
            </a:r>
          </a:p>
          <a:p>
            <a:r>
              <a:rPr lang="en-US" sz="3000" dirty="0"/>
              <a:t>Define or apply common terms used in data analysis, such as sample, paired, histogram, population, correlation vs. causation, and descriptive </a:t>
            </a:r>
          </a:p>
          <a:p>
            <a:pPr lvl="0"/>
            <a:r>
              <a:rPr lang="en-US" sz="3000" dirty="0"/>
              <a:t>Determine whether data fits the definition of Big Data Summarize the challenges faced when working with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1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Potential of Big Data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Expand capacity to generate new knowledge </a:t>
            </a:r>
          </a:p>
          <a:p>
            <a:pPr lvl="1"/>
            <a:r>
              <a:rPr lang="en-US" dirty="0"/>
              <a:t>the effectiveness of treatments (</a:t>
            </a:r>
            <a:r>
              <a:rPr lang="en-US" dirty="0" err="1"/>
              <a:t>Schneeweiss</a:t>
            </a:r>
            <a:r>
              <a:rPr lang="en-US" dirty="0"/>
              <a:t>, 2014)</a:t>
            </a:r>
          </a:p>
          <a:p>
            <a:pPr lvl="1"/>
            <a:r>
              <a:rPr lang="en-US" dirty="0"/>
              <a:t>the prediction of outcomes (</a:t>
            </a:r>
            <a:r>
              <a:rPr lang="en-US" dirty="0" err="1"/>
              <a:t>Schneeweiss</a:t>
            </a:r>
            <a:r>
              <a:rPr lang="en-US" dirty="0"/>
              <a:t>, 2014)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Knowledge dissemination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Using analytics to combine EHR and genomic data to translate personalized medicine to clinical practice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Deliver information directly to patients and increase patient participation in their health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Characteristics of big data:</a:t>
            </a:r>
          </a:p>
          <a:p>
            <a:pPr lvl="1"/>
            <a:r>
              <a:rPr lang="en-US" sz="2400" b="1" i="1" dirty="0"/>
              <a:t>Volume</a:t>
            </a:r>
            <a:r>
              <a:rPr lang="en-US" sz="2400" dirty="0"/>
              <a:t> (i.e., the size of the dataset)</a:t>
            </a:r>
          </a:p>
          <a:p>
            <a:pPr lvl="1"/>
            <a:r>
              <a:rPr lang="en-US" sz="2400" b="1" i="1" dirty="0"/>
              <a:t>Variety</a:t>
            </a:r>
            <a:r>
              <a:rPr lang="en-US" sz="2400" dirty="0"/>
              <a:t> (i.e., data from multiple repositories, domains, or types)</a:t>
            </a:r>
          </a:p>
          <a:p>
            <a:pPr lvl="1"/>
            <a:r>
              <a:rPr lang="en-US" sz="2400" b="1" i="1" dirty="0"/>
              <a:t>Velocity</a:t>
            </a:r>
            <a:r>
              <a:rPr lang="en-US" sz="2400" dirty="0"/>
              <a:t> (i.e., rate of flow)</a:t>
            </a:r>
          </a:p>
          <a:p>
            <a:pPr lvl="1"/>
            <a:r>
              <a:rPr lang="en-US" sz="2400" b="1" i="1" dirty="0"/>
              <a:t>Variability</a:t>
            </a:r>
            <a:r>
              <a:rPr lang="en-US" sz="2400" dirty="0"/>
              <a:t> (i.e., the change in other characteristics)</a:t>
            </a:r>
          </a:p>
          <a:p>
            <a:r>
              <a:rPr lang="en-US" sz="2800" dirty="0"/>
              <a:t>Traditional data architectures (such as typical relational databases) cannot handle this type of data</a:t>
            </a:r>
          </a:p>
          <a:p>
            <a:r>
              <a:rPr lang="en-US" sz="2800" dirty="0"/>
              <a:t>New architectures are required</a:t>
            </a:r>
          </a:p>
          <a:p>
            <a:pPr marL="0" indent="0">
              <a:buNone/>
            </a:pPr>
            <a:r>
              <a:rPr lang="en-US" sz="1300" dirty="0"/>
              <a:t>(NIST Big Data, 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Runs on clusters of hardware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Stores data using documents with fields</a:t>
            </a:r>
          </a:p>
          <a:p>
            <a:r>
              <a:rPr lang="en-US" dirty="0"/>
              <a:t>NoSQL utilities</a:t>
            </a:r>
          </a:p>
          <a:p>
            <a:pPr marL="0" indent="0">
              <a:buNone/>
            </a:pPr>
            <a:r>
              <a:rPr lang="en-US" sz="1200" b="1" dirty="0"/>
              <a:t> </a:t>
            </a:r>
            <a:r>
              <a:rPr lang="en-US" sz="1200" dirty="0"/>
              <a:t>("What is Hadoop?",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For Analytics for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ensure that patient groups being compared are truly similar</a:t>
            </a:r>
          </a:p>
          <a:p>
            <a:r>
              <a:rPr lang="en-US" dirty="0"/>
              <a:t>Automated tools for analysis</a:t>
            </a:r>
          </a:p>
          <a:p>
            <a:r>
              <a:rPr lang="en-US" dirty="0"/>
              <a:t>Ability to rapidly run automated tools against new data</a:t>
            </a:r>
          </a:p>
          <a:p>
            <a:r>
              <a:rPr lang="en-US" dirty="0"/>
              <a:t>Software that can be used with little training and helps prevent errors in interpretation</a:t>
            </a:r>
          </a:p>
          <a:p>
            <a:r>
              <a:rPr lang="en-US" dirty="0"/>
              <a:t>Easily understood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3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Challenges Facing Biomedical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Amount of information</a:t>
            </a:r>
          </a:p>
          <a:p>
            <a:r>
              <a:rPr lang="en-US" dirty="0"/>
              <a:t>Lack of organization </a:t>
            </a:r>
          </a:p>
          <a:p>
            <a:r>
              <a:rPr lang="en-US" dirty="0"/>
              <a:t>Lack of access to data and tools</a:t>
            </a:r>
          </a:p>
          <a:p>
            <a:r>
              <a:rPr lang="en-US" dirty="0"/>
              <a:t>Insufficient training in data science methods</a:t>
            </a:r>
          </a:p>
          <a:p>
            <a:pPr marL="0" indent="0">
              <a:buNone/>
            </a:pPr>
            <a:r>
              <a:rPr lang="en-US" sz="1200" dirty="0"/>
              <a:t>("What is Big Data? | Data Science at NIH", 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4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come in many forms, and those forms determine what </a:t>
            </a:r>
            <a:r>
              <a:rPr lang="en-US" i="1" dirty="0"/>
              <a:t>can</a:t>
            </a:r>
            <a:r>
              <a:rPr lang="en-US" dirty="0"/>
              <a:t> or </a:t>
            </a:r>
            <a:r>
              <a:rPr lang="en-US" i="1" dirty="0"/>
              <a:t>cannot</a:t>
            </a:r>
            <a:r>
              <a:rPr lang="en-US" dirty="0"/>
              <a:t> be done with the data</a:t>
            </a:r>
          </a:p>
          <a:p>
            <a:r>
              <a:rPr lang="en-US" dirty="0"/>
              <a:t>Big data has the potential to advance healthcare</a:t>
            </a:r>
          </a:p>
          <a:p>
            <a:r>
              <a:rPr lang="en-US" dirty="0"/>
              <a:t>Analysis of big data requires tools like Hadoop and MongoDB</a:t>
            </a:r>
          </a:p>
          <a:p>
            <a:r>
              <a:rPr lang="en-US" dirty="0"/>
              <a:t>However, Biomedical Big Data faces many 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7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Summary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is the en</a:t>
            </a:r>
            <a:r>
              <a:rPr lang="en-US" altLang="en-US" dirty="0"/>
              <a:t>tire process of data collection, extraction, transformation, analysis, interpretation, and reporting</a:t>
            </a:r>
          </a:p>
          <a:p>
            <a:r>
              <a:rPr lang="en-US" dirty="0"/>
              <a:t>There are different types of data which determines what </a:t>
            </a:r>
            <a:r>
              <a:rPr lang="en-US" i="1" dirty="0"/>
              <a:t>can</a:t>
            </a:r>
            <a:r>
              <a:rPr lang="en-US" dirty="0"/>
              <a:t> or </a:t>
            </a:r>
            <a:r>
              <a:rPr lang="en-US" i="1" dirty="0"/>
              <a:t>cannot</a:t>
            </a:r>
            <a:r>
              <a:rPr lang="en-US" dirty="0"/>
              <a:t> be done with the data</a:t>
            </a:r>
          </a:p>
          <a:p>
            <a:pPr lvl="0"/>
            <a:r>
              <a:rPr lang="en-US" dirty="0"/>
              <a:t>There are various technologies or tools for working with different data types</a:t>
            </a:r>
          </a:p>
          <a:p>
            <a:pPr lvl="0"/>
            <a:r>
              <a:rPr lang="en-US" dirty="0"/>
              <a:t>Various challenges are faced when working with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2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500" dirty="0"/>
              <a:t>References</a:t>
            </a:r>
          </a:p>
          <a:p>
            <a:r>
              <a:rPr lang="en-US" sz="1500" b="0" i="1" dirty="0"/>
              <a:t>Big Data Analytics: Descriptive Vs. Predictive Vs. Prescriptive - InformationWeek</a:t>
            </a:r>
            <a:r>
              <a:rPr lang="en-US" sz="1500" b="0" dirty="0"/>
              <a:t>. (2014).</a:t>
            </a:r>
            <a:r>
              <a:rPr lang="en-US" sz="1500" b="0" i="1" dirty="0"/>
              <a:t>InformationWeek</a:t>
            </a:r>
            <a:r>
              <a:rPr lang="en-US" sz="1500" b="0" dirty="0"/>
              <a:t>. Retrieved 2 May 2016, from </a:t>
            </a:r>
            <a:r>
              <a:rPr lang="en-US" sz="1500" b="0" dirty="0">
                <a:hlinkClick r:id="rId3" tooltip="Link to Big Data Analytics Information week"/>
              </a:rPr>
              <a:t>http://www.informationweek.com/big-data/big-data-analytics/big-data-analytics-descriptive-vs-predictive-vs-prescriptive/d/d-id/1113279</a:t>
            </a:r>
            <a:endParaRPr lang="en-US" sz="1500" b="0" dirty="0"/>
          </a:p>
          <a:p>
            <a:r>
              <a:rPr lang="en-US" sz="1500" b="0" i="1" dirty="0"/>
              <a:t> "The Definition Of Nominal Scale". Dictionary.com. </a:t>
            </a:r>
            <a:r>
              <a:rPr lang="en-US" sz="1500" b="0" i="1" dirty="0" err="1"/>
              <a:t>N.p</a:t>
            </a:r>
            <a:r>
              <a:rPr lang="en-US" sz="1500" b="0" i="1" dirty="0"/>
              <a:t>., 2017. Web. 7 Feb. 2017. </a:t>
            </a:r>
            <a:r>
              <a:rPr lang="en-US" sz="1500" b="0" dirty="0">
                <a:hlinkClick r:id="rId4" tooltip="nominal definition hyperlink"/>
              </a:rPr>
              <a:t>http://www.dictionary.com/browse/nominal-scale</a:t>
            </a:r>
            <a:endParaRPr lang="en-US" sz="1500" b="0" dirty="0"/>
          </a:p>
          <a:p>
            <a:r>
              <a:rPr lang="en-US" sz="1400" b="0" i="1" dirty="0"/>
              <a:t>Descriptive Analytics - Gartner IT Glossary</a:t>
            </a:r>
            <a:r>
              <a:rPr lang="en-US" sz="1400" b="0" dirty="0"/>
              <a:t>. (2015). </a:t>
            </a:r>
            <a:r>
              <a:rPr lang="en-US" sz="1400" b="0" i="1" dirty="0"/>
              <a:t>Gartner IT Glossary</a:t>
            </a:r>
            <a:r>
              <a:rPr lang="en-US" sz="1400" b="0" dirty="0"/>
              <a:t>. Retrieved 2 May 2016, from </a:t>
            </a:r>
            <a:r>
              <a:rPr lang="en-US" sz="1400" b="0" dirty="0">
                <a:hlinkClick r:id="rId5" tooltip="Link to Gartner's Descriptive Analytics definition"/>
              </a:rPr>
              <a:t>http://www.gartner.com/it-glossary/descriptive-analytics</a:t>
            </a:r>
            <a:endParaRPr lang="en-US" sz="1400" b="0" dirty="0"/>
          </a:p>
          <a:p>
            <a:pPr marL="342900" lvl="1" indent="-342900">
              <a:buSzTx/>
            </a:pPr>
            <a:r>
              <a:rPr lang="en-US" sz="1500" dirty="0"/>
              <a:t>Diagnostic Analytics - Gartner IT Glossary. (2015). Gartner IT Glossary. Retrieved 28 April 2016, from </a:t>
            </a:r>
            <a:r>
              <a:rPr lang="en-US" sz="1500" dirty="0">
                <a:hlinkClick r:id="rId6" tooltip="Link to Gartner's Diagnostic Analytics definition"/>
              </a:rPr>
              <a:t>http://www.gartner.com/it-glossary/diagnostic-analytics</a:t>
            </a:r>
            <a:endParaRPr lang="en-US" sz="1500" dirty="0"/>
          </a:p>
          <a:p>
            <a:pPr marL="342900" lvl="1" indent="-342900">
              <a:buSzTx/>
            </a:pPr>
            <a:r>
              <a:rPr lang="en-US" sz="1500" dirty="0"/>
              <a:t>Escobar, G. J., </a:t>
            </a:r>
            <a:r>
              <a:rPr lang="en-US" sz="1500" dirty="0" err="1"/>
              <a:t>Puopolo</a:t>
            </a:r>
            <a:r>
              <a:rPr lang="en-US" sz="1500" dirty="0"/>
              <a:t>, K. M., Wi, S., Turk, B. J., </a:t>
            </a:r>
            <a:r>
              <a:rPr lang="en-US" sz="1500" dirty="0" err="1"/>
              <a:t>Kuzniewicz</a:t>
            </a:r>
            <a:r>
              <a:rPr lang="en-US" sz="1500" dirty="0"/>
              <a:t>, M. W., Walsh, E. M., ... &amp; Draper, D. (2014). Stratification of risk of early-onset sepsis in newborns≥ 34 weeks’ gestation. </a:t>
            </a:r>
            <a:r>
              <a:rPr lang="en-US" sz="1500" i="1" dirty="0"/>
              <a:t>Pediatrics</a:t>
            </a:r>
            <a:r>
              <a:rPr lang="en-US" sz="1500" dirty="0"/>
              <a:t>, </a:t>
            </a:r>
            <a:r>
              <a:rPr lang="en-US" sz="1500" i="1" dirty="0"/>
              <a:t>133</a:t>
            </a:r>
            <a:r>
              <a:rPr lang="en-US" sz="1500" dirty="0"/>
              <a:t>(1), 30-36. Retrieved 2/21/2016 from </a:t>
            </a:r>
            <a:r>
              <a:rPr lang="en-US" sz="1500" u="sng" dirty="0">
                <a:hlinkClick r:id="rId7" tooltip="Link to Stratification of risk of early-onset sepsis in newborns≥ 34 weeks’ gestation paper"/>
              </a:rPr>
              <a:t>http://pediatrics.aappublications.org/content/pediatrics/133/1/30.full.pdf</a:t>
            </a:r>
            <a:endParaRPr lang="en-US" sz="1500" dirty="0"/>
          </a:p>
          <a:p>
            <a:r>
              <a:rPr lang="en-US" sz="1500" b="0" dirty="0"/>
              <a:t>Gartner Says Worldwide Enterprise IT Spending to Reach $2.7 Trillion in 2012. (October 17, 2011). Retrieved April 28, 2016, from </a:t>
            </a:r>
            <a:r>
              <a:rPr lang="en-US" sz="1500" b="0" dirty="0">
                <a:hlinkClick r:id="rId8" tooltip="Link to Peter Sondegaard's comment"/>
              </a:rPr>
              <a:t>http://www.gartner.com/newsroom/id/1824919</a:t>
            </a:r>
            <a:endParaRPr lang="en-US" sz="1500" b="0" dirty="0"/>
          </a:p>
          <a:p>
            <a:r>
              <a:rPr lang="en-US" sz="1500" b="0" dirty="0"/>
              <a:t>Health and Medicine Division. (September 6, 2012). Retrieved April 28, 2016, from </a:t>
            </a:r>
            <a:r>
              <a:rPr lang="en-US" sz="1500" b="0" dirty="0">
                <a:hlinkClick r:id="rId9" tooltip="Link to IOM 2012 Report"/>
              </a:rPr>
              <a:t>http://www.nationalacademies.org/hmd/Reports/2012/Best-Care-at-Lower-Cost-The-Path-to-Continuously-Learning-Health-Care-in-America.aspx</a:t>
            </a:r>
            <a:endParaRPr lang="en-US" sz="15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9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Lecture 2: References (Cont’d –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600" y="1600199"/>
            <a:ext cx="10972800" cy="4010025"/>
          </a:xfrm>
        </p:spPr>
        <p:txBody>
          <a:bodyPr/>
          <a:lstStyle/>
          <a:p>
            <a:r>
              <a:rPr lang="en-US" sz="1500" dirty="0"/>
              <a:t>References</a:t>
            </a:r>
          </a:p>
          <a:p>
            <a:r>
              <a:rPr lang="en-US" sz="1500" b="0" dirty="0"/>
              <a:t>Health and Medicine Division. (</a:t>
            </a:r>
            <a:r>
              <a:rPr lang="en-US" sz="1500" b="0" dirty="0" err="1"/>
              <a:t>n.d.</a:t>
            </a:r>
            <a:r>
              <a:rPr lang="en-US" sz="1500" b="0" dirty="0"/>
              <a:t>). Retrieved April 28, 2016, from </a:t>
            </a:r>
            <a:r>
              <a:rPr lang="en-US" sz="1500" b="0" dirty="0">
                <a:hlinkClick r:id="rId3" tooltip="Link to Learning Health Care System in America"/>
              </a:rPr>
              <a:t>http://www.nationalacademies.org/hmd/Activities/Quality/LearningHealthCare.aspx</a:t>
            </a:r>
            <a:endParaRPr lang="en-US" sz="1500" b="0" dirty="0"/>
          </a:p>
          <a:p>
            <a:pPr marL="342900" lvl="1" indent="-342900">
              <a:buSzTx/>
            </a:pPr>
            <a:r>
              <a:rPr lang="en-US" sz="1500" dirty="0"/>
              <a:t>IBM (2013). Descriptive, predictive, prescriptive: Transforming asset and facilities management with analytics. Retrieved from </a:t>
            </a:r>
            <a:r>
              <a:rPr lang="en-US" sz="1500" dirty="0">
                <a:hlinkClick r:id="rId4" tooltip="Link to IBM's Analytics definitions"/>
              </a:rPr>
              <a:t>http://www-01.ibm.com/common/ssi/cgi-bin/ssialias?infotype=SA&amp;subtype=WH&amp;htmlfid=TIW14162USEN</a:t>
            </a:r>
            <a:r>
              <a:rPr lang="en-US" sz="1500" dirty="0"/>
              <a:t>.</a:t>
            </a:r>
          </a:p>
          <a:p>
            <a:pPr marL="342900" lvl="1" indent="-342900">
              <a:buSzTx/>
            </a:pPr>
            <a:r>
              <a:rPr lang="en-US" sz="1500" dirty="0"/>
              <a:t>Managing a Data Dictionary. (2012). </a:t>
            </a:r>
            <a:r>
              <a:rPr lang="en-US" sz="1500" i="1" dirty="0"/>
              <a:t>Journal Of AHIMA</a:t>
            </a:r>
            <a:r>
              <a:rPr lang="en-US" sz="1500" dirty="0"/>
              <a:t>, </a:t>
            </a:r>
            <a:r>
              <a:rPr lang="en-US" sz="1500" i="1" dirty="0"/>
              <a:t>83</a:t>
            </a:r>
            <a:r>
              <a:rPr lang="en-US" sz="1500" dirty="0"/>
              <a:t>(1), 48-52. Retrieved from </a:t>
            </a:r>
            <a:r>
              <a:rPr lang="en-US" sz="1500" dirty="0">
                <a:hlinkClick r:id="rId5" tooltip="managing data dictionary hyperlink"/>
              </a:rPr>
              <a:t>http://library.ahima.org/PB/DataDictionary#.WI9uCVMrJhE</a:t>
            </a:r>
            <a:endParaRPr lang="en-US" sz="1500" dirty="0"/>
          </a:p>
          <a:p>
            <a:r>
              <a:rPr lang="en-US" sz="1500" b="0" dirty="0"/>
              <a:t>Murdoch, T. &amp; </a:t>
            </a:r>
            <a:r>
              <a:rPr lang="en-US" sz="1500" b="0" dirty="0" err="1"/>
              <a:t>Detsky</a:t>
            </a:r>
            <a:r>
              <a:rPr lang="en-US" sz="1500" b="0" dirty="0"/>
              <a:t>, A. (2013). The Inevitable Application of Big Data to Health </a:t>
            </a:r>
            <a:r>
              <a:rPr lang="en-US" sz="1500" b="0" dirty="0" err="1"/>
              <a:t>Care.</a:t>
            </a:r>
            <a:r>
              <a:rPr lang="en-US" sz="1500" b="0" i="1" dirty="0" err="1"/>
              <a:t>JAMA</a:t>
            </a:r>
            <a:r>
              <a:rPr lang="en-US" sz="1500" b="0" dirty="0"/>
              <a:t>, </a:t>
            </a:r>
            <a:r>
              <a:rPr lang="en-US" sz="1500" b="0" i="1" dirty="0"/>
              <a:t>309</a:t>
            </a:r>
            <a:r>
              <a:rPr lang="en-US" sz="1500" b="0" dirty="0"/>
              <a:t>(13), 1351. </a:t>
            </a:r>
            <a:r>
              <a:rPr lang="en-US" sz="1500" b="0" dirty="0">
                <a:hlinkClick r:id="rId6" tooltip="Link to The Inevitable Application of Big Data to Health Care paper"/>
              </a:rPr>
              <a:t>http://dx.doi.org/10.1001/jama.2013.393</a:t>
            </a:r>
            <a:endParaRPr lang="en-US" sz="1500" b="0" dirty="0"/>
          </a:p>
          <a:p>
            <a:r>
              <a:rPr lang="en-US" sz="1500" b="0" dirty="0"/>
              <a:t>National Institute of Standards and Technology,. (2015). </a:t>
            </a:r>
            <a:r>
              <a:rPr lang="en-US" sz="1500" b="0" i="1" dirty="0"/>
              <a:t>NIST Big Data Interoperability Framework: Volume 1, Definitions</a:t>
            </a:r>
            <a:r>
              <a:rPr lang="en-US" sz="1500" b="0" dirty="0"/>
              <a:t>. Retrieved from </a:t>
            </a:r>
            <a:r>
              <a:rPr lang="en-US" sz="1500" b="0" dirty="0">
                <a:hlinkClick r:id="rId7" tooltip="Link to NIST Big Data Report"/>
              </a:rPr>
              <a:t>http://nvlpubs.nist.gov/nistpubs/SpecialPublications/NIST.SP.1500-1.pdf</a:t>
            </a:r>
            <a:endParaRPr lang="en-US" sz="1500" b="0" dirty="0"/>
          </a:p>
          <a:p>
            <a:r>
              <a:rPr lang="en-US" sz="1400" b="0" dirty="0"/>
              <a:t>NIST/SEMATECH e-Handbook of Statistical Methods. (</a:t>
            </a:r>
            <a:r>
              <a:rPr lang="en-US" sz="1400" b="0" dirty="0" err="1"/>
              <a:t>n.d.</a:t>
            </a:r>
            <a:r>
              <a:rPr lang="en-US" sz="1400" b="0" dirty="0"/>
              <a:t>). Retrieved May 02, 2016, from </a:t>
            </a:r>
            <a:r>
              <a:rPr lang="en-US" sz="1400" b="0" dirty="0">
                <a:hlinkClick r:id="rId8" tooltip="Link to NIST Statistical Methods Handbook"/>
              </a:rPr>
              <a:t>http://www.itl.nist.gov/div898/handbook/</a:t>
            </a:r>
            <a:endParaRPr lang="en-US" sz="1400" b="0" dirty="0"/>
          </a:p>
          <a:p>
            <a:r>
              <a:rPr lang="en-US" sz="1500" b="0" dirty="0"/>
              <a:t>Overview - Sepsis - Mayo Clinic. (2016). Mayoclinic.org. Retrieved 2 May 2016, from </a:t>
            </a:r>
            <a:r>
              <a:rPr lang="en-US" sz="1500" b="0" dirty="0">
                <a:hlinkClick r:id="rId9" tooltip="Link to Mayo Clinic's overview on Sepsis"/>
              </a:rPr>
              <a:t>http://www.mayoclinic.org/diseases-conditions/sepsis/home/ovc-20169784</a:t>
            </a:r>
            <a:endParaRPr lang="en-US" sz="15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Lecture 2: References (Cont’d –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52525" y="1600200"/>
            <a:ext cx="10477500" cy="4503717"/>
          </a:xfrm>
        </p:spPr>
        <p:txBody>
          <a:bodyPr/>
          <a:lstStyle/>
          <a:p>
            <a:r>
              <a:rPr lang="en-US" sz="1500" b="0" dirty="0" err="1"/>
              <a:t>Schneeweiss</a:t>
            </a:r>
            <a:r>
              <a:rPr lang="en-US" sz="1500" b="0" dirty="0"/>
              <a:t>, S. (2014). Learning from big health care data. </a:t>
            </a:r>
            <a:r>
              <a:rPr lang="en-US" sz="1500" b="0" i="1" dirty="0"/>
              <a:t>New England Journal of Medicine</a:t>
            </a:r>
            <a:r>
              <a:rPr lang="en-US" sz="1500" b="0" dirty="0"/>
              <a:t>, </a:t>
            </a:r>
            <a:r>
              <a:rPr lang="en-US" sz="1500" b="0" i="1" dirty="0"/>
              <a:t>370</a:t>
            </a:r>
            <a:r>
              <a:rPr lang="en-US" sz="1500" b="0" dirty="0"/>
              <a:t>(23), 2161-2163. </a:t>
            </a:r>
            <a:r>
              <a:rPr lang="en-US" sz="1500" b="0" dirty="0">
                <a:hlinkClick r:id="rId3" tooltip="Learning from big health care data hyperlink"/>
              </a:rPr>
              <a:t>http://www.nejm.org/doi/full/10.1056/NEJMp1401111#t=article</a:t>
            </a:r>
            <a:endParaRPr lang="en-US" sz="1500" b="0" dirty="0"/>
          </a:p>
          <a:p>
            <a:r>
              <a:rPr lang="en-US" sz="1500" b="0" dirty="0" err="1"/>
              <a:t>Shapira</a:t>
            </a:r>
            <a:r>
              <a:rPr lang="en-US" sz="1500" b="0" dirty="0"/>
              <a:t>, G. (2016). The Seven Key Steps of Data Analysis. Oracle.com. Retrieved 28 April 2016, from </a:t>
            </a:r>
            <a:r>
              <a:rPr lang="en-US" sz="1500" b="0" dirty="0">
                <a:hlinkClick r:id="rId4" tooltip="Link to The Seven Key Steps of Data Analysis webpage"/>
              </a:rPr>
              <a:t>http://www.oracle.com/us/corporate/profit/big-ideas/052313-gshapira-1951392.html</a:t>
            </a:r>
            <a:endParaRPr lang="en-US" sz="1500" b="0" dirty="0"/>
          </a:p>
          <a:p>
            <a:r>
              <a:rPr lang="en-US" sz="1500" b="0" dirty="0"/>
              <a:t>Six Steps Of An Analytics Project - Quality Assurance and Project Management. (2015). Quality Assurance and Project Management. Retrieved 2 May 2016, from </a:t>
            </a:r>
            <a:r>
              <a:rPr lang="en-US" sz="1500" b="0" dirty="0">
                <a:hlinkClick r:id="rId5" tooltip="Link to 6 Steps of data analysis project webpage"/>
              </a:rPr>
              <a:t>http://itknowledgeexchange.techtarget.com/quality-assurance/six-steps-of-an-analytics-project/</a:t>
            </a:r>
            <a:endParaRPr lang="en-US" sz="1500" b="0" dirty="0"/>
          </a:p>
          <a:p>
            <a:r>
              <a:rPr lang="en-US" sz="1500" b="0" dirty="0"/>
              <a:t>What is Hadoop?. (2016). Sas.com. Retrieved 2 May 2016, from </a:t>
            </a:r>
            <a:r>
              <a:rPr lang="en-US" sz="1500" b="0" dirty="0">
                <a:hlinkClick r:id="rId6" tooltip="Link to What is Hadoop webpage"/>
              </a:rPr>
              <a:t>http://www.sas.com/en_my/insights/big-data/hadoop.html</a:t>
            </a:r>
            <a:endParaRPr lang="en-US" sz="1500" b="0" dirty="0"/>
          </a:p>
          <a:p>
            <a:r>
              <a:rPr lang="en-US" sz="1500" b="0" dirty="0"/>
              <a:t>What is Big Data? | Data Science at NIH. (2015). Datascience.nih.gov. Retrieved 2 May 2016, from </a:t>
            </a:r>
            <a:r>
              <a:rPr lang="en-US" sz="1500" b="0" dirty="0">
                <a:hlinkClick r:id="rId7" tooltip="Link to What is Big Data webpage"/>
              </a:rPr>
              <a:t>http://datascience.nih.gov/bd2k/about/what</a:t>
            </a:r>
            <a:endParaRPr lang="en-US" sz="1500" b="0" dirty="0"/>
          </a:p>
          <a:p>
            <a:r>
              <a:rPr lang="en-US" sz="1500" dirty="0"/>
              <a:t>Charts, Tables and Figures</a:t>
            </a:r>
          </a:p>
          <a:p>
            <a:r>
              <a:rPr lang="en-US" sz="1400" b="0" dirty="0"/>
              <a:t>1.7 Figure: </a:t>
            </a:r>
            <a:r>
              <a:rPr lang="en-US" sz="1400" b="0" dirty="0" err="1"/>
              <a:t>Ackoff</a:t>
            </a:r>
            <a:r>
              <a:rPr lang="en-US" sz="1400" b="0" dirty="0"/>
              <a:t>, R. (1989). "From data to wisdom. Presidential address to ISGSR, June 1988.” Journal of Applied Systems Analysis 16(1): 3-9.</a:t>
            </a:r>
            <a:endParaRPr lang="en-US" sz="1500" b="0" dirty="0"/>
          </a:p>
          <a:p>
            <a:r>
              <a:rPr lang="en-US" sz="1400" b="0" dirty="0"/>
              <a:t>1.8 Figure: Smith, K. (2016). Synthetic Data Set. Used with permission from Kimberly Smith.</a:t>
            </a:r>
          </a:p>
          <a:p>
            <a:r>
              <a:rPr lang="en-US" sz="1400" b="0" dirty="0"/>
              <a:t>1.9 Figure: Health Information Management Systems Society (HIMSS). (2014). </a:t>
            </a:r>
            <a:r>
              <a:rPr lang="en-US" sz="1400" b="0" i="1" dirty="0"/>
              <a:t>Clinical &amp; Business Intelligence: An Analytics Executive Review Needs Assessment</a:t>
            </a:r>
            <a:r>
              <a:rPr lang="en-US" sz="1400" b="0" dirty="0"/>
              <a:t>. Retrieved from </a:t>
            </a:r>
            <a:r>
              <a:rPr lang="en-US" sz="1400" b="0" dirty="0">
                <a:hlinkClick r:id="rId8" tooltip="Link to HIMSS Report"/>
              </a:rPr>
              <a:t>http://www.himss.org/ResourceLibrary/genResourceDetailPDF.aspx?ItemNumber=34692</a:t>
            </a:r>
            <a:endParaRPr lang="en-US" sz="14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Data, Information, Knowledge, Wisdom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753100" cy="4572000"/>
          </a:xfrm>
        </p:spPr>
        <p:txBody>
          <a:bodyPr>
            <a:normAutofit fontScale="92500"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Data</a:t>
            </a:r>
            <a:r>
              <a:rPr lang="en-US" dirty="0"/>
              <a:t>: symbols, facts, and measurements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Information</a:t>
            </a:r>
            <a:r>
              <a:rPr lang="en-US" dirty="0"/>
              <a:t>: data processed to be useful; provides the “who, what, when, where”</a:t>
            </a:r>
            <a:br>
              <a:rPr lang="en-US" dirty="0"/>
            </a:br>
            <a:r>
              <a:rPr lang="en-US" b="1" dirty="0"/>
              <a:t>Knowledge</a:t>
            </a:r>
            <a:r>
              <a:rPr lang="en-US" dirty="0"/>
              <a:t>: application of data and information; provides the “how”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Wisdom</a:t>
            </a:r>
            <a:r>
              <a:rPr lang="en-US" dirty="0"/>
              <a:t>: evaluated understanding; provides the “why”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7778752" y="5593080"/>
            <a:ext cx="2422524" cy="533400"/>
          </a:xfrm>
        </p:spPr>
        <p:txBody>
          <a:bodyPr/>
          <a:lstStyle/>
          <a:p>
            <a:r>
              <a:rPr lang="en-US" dirty="0"/>
              <a:t>1.7 Figure: (</a:t>
            </a:r>
            <a:r>
              <a:rPr lang="en-US" dirty="0" err="1"/>
              <a:t>Ackoff</a:t>
            </a:r>
            <a:r>
              <a:rPr lang="en-US" dirty="0"/>
              <a:t>, R. 1989)</a:t>
            </a:r>
          </a:p>
        </p:txBody>
      </p:sp>
      <p:pic>
        <p:nvPicPr>
          <p:cNvPr id="9" name="Content Placeholder 8" descr="At the base of the Ackoff  pyramid is Data, then Information, then Knowledge and at the top is Wisdom.  Data is the product of observations, of no value until processed into a usable form ... information. Information is answers to questions. Knowledge refines information and making instruction and control possible,  enabling one to increase efficiency. A managerial perspective runs through Ackoff’s hierarchy. “Understanding” connotes an ability to assess and correct for errors, while “wisdom” means an ability to see the long-term consequences of any act and evaluate  relative to the ideal of total control (omnicompetence)." title="Ackdoff Data to Wisdom Pyramid 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24" b="-17824"/>
          <a:stretch>
            <a:fillRect/>
          </a:stretch>
        </p:blipFill>
        <p:spPr/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6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Lecture 2: References (Cont’d – 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600200"/>
            <a:ext cx="10858500" cy="3933825"/>
          </a:xfrm>
        </p:spPr>
        <p:txBody>
          <a:bodyPr/>
          <a:lstStyle/>
          <a:p>
            <a:r>
              <a:rPr lang="en-US" sz="1400" dirty="0"/>
              <a:t>Chart, Tables and Figures</a:t>
            </a:r>
          </a:p>
          <a:p>
            <a:r>
              <a:rPr lang="en-US" sz="1400" b="0" dirty="0"/>
              <a:t>1.10 Figure: Smith, K. (2016). Data Dictionaries. Used with permission from Kimberly Smith.</a:t>
            </a:r>
          </a:p>
          <a:p>
            <a:r>
              <a:rPr lang="en-US" sz="1400" b="0" dirty="0"/>
              <a:t>1.11 Figure: Smith, K. (2016). Data Set. Used with permission from Kimberly Smith.</a:t>
            </a:r>
          </a:p>
          <a:p>
            <a:r>
              <a:rPr lang="en-US" sz="1400" b="0" dirty="0"/>
              <a:t>1.12 Figure: Smith, K. (2016). Descriptive Statistics. Used with permission from Kimberly Smith.</a:t>
            </a:r>
          </a:p>
          <a:p>
            <a:r>
              <a:rPr lang="en-US" sz="1400" dirty="0"/>
              <a:t>Images</a:t>
            </a:r>
          </a:p>
          <a:p>
            <a:r>
              <a:rPr lang="en-US" sz="1400" b="0" dirty="0"/>
              <a:t>Slide 6: Look Into My Eyes. (2009). Girl`s blue eye [Online Image]. Retrieved 28 April 2016, from </a:t>
            </a:r>
            <a:r>
              <a:rPr lang="en-US" sz="1400" b="0" dirty="0">
                <a:hlinkClick r:id="rId3" tooltip="Link to Look into my eyes image"/>
              </a:rPr>
              <a:t>https://commons.wikimedia.org/wiki/File:Deep_Blue_eye.jpg</a:t>
            </a:r>
            <a:endParaRPr lang="en-US" sz="1400" b="0" dirty="0"/>
          </a:p>
          <a:p>
            <a:r>
              <a:rPr lang="en-US" altLang="en-US" sz="1400" b="0" dirty="0"/>
              <a:t>Slide 7: Kehrer, P. (2009). Win, Place, Show [Online Image]. Retrieved from </a:t>
            </a:r>
            <a:r>
              <a:rPr lang="en-US" altLang="en-US" sz="1400" b="0" dirty="0">
                <a:hlinkClick r:id="rId4" tooltip="Link to Win, Place, Show image"/>
              </a:rPr>
              <a:t>https://www.flickr.com/photos/paulkehrer/3659279740</a:t>
            </a:r>
            <a:endParaRPr lang="en-US" altLang="en-US" sz="1400" b="0" dirty="0"/>
          </a:p>
          <a:p>
            <a:r>
              <a:rPr lang="en-US" altLang="en-US" sz="1400" b="0" dirty="0"/>
              <a:t>Slide 7:</a:t>
            </a:r>
            <a:r>
              <a:rPr lang="en-US" altLang="en-US" sz="1400" dirty="0"/>
              <a:t> </a:t>
            </a:r>
            <a:r>
              <a:rPr lang="en-US" sz="1400" b="0" dirty="0"/>
              <a:t>C. (2010, September 9). Growth Charts [Digital image]. Retrieved May 2, 2016, from </a:t>
            </a:r>
            <a:r>
              <a:rPr lang="en-US" sz="1400" b="0" dirty="0">
                <a:hlinkClick r:id="rId5" tooltip="Link to CDC'S Growth Chart Webpage"/>
              </a:rPr>
              <a:t>http://www.cdc.gov/growthcharts/</a:t>
            </a:r>
            <a:endParaRPr lang="en-US" sz="1400" b="0" dirty="0"/>
          </a:p>
          <a:p>
            <a:r>
              <a:rPr lang="en-US" altLang="en-US" sz="1400" b="0" dirty="0"/>
              <a:t>Slide 8: Lite. (2007). Soft Ruler [Online Image]. Retrieved from </a:t>
            </a:r>
            <a:r>
              <a:rPr lang="en-US" altLang="en-US" sz="1400" b="0" dirty="0">
                <a:hlinkClick r:id="rId6" tooltip="Link to soft ruler image"/>
              </a:rPr>
              <a:t>https://commons.wikimedia.org/wiki/File:Soft_ruler.jpg</a:t>
            </a:r>
            <a:endParaRPr lang="en-US" sz="1400" b="0" dirty="0"/>
          </a:p>
          <a:p>
            <a:r>
              <a:rPr lang="en-US" altLang="en-US" sz="1400" b="0" dirty="0"/>
              <a:t>Slide 8: </a:t>
            </a:r>
            <a:r>
              <a:rPr lang="en-US" altLang="en-US" sz="1400" b="0" dirty="0" err="1"/>
              <a:t>Menchi</a:t>
            </a:r>
            <a:r>
              <a:rPr lang="en-US" altLang="en-US" sz="1400" b="0" dirty="0"/>
              <a:t>. (2005). Clinical thermometer 38.7 [Online Image]. Retrieved from </a:t>
            </a:r>
            <a:r>
              <a:rPr lang="en-US" altLang="en-US" sz="1400" b="0" dirty="0">
                <a:hlinkClick r:id="rId7" tooltip="Link to clinical Thermometer image"/>
              </a:rPr>
              <a:t>https://commons.wikimedia.org/wiki/File:Clinical_thermometer_38.7.JPG#/media/File:Clinical_thermometer_38.7.JPG</a:t>
            </a:r>
            <a:endParaRPr lang="en-US" altLang="en-US" sz="1400" b="0" dirty="0"/>
          </a:p>
          <a:p>
            <a:r>
              <a:rPr lang="en-US" sz="1400" b="0" dirty="0"/>
              <a:t>Slide 15: </a:t>
            </a:r>
            <a:r>
              <a:rPr lang="en-US" sz="1400" b="0" dirty="0" err="1"/>
              <a:t>Kernler</a:t>
            </a:r>
            <a:r>
              <a:rPr lang="en-US" sz="1400" b="0" dirty="0"/>
              <a:t>, D. (2014). A visual representation of selecting a simple random sample [Online Image]. Retrieved from </a:t>
            </a:r>
            <a:r>
              <a:rPr lang="en-US" sz="1400" b="0" dirty="0">
                <a:hlinkClick r:id="rId8" tooltip="Link to visual representation of selecting a random sample image"/>
              </a:rPr>
              <a:t>https://commons.wikimedia.org/wiki/File:Simple_random_sampling.PNG</a:t>
            </a:r>
            <a:endParaRPr lang="en-US" sz="1400" b="0" dirty="0"/>
          </a:p>
          <a:p>
            <a:endParaRPr lang="en-US" altLang="en-US" sz="14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an EHR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3705225"/>
          </a:xfrm>
        </p:spPr>
        <p:txBody>
          <a:bodyPr/>
          <a:lstStyle/>
          <a:p>
            <a:r>
              <a:rPr lang="en-US" dirty="0"/>
              <a:t>Quantitative data (e.g., laboratory values)</a:t>
            </a:r>
          </a:p>
          <a:p>
            <a:r>
              <a:rPr lang="en-US" dirty="0"/>
              <a:t>Qualitative data (e.g., text-based documents and demographics)</a:t>
            </a:r>
          </a:p>
          <a:p>
            <a:r>
              <a:rPr lang="en-US" dirty="0"/>
              <a:t>Transactional data (e.g., a record of medication delivery)</a:t>
            </a:r>
            <a:endParaRPr lang="en-US" sz="1350" dirty="0"/>
          </a:p>
          <a:p>
            <a:pPr marL="0" indent="0">
              <a:buNone/>
            </a:pPr>
            <a:r>
              <a:rPr lang="en-US" sz="1200" b="1" i="1" dirty="0"/>
              <a:t>(Murdoch &amp; </a:t>
            </a:r>
            <a:r>
              <a:rPr lang="en-US" sz="1200" b="1" i="1" dirty="0" err="1"/>
              <a:t>Detsky</a:t>
            </a:r>
            <a:r>
              <a:rPr lang="en-US" sz="1200" b="1" i="1" dirty="0"/>
              <a:t>, 2013)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90579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Data: Scales of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come in many forms, and those forms determine what </a:t>
            </a:r>
            <a:r>
              <a:rPr lang="en-US" altLang="en-US" i="1" dirty="0"/>
              <a:t>can</a:t>
            </a:r>
            <a:r>
              <a:rPr lang="en-US" altLang="en-US" dirty="0"/>
              <a:t> or </a:t>
            </a:r>
            <a:r>
              <a:rPr lang="en-US" altLang="en-US" i="1" dirty="0"/>
              <a:t>cannot</a:t>
            </a:r>
            <a:r>
              <a:rPr lang="en-US" altLang="en-US" dirty="0"/>
              <a:t> be done with the data</a:t>
            </a:r>
          </a:p>
          <a:p>
            <a:r>
              <a:rPr lang="en-US" altLang="en-US" dirty="0"/>
              <a:t>For example, two patient names cannot be added together</a:t>
            </a:r>
          </a:p>
          <a:p>
            <a:r>
              <a:rPr lang="en-US" altLang="en-US" dirty="0"/>
              <a:t>Likewise, interpreting the relative distance between two measurements can only be done with certain kinds of data and not others</a:t>
            </a:r>
          </a:p>
          <a:p>
            <a:r>
              <a:rPr lang="en-US" altLang="en-US" dirty="0"/>
              <a:t>There are four scales: Nominal, ordinal, interval, and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7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Measure: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981200" y="1600200"/>
            <a:ext cx="5251622" cy="457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From Latin </a:t>
            </a:r>
          </a:p>
          <a:p>
            <a:pPr>
              <a:defRPr/>
            </a:pPr>
            <a:r>
              <a:rPr lang="en-US" dirty="0"/>
              <a:t>Names, labels, categories</a:t>
            </a:r>
          </a:p>
          <a:p>
            <a:pPr>
              <a:defRPr/>
            </a:pPr>
            <a:r>
              <a:rPr lang="en-US" dirty="0"/>
              <a:t>Examples:</a:t>
            </a:r>
          </a:p>
          <a:p>
            <a:pPr lvl="1">
              <a:defRPr/>
            </a:pPr>
            <a:r>
              <a:rPr lang="en-US" dirty="0"/>
              <a:t>Patient names (John Doe, Maria Garcia)</a:t>
            </a:r>
          </a:p>
          <a:p>
            <a:pPr lvl="1">
              <a:defRPr/>
            </a:pPr>
            <a:r>
              <a:rPr lang="en-US" dirty="0"/>
              <a:t>Drug names (Ampicillin, Valium)</a:t>
            </a:r>
          </a:p>
          <a:p>
            <a:pPr lvl="1">
              <a:defRPr/>
            </a:pPr>
            <a:r>
              <a:rPr lang="en-US" dirty="0"/>
              <a:t>Eye color (blue, brown, green, gray)</a:t>
            </a:r>
          </a:p>
          <a:p>
            <a:pPr lvl="1">
              <a:defRPr/>
            </a:pPr>
            <a:r>
              <a:rPr lang="en-US" dirty="0"/>
              <a:t>Gender: male, female, unknown</a:t>
            </a:r>
          </a:p>
          <a:p>
            <a:pPr lvl="1">
              <a:defRPr/>
            </a:pPr>
            <a:r>
              <a:rPr lang="en-US" dirty="0"/>
              <a:t>Religious preference (Catholic, Jewish, none)</a:t>
            </a:r>
          </a:p>
          <a:p>
            <a:pPr>
              <a:defRPr/>
            </a:pPr>
            <a:r>
              <a:rPr lang="en-US" dirty="0"/>
              <a:t>May be mapped to a number in a database</a:t>
            </a:r>
          </a:p>
          <a:p>
            <a:pPr lvl="1">
              <a:defRPr/>
            </a:pPr>
            <a:r>
              <a:rPr lang="en-US" dirty="0"/>
              <a:t>Example: brown eyes=1, blue eyes=2</a:t>
            </a:r>
          </a:p>
        </p:txBody>
      </p:sp>
      <p:pic>
        <p:nvPicPr>
          <p:cNvPr id="8" name="Content Placeholder 7" descr="Image of a blue eye. " title="Picture of a blue ey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2" y="2505695"/>
            <a:ext cx="2416629" cy="182555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7217868" y="4513810"/>
            <a:ext cx="3450133" cy="533400"/>
          </a:xfrm>
        </p:spPr>
        <p:txBody>
          <a:bodyPr/>
          <a:lstStyle/>
          <a:p>
            <a:r>
              <a:rPr lang="en-US" dirty="0"/>
              <a:t>Look Into My Eyes, 2009, CC BY-NC-SA 2.0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Scales of Measure: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sz="2800" dirty="0"/>
              <a:t>Includes all properties of Nominal (so Ordinal data all have a name of some sort)</a:t>
            </a:r>
          </a:p>
          <a:p>
            <a:r>
              <a:rPr lang="en-US" altLang="en-US" sz="2800" dirty="0"/>
              <a:t>Example: first, second, third </a:t>
            </a:r>
          </a:p>
          <a:p>
            <a:r>
              <a:rPr lang="en-US" altLang="en-US" sz="2800" dirty="0"/>
              <a:t>But intervals are not necessarily equal</a:t>
            </a:r>
          </a:p>
        </p:txBody>
      </p:sp>
      <p:pic>
        <p:nvPicPr>
          <p:cNvPr id="5" name="Content Placeholder 4" descr="Picture of three children with different heights" title="Picture of three children with different heights"/>
          <p:cNvPicPr>
            <a:picLocks noGrp="1" noChangeAspect="1"/>
          </p:cNvPicPr>
          <p:nvPr>
            <p:ph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6" y="3976567"/>
            <a:ext cx="2381582" cy="1733792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431771" y="5740400"/>
            <a:ext cx="4053840" cy="421640"/>
          </a:xfrm>
        </p:spPr>
        <p:txBody>
          <a:bodyPr/>
          <a:lstStyle/>
          <a:p>
            <a:r>
              <a:rPr lang="en-US" altLang="en-US" dirty="0"/>
              <a:t>CDC, 2010</a:t>
            </a:r>
          </a:p>
        </p:txBody>
      </p:sp>
      <p:pic>
        <p:nvPicPr>
          <p:cNvPr id="8" name="Content Placeholder 7" descr="Picture of horse race winners " title="Picture of horse race winners "/>
          <p:cNvPicPr>
            <a:picLocks noGrp="1" noChangeAspect="1"/>
          </p:cNvPicPr>
          <p:nvPr>
            <p:ph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3" y="4246055"/>
            <a:ext cx="2938272" cy="1194816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6832469" y="5740400"/>
            <a:ext cx="2938272" cy="421640"/>
          </a:xfrm>
        </p:spPr>
        <p:txBody>
          <a:bodyPr/>
          <a:lstStyle/>
          <a:p>
            <a:r>
              <a:rPr lang="en-US" altLang="en-US" dirty="0" err="1"/>
              <a:t>Kehrer</a:t>
            </a:r>
            <a:r>
              <a:rPr lang="en-US" altLang="en-US" dirty="0"/>
              <a:t>, 2009, </a:t>
            </a:r>
            <a:r>
              <a:rPr lang="en-US" dirty="0"/>
              <a:t>CC BY-NC-SA 2.0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Scales of Measure: Interval and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Has equal intervals; Ratio also has absolute zero. </a:t>
            </a:r>
          </a:p>
          <a:p>
            <a:r>
              <a:rPr lang="en-US" altLang="en-US" dirty="0"/>
              <a:t>Examples: distance, length, temperature, weight</a:t>
            </a:r>
          </a:p>
          <a:p>
            <a:r>
              <a:rPr lang="en-US" altLang="en-US" dirty="0"/>
              <a:t>Includes properties of Nominal and Ordinal</a:t>
            </a:r>
          </a:p>
          <a:p>
            <a:r>
              <a:rPr lang="en-US" altLang="en-US" dirty="0"/>
              <a:t>May be grouped together in one category called “scale”</a:t>
            </a:r>
          </a:p>
        </p:txBody>
      </p:sp>
      <p:pic>
        <p:nvPicPr>
          <p:cNvPr id="13" name="Content Placeholder 12" descr="A tape measure. " title="A tape measure"/>
          <p:cNvPicPr>
            <a:picLocks noGrp="1" noChangeAspect="1"/>
          </p:cNvPicPr>
          <p:nvPr>
            <p:ph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17" y="4267341"/>
            <a:ext cx="1505843" cy="1152244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9"/>
          </p:nvPr>
        </p:nvSpPr>
        <p:spPr>
          <a:xfrm>
            <a:off x="2730442" y="5745018"/>
            <a:ext cx="2795543" cy="421640"/>
          </a:xfrm>
        </p:spPr>
        <p:txBody>
          <a:bodyPr/>
          <a:lstStyle/>
          <a:p>
            <a:r>
              <a:rPr lang="en-US" altLang="en-US" dirty="0"/>
              <a:t>Lite, 2007, </a:t>
            </a:r>
            <a:r>
              <a:rPr lang="en-US" dirty="0"/>
              <a:t>CC BY-NC-SA 2.0</a:t>
            </a:r>
          </a:p>
        </p:txBody>
      </p:sp>
      <p:pic>
        <p:nvPicPr>
          <p:cNvPr id="14" name="Content Placeholder 13" descr="A Clinical Thermometer" title="A Clinical Thermometer"/>
          <p:cNvPicPr>
            <a:picLocks noGrp="1" noChangeAspect="1"/>
          </p:cNvPicPr>
          <p:nvPr>
            <p:ph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40" y="4279534"/>
            <a:ext cx="1828959" cy="112785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40"/>
          </p:nvPr>
        </p:nvSpPr>
        <p:spPr>
          <a:xfrm>
            <a:off x="6823324" y="5706753"/>
            <a:ext cx="2782388" cy="421640"/>
          </a:xfrm>
        </p:spPr>
        <p:txBody>
          <a:bodyPr/>
          <a:lstStyle/>
          <a:p>
            <a:r>
              <a:rPr lang="en-US" dirty="0" err="1"/>
              <a:t>Menchi</a:t>
            </a:r>
            <a:r>
              <a:rPr lang="en-US" dirty="0"/>
              <a:t>, 2005, CC BY-NC-SA 3.0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5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Inconsistencies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Inconsistent naming conventions,</a:t>
            </a:r>
            <a:r>
              <a:rPr lang="en-US" dirty="0"/>
              <a:t> such as “systolic blood pressure” versus “blood pressure, systolic” </a:t>
            </a:r>
          </a:p>
          <a:p>
            <a:pPr lvl="0"/>
            <a:r>
              <a:rPr lang="en-US" b="1" dirty="0"/>
              <a:t>Inconsistent definitions</a:t>
            </a:r>
            <a:r>
              <a:rPr lang="en-US" dirty="0"/>
              <a:t>, such as how the date of admission is defined across departments;</a:t>
            </a:r>
          </a:p>
          <a:p>
            <a:pPr lvl="0"/>
            <a:r>
              <a:rPr lang="en-US" b="1" dirty="0"/>
              <a:t>Varying field lengths</a:t>
            </a:r>
            <a:r>
              <a:rPr lang="en-US" dirty="0"/>
              <a:t> for the same data element, such as one system allowing a patient’s last name to be up to 50 characters while another system allows 25 characters</a:t>
            </a:r>
          </a:p>
          <a:p>
            <a:pPr lvl="0"/>
            <a:r>
              <a:rPr lang="en-US" b="1" dirty="0"/>
              <a:t>Varied data elements,</a:t>
            </a:r>
            <a:r>
              <a:rPr lang="en-US" dirty="0"/>
              <a:t> such as M, F, or U for patient gender in one system while another system uses 1, 2, or 9 or Male, Female, or Unknown</a:t>
            </a:r>
          </a:p>
          <a:p>
            <a:pPr marL="0" indent="0">
              <a:buNone/>
            </a:pPr>
            <a:r>
              <a:rPr lang="en-US" sz="1500" dirty="0"/>
              <a:t>("Managing a Data Dictionary", 2012)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01155" y="6276468"/>
            <a:ext cx="508673" cy="548640"/>
          </a:xfrm>
        </p:spPr>
        <p:txBody>
          <a:bodyPr/>
          <a:lstStyle/>
          <a:p>
            <a:fld id="{F3BF8891-5E06-46C2-89A4-6DB85D39BA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7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C-Template-FINAL DRAF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X_unitY_Lecture_Slides_Template.potx" id="{BFDE5FB8-FBB1-4F5A-B8AC-26771944143A}" vid="{3ABEC94C-E8A2-4610-93A8-5C6AB1969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CompX_unitY_Lecture_Slides_Template (1)</Template>
  <TotalTime>2</TotalTime>
  <Words>2621</Words>
  <Application>Microsoft Office PowerPoint</Application>
  <PresentationFormat>Widescreen</PresentationFormat>
  <Paragraphs>257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Courier New</vt:lpstr>
      <vt:lpstr>Tahoma</vt:lpstr>
      <vt:lpstr>Verdana</vt:lpstr>
      <vt:lpstr>Wingdings</vt:lpstr>
      <vt:lpstr>ONC-Template-FINAL DRAFT</vt:lpstr>
      <vt:lpstr>Health Care Data Analytics</vt:lpstr>
      <vt:lpstr>Learning Objectives</vt:lpstr>
      <vt:lpstr>Data, Information, Knowledge, Wisdom Hierarchy</vt:lpstr>
      <vt:lpstr>Types of Data in an EHR</vt:lpstr>
      <vt:lpstr>Understanding the Data: Scales of Measure</vt:lpstr>
      <vt:lpstr>Scales of Measure: Nominal</vt:lpstr>
      <vt:lpstr>Scales of Measure: Ordinal</vt:lpstr>
      <vt:lpstr>Scales of Measure: Interval and Ratio</vt:lpstr>
      <vt:lpstr>Data Inconsistencies</vt:lpstr>
      <vt:lpstr>Data Dictionaries</vt:lpstr>
      <vt:lpstr>Data Dictionaries (Cont’d – 1)</vt:lpstr>
      <vt:lpstr>Data Dictionaries (Cont’d – 2)</vt:lpstr>
      <vt:lpstr>Common Terms Used in Statistical Analysis</vt:lpstr>
      <vt:lpstr>Term: Population</vt:lpstr>
      <vt:lpstr>Term: Sample</vt:lpstr>
      <vt:lpstr>Confidence Intervals</vt:lpstr>
      <vt:lpstr>Data Set</vt:lpstr>
      <vt:lpstr>Descriptive Statistics</vt:lpstr>
      <vt:lpstr>Correlation and Causation</vt:lpstr>
      <vt:lpstr>The Potential of Big Data in Healthcare</vt:lpstr>
      <vt:lpstr>What is Big Data?</vt:lpstr>
      <vt:lpstr>Tools</vt:lpstr>
      <vt:lpstr>Requirements For Analytics for Learning Systems</vt:lpstr>
      <vt:lpstr>Challenges Facing Biomedical Big Data</vt:lpstr>
      <vt:lpstr>Lecture 2: Summary</vt:lpstr>
      <vt:lpstr>Lecture 2: Summary (Cont’d)</vt:lpstr>
      <vt:lpstr>Lecture 2: References</vt:lpstr>
      <vt:lpstr>Lecture 2: References (Cont’d – 1)</vt:lpstr>
      <vt:lpstr>Lecture 2: References (Cont’d – 2)</vt:lpstr>
      <vt:lpstr>Lecture 2: References (Cont’d – 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Analytics</dc:title>
  <dc:subject/>
  <dc:creator/>
  <cp:keywords/>
  <dc:description/>
  <cp:lastModifiedBy>Jubayer Hossain</cp:lastModifiedBy>
  <cp:revision>3</cp:revision>
  <dcterms:created xsi:type="dcterms:W3CDTF">2024-01-02T18:36:15Z</dcterms:created>
  <dcterms:modified xsi:type="dcterms:W3CDTF">2024-01-02T18:40:39Z</dcterms:modified>
  <cp:category/>
</cp:coreProperties>
</file>