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7" r:id="rId2"/>
    <p:sldId id="273"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4" r:id="rId17"/>
    <p:sldId id="271" r:id="rId18"/>
  </p:sldIdLst>
  <p:sldSz cx="12192000" cy="6858000"/>
  <p:notesSz cx="6858000" cy="9144000"/>
  <p:custDataLst>
    <p:tags r:id="rId2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82" autoAdjust="0"/>
    <p:restoredTop sz="0" autoAdjust="0"/>
  </p:normalViewPr>
  <p:slideViewPr>
    <p:cSldViewPr snapToGrid="0">
      <p:cViewPr varScale="1">
        <p:scale>
          <a:sx n="111" d="100"/>
          <a:sy n="111" d="100"/>
        </p:scale>
        <p:origin x="942" y="96"/>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0" kern="1200" dirty="0">
                <a:solidFill>
                  <a:schemeClr val="tx1"/>
                </a:solidFill>
                <a:effectLst/>
                <a:latin typeface="Arial" pitchFamily="34" charset="0"/>
                <a:ea typeface="+mn-ea"/>
                <a:cs typeface="Arial" pitchFamily="34" charset="0"/>
              </a:rPr>
              <a:t>One activity that these challenges have spurred is a focus on interoperability. The Office of the National Coordinator for Health IT has developed an interoperability roadmap for the next 10 years. The emerging approaches include a standard application programming interface, or API for query and retrieval of data. This is needed for both documents, which are very prevalent in health records, as well as discrete data elements. One emerging standard for this is the Fast Healthcare Interoperability Resources, or </a:t>
            </a:r>
            <a:r>
              <a:rPr lang="en-US" sz="1000" b="0" kern="1200" dirty="0" err="1">
                <a:solidFill>
                  <a:schemeClr val="tx1"/>
                </a:solidFill>
                <a:effectLst/>
                <a:latin typeface="Arial" pitchFamily="34" charset="0"/>
                <a:ea typeface="+mn-ea"/>
                <a:cs typeface="Arial" pitchFamily="34" charset="0"/>
              </a:rPr>
              <a:t>FHIR</a:t>
            </a:r>
            <a:r>
              <a:rPr lang="en-US" sz="1000" b="0" kern="1200" dirty="0">
                <a:solidFill>
                  <a:schemeClr val="tx1"/>
                </a:solidFill>
                <a:effectLst/>
                <a:latin typeface="Arial" pitchFamily="34" charset="0"/>
                <a:ea typeface="+mn-ea"/>
                <a:cs typeface="Arial" pitchFamily="34" charset="0"/>
              </a:rPr>
              <a:t>, standard. The link on this slide goes</a:t>
            </a:r>
            <a:r>
              <a:rPr lang="en-US" sz="1000" b="0" kern="1200" baseline="0" dirty="0">
                <a:solidFill>
                  <a:schemeClr val="tx1"/>
                </a:solidFill>
                <a:effectLst/>
                <a:latin typeface="Arial" pitchFamily="34" charset="0"/>
                <a:ea typeface="+mn-ea"/>
                <a:cs typeface="Arial" pitchFamily="34" charset="0"/>
              </a:rPr>
              <a:t> </a:t>
            </a:r>
            <a:r>
              <a:rPr lang="en-US" sz="1000" b="0" kern="1200" dirty="0">
                <a:solidFill>
                  <a:schemeClr val="tx1"/>
                </a:solidFill>
                <a:effectLst/>
                <a:latin typeface="Arial" pitchFamily="34" charset="0"/>
                <a:ea typeface="+mn-ea"/>
                <a:cs typeface="Arial" pitchFamily="34" charset="0"/>
              </a:rPr>
              <a:t>to a webpage that gives an overview of the FHIR standard from a clinical user perspective.</a:t>
            </a:r>
            <a:endParaRPr lang="en-US" sz="1000" b="1"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498389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Another approach is to leverage a growing number of clinical data research networks. These include the HMO Research Network, which facilitates research among the larger managed-care organizations.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Another is the FDA Mini-Sentinel Network, which focused initially on safety surveillance of medications, but has expanded to other areas. A more recent development is </a:t>
            </a:r>
            <a:r>
              <a:rPr lang="en-US" sz="1000" kern="1200" dirty="0" err="1">
                <a:solidFill>
                  <a:schemeClr val="tx1"/>
                </a:solidFill>
                <a:effectLst/>
                <a:latin typeface="Arial" pitchFamily="34" charset="0"/>
                <a:ea typeface="+mn-ea"/>
                <a:cs typeface="Arial" pitchFamily="34" charset="0"/>
              </a:rPr>
              <a:t>PCORNet</a:t>
            </a:r>
            <a:r>
              <a:rPr lang="en-US" sz="1000" kern="1200" dirty="0">
                <a:solidFill>
                  <a:schemeClr val="tx1"/>
                </a:solidFill>
                <a:effectLst/>
                <a:latin typeface="Arial" pitchFamily="34" charset="0"/>
                <a:ea typeface="+mn-ea"/>
                <a:cs typeface="Arial" pitchFamily="34" charset="0"/>
              </a:rPr>
              <a:t> from the Patient Centered Outcomes Research Institute, which is developing clinical data research networks or </a:t>
            </a:r>
            <a:r>
              <a:rPr lang="en-US" sz="1000" kern="1200" dirty="0" err="1">
                <a:solidFill>
                  <a:schemeClr val="tx1"/>
                </a:solidFill>
                <a:effectLst/>
                <a:latin typeface="Arial" pitchFamily="34" charset="0"/>
                <a:ea typeface="+mn-ea"/>
                <a:cs typeface="Arial" pitchFamily="34" charset="0"/>
              </a:rPr>
              <a:t>CDRNs</a:t>
            </a:r>
            <a:r>
              <a:rPr lang="en-US" sz="1000" kern="1200" dirty="0">
                <a:solidFill>
                  <a:schemeClr val="tx1"/>
                </a:solidFill>
                <a:effectLst/>
                <a:latin typeface="Arial" pitchFamily="34" charset="0"/>
                <a:ea typeface="+mn-ea"/>
                <a:cs typeface="Arial" pitchFamily="34" charset="0"/>
              </a:rPr>
              <a:t> that aggregate data on more than 1 million patients each. PCORNet has developed a common data model for a subset of this data that will allow more interoperability and facilitate more usage of it.</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75113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eaLnBrk="1" hangingPunct="1">
              <a:spcBef>
                <a:spcPct val="0"/>
              </a:spcBef>
            </a:pPr>
            <a:r>
              <a:rPr lang="en-US" altLang="en-US" dirty="0"/>
              <a:t>This concludes lecture </a:t>
            </a:r>
            <a:r>
              <a:rPr lang="en-US" altLang="en-US" b="0" dirty="0"/>
              <a:t>b</a:t>
            </a:r>
            <a:r>
              <a:rPr lang="en-US" altLang="en-US" dirty="0"/>
              <a:t> of the unit on </a:t>
            </a:r>
            <a:r>
              <a:rPr lang="en-US" b="0" dirty="0"/>
              <a:t>Secondary Uses of Clinical Data</a:t>
            </a:r>
            <a:r>
              <a:rPr lang="en-US" altLang="en-US" b="0"/>
              <a:t>.</a:t>
            </a:r>
            <a:r>
              <a:rPr lang="en-US" altLang="en-US"/>
              <a:t>  </a:t>
            </a:r>
            <a:endParaRPr lang="en-US" alt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Summarizing this lecture, we have seen that there are a number of caveats for reuse of clinical data. We need to understand and use the best practices that may allow us to overcome these caveats. These efforts include a focus on interoperability and leveraging clinical data research networks.</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3950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eaLnBrk="1" hangingPunct="1">
              <a:spcBef>
                <a:spcPct val="0"/>
              </a:spcBef>
            </a:pPr>
            <a:r>
              <a:rPr lang="en-US" altLang="en-US" dirty="0"/>
              <a:t>This also concludes the unit titled Secondary Uses of Clinical Data</a:t>
            </a:r>
            <a:r>
              <a:rPr lang="en-US" altLang="en-US" b="0" dirty="0"/>
              <a:t>.</a:t>
            </a:r>
            <a:r>
              <a:rPr lang="en-US" altLang="en-US" dirty="0"/>
              <a:t>  </a:t>
            </a:r>
          </a:p>
          <a:p>
            <a:endParaRPr lang="en-US" alt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In this unit, we have seen that there are many opportunities for the secondary use or reuse of clinical data. However, we must be cognizant of the caveats of using this type of data and we must implement best practices for its use. This includes achieving consensus on approaches to standards and interoperability and leveraging established and emerging clinical data research networks.</a:t>
            </a:r>
          </a:p>
          <a:p>
            <a:endParaRPr lang="en-US" alt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4006378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dirty="0"/>
          </a:p>
        </p:txBody>
      </p:sp>
    </p:spTree>
    <p:extLst>
      <p:ext uri="{BB962C8B-B14F-4D97-AF65-F5344CB8AC3E}">
        <p14:creationId xmlns:p14="http://schemas.microsoft.com/office/powerpoint/2010/main" val="3913106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17</a:t>
            </a:fld>
            <a:endParaRPr lang="en-US" altLang="en-US" dirty="0"/>
          </a:p>
        </p:txBody>
      </p:sp>
    </p:spTree>
    <p:extLst>
      <p:ext uri="{BB962C8B-B14F-4D97-AF65-F5344CB8AC3E}">
        <p14:creationId xmlns:p14="http://schemas.microsoft.com/office/powerpoint/2010/main" val="58221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r>
              <a:rPr lang="en-US" dirty="0"/>
              <a:t>The objectives for this unit, </a:t>
            </a:r>
            <a:r>
              <a:rPr lang="en-US" b="0" dirty="0">
                <a:latin typeface="Calibri" charset="0"/>
              </a:rPr>
              <a:t>Secondary Use of Clinical Data,</a:t>
            </a:r>
            <a:r>
              <a:rPr lang="en-US" b="1" baseline="0" dirty="0">
                <a:latin typeface="Calibri" charset="0"/>
              </a:rPr>
              <a:t> </a:t>
            </a:r>
            <a:r>
              <a:rPr lang="en-US" dirty="0"/>
              <a:t>are to:</a:t>
            </a:r>
          </a:p>
          <a:p>
            <a:pPr marL="171450" indent="-171450">
              <a:buFont typeface="Arial" panose="020B0604020202020204" pitchFamily="34" charset="0"/>
              <a:buChar char="•"/>
            </a:pPr>
            <a:r>
              <a:rPr lang="x-none" sz="1000" b="0" kern="1200" dirty="0">
                <a:solidFill>
                  <a:schemeClr val="tx1"/>
                </a:solidFill>
                <a:effectLst/>
                <a:latin typeface="Arial" pitchFamily="34" charset="0"/>
                <a:ea typeface="+mn-ea"/>
                <a:cs typeface="Arial" pitchFamily="34" charset="0"/>
              </a:rPr>
              <a:t>Describe the secondary uses or reuses of clinical data including, but not limited to</a:t>
            </a:r>
            <a:r>
              <a:rPr lang="en-US" sz="1000" b="0" kern="1200" dirty="0">
                <a:solidFill>
                  <a:schemeClr val="tx1"/>
                </a:solidFill>
                <a:effectLst/>
                <a:latin typeface="Arial" pitchFamily="34" charset="0"/>
                <a:ea typeface="+mn-ea"/>
                <a:cs typeface="Arial" pitchFamily="34" charset="0"/>
              </a:rPr>
              <a:t>,</a:t>
            </a:r>
            <a:r>
              <a:rPr lang="x-none" sz="1000" b="0" kern="1200" dirty="0">
                <a:solidFill>
                  <a:schemeClr val="tx1"/>
                </a:solidFill>
                <a:effectLst/>
                <a:latin typeface="Arial" pitchFamily="34" charset="0"/>
                <a:ea typeface="+mn-ea"/>
                <a:cs typeface="Arial" pitchFamily="34" charset="0"/>
              </a:rPr>
              <a:t> the electronic health record</a:t>
            </a:r>
            <a:r>
              <a:rPr lang="en-US" sz="1000" b="0" kern="1200" dirty="0">
                <a:solidFill>
                  <a:schemeClr val="tx1"/>
                </a:solidFill>
                <a:effectLst/>
                <a:latin typeface="Arial" pitchFamily="34" charset="0"/>
                <a:ea typeface="+mn-ea"/>
                <a:cs typeface="Arial" pitchFamily="34" charset="0"/>
              </a:rPr>
              <a:t>, or EHR</a:t>
            </a:r>
            <a:endParaRPr lang="en-US" sz="1000" b="1" kern="1200" dirty="0">
              <a:solidFill>
                <a:schemeClr val="tx1"/>
              </a:solidFill>
              <a:effectLst/>
              <a:latin typeface="Arial" pitchFamily="34" charset="0"/>
              <a:ea typeface="+mn-ea"/>
              <a:cs typeface="Arial" pitchFamily="34" charset="0"/>
            </a:endParaRPr>
          </a:p>
          <a:p>
            <a:pPr marL="171450" indent="-171450">
              <a:buFont typeface="Arial" panose="020B0604020202020204" pitchFamily="34" charset="0"/>
              <a:buChar char="•"/>
            </a:pPr>
            <a:r>
              <a:rPr lang="en-US" sz="1000" b="0" kern="1200" dirty="0">
                <a:solidFill>
                  <a:schemeClr val="tx1"/>
                </a:solidFill>
                <a:effectLst/>
                <a:latin typeface="Arial" pitchFamily="34" charset="0"/>
                <a:ea typeface="+mn-ea"/>
                <a:cs typeface="Arial" pitchFamily="34" charset="0"/>
              </a:rPr>
              <a:t>D</a:t>
            </a:r>
            <a:r>
              <a:rPr lang="x-none" sz="1000" b="0" kern="1200" dirty="0">
                <a:solidFill>
                  <a:schemeClr val="tx1"/>
                </a:solidFill>
                <a:effectLst/>
                <a:latin typeface="Arial" pitchFamily="34" charset="0"/>
                <a:ea typeface="+mn-ea"/>
                <a:cs typeface="Arial" pitchFamily="34" charset="0"/>
              </a:rPr>
              <a:t>iscuss the limitations and challenges for reusing clinical data</a:t>
            </a:r>
            <a:endParaRPr lang="en-US" sz="1000" b="0" kern="1200" dirty="0">
              <a:solidFill>
                <a:schemeClr val="tx1"/>
              </a:solidFill>
              <a:effectLst/>
              <a:latin typeface="Arial" pitchFamily="34" charset="0"/>
              <a:ea typeface="+mn-ea"/>
              <a:cs typeface="Arial" pitchFamily="34"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And conduct a data re-use analyses for health care quality measurement utilizing a sample data set</a:t>
            </a:r>
          </a:p>
          <a:p>
            <a:pPr marL="0" indent="0">
              <a:buFont typeface="Arial" panose="020B0604020202020204" pitchFamily="34" charset="0"/>
              <a:buNone/>
            </a:pPr>
            <a:endParaRPr lang="en-US" sz="1000" b="1"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3681802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a:solidFill>
                  <a:schemeClr val="tx1"/>
                </a:solidFill>
                <a:effectLst/>
                <a:latin typeface="Arial" pitchFamily="34" charset="0"/>
                <a:ea typeface="+mn-ea"/>
                <a:cs typeface="Arial" pitchFamily="34" charset="0"/>
              </a:rPr>
              <a:t>In this lecture, we will discuss the limitations and challenges for reusing clinical data. We will talk about some caveats for the reuse of clinical data, how we may overcome those caveats, and the need for interoperability.</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54016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What are the caveats for reuse of clinical data? In the following slides, we will describe how operational clinical data may be inaccurate, incomplete, of unknown provenance, and of insufficient granularity. There are also a number of idiosyncrasies of such data. </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dirty="0"/>
          </a:p>
        </p:txBody>
      </p:sp>
    </p:spTree>
    <p:extLst>
      <p:ext uri="{BB962C8B-B14F-4D97-AF65-F5344CB8AC3E}">
        <p14:creationId xmlns:p14="http://schemas.microsoft.com/office/powerpoint/2010/main" val="881595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To start</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the data in the electronic health record may be inaccurate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D</a:t>
            </a:r>
            <a:r>
              <a:rPr lang="x-none" sz="1000" kern="1200" dirty="0">
                <a:solidFill>
                  <a:schemeClr val="tx1"/>
                </a:solidFill>
                <a:effectLst/>
                <a:latin typeface="Arial" pitchFamily="34" charset="0"/>
                <a:ea typeface="+mn-ea"/>
                <a:cs typeface="Arial" pitchFamily="34" charset="0"/>
              </a:rPr>
              <a:t>ocumentation is not always a top priority for busy clinicians and</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for a variety of reasons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they may enter data into the record that</a:t>
            </a:r>
            <a:r>
              <a:rPr lang="en-US" sz="1000" kern="1200" dirty="0">
                <a:solidFill>
                  <a:schemeClr val="tx1"/>
                </a:solidFill>
                <a:effectLst/>
                <a:latin typeface="Arial" pitchFamily="34" charset="0"/>
                <a:ea typeface="+mn-ea"/>
                <a:cs typeface="Arial" pitchFamily="34" charset="0"/>
              </a:rPr>
              <a:t> is</a:t>
            </a:r>
            <a:r>
              <a:rPr lang="x-none" sz="1000" kern="1200" dirty="0">
                <a:solidFill>
                  <a:schemeClr val="tx1"/>
                </a:solidFill>
                <a:effectLst/>
                <a:latin typeface="Arial" pitchFamily="34" charset="0"/>
                <a:ea typeface="+mn-ea"/>
                <a:cs typeface="Arial" pitchFamily="34" charset="0"/>
              </a:rPr>
              <a:t> not accurate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O</a:t>
            </a:r>
            <a:r>
              <a:rPr lang="x-none" sz="1000" kern="1200" dirty="0">
                <a:solidFill>
                  <a:schemeClr val="tx1"/>
                </a:solidFill>
                <a:effectLst/>
                <a:latin typeface="Arial" pitchFamily="34" charset="0"/>
                <a:ea typeface="+mn-ea"/>
                <a:cs typeface="Arial" pitchFamily="34" charset="0"/>
              </a:rPr>
              <a:t>ne analysis of the </a:t>
            </a:r>
            <a:r>
              <a:rPr lang="en-US" sz="1000" kern="1200" dirty="0">
                <a:solidFill>
                  <a:schemeClr val="tx1"/>
                </a:solidFill>
                <a:effectLst/>
                <a:latin typeface="Arial" pitchFamily="34" charset="0"/>
                <a:ea typeface="+mn-ea"/>
                <a:cs typeface="Arial" pitchFamily="34" charset="0"/>
              </a:rPr>
              <a:t>E</a:t>
            </a:r>
            <a:r>
              <a:rPr lang="x-none" sz="1000" kern="1200" dirty="0">
                <a:solidFill>
                  <a:schemeClr val="tx1"/>
                </a:solidFill>
                <a:effectLst/>
                <a:latin typeface="Arial" pitchFamily="34" charset="0"/>
                <a:ea typeface="+mn-ea"/>
                <a:cs typeface="Arial" pitchFamily="34" charset="0"/>
              </a:rPr>
              <a:t>HR systems </a:t>
            </a:r>
            <a:r>
              <a:rPr lang="en-US" sz="1000" kern="1200" dirty="0">
                <a:solidFill>
                  <a:schemeClr val="tx1"/>
                </a:solidFill>
                <a:effectLst/>
                <a:latin typeface="Arial" pitchFamily="34" charset="0"/>
                <a:ea typeface="+mn-ea"/>
                <a:cs typeface="Arial" pitchFamily="34" charset="0"/>
              </a:rPr>
              <a:t>used by </a:t>
            </a:r>
            <a:r>
              <a:rPr lang="x-none" sz="1000" kern="1200" dirty="0">
                <a:solidFill>
                  <a:schemeClr val="tx1"/>
                </a:solidFill>
                <a:effectLst/>
                <a:latin typeface="Arial" pitchFamily="34" charset="0"/>
                <a:ea typeface="+mn-ea"/>
                <a:cs typeface="Arial" pitchFamily="34" charset="0"/>
              </a:rPr>
              <a:t>four known national leaders in health</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care </a:t>
            </a:r>
            <a:r>
              <a:rPr lang="en-US" sz="1000" kern="1200" dirty="0">
                <a:solidFill>
                  <a:schemeClr val="tx1"/>
                </a:solidFill>
                <a:effectLst/>
                <a:latin typeface="Arial" pitchFamily="34" charset="0"/>
                <a:ea typeface="+mn-ea"/>
                <a:cs typeface="Arial" pitchFamily="34" charset="0"/>
              </a:rPr>
              <a:t>assessed</a:t>
            </a:r>
            <a:r>
              <a:rPr lang="x-none" sz="1000" kern="1200" dirty="0">
                <a:solidFill>
                  <a:schemeClr val="tx1"/>
                </a:solidFill>
                <a:effectLst/>
                <a:latin typeface="Arial" pitchFamily="34" charset="0"/>
                <a:ea typeface="+mn-ea"/>
                <a:cs typeface="Arial" pitchFamily="34" charset="0"/>
              </a:rPr>
              <a:t> the use of data for studies on the treatment of hypertension</a:t>
            </a:r>
            <a:r>
              <a:rPr lang="en-US" sz="1000" kern="1200" dirty="0">
                <a:solidFill>
                  <a:schemeClr val="tx1"/>
                </a:solidFill>
                <a:effectLst/>
                <a:latin typeface="Arial" pitchFamily="34" charset="0"/>
                <a:ea typeface="+mn-ea"/>
                <a:cs typeface="Arial" pitchFamily="34" charset="0"/>
              </a:rPr>
              <a:t>. They</a:t>
            </a:r>
            <a:r>
              <a:rPr lang="x-none" sz="1000" kern="1200" dirty="0">
                <a:solidFill>
                  <a:schemeClr val="tx1"/>
                </a:solidFill>
                <a:effectLst/>
                <a:latin typeface="Arial" pitchFamily="34" charset="0"/>
                <a:ea typeface="+mn-ea"/>
                <a:cs typeface="Arial" pitchFamily="34" charset="0"/>
              </a:rPr>
              <a:t> found five categories of reasons why the data were problematic</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S</a:t>
            </a:r>
            <a:r>
              <a:rPr lang="x-none" sz="1000" kern="1200" dirty="0">
                <a:solidFill>
                  <a:schemeClr val="tx1"/>
                </a:solidFill>
                <a:effectLst/>
                <a:latin typeface="Arial" pitchFamily="34" charset="0"/>
                <a:ea typeface="+mn-ea"/>
                <a:cs typeface="Arial" pitchFamily="34" charset="0"/>
              </a:rPr>
              <a:t>ome data was missing</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other data was erroneous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some data was uninterpretable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other data was inconsistent</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and a great deal of data was inaccessible in text notes.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dirty="0"/>
          </a:p>
        </p:txBody>
      </p:sp>
    </p:spTree>
    <p:extLst>
      <p:ext uri="{BB962C8B-B14F-4D97-AF65-F5344CB8AC3E}">
        <p14:creationId xmlns:p14="http://schemas.microsoft.com/office/powerpoint/2010/main" val="305977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Data may also be incomplete. For example, not every diagnosis is recorded at every visit</a:t>
            </a:r>
            <a:r>
              <a:rPr lang="en-US" sz="1000" kern="1200" dirty="0">
                <a:solidFill>
                  <a:schemeClr val="tx1"/>
                </a:solidFill>
                <a:effectLst/>
                <a:latin typeface="Arial" pitchFamily="34" charset="0"/>
                <a:ea typeface="+mn-ea"/>
                <a:cs typeface="Arial" pitchFamily="34" charset="0"/>
              </a:rPr>
              <a:t>. In other words,</a:t>
            </a:r>
            <a:r>
              <a:rPr lang="x-none" sz="1000" kern="1200" dirty="0">
                <a:solidFill>
                  <a:schemeClr val="tx1"/>
                </a:solidFill>
                <a:effectLst/>
                <a:latin typeface="Arial" pitchFamily="34" charset="0"/>
                <a:ea typeface="+mn-ea"/>
                <a:cs typeface="Arial" pitchFamily="34" charset="0"/>
              </a:rPr>
              <a:t> the absence of evidence is not always evidence of absence. This is an example of a concern known by statisticians as censoring.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Incomplete data makes tasks that are seemingly simple quite challenging, such as the identification of diabetic patients.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It also undermines the ability to automate quality measurement. For example, one study found that quality measures were underreported based on under-capture of data due to variation in clinical workflow and documentation practices. Another study found that quality measures are usually correct when they are present but they are </a:t>
            </a:r>
            <a:r>
              <a:rPr lang="en-US" sz="1000" kern="1200" dirty="0">
                <a:solidFill>
                  <a:schemeClr val="tx1"/>
                </a:solidFill>
                <a:effectLst/>
                <a:latin typeface="Arial" pitchFamily="34" charset="0"/>
                <a:ea typeface="+mn-ea"/>
                <a:cs typeface="Arial" pitchFamily="34" charset="0"/>
              </a:rPr>
              <a:t>often </a:t>
            </a:r>
            <a:r>
              <a:rPr lang="x-none" sz="1000" kern="1200" dirty="0">
                <a:solidFill>
                  <a:schemeClr val="tx1"/>
                </a:solidFill>
                <a:effectLst/>
                <a:latin typeface="Arial" pitchFamily="34" charset="0"/>
                <a:ea typeface="+mn-ea"/>
                <a:cs typeface="Arial" pitchFamily="34" charset="0"/>
              </a:rPr>
              <a:t>missing in primary care electronic health records.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115432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One challenge for clinical data is that we may not know the provenance of the data,</a:t>
            </a:r>
            <a:r>
              <a:rPr lang="en-US" sz="1000" kern="1200" dirty="0">
                <a:solidFill>
                  <a:schemeClr val="tx1"/>
                </a:solidFill>
                <a:effectLst/>
                <a:latin typeface="Arial" pitchFamily="34" charset="0"/>
                <a:ea typeface="+mn-ea"/>
                <a:cs typeface="Arial" pitchFamily="34" charset="0"/>
              </a:rPr>
              <a:t> in other words,</a:t>
            </a:r>
            <a:r>
              <a:rPr lang="x-none" sz="1000" kern="1200" dirty="0">
                <a:solidFill>
                  <a:schemeClr val="tx1"/>
                </a:solidFill>
                <a:effectLst/>
                <a:latin typeface="Arial" pitchFamily="34" charset="0"/>
                <a:ea typeface="+mn-ea"/>
                <a:cs typeface="Arial" pitchFamily="34" charset="0"/>
              </a:rPr>
              <a:t> where </a:t>
            </a:r>
            <a:r>
              <a:rPr lang="en-US" sz="1000" kern="1200" dirty="0">
                <a:solidFill>
                  <a:schemeClr val="tx1"/>
                </a:solidFill>
                <a:effectLst/>
                <a:latin typeface="Arial" pitchFamily="34" charset="0"/>
                <a:ea typeface="+mn-ea"/>
                <a:cs typeface="Arial" pitchFamily="34" charset="0"/>
              </a:rPr>
              <a:t>the</a:t>
            </a:r>
            <a:r>
              <a:rPr lang="en-US" sz="1000" kern="1200" baseline="0" dirty="0">
                <a:solidFill>
                  <a:schemeClr val="tx1"/>
                </a:solidFill>
                <a:effectLst/>
                <a:latin typeface="Arial" pitchFamily="34" charset="0"/>
                <a:ea typeface="+mn-ea"/>
                <a:cs typeface="Arial" pitchFamily="34" charset="0"/>
              </a:rPr>
              <a:t> data</a:t>
            </a:r>
            <a:r>
              <a:rPr lang="x-none" sz="1000" kern="1200" dirty="0">
                <a:solidFill>
                  <a:schemeClr val="tx1"/>
                </a:solidFill>
                <a:effectLst/>
                <a:latin typeface="Arial" pitchFamily="34" charset="0"/>
                <a:ea typeface="+mn-ea"/>
                <a:cs typeface="Arial" pitchFamily="34" charset="0"/>
              </a:rPr>
              <a:t> came from. For example, the figure in this slide looks at data use</a:t>
            </a:r>
            <a:r>
              <a:rPr lang="en-US" sz="1000" kern="1200" dirty="0">
                <a:solidFill>
                  <a:schemeClr val="tx1"/>
                </a:solidFill>
                <a:effectLst/>
                <a:latin typeface="Arial" pitchFamily="34" charset="0"/>
                <a:ea typeface="+mn-ea"/>
                <a:cs typeface="Arial" pitchFamily="34" charset="0"/>
              </a:rPr>
              <a:t>d</a:t>
            </a:r>
            <a:r>
              <a:rPr lang="x-none" sz="1000" kern="1200" dirty="0">
                <a:solidFill>
                  <a:schemeClr val="tx1"/>
                </a:solidFill>
                <a:effectLst/>
                <a:latin typeface="Arial" pitchFamily="34" charset="0"/>
                <a:ea typeface="+mn-ea"/>
                <a:cs typeface="Arial" pitchFamily="34" charset="0"/>
              </a:rPr>
              <a:t> to answer the question of whether a medication was administered to a patient. There may be a number of places in the record where that data exists. For example, when the clinician does order entry with an intent to administer. There is also the medication administration record, which can be another indicator of the event. In addition, there is data from the pharmacy, whether the drug is available to be given. And finally, there is data used for medication reconciliation. None of these data sources is perfect, and they sometimes conflict. When we are using such data, we should know where it comes from.</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addition to provenance, there is also the problem of granularity. For example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diagnostic codes that are assigned for billing purposes may be generalized to a </a:t>
            </a:r>
            <a:r>
              <a:rPr lang="en-US" sz="1000" kern="1200" dirty="0">
                <a:solidFill>
                  <a:schemeClr val="tx1"/>
                </a:solidFill>
                <a:effectLst/>
                <a:latin typeface="Arial" pitchFamily="34" charset="0"/>
                <a:ea typeface="+mn-ea"/>
                <a:cs typeface="Arial" pitchFamily="34" charset="0"/>
              </a:rPr>
              <a:t>broader</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diagnostic </a:t>
            </a:r>
            <a:r>
              <a:rPr lang="x-none" sz="1000" kern="1200" dirty="0">
                <a:solidFill>
                  <a:schemeClr val="tx1"/>
                </a:solidFill>
                <a:effectLst/>
                <a:latin typeface="Arial" pitchFamily="34" charset="0"/>
                <a:ea typeface="+mn-ea"/>
                <a:cs typeface="Arial" pitchFamily="34" charset="0"/>
              </a:rPr>
              <a:t>class</a:t>
            </a:r>
            <a:r>
              <a:rPr lang="en-US" sz="1000" kern="1200" dirty="0">
                <a:solidFill>
                  <a:schemeClr val="tx1"/>
                </a:solidFill>
                <a:effectLst/>
                <a:latin typeface="Arial" pitchFamily="34" charset="0"/>
                <a:ea typeface="+mn-ea"/>
                <a:cs typeface="Arial" pitchFamily="34" charset="0"/>
              </a:rPr>
              <a:t>.</a:t>
            </a:r>
            <a:r>
              <a:rPr lang="en-US" sz="1000" kern="1200" baseline="0" dirty="0">
                <a:solidFill>
                  <a:schemeClr val="tx1"/>
                </a:solidFill>
                <a:effectLst/>
                <a:latin typeface="Arial" pitchFamily="34" charset="0"/>
                <a:ea typeface="+mn-ea"/>
                <a:cs typeface="Arial" pitchFamily="34" charset="0"/>
              </a:rPr>
              <a:t> An</a:t>
            </a:r>
            <a:r>
              <a:rPr lang="x-none" sz="1000" kern="1200" dirty="0">
                <a:solidFill>
                  <a:schemeClr val="tx1"/>
                </a:solidFill>
                <a:effectLst/>
                <a:latin typeface="Arial" pitchFamily="34" charset="0"/>
                <a:ea typeface="+mn-ea"/>
                <a:cs typeface="Arial" pitchFamily="34" charset="0"/>
              </a:rPr>
              <a:t> example</a:t>
            </a:r>
            <a:r>
              <a:rPr lang="en-US" sz="1000" kern="1200" dirty="0">
                <a:solidFill>
                  <a:schemeClr val="tx1"/>
                </a:solidFill>
                <a:effectLst/>
                <a:latin typeface="Arial" pitchFamily="34" charset="0"/>
                <a:ea typeface="+mn-ea"/>
                <a:cs typeface="Arial" pitchFamily="34" charset="0"/>
              </a:rPr>
              <a:t> would be when</a:t>
            </a:r>
            <a:r>
              <a:rPr lang="x-none" sz="1000" kern="1200" dirty="0">
                <a:solidFill>
                  <a:schemeClr val="tx1"/>
                </a:solidFill>
                <a:effectLst/>
                <a:latin typeface="Arial" pitchFamily="34" charset="0"/>
                <a:ea typeface="+mn-ea"/>
                <a:cs typeface="Arial" pitchFamily="34" charset="0"/>
              </a:rPr>
              <a:t> a patient with a set of complex cytogenetic and morphologic</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indicators of a pre-leukemic state </a:t>
            </a:r>
            <a:r>
              <a:rPr lang="en-US" sz="1000" kern="1200" dirty="0">
                <a:solidFill>
                  <a:schemeClr val="tx1"/>
                </a:solidFill>
                <a:effectLst/>
                <a:latin typeface="Arial" pitchFamily="34" charset="0"/>
                <a:ea typeface="+mn-ea"/>
                <a:cs typeface="Arial" pitchFamily="34" charset="0"/>
              </a:rPr>
              <a:t>is </a:t>
            </a:r>
            <a:r>
              <a:rPr lang="x-none" sz="1000" kern="1200" dirty="0">
                <a:solidFill>
                  <a:schemeClr val="tx1"/>
                </a:solidFill>
                <a:effectLst/>
                <a:latin typeface="Arial" pitchFamily="34" charset="0"/>
                <a:ea typeface="+mn-ea"/>
                <a:cs typeface="Arial" pitchFamily="34" charset="0"/>
              </a:rPr>
              <a:t> described as having myelodysplastic syndromes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or MDS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for billing purposes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but this data would be insufficient for other purposes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such as </a:t>
            </a:r>
            <a:r>
              <a:rPr lang="x-none" sz="1000" kern="1200" dirty="0">
                <a:solidFill>
                  <a:schemeClr val="tx1"/>
                </a:solidFill>
                <a:effectLst/>
                <a:latin typeface="Arial" pitchFamily="34" charset="0"/>
                <a:ea typeface="+mn-ea"/>
                <a:cs typeface="Arial" pitchFamily="34" charset="0"/>
              </a:rPr>
              <a:t>research</a:t>
            </a:r>
            <a:r>
              <a:rPr lang="en-US" sz="1000" kern="1200" dirty="0">
                <a:solidFill>
                  <a:schemeClr val="tx1"/>
                </a:solidFill>
                <a:effectLst/>
                <a:latin typeface="Arial" pitchFamily="34" charset="0"/>
                <a:ea typeface="+mn-ea"/>
                <a:cs typeface="Arial" pitchFamily="34" charset="0"/>
              </a:rPr>
              <a:t>, where a more specific diagnosis would be required</a:t>
            </a:r>
            <a:r>
              <a:rPr lang="x-none" sz="1000" kern="1200" dirty="0">
                <a:solidFill>
                  <a:schemeClr val="tx1"/>
                </a:solidFill>
                <a:effectLst/>
                <a:latin typeface="Arial" pitchFamily="34" charset="0"/>
                <a:ea typeface="+mn-ea"/>
                <a:cs typeface="Arial" pitchFamily="34" charset="0"/>
              </a:rPr>
              <a:t>.</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2052231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What are the idiosyncrasies of clinical data? Let’s start by revisiting censoring, where some of the data is missing. There may be left censoring, in that the early part of the data may be missing. For example, the first instance of a disease in a record may not be when the disease was first manifested. This may occur because perhaps it was not yet diagnosed.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also right censoring, where the data source may not cover a long enough time interval to </a:t>
            </a:r>
            <a:r>
              <a:rPr lang="en-US" sz="1000" kern="1200" dirty="0">
                <a:solidFill>
                  <a:schemeClr val="tx1"/>
                </a:solidFill>
                <a:effectLst/>
                <a:latin typeface="Arial" pitchFamily="34" charset="0"/>
                <a:ea typeface="+mn-ea"/>
                <a:cs typeface="Arial" pitchFamily="34" charset="0"/>
              </a:rPr>
              <a:t>cover the entire time </a:t>
            </a:r>
            <a:r>
              <a:rPr lang="x-none" sz="1000" kern="1200" dirty="0">
                <a:solidFill>
                  <a:schemeClr val="tx1"/>
                </a:solidFill>
                <a:effectLst/>
                <a:latin typeface="Arial" pitchFamily="34" charset="0"/>
                <a:ea typeface="+mn-ea"/>
                <a:cs typeface="Arial" pitchFamily="34" charset="0"/>
              </a:rPr>
              <a:t>course of the patient and their disease.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idiosyncrasy is that the data might not be captured from other clinical or non-clinical settings. For example, the data may reside at other hospitals or health systems. Or it may not be available at all, such as may happen with over-the-counter drugs.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may be biases in how clinicians or others in health systems test or treat a patient. There may also be institutional or personal variation in practice or documentation styles.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Finally there may also be inconsistent use of coding or other standards.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95437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How might we overcome these caveats with clinical data? What is recommended for optimal reuse of EHR data? There should certainly be assessing of data and using it appropriately. There should also be adaptation of best evidence approaches for use of operational data. There is also a need for standards and interoperability and</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of course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an appropriate use of informatics expertise guiding its use.</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138278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hyperlink" Target="http://wiki.hl7.org/index.php?title=FHIR_for_Clinical_Users"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www.pcornet.org/" TargetMode="External"/><Relationship Id="rId5" Type="http://schemas.openxmlformats.org/officeDocument/2006/relationships/hyperlink" Target="https://www.sentinelinitiative.org/" TargetMode="External"/><Relationship Id="rId4" Type="http://schemas.openxmlformats.org/officeDocument/2006/relationships/hyperlink" Target="http://www.hcsrn.org/en/"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8.xml"/><Relationship Id="rId4" Type="http://schemas.openxmlformats.org/officeDocument/2006/relationships/hyperlink" Target="http://www.healthit.gov/policy-researchers-implementers/interoperability"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20.xml"/><Relationship Id="rId4" Type="http://schemas.openxmlformats.org/officeDocument/2006/relationships/hyperlink" Target="http://repository.academyhealth.org/egems/vol1/iss1/14/"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Secondary Use of Clinical Data</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on Interoperability</a:t>
            </a:r>
          </a:p>
        </p:txBody>
      </p:sp>
      <p:sp>
        <p:nvSpPr>
          <p:cNvPr id="3" name="Content Placeholder 2" descr="URL for FHIR HL7 wiki page for clinical users. Note: this is NOT a Wikipedia page."/>
          <p:cNvSpPr>
            <a:spLocks noGrp="1"/>
          </p:cNvSpPr>
          <p:nvPr>
            <p:ph sz="quarter" idx="14"/>
          </p:nvPr>
        </p:nvSpPr>
        <p:spPr/>
        <p:txBody>
          <a:bodyPr/>
          <a:lstStyle/>
          <a:p>
            <a:r>
              <a:rPr lang="en-US" sz="3000" dirty="0"/>
              <a:t>ONC for Health IT developed interoperability road map for 10-year path forward</a:t>
            </a:r>
          </a:p>
          <a:p>
            <a:r>
              <a:rPr lang="en-US" sz="3000" dirty="0"/>
              <a:t>Emerging approaches include standard application programming interface (API)</a:t>
            </a:r>
          </a:p>
          <a:p>
            <a:r>
              <a:rPr lang="en-US" sz="3000" dirty="0"/>
              <a:t>Need for both documents and discrete data</a:t>
            </a:r>
          </a:p>
          <a:p>
            <a:r>
              <a:rPr lang="en-US" sz="3000" dirty="0"/>
              <a:t>Fast Healthcare Interoperability Resources (FHIR) – </a:t>
            </a:r>
            <a:r>
              <a:rPr lang="en-US" sz="3000" dirty="0">
                <a:hlinkClick r:id="rId4" tooltip=" FHIR HL7 for clinical users HL7 wikipage at HL7.org"/>
              </a:rPr>
              <a:t>http://wiki.hl7.org/index.php?title=FHIR_for_Clinical_Users</a:t>
            </a:r>
            <a:r>
              <a:rPr lang="en-US" sz="3000" dirty="0"/>
              <a:t> </a:t>
            </a:r>
          </a:p>
        </p:txBody>
      </p:sp>
    </p:spTree>
    <p:custDataLst>
      <p:tags r:id="rId1"/>
    </p:custDataLst>
    <p:extLst>
      <p:ext uri="{BB962C8B-B14F-4D97-AF65-F5344CB8AC3E}">
        <p14:creationId xmlns:p14="http://schemas.microsoft.com/office/powerpoint/2010/main" val="2663822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Data Research Networks</a:t>
            </a:r>
          </a:p>
        </p:txBody>
      </p:sp>
      <p:sp>
        <p:nvSpPr>
          <p:cNvPr id="3" name="Content Placeholder 2"/>
          <p:cNvSpPr>
            <a:spLocks noGrp="1"/>
          </p:cNvSpPr>
          <p:nvPr>
            <p:ph sz="quarter" idx="14"/>
          </p:nvPr>
        </p:nvSpPr>
        <p:spPr/>
        <p:txBody>
          <a:bodyPr/>
          <a:lstStyle/>
          <a:p>
            <a:r>
              <a:rPr lang="en-US" dirty="0"/>
              <a:t>HMO Research Network – facilitates clinical research</a:t>
            </a:r>
          </a:p>
          <a:p>
            <a:pPr lvl="1"/>
            <a:r>
              <a:rPr lang="en-US" dirty="0">
                <a:hlinkClick r:id="rId4" tooltip="Health care systems research network home page"/>
              </a:rPr>
              <a:t>http://www.hcsrn.org/en/</a:t>
            </a:r>
            <a:r>
              <a:rPr lang="en-US" dirty="0"/>
              <a:t> </a:t>
            </a:r>
          </a:p>
          <a:p>
            <a:r>
              <a:rPr lang="en-US" dirty="0"/>
              <a:t>FDA Mini-Sentinel Network – safety surveillance of medications</a:t>
            </a:r>
          </a:p>
          <a:p>
            <a:pPr lvl="1"/>
            <a:r>
              <a:rPr lang="en-US" dirty="0">
                <a:hlinkClick r:id="rId5" tooltip="URL for Sentinel Initiative's home page"/>
              </a:rPr>
              <a:t>https://www.sentinelinitiative.org/</a:t>
            </a:r>
            <a:r>
              <a:rPr lang="en-US" dirty="0"/>
              <a:t> </a:t>
            </a:r>
          </a:p>
          <a:p>
            <a:r>
              <a:rPr lang="en-US" dirty="0"/>
              <a:t>PCORnet – </a:t>
            </a:r>
            <a:r>
              <a:rPr lang="en-US" dirty="0">
                <a:hlinkClick r:id="rId6" tooltip="PCORnet, the National Patient-Centered Clinical Research Network  homepage"/>
              </a:rPr>
              <a:t>www.pcornet.org</a:t>
            </a:r>
            <a:r>
              <a:rPr lang="en-US" dirty="0"/>
              <a:t> </a:t>
            </a:r>
          </a:p>
          <a:p>
            <a:pPr lvl="1"/>
            <a:r>
              <a:rPr lang="en-US" dirty="0"/>
              <a:t>Clinical data research networks (CDRNs)</a:t>
            </a:r>
          </a:p>
          <a:p>
            <a:pPr lvl="1"/>
            <a:r>
              <a:rPr lang="en-US" dirty="0"/>
              <a:t>Common data model for subset of data</a:t>
            </a:r>
          </a:p>
        </p:txBody>
      </p:sp>
    </p:spTree>
    <p:custDataLst>
      <p:tags r:id="rId1"/>
    </p:custDataLst>
    <p:extLst>
      <p:ext uri="{BB962C8B-B14F-4D97-AF65-F5344CB8AC3E}">
        <p14:creationId xmlns:p14="http://schemas.microsoft.com/office/powerpoint/2010/main" val="332745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a:t>
            </a:r>
            <a:br>
              <a:rPr lang="en-US" dirty="0"/>
            </a:br>
            <a:r>
              <a:rPr lang="en-US" dirty="0"/>
              <a:t>Summary – Lecture b</a:t>
            </a:r>
          </a:p>
        </p:txBody>
      </p:sp>
      <p:sp>
        <p:nvSpPr>
          <p:cNvPr id="3" name="Text Placeholder 2"/>
          <p:cNvSpPr>
            <a:spLocks noGrp="1"/>
          </p:cNvSpPr>
          <p:nvPr>
            <p:ph type="body" sz="quarter" idx="11"/>
          </p:nvPr>
        </p:nvSpPr>
        <p:spPr/>
        <p:txBody>
          <a:bodyPr/>
          <a:lstStyle/>
          <a:p>
            <a:r>
              <a:rPr lang="en-US" dirty="0"/>
              <a:t>There are a number of caveats for re-use of clinical data</a:t>
            </a:r>
          </a:p>
          <a:p>
            <a:r>
              <a:rPr lang="en-US" dirty="0"/>
              <a:t>Understanding and using best practices may allow overcoming the caveats</a:t>
            </a:r>
          </a:p>
          <a:p>
            <a:r>
              <a:rPr lang="en-US" dirty="0"/>
              <a:t>Efforts of overcome challenges include a focus on interoperability and leveraging clinical data research networks</a:t>
            </a:r>
          </a:p>
        </p:txBody>
      </p:sp>
    </p:spTree>
    <p:custDataLst>
      <p:tags r:id="rId1"/>
    </p:custDataLst>
    <p:extLst>
      <p:ext uri="{BB962C8B-B14F-4D97-AF65-F5344CB8AC3E}">
        <p14:creationId xmlns:p14="http://schemas.microsoft.com/office/powerpoint/2010/main" val="119581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a:t>
            </a:r>
            <a:br>
              <a:rPr lang="en-US" dirty="0"/>
            </a:br>
            <a:r>
              <a:rPr lang="en-US" dirty="0"/>
              <a:t>Summary </a:t>
            </a:r>
          </a:p>
        </p:txBody>
      </p:sp>
      <p:sp>
        <p:nvSpPr>
          <p:cNvPr id="3" name="Text Placeholder 2"/>
          <p:cNvSpPr>
            <a:spLocks noGrp="1"/>
          </p:cNvSpPr>
          <p:nvPr>
            <p:ph type="body" sz="quarter" idx="11"/>
          </p:nvPr>
        </p:nvSpPr>
        <p:spPr/>
        <p:txBody>
          <a:bodyPr/>
          <a:lstStyle/>
          <a:p>
            <a:r>
              <a:rPr lang="en-US" altLang="en-US" dirty="0"/>
              <a:t>There are plentiful opportunities for secondary use or re-use of clinical data</a:t>
            </a:r>
          </a:p>
          <a:p>
            <a:r>
              <a:rPr lang="en-US" altLang="en-US" dirty="0"/>
              <a:t>We must be cognizant of caveats of using operational clinical data</a:t>
            </a:r>
          </a:p>
          <a:p>
            <a:r>
              <a:rPr lang="en-US" altLang="en-US" dirty="0"/>
              <a:t>We must implement best practices for using such data</a:t>
            </a:r>
          </a:p>
          <a:p>
            <a:r>
              <a:rPr lang="en-US" altLang="en-US" dirty="0"/>
              <a:t>We need consensus on approaches to standards and interoperability and leveraging clinical data research networks</a:t>
            </a:r>
          </a:p>
        </p:txBody>
      </p:sp>
    </p:spTree>
    <p:custDataLst>
      <p:tags r:id="rId1"/>
    </p:custDataLst>
    <p:extLst>
      <p:ext uri="{BB962C8B-B14F-4D97-AF65-F5344CB8AC3E}">
        <p14:creationId xmlns:p14="http://schemas.microsoft.com/office/powerpoint/2010/main" val="493827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a:t>
            </a:r>
            <a:br>
              <a:rPr lang="en-US" dirty="0"/>
            </a:br>
            <a:r>
              <a:rPr lang="en-US" dirty="0"/>
              <a:t>References – 1 – Lecture b</a:t>
            </a:r>
          </a:p>
        </p:txBody>
      </p:sp>
      <p:sp>
        <p:nvSpPr>
          <p:cNvPr id="3" name="Text Placeholder 2"/>
          <p:cNvSpPr>
            <a:spLocks noGrp="1"/>
          </p:cNvSpPr>
          <p:nvPr>
            <p:ph type="body" sz="quarter" idx="16"/>
          </p:nvPr>
        </p:nvSpPr>
        <p:spPr>
          <a:xfrm>
            <a:off x="1981200" y="1600200"/>
            <a:ext cx="8229600" cy="4536831"/>
          </a:xfrm>
        </p:spPr>
        <p:txBody>
          <a:bodyPr/>
          <a:lstStyle/>
          <a:p>
            <a:r>
              <a:rPr lang="en-US" dirty="0"/>
              <a:t>References</a:t>
            </a:r>
            <a:endParaRPr lang="en-US" b="0" dirty="0"/>
          </a:p>
          <a:p>
            <a:r>
              <a:rPr lang="en-US" b="0" dirty="0"/>
              <a:t>Anonymous (2014). Connecting Health and Care for the Nation: A Shared Nationwide Interoperability Roadmap Version 1.0. Washington, DC, Department of Health and Human Services. </a:t>
            </a:r>
            <a:r>
              <a:rPr lang="en-US" b="0" dirty="0">
                <a:hlinkClick r:id="rId4" tooltip="A Shared Nationwide Interoperability Roadmap version 1.0 at HealthIT.gov"/>
              </a:rPr>
              <a:t>http://www.healthit.gov/policy-researchers-implementers/interoperability</a:t>
            </a:r>
            <a:endParaRPr lang="en-US" b="0" dirty="0"/>
          </a:p>
          <a:p>
            <a:r>
              <a:rPr lang="en-US" b="0" dirty="0"/>
              <a:t>Barkhuysen, P, deGrauw, W, et al. (2014). Is the quality of data in an electronic medical record sufficient for assessing the quality of primary care? Journal of the American Medical Informatics Association. 21: 692-698.</a:t>
            </a:r>
          </a:p>
          <a:p>
            <a:r>
              <a:rPr lang="en-US" b="0" dirty="0"/>
              <a:t>Bayley, KB, Belnap, T, et al. (2013). Challenges in using electronic health record data for CER: experience of four learning organizations. Medical Care. 51: S80-S86.</a:t>
            </a:r>
          </a:p>
          <a:p>
            <a:r>
              <a:rPr lang="en-US" b="0" dirty="0"/>
              <a:t>Collins, FS, Hudson, KL, et al. (2014). PCORnet: turning a dream into reality. Journal of the American Medical Informatics Association. 21: 576-577.</a:t>
            </a:r>
          </a:p>
          <a:p>
            <a:r>
              <a:rPr lang="en-US" b="0" dirty="0"/>
              <a:t>deLusignan, S and vanWeel, C (2005). The use of routinely collected computer data for research in primary care: opportunities and challenges. Family Practice. 23: 253-263.</a:t>
            </a:r>
          </a:p>
          <a:p>
            <a:r>
              <a:rPr lang="en-US" b="0" dirty="0"/>
              <a:t>Fleurence, RL, Curtis, LH, et al. (2014). Launching PCORnet, a national patient-centered clinical research network. Journal of the American Medical Informatics Association. 21: 578-582.</a:t>
            </a:r>
          </a:p>
        </p:txBody>
      </p:sp>
    </p:spTree>
    <p:custDataLst>
      <p:tags r:id="rId1"/>
    </p:custDataLst>
    <p:extLst>
      <p:ext uri="{BB962C8B-B14F-4D97-AF65-F5344CB8AC3E}">
        <p14:creationId xmlns:p14="http://schemas.microsoft.com/office/powerpoint/2010/main" val="3708049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a:t>
            </a:r>
            <a:br>
              <a:rPr lang="en-US" dirty="0"/>
            </a:br>
            <a:r>
              <a:rPr lang="en-US" dirty="0"/>
              <a:t>References – 2 – Lecture b</a:t>
            </a:r>
          </a:p>
        </p:txBody>
      </p:sp>
      <p:sp>
        <p:nvSpPr>
          <p:cNvPr id="3" name="Text Placeholder 2"/>
          <p:cNvSpPr>
            <a:spLocks noGrp="1"/>
          </p:cNvSpPr>
          <p:nvPr>
            <p:ph type="body" sz="quarter" idx="16"/>
          </p:nvPr>
        </p:nvSpPr>
        <p:spPr>
          <a:xfrm>
            <a:off x="1981200" y="1600200"/>
            <a:ext cx="8229600" cy="4663440"/>
          </a:xfrm>
        </p:spPr>
        <p:txBody>
          <a:bodyPr/>
          <a:lstStyle/>
          <a:p>
            <a:r>
              <a:rPr lang="en-US" dirty="0"/>
              <a:t>References</a:t>
            </a:r>
            <a:endParaRPr lang="en-US" b="0" dirty="0"/>
          </a:p>
          <a:p>
            <a:r>
              <a:rPr lang="en-US" b="0" dirty="0"/>
              <a:t>Hersh, WR, Cimino, JJ, et al. (2013). Recommendations for the use of operational electronic health record data in comparative effectiveness research. eGEMs (Generating Evidence &amp; Methods to improve patient outcomes). 1: 14. </a:t>
            </a:r>
            <a:r>
              <a:rPr lang="en-US" b="0" dirty="0">
                <a:hlinkClick r:id="rId4" tooltip="URL for article titled Recommendations for the Use of Operational Electronic Health Record Data in Comparative Effectiveness Research"/>
              </a:rPr>
              <a:t>http://repository.academyhealth.org/egems/vol1/iss1/14/</a:t>
            </a:r>
            <a:endParaRPr lang="en-US" b="0" dirty="0"/>
          </a:p>
          <a:p>
            <a:r>
              <a:rPr lang="en-US" b="0" dirty="0"/>
              <a:t>Hersh, WR, Weiner, MG, et al. (2013). Caveats for the use of operational electronic health record data in comparative effectiveness research. Medical Care. 51(Suppl 3): S30-S37.</a:t>
            </a:r>
          </a:p>
          <a:p>
            <a:r>
              <a:rPr lang="en-US" b="0" dirty="0"/>
              <a:t>Miller, DR, Safford, MM, et al. (2004). Who has diabetes? Best estimates of diabetes prevalence in the Department of Veterans Affairs based on computerized patient data. Diabetes Care. 27(Suppl 2): B10-21.</a:t>
            </a:r>
          </a:p>
          <a:p>
            <a:r>
              <a:rPr lang="en-US" b="0" dirty="0"/>
              <a:t>Parsons, A, McCullough, C, et al. (2012). Validity of electronic health record-derived quality measurement for performance monitoring. Journal of the American Medical Informatics Association. 19: 604-609.</a:t>
            </a:r>
          </a:p>
          <a:p>
            <a:r>
              <a:rPr lang="en-US" b="0" dirty="0"/>
              <a:t>Richesson, RL, Rusincovitch, SA, et al. (2013). A comparison of phenotype definitions for diabetes mellitus. Journal of the American Medical Informatics Association. 20(e2): e319-e326.</a:t>
            </a:r>
          </a:p>
        </p:txBody>
      </p:sp>
    </p:spTree>
    <p:custDataLst>
      <p:tags r:id="rId1"/>
    </p:custDataLst>
    <p:extLst>
      <p:ext uri="{BB962C8B-B14F-4D97-AF65-F5344CB8AC3E}">
        <p14:creationId xmlns:p14="http://schemas.microsoft.com/office/powerpoint/2010/main" val="2160624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a:t>
            </a:r>
            <a:br>
              <a:rPr lang="en-US" dirty="0"/>
            </a:br>
            <a:r>
              <a:rPr lang="en-US" dirty="0"/>
              <a:t>References – 3 – Lecture b</a:t>
            </a:r>
          </a:p>
        </p:txBody>
      </p:sp>
      <p:sp>
        <p:nvSpPr>
          <p:cNvPr id="3" name="Text Placeholder 2"/>
          <p:cNvSpPr>
            <a:spLocks noGrp="1"/>
          </p:cNvSpPr>
          <p:nvPr>
            <p:ph type="body" sz="quarter" idx="16"/>
          </p:nvPr>
        </p:nvSpPr>
        <p:spPr>
          <a:xfrm>
            <a:off x="1981200" y="1600200"/>
            <a:ext cx="8229600" cy="3569677"/>
          </a:xfrm>
        </p:spPr>
        <p:txBody>
          <a:bodyPr/>
          <a:lstStyle/>
          <a:p>
            <a:r>
              <a:rPr lang="en-US" dirty="0"/>
              <a:t>References</a:t>
            </a:r>
            <a:endParaRPr lang="en-US" b="0" dirty="0"/>
          </a:p>
          <a:p>
            <a:r>
              <a:rPr lang="en-US" b="0" dirty="0"/>
              <a:t>Seiler, KP, Bodycombe, NE, et al. (2011). Master data management: getting your house in order. Combinatorial Chemistry &amp; High Throughput Screening. 14: 749-756.</a:t>
            </a:r>
          </a:p>
          <a:p>
            <a:r>
              <a:rPr lang="en-US" b="0" dirty="0"/>
              <a:t>Wei, WQ, Leibson, CL, et al. (2013). The absence of longitudinal data limits the accuracy of high-throughput clinical phenotyping for identifying type 2 diabetes mellitus subjects. International Journal of Medical Informatics. 82: 239-247.</a:t>
            </a:r>
          </a:p>
          <a:p>
            <a:r>
              <a:rPr lang="en-US" b="0" dirty="0"/>
              <a:t>Zhang, Z and Sun, J (2010). Interval censoring. Statistical Methods in Medical Research. 19: 53-70.</a:t>
            </a:r>
          </a:p>
          <a:p>
            <a:endParaRPr lang="en-US" b="0" dirty="0"/>
          </a:p>
        </p:txBody>
      </p:sp>
    </p:spTree>
    <p:custDataLst>
      <p:tags r:id="rId1"/>
    </p:custDataLst>
    <p:extLst>
      <p:ext uri="{BB962C8B-B14F-4D97-AF65-F5344CB8AC3E}">
        <p14:creationId xmlns:p14="http://schemas.microsoft.com/office/powerpoint/2010/main" val="1111573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a:t>
            </a:r>
            <a:br>
              <a:rPr lang="en-US" dirty="0"/>
            </a:br>
            <a:r>
              <a:rPr lang="en-US" dirty="0"/>
              <a:t>Secondary Use of Clinical Data</a:t>
            </a:r>
            <a:br>
              <a:rPr lang="en-US" dirty="0"/>
            </a:br>
            <a:r>
              <a:rPr lang="en-US" dirty="0"/>
              <a:t>Lecture b</a:t>
            </a:r>
          </a:p>
        </p:txBody>
      </p:sp>
      <p:sp>
        <p:nvSpPr>
          <p:cNvPr id="3" name="Content Placeholder 2"/>
          <p:cNvSpPr>
            <a:spLocks noGrp="1"/>
          </p:cNvSpPr>
          <p:nvPr>
            <p:ph sz="quarter" idx="14"/>
          </p:nvPr>
        </p:nvSpPr>
        <p:spPr/>
        <p:txBody>
          <a:bodyPr/>
          <a:lstStyle/>
          <a:p>
            <a:r>
              <a:rPr lang="en-US" dirty="0"/>
              <a:t>This material was developed by Oregon Health &amp; Science University, funded by the Department of Health and Human Services, Office of the National Coordinator for Health Information Technology under Award Number 90WT0001.</a:t>
            </a:r>
          </a:p>
        </p:txBody>
      </p:sp>
    </p:spTree>
    <p:custDataLst>
      <p:tags r:id="rId1"/>
    </p:custDataLst>
    <p:extLst>
      <p:ext uri="{BB962C8B-B14F-4D97-AF65-F5344CB8AC3E}">
        <p14:creationId xmlns:p14="http://schemas.microsoft.com/office/powerpoint/2010/main" val="353197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a:t>
            </a:r>
            <a:br>
              <a:rPr lang="en-US" dirty="0"/>
            </a:br>
            <a:r>
              <a:rPr lang="en-US" dirty="0"/>
              <a:t>Learning Objectives</a:t>
            </a:r>
          </a:p>
        </p:txBody>
      </p:sp>
      <p:sp>
        <p:nvSpPr>
          <p:cNvPr id="3" name="Content Placeholder 2"/>
          <p:cNvSpPr>
            <a:spLocks noGrp="1"/>
          </p:cNvSpPr>
          <p:nvPr>
            <p:ph sz="quarter" idx="14"/>
          </p:nvPr>
        </p:nvSpPr>
        <p:spPr/>
        <p:txBody>
          <a:bodyPr/>
          <a:lstStyle/>
          <a:p>
            <a:r>
              <a:rPr lang="en-US" dirty="0"/>
              <a:t>Describe the secondary uses of clinical data, including EHRs (Lecture a)</a:t>
            </a:r>
          </a:p>
          <a:p>
            <a:r>
              <a:rPr lang="en-US" dirty="0"/>
              <a:t>Discuss the limitations and challenges of re-using clinical data (Lecture b)</a:t>
            </a:r>
          </a:p>
          <a:p>
            <a:r>
              <a:rPr lang="en-US" dirty="0"/>
              <a:t>Conduct a data re-use analyses for health care quality measurement utilizing a sample data set (Exercise)</a:t>
            </a:r>
          </a:p>
        </p:txBody>
      </p:sp>
    </p:spTree>
    <p:custDataLst>
      <p:tags r:id="rId1"/>
    </p:custDataLst>
    <p:extLst>
      <p:ext uri="{BB962C8B-B14F-4D97-AF65-F5344CB8AC3E}">
        <p14:creationId xmlns:p14="http://schemas.microsoft.com/office/powerpoint/2010/main" val="411549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and Challenges for </a:t>
            </a:r>
            <a:br>
              <a:rPr lang="en-US" dirty="0"/>
            </a:br>
            <a:r>
              <a:rPr lang="en-US" dirty="0"/>
              <a:t>Re-Using Clinical Data</a:t>
            </a:r>
          </a:p>
        </p:txBody>
      </p:sp>
      <p:sp>
        <p:nvSpPr>
          <p:cNvPr id="3" name="Content Placeholder 2"/>
          <p:cNvSpPr>
            <a:spLocks noGrp="1"/>
          </p:cNvSpPr>
          <p:nvPr>
            <p:ph sz="quarter" idx="14"/>
          </p:nvPr>
        </p:nvSpPr>
        <p:spPr/>
        <p:txBody>
          <a:bodyPr/>
          <a:lstStyle/>
          <a:p>
            <a:r>
              <a:rPr lang="en-US" dirty="0"/>
              <a:t>Caveats for re-use of clinical data</a:t>
            </a:r>
          </a:p>
          <a:p>
            <a:r>
              <a:rPr lang="en-US" dirty="0"/>
              <a:t>Overcoming the caveats</a:t>
            </a:r>
          </a:p>
          <a:p>
            <a:r>
              <a:rPr lang="en-US" dirty="0"/>
              <a:t>Need for interoperability</a:t>
            </a:r>
          </a:p>
        </p:txBody>
      </p:sp>
    </p:spTree>
    <p:custDataLst>
      <p:tags r:id="rId1"/>
    </p:custDataLst>
    <p:extLst>
      <p:ext uri="{BB962C8B-B14F-4D97-AF65-F5344CB8AC3E}">
        <p14:creationId xmlns:p14="http://schemas.microsoft.com/office/powerpoint/2010/main" val="86624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Caveats for Re-Use of Clinical Data</a:t>
            </a:r>
          </a:p>
        </p:txBody>
      </p:sp>
      <p:sp>
        <p:nvSpPr>
          <p:cNvPr id="3" name="Content Placeholder 2"/>
          <p:cNvSpPr>
            <a:spLocks noGrp="1"/>
          </p:cNvSpPr>
          <p:nvPr>
            <p:ph sz="quarter" idx="14"/>
          </p:nvPr>
        </p:nvSpPr>
        <p:spPr/>
        <p:txBody>
          <a:bodyPr/>
          <a:lstStyle/>
          <a:p>
            <a:r>
              <a:rPr lang="en-US" dirty="0"/>
              <a:t>Operational clinical data may be</a:t>
            </a:r>
          </a:p>
          <a:p>
            <a:pPr lvl="1"/>
            <a:r>
              <a:rPr lang="en-US" dirty="0"/>
              <a:t>Inaccurate</a:t>
            </a:r>
          </a:p>
          <a:p>
            <a:pPr lvl="1"/>
            <a:r>
              <a:rPr lang="en-US" dirty="0"/>
              <a:t>Incomplete</a:t>
            </a:r>
          </a:p>
          <a:p>
            <a:pPr lvl="1"/>
            <a:r>
              <a:rPr lang="en-US" dirty="0"/>
              <a:t>Of unknown provenance</a:t>
            </a:r>
          </a:p>
          <a:p>
            <a:pPr lvl="1"/>
            <a:r>
              <a:rPr lang="en-US" dirty="0"/>
              <a:t>Of insufficient granularity</a:t>
            </a:r>
          </a:p>
          <a:p>
            <a:r>
              <a:rPr lang="en-US" dirty="0"/>
              <a:t>There are many idiosyncrasies</a:t>
            </a:r>
          </a:p>
        </p:txBody>
      </p:sp>
    </p:spTree>
    <p:custDataLst>
      <p:tags r:id="rId1"/>
    </p:custDataLst>
    <p:extLst>
      <p:ext uri="{BB962C8B-B14F-4D97-AF65-F5344CB8AC3E}">
        <p14:creationId xmlns:p14="http://schemas.microsoft.com/office/powerpoint/2010/main" val="321880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Inaccurate</a:t>
            </a:r>
          </a:p>
        </p:txBody>
      </p:sp>
      <p:sp>
        <p:nvSpPr>
          <p:cNvPr id="3" name="Content Placeholder 2"/>
          <p:cNvSpPr>
            <a:spLocks noGrp="1"/>
          </p:cNvSpPr>
          <p:nvPr>
            <p:ph sz="quarter" idx="14"/>
          </p:nvPr>
        </p:nvSpPr>
        <p:spPr/>
        <p:txBody>
          <a:bodyPr/>
          <a:lstStyle/>
          <a:p>
            <a:r>
              <a:rPr lang="en-US" dirty="0"/>
              <a:t>Documentation not always a top priority</a:t>
            </a:r>
          </a:p>
          <a:p>
            <a:r>
              <a:rPr lang="en-US" dirty="0"/>
              <a:t>Four known national leaders assessed use of data for studies on treatment of hypertension and found that data was:</a:t>
            </a:r>
          </a:p>
          <a:p>
            <a:pPr lvl="1"/>
            <a:r>
              <a:rPr lang="en-US" dirty="0"/>
              <a:t>Missing</a:t>
            </a:r>
          </a:p>
          <a:p>
            <a:pPr lvl="1"/>
            <a:r>
              <a:rPr lang="en-US" dirty="0"/>
              <a:t>Erroneous</a:t>
            </a:r>
          </a:p>
          <a:p>
            <a:pPr lvl="1"/>
            <a:r>
              <a:rPr lang="en-US" dirty="0"/>
              <a:t>Un-interpretable</a:t>
            </a:r>
          </a:p>
          <a:p>
            <a:pPr lvl="1"/>
            <a:r>
              <a:rPr lang="en-US" dirty="0"/>
              <a:t>Inconsistent</a:t>
            </a:r>
          </a:p>
          <a:p>
            <a:pPr lvl="1"/>
            <a:r>
              <a:rPr lang="en-US" dirty="0"/>
              <a:t>Inaccessible in text notes</a:t>
            </a:r>
          </a:p>
        </p:txBody>
      </p:sp>
    </p:spTree>
    <p:custDataLst>
      <p:tags r:id="rId1"/>
    </p:custDataLst>
    <p:extLst>
      <p:ext uri="{BB962C8B-B14F-4D97-AF65-F5344CB8AC3E}">
        <p14:creationId xmlns:p14="http://schemas.microsoft.com/office/powerpoint/2010/main" val="46674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Incomplete</a:t>
            </a:r>
          </a:p>
        </p:txBody>
      </p:sp>
      <p:sp>
        <p:nvSpPr>
          <p:cNvPr id="3" name="Content Placeholder 2"/>
          <p:cNvSpPr>
            <a:spLocks noGrp="1"/>
          </p:cNvSpPr>
          <p:nvPr>
            <p:ph sz="quarter" idx="14"/>
          </p:nvPr>
        </p:nvSpPr>
        <p:spPr/>
        <p:txBody>
          <a:bodyPr/>
          <a:lstStyle/>
          <a:p>
            <a:r>
              <a:rPr lang="en-US" sz="2900" dirty="0"/>
              <a:t>Not every diagnosis is recorded at every visit</a:t>
            </a:r>
          </a:p>
          <a:p>
            <a:pPr lvl="1"/>
            <a:r>
              <a:rPr lang="en-US" sz="2400" dirty="0"/>
              <a:t>Absence of evidence is not always evidence of absence – censoring</a:t>
            </a:r>
          </a:p>
          <a:p>
            <a:r>
              <a:rPr lang="en-US" sz="2900" dirty="0"/>
              <a:t>Makes simple tasks challenging</a:t>
            </a:r>
          </a:p>
          <a:p>
            <a:r>
              <a:rPr lang="en-US" sz="2900" dirty="0"/>
              <a:t>Undermines ability to automate quality measures</a:t>
            </a:r>
          </a:p>
          <a:p>
            <a:pPr lvl="1"/>
            <a:r>
              <a:rPr lang="en-US" sz="2400" dirty="0"/>
              <a:t>Under-reported based on under-capture of data due to variation in clinical workflow and documentation practices</a:t>
            </a:r>
          </a:p>
          <a:p>
            <a:pPr lvl="1"/>
            <a:r>
              <a:rPr lang="en-US" sz="2400" dirty="0"/>
              <a:t>Correct when present but often missing in primary care EHRs</a:t>
            </a:r>
          </a:p>
        </p:txBody>
      </p:sp>
    </p:spTree>
    <p:custDataLst>
      <p:tags r:id="rId1"/>
    </p:custDataLst>
    <p:extLst>
      <p:ext uri="{BB962C8B-B14F-4D97-AF65-F5344CB8AC3E}">
        <p14:creationId xmlns:p14="http://schemas.microsoft.com/office/powerpoint/2010/main" val="276271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 Unknown Provenance and Insufficient Granularity</a:t>
            </a:r>
          </a:p>
        </p:txBody>
      </p:sp>
      <p:pic>
        <p:nvPicPr>
          <p:cNvPr id="16" name="Content Placeholder 15" descr="There is a question in the middle of the diagram: Was a medication administered to a patient?&#10;There are four possible sources which could answer this question, each of which is in a different corner of the image: Order Entry Data, Pharmacy Data, Medication Administration Record (MAR), and Medication Reconciliation Data. Each of these has a surrogate measure. For order entry data, the surrogate measure is intent to administer. For pharmacy data, the surrogate measure is availability of drug. For medication administration record, the surrogate measure is indicator of event. And for medication reconciliation data, the surrogate measure is proximity to patient. &#10;Below, an arrow points from the question to the words: Synthetic variable aggregating potential sources of &quot;Truth&quot;.&#10;"/>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1981201" y="2644254"/>
            <a:ext cx="4041775" cy="2483893"/>
          </a:xfrm>
        </p:spPr>
      </p:pic>
      <p:sp>
        <p:nvSpPr>
          <p:cNvPr id="14" name="Text Placeholder 13"/>
          <p:cNvSpPr>
            <a:spLocks noGrp="1"/>
          </p:cNvSpPr>
          <p:nvPr>
            <p:ph type="body" sz="quarter" idx="32"/>
          </p:nvPr>
        </p:nvSpPr>
        <p:spPr>
          <a:xfrm>
            <a:off x="2172268" y="5113816"/>
            <a:ext cx="3438723" cy="533400"/>
          </a:xfrm>
        </p:spPr>
        <p:txBody>
          <a:bodyPr/>
          <a:lstStyle/>
          <a:p>
            <a:r>
              <a:rPr lang="en-US" dirty="0"/>
              <a:t>Provenance – knowing where your data come from (Seiler, 2011)</a:t>
            </a:r>
          </a:p>
          <a:p>
            <a:endParaRPr lang="en-US" dirty="0"/>
          </a:p>
        </p:txBody>
      </p:sp>
      <p:sp>
        <p:nvSpPr>
          <p:cNvPr id="13" name="Content Placeholder 12"/>
          <p:cNvSpPr>
            <a:spLocks noGrp="1"/>
          </p:cNvSpPr>
          <p:nvPr>
            <p:ph sz="quarter" idx="18"/>
          </p:nvPr>
        </p:nvSpPr>
        <p:spPr>
          <a:xfrm>
            <a:off x="6172200" y="1600200"/>
            <a:ext cx="4041648" cy="4863662"/>
          </a:xfrm>
        </p:spPr>
        <p:txBody>
          <a:bodyPr/>
          <a:lstStyle/>
          <a:p>
            <a:r>
              <a:rPr lang="en-US" dirty="0"/>
              <a:t>Provenance</a:t>
            </a:r>
          </a:p>
          <a:p>
            <a:pPr lvl="1"/>
            <a:r>
              <a:rPr lang="en-US" dirty="0"/>
              <a:t>Where data came from</a:t>
            </a:r>
          </a:p>
          <a:p>
            <a:pPr lvl="1"/>
            <a:r>
              <a:rPr lang="en-US" dirty="0"/>
              <a:t>Example on slide</a:t>
            </a:r>
          </a:p>
          <a:p>
            <a:r>
              <a:rPr lang="en-US" dirty="0"/>
              <a:t>Granularity:</a:t>
            </a:r>
          </a:p>
          <a:p>
            <a:pPr lvl="1"/>
            <a:r>
              <a:rPr lang="en-US" dirty="0"/>
              <a:t>Diagnostic codes assigned for billing purposes may be generalized per requirements</a:t>
            </a:r>
          </a:p>
        </p:txBody>
      </p:sp>
    </p:spTree>
    <p:custDataLst>
      <p:tags r:id="rId1"/>
    </p:custDataLst>
    <p:extLst>
      <p:ext uri="{BB962C8B-B14F-4D97-AF65-F5344CB8AC3E}">
        <p14:creationId xmlns:p14="http://schemas.microsoft.com/office/powerpoint/2010/main" val="318116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Idiosyncrasies of Clinical Data</a:t>
            </a:r>
          </a:p>
        </p:txBody>
      </p:sp>
      <p:sp>
        <p:nvSpPr>
          <p:cNvPr id="3" name="Content Placeholder 2"/>
          <p:cNvSpPr>
            <a:spLocks noGrp="1"/>
          </p:cNvSpPr>
          <p:nvPr>
            <p:ph sz="quarter" idx="14"/>
          </p:nvPr>
        </p:nvSpPr>
        <p:spPr/>
        <p:txBody>
          <a:bodyPr/>
          <a:lstStyle/>
          <a:p>
            <a:r>
              <a:rPr lang="en-US" sz="2800" dirty="0"/>
              <a:t>“Left censoring” – Early part of data may be missing</a:t>
            </a:r>
          </a:p>
          <a:p>
            <a:r>
              <a:rPr lang="en-US" sz="2800" dirty="0"/>
              <a:t>“Right censoring” – Data source may not cover long enough time interval</a:t>
            </a:r>
          </a:p>
          <a:p>
            <a:r>
              <a:rPr lang="en-US" sz="2800" dirty="0"/>
              <a:t>Data might not be captured from other clinical or non-clinical settings</a:t>
            </a:r>
          </a:p>
          <a:p>
            <a:r>
              <a:rPr lang="en-US" sz="2800" dirty="0"/>
              <a:t>Bias in testing or treatment</a:t>
            </a:r>
          </a:p>
          <a:p>
            <a:r>
              <a:rPr lang="en-US" sz="2800" dirty="0"/>
              <a:t>Institutional or personal variation in practice or documentation styles</a:t>
            </a:r>
          </a:p>
          <a:p>
            <a:r>
              <a:rPr lang="en-US" sz="2800" dirty="0"/>
              <a:t>Inconsistent use of coding or standards</a:t>
            </a:r>
          </a:p>
        </p:txBody>
      </p:sp>
    </p:spTree>
    <p:custDataLst>
      <p:tags r:id="rId1"/>
    </p:custDataLst>
    <p:extLst>
      <p:ext uri="{BB962C8B-B14F-4D97-AF65-F5344CB8AC3E}">
        <p14:creationId xmlns:p14="http://schemas.microsoft.com/office/powerpoint/2010/main" val="149825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Overcoming the Caveats: </a:t>
            </a:r>
            <a:r>
              <a:rPr lang="en-US" sz="3400" dirty="0"/>
              <a:t>Recommendations for EHR Data Use</a:t>
            </a:r>
          </a:p>
        </p:txBody>
      </p:sp>
      <p:sp>
        <p:nvSpPr>
          <p:cNvPr id="3" name="Content Placeholder 2"/>
          <p:cNvSpPr>
            <a:spLocks noGrp="1"/>
          </p:cNvSpPr>
          <p:nvPr>
            <p:ph sz="quarter" idx="14"/>
          </p:nvPr>
        </p:nvSpPr>
        <p:spPr/>
        <p:txBody>
          <a:bodyPr/>
          <a:lstStyle/>
          <a:p>
            <a:r>
              <a:rPr lang="en-US" dirty="0"/>
              <a:t>Assessing and using data</a:t>
            </a:r>
          </a:p>
          <a:p>
            <a:r>
              <a:rPr lang="en-US" dirty="0"/>
              <a:t>Adaptation of “best evidence” approaches to use of operational data</a:t>
            </a:r>
          </a:p>
          <a:p>
            <a:r>
              <a:rPr lang="en-US" dirty="0"/>
              <a:t>Need for standards and interoperability</a:t>
            </a:r>
          </a:p>
          <a:p>
            <a:r>
              <a:rPr lang="en-US" dirty="0"/>
              <a:t>Appropriate use of informatics expertise</a:t>
            </a:r>
          </a:p>
        </p:txBody>
      </p:sp>
    </p:spTree>
    <p:custDataLst>
      <p:tags r:id="rId1"/>
    </p:custDataLst>
    <p:extLst>
      <p:ext uri="{BB962C8B-B14F-4D97-AF65-F5344CB8AC3E}">
        <p14:creationId xmlns:p14="http://schemas.microsoft.com/office/powerpoint/2010/main" val="39930554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70"/>
  <p:tag name="ARTICULATE_USED_LAYOUT" val="13"/>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71"/>
  <p:tag name="ARTICULATE_AUDIO_RECORDED" val="1"/>
  <p:tag name="ELAPSEDTIME" val="43"/>
  <p:tag name="ARTICULATE_USED_LAYOUT" val="13"/>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74"/>
  <p:tag name="ARTICULATE_AUDIO_RECORDED" val="1"/>
  <p:tag name="ELAPSEDTIME" val="59"/>
  <p:tag name="ARTICULATE_USED_LAYOUT" val="13"/>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59.5"/>
  <p:tag name="ARTICULATE_USED_LAYOUT" val="13"/>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ARTICULATE_AUDIO_RECORDED" val="1"/>
  <p:tag name="ELAPSEDTIME" val="24.7"/>
  <p:tag name="ARTICULATE_USED_LAYOUT" val="9"/>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16.xml><?xml version="1.0" encoding="utf-8"?>
<p:tagLst xmlns:a="http://schemas.openxmlformats.org/drawingml/2006/main" xmlns:r="http://schemas.openxmlformats.org/officeDocument/2006/relationships" xmlns:p="http://schemas.openxmlformats.org/presentationml/2006/main">
  <p:tag name="AUDIO_ID" val="264"/>
  <p:tag name="ARTICULATE_AUDIO_RECORDED" val="1"/>
  <p:tag name="ELAPSEDTIME" val="27.3"/>
  <p:tag name="ARTICULATE_USED_LAYOUT" val="9"/>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18.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xml><?xml version="1.0" encoding="utf-8"?>
<p:tagLst xmlns:a="http://schemas.openxmlformats.org/drawingml/2006/main" xmlns:r="http://schemas.openxmlformats.org/officeDocument/2006/relationships" xmlns:p="http://schemas.openxmlformats.org/presentationml/2006/main">
  <p:tag name="AUDIO_ID" val="257"/>
  <p:tag name="ARTICULATE_AUDIO_RECORDED" val="1"/>
  <p:tag name="ELAPSEDTIME" val="25.1"/>
  <p:tag name="ARTICULATE_USED_LAYOUT" val="2"/>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2.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4.xml><?xml version="1.0" encoding="utf-8"?>
<p:tagLst xmlns:a="http://schemas.openxmlformats.org/drawingml/2006/main" xmlns:r="http://schemas.openxmlformats.org/officeDocument/2006/relationships" xmlns:p="http://schemas.openxmlformats.org/presentationml/2006/main">
  <p:tag name="AUDIO_ID" val="266"/>
  <p:tag name="ARTICULATE_USED_LAYOUT" val="11"/>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0"/>
</p:tagLst>
</file>

<file path=ppt/tags/tag4.xml><?xml version="1.0" encoding="utf-8"?>
<p:tagLst xmlns:a="http://schemas.openxmlformats.org/drawingml/2006/main" xmlns:r="http://schemas.openxmlformats.org/officeDocument/2006/relationships" xmlns:p="http://schemas.openxmlformats.org/presentationml/2006/main">
  <p:tag name="AUDIO_ID" val="258"/>
  <p:tag name="ARTICULATE_AUDIO_RECORDED" val="1"/>
  <p:tag name="ELAPSEDTIME" val="16.7"/>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6.xml><?xml version="1.0" encoding="utf-8"?>
<p:tagLst xmlns:a="http://schemas.openxmlformats.org/drawingml/2006/main" xmlns:r="http://schemas.openxmlformats.org/officeDocument/2006/relationships" xmlns:p="http://schemas.openxmlformats.org/presentationml/2006/main">
  <p:tag name="AUDIO_ID" val="279"/>
  <p:tag name="ARTICULATE_AUDIO_RECORDED" val="1"/>
  <p:tag name="ELAPSEDTIME" val="24.8"/>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8"/>
  <p:tag name="ARTICULATE_AUDIO_RECORDED" val="1"/>
  <p:tag name="ELAPSEDTIME" val="59"/>
  <p:tag name="ARTICULATE_USED_LAYOUT" val="13"/>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9"/>
  <p:tag name="ARTICULATE_AUDIO_RECORDED" val="1"/>
  <p:tag name="ELAPSEDTIME" val="64.5"/>
  <p:tag name="ARTICULATE_USED_LAYOUT" val="13"/>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80"/>
  <p:tag name="ARTICULATE_AUDIO_RECORDED" val="1"/>
  <p:tag name="ELAPSEDTIME" val="113.5"/>
  <p:tag name="ARTICULATE_USED_LAYOUT" val="13"/>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Comp24_unit3b_Lecture_Slides</Template>
  <TotalTime>276</TotalTime>
  <Words>2612</Words>
  <Application>Microsoft Office PowerPoint</Application>
  <PresentationFormat>Widescreen</PresentationFormat>
  <Paragraphs>161</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Corbel</vt:lpstr>
      <vt:lpstr>Courier New</vt:lpstr>
      <vt:lpstr>Tahoma</vt:lpstr>
      <vt:lpstr>Verdana</vt:lpstr>
      <vt:lpstr>Wingdings</vt:lpstr>
      <vt:lpstr>ONC-Template-FINAL DRAFT</vt:lpstr>
      <vt:lpstr>Health Care Data Analytics</vt:lpstr>
      <vt:lpstr>Secondary Use of Clinical Data Learning Objectives</vt:lpstr>
      <vt:lpstr>Limitations and Challenges for  Re-Using Clinical Data</vt:lpstr>
      <vt:lpstr>Caveats for Re-Use of Clinical Data</vt:lpstr>
      <vt:lpstr>Inaccurate</vt:lpstr>
      <vt:lpstr>Incomplete</vt:lpstr>
      <vt:lpstr>Of Unknown Provenance and Insufficient Granularity</vt:lpstr>
      <vt:lpstr>Idiosyncrasies of Clinical Data</vt:lpstr>
      <vt:lpstr>Overcoming the Caveats: Recommendations for EHR Data Use</vt:lpstr>
      <vt:lpstr>Focus on Interoperability</vt:lpstr>
      <vt:lpstr>Clinical Data Research Networks</vt:lpstr>
      <vt:lpstr>Secondary Use of Clinical Data Summary – Lecture b</vt:lpstr>
      <vt:lpstr>Secondary Use of Clinical Data Summary </vt:lpstr>
      <vt:lpstr>Secondary Use of Clinical Data References – 1 – Lecture b</vt:lpstr>
      <vt:lpstr>Secondary Use of Clinical Data References – 2 – Lecture b</vt:lpstr>
      <vt:lpstr>Secondary Use of Clinical Data References – 3 – Lecture b</vt:lpstr>
      <vt:lpstr>Health Care Data Analytics Secondary Use of Clinical Data Lecture b</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3, Health Care Data Analytics</dc:title>
  <dc:subject>Secondary Use of Clinical Data, Lecture b</dc:subject>
  <dc:creator>U.S. Department of Health and Human Services, Office of the National Coordinator for Health Information Technology</dc:creator>
  <cp:keywords>Health IT, Health IT Curriculum, Data Analytics, Health Care, Secondary Use, Health Care Data Analytics, Secondary Use of Clinical Data</cp:keywords>
  <dc:description/>
  <cp:lastModifiedBy>Jubayer Hossain</cp:lastModifiedBy>
  <cp:revision>54</cp:revision>
  <dcterms:created xsi:type="dcterms:W3CDTF">2016-04-28T15:19:29Z</dcterms:created>
  <dcterms:modified xsi:type="dcterms:W3CDTF">2024-01-02T18:33:59Z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00E7EF77-D9C2-4978-8C39-DEA9E52A5DA5</vt:lpwstr>
  </property>
  <property fmtid="{D5CDD505-2E9C-101B-9397-08002B2CF9AE}" pid="3" name="ArticulatePath">
    <vt:lpwstr>comp24_unit3b_Lecture_Slides</vt:lpwstr>
  </property>
  <property fmtid="{D5CDD505-2E9C-101B-9397-08002B2CF9AE}" pid="4" name="Language">
    <vt:lpwstr>English</vt:lpwstr>
  </property>
</Properties>
</file>