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16.xml" ContentType="application/vnd.openxmlformats-officedocument.presentationml.tags+xml"/>
  <Override PartName="/ppt/notesSlides/notesSlide12.xml" ContentType="application/vnd.openxmlformats-officedocument.presentationml.notesSlide+xml"/>
  <Override PartName="/ppt/tags/tag17.xml" ContentType="application/vnd.openxmlformats-officedocument.presentationml.tags+xml"/>
  <Override PartName="/ppt/notesSlides/notesSlide13.xml" ContentType="application/vnd.openxmlformats-officedocument.presentationml.notesSlide+xml"/>
  <Override PartName="/ppt/tags/tag18.xml" ContentType="application/vnd.openxmlformats-officedocument.presentationml.tags+xml"/>
  <Override PartName="/ppt/notesSlides/notesSlide14.xml" ContentType="application/vnd.openxmlformats-officedocument.presentationml.notesSlide+xml"/>
  <Override PartName="/ppt/tags/tag19.xml" ContentType="application/vnd.openxmlformats-officedocument.presentationml.tags+xml"/>
  <Override PartName="/ppt/notesSlides/notesSlide15.xml" ContentType="application/vnd.openxmlformats-officedocument.presentationml.notesSlide+xml"/>
  <Override PartName="/ppt/tags/tag20.xml" ContentType="application/vnd.openxmlformats-officedocument.presentationml.tags+xml"/>
  <Override PartName="/ppt/notesSlides/notesSlide16.xml" ContentType="application/vnd.openxmlformats-officedocument.presentationml.notesSlide+xml"/>
  <Override PartName="/ppt/tags/tag21.xml" ContentType="application/vnd.openxmlformats-officedocument.presentationml.tags+xml"/>
  <Override PartName="/ppt/notesSlides/notesSlide17.xml" ContentType="application/vnd.openxmlformats-officedocument.presentationml.notesSlide+xml"/>
  <Override PartName="/ppt/tags/tag22.xml" ContentType="application/vnd.openxmlformats-officedocument.presentationml.tags+xml"/>
  <Override PartName="/ppt/notesSlides/notesSlide18.xml" ContentType="application/vnd.openxmlformats-officedocument.presentationml.notesSlide+xml"/>
  <Override PartName="/ppt/tags/tag23.xml" ContentType="application/vnd.openxmlformats-officedocument.presentationml.tags+xml"/>
  <Override PartName="/ppt/notesSlides/notesSlide19.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tags/tag25.xml" ContentType="application/vnd.openxmlformats-officedocument.presentationml.tags+xml"/>
  <Override PartName="/ppt/notesSlides/notesSlide21.xml" ContentType="application/vnd.openxmlformats-officedocument.presentationml.notesSlide+xml"/>
  <Override PartName="/ppt/tags/tag26.xml" ContentType="application/vnd.openxmlformats-officedocument.presentationml.tags+xml"/>
  <Override PartName="/ppt/notesSlides/notesSlide22.xml" ContentType="application/vnd.openxmlformats-officedocument.presentationml.notesSlide+xml"/>
  <Override PartName="/ppt/tags/tag27.xml" ContentType="application/vnd.openxmlformats-officedocument.presentationml.tags+xml"/>
  <Override PartName="/ppt/notesSlides/notesSlide23.xml" ContentType="application/vnd.openxmlformats-officedocument.presentationml.notesSlide+xml"/>
  <Override PartName="/ppt/tags/tag28.xml" ContentType="application/vnd.openxmlformats-officedocument.presentationml.tags+xml"/>
  <Override PartName="/ppt/notesSlides/notesSlide24.xml" ContentType="application/vnd.openxmlformats-officedocument.presentationml.notesSlide+xml"/>
  <Override PartName="/ppt/tags/tag29.xml" ContentType="application/vnd.openxmlformats-officedocument.presentationml.tags+xml"/>
  <Override PartName="/ppt/notesSlides/notesSlide25.xml" ContentType="application/vnd.openxmlformats-officedocument.presentationml.notesSlide+xml"/>
  <Override PartName="/ppt/tags/tag30.xml" ContentType="application/vnd.openxmlformats-officedocument.presentationml.tags+xml"/>
  <Override PartName="/ppt/notesSlides/notesSlide26.xml" ContentType="application/vnd.openxmlformats-officedocument.presentationml.notesSlide+xml"/>
  <Override PartName="/ppt/tags/tag31.xml" ContentType="application/vnd.openxmlformats-officedocument.presentationml.tags+xml"/>
  <Override PartName="/ppt/notesSlides/notesSlide27.xml" ContentType="application/vnd.openxmlformats-officedocument.presentationml.notesSlide+xml"/>
  <Override PartName="/ppt/tags/tag32.xml" ContentType="application/vnd.openxmlformats-officedocument.presentationml.tags+xml"/>
  <Override PartName="/ppt/notesSlides/notesSlide28.xml" ContentType="application/vnd.openxmlformats-officedocument.presentationml.notesSlide+xml"/>
  <Override PartName="/ppt/tags/tag33.xml" ContentType="application/vnd.openxmlformats-officedocument.presentationml.tags+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handoutMasterIdLst>
    <p:handoutMasterId r:id="rId32"/>
  </p:handoutMasterIdLst>
  <p:sldIdLst>
    <p:sldId id="306" r:id="rId2"/>
    <p:sldId id="258" r:id="rId3"/>
    <p:sldId id="259" r:id="rId4"/>
    <p:sldId id="295" r:id="rId5"/>
    <p:sldId id="296" r:id="rId6"/>
    <p:sldId id="297" r:id="rId7"/>
    <p:sldId id="262" r:id="rId8"/>
    <p:sldId id="287" r:id="rId9"/>
    <p:sldId id="280" r:id="rId10"/>
    <p:sldId id="298" r:id="rId11"/>
    <p:sldId id="294" r:id="rId12"/>
    <p:sldId id="299" r:id="rId13"/>
    <p:sldId id="300" r:id="rId14"/>
    <p:sldId id="301" r:id="rId15"/>
    <p:sldId id="302" r:id="rId16"/>
    <p:sldId id="303" r:id="rId17"/>
    <p:sldId id="304" r:id="rId18"/>
    <p:sldId id="270" r:id="rId19"/>
    <p:sldId id="271" r:id="rId20"/>
    <p:sldId id="272" r:id="rId21"/>
    <p:sldId id="305" r:id="rId22"/>
    <p:sldId id="274" r:id="rId23"/>
    <p:sldId id="275" r:id="rId24"/>
    <p:sldId id="276" r:id="rId25"/>
    <p:sldId id="277" r:id="rId26"/>
    <p:sldId id="283" r:id="rId27"/>
    <p:sldId id="284" r:id="rId28"/>
    <p:sldId id="285" r:id="rId29"/>
    <p:sldId id="279" r:id="rId30"/>
  </p:sldIdLst>
  <p:sldSz cx="12192000" cy="6858000"/>
  <p:notesSz cx="6858000" cy="9144000"/>
  <p:custDataLst>
    <p:tags r:id="rId33"/>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888" userDrawn="1">
          <p15:clr>
            <a:srgbClr val="A4A3A4"/>
          </p15:clr>
        </p15:guide>
        <p15:guide id="4" orient="horz" pos="1008" userDrawn="1">
          <p15:clr>
            <a:srgbClr val="A4A3A4"/>
          </p15:clr>
        </p15:guide>
        <p15:guide id="5" pos="383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75" autoAdjust="0"/>
    <p:restoredTop sz="0" autoAdjust="0"/>
  </p:normalViewPr>
  <p:slideViewPr>
    <p:cSldViewPr snapToGrid="0">
      <p:cViewPr varScale="1">
        <p:scale>
          <a:sx n="111" d="100"/>
          <a:sy n="111" d="100"/>
        </p:scale>
        <p:origin x="684" y="108"/>
      </p:cViewPr>
      <p:guideLst>
        <p:guide orient="horz" pos="2160"/>
        <p:guide pos="3840"/>
        <p:guide orient="horz" pos="3888"/>
        <p:guide orient="horz" pos="1008"/>
        <p:guide pos="3833"/>
      </p:guideLst>
    </p:cSldViewPr>
  </p:slideViewPr>
  <p:outlineViewPr>
    <p:cViewPr>
      <p:scale>
        <a:sx n="33" d="100"/>
        <a:sy n="33" d="100"/>
      </p:scale>
      <p:origin x="0" y="-53"/>
    </p:cViewPr>
  </p:outlineViewPr>
  <p:notesTextViewPr>
    <p:cViewPr>
      <p:scale>
        <a:sx n="1" d="1"/>
        <a:sy n="1" d="1"/>
      </p:scale>
      <p:origin x="0" y="0"/>
    </p:cViewPr>
  </p:notesTextViewPr>
  <p:sorterViewPr>
    <p:cViewPr>
      <p:scale>
        <a:sx n="100" d="100"/>
        <a:sy n="100" d="100"/>
      </p:scale>
      <p:origin x="0" y="-10046"/>
    </p:cViewPr>
  </p:sorterViewPr>
  <p:notesViewPr>
    <p:cSldViewPr>
      <p:cViewPr varScale="1">
        <p:scale>
          <a:sx n="65" d="100"/>
          <a:sy n="65" d="100"/>
        </p:scale>
        <p:origin x="3082" y="5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dirty="0"/>
          </a:p>
        </p:txBody>
      </p:sp>
      <p:sp>
        <p:nvSpPr>
          <p:cNvPr id="3" name="Date Placeholder 2"/>
          <p:cNvSpPr>
            <a:spLocks noGrp="1"/>
          </p:cNvSpPr>
          <p:nvPr>
            <p:ph type="dt" sz="quarter" idx="1"/>
          </p:nvPr>
        </p:nvSpPr>
        <p:spPr>
          <a:xfrm>
            <a:off x="3885010" y="0"/>
            <a:ext cx="2971800" cy="457200"/>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ABCA4999-9D00-47A8-9172-7A0E836D01C0}" type="datetimeFigureOut">
              <a:rPr lang="en-US"/>
              <a:pPr>
                <a:defRPr/>
              </a:pPr>
              <a:t>1/3/2024</a:t>
            </a:fld>
            <a:endParaRPr lang="en-US" dirty="0"/>
          </a:p>
        </p:txBody>
      </p:sp>
      <p:sp>
        <p:nvSpPr>
          <p:cNvPr id="4" name="Footer Placeholder 3"/>
          <p:cNvSpPr>
            <a:spLocks noGrp="1"/>
          </p:cNvSpPr>
          <p:nvPr>
            <p:ph type="ftr" sz="quarter" idx="2"/>
          </p:nvPr>
        </p:nvSpPr>
        <p:spPr>
          <a:xfrm>
            <a:off x="0" y="8684684"/>
            <a:ext cx="2971800" cy="457200"/>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5" name="Slide Number Placeholder 4"/>
          <p:cNvSpPr>
            <a:spLocks noGrp="1"/>
          </p:cNvSpPr>
          <p:nvPr>
            <p:ph type="sldNum" sz="quarter" idx="3"/>
          </p:nvPr>
        </p:nvSpPr>
        <p:spPr>
          <a:xfrm>
            <a:off x="3885010" y="8684684"/>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E856E8BC-1459-4626-A984-3A50D548E39A}" type="slidenum">
              <a:rPr lang="en-US" altLang="en-US"/>
              <a:pPr/>
              <a:t>‹#›</a:t>
            </a:fld>
            <a:endParaRPr lang="en-US" altLang="en-US" dirty="0"/>
          </a:p>
        </p:txBody>
      </p:sp>
    </p:spTree>
    <p:extLst>
      <p:ext uri="{BB962C8B-B14F-4D97-AF65-F5344CB8AC3E}">
        <p14:creationId xmlns:p14="http://schemas.microsoft.com/office/powerpoint/2010/main" val="173078698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dirty="0"/>
          </a:p>
        </p:txBody>
      </p:sp>
      <p:sp>
        <p:nvSpPr>
          <p:cNvPr id="3" name="Date Placeholder 2"/>
          <p:cNvSpPr>
            <a:spLocks noGrp="1"/>
          </p:cNvSpPr>
          <p:nvPr>
            <p:ph type="dt" idx="1"/>
          </p:nvPr>
        </p:nvSpPr>
        <p:spPr>
          <a:xfrm>
            <a:off x="3885010" y="0"/>
            <a:ext cx="2971800" cy="457200"/>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FBFBF557-BCE6-4061-898E-5E42FC7DBA3C}" type="datetimeFigureOut">
              <a:rPr lang="en-US"/>
              <a:pPr>
                <a:defRPr/>
              </a:pPr>
              <a:t>1/3/2024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4684"/>
            <a:ext cx="2971800" cy="457200"/>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7" name="Slide Number Placeholder 6"/>
          <p:cNvSpPr>
            <a:spLocks noGrp="1"/>
          </p:cNvSpPr>
          <p:nvPr>
            <p:ph type="sldNum" sz="quarter" idx="5"/>
          </p:nvPr>
        </p:nvSpPr>
        <p:spPr>
          <a:xfrm>
            <a:off x="3885010" y="8684684"/>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BC67021A-487C-4D8E-B66A-9A323BD1E9A7}" type="slidenum">
              <a:rPr lang="en-US" altLang="en-US"/>
              <a:pPr/>
              <a:t>‹#›</a:t>
            </a:fld>
            <a:endParaRPr lang="en-US" altLang="en-US" dirty="0"/>
          </a:p>
        </p:txBody>
      </p:sp>
    </p:spTree>
    <p:extLst>
      <p:ext uri="{BB962C8B-B14F-4D97-AF65-F5344CB8AC3E}">
        <p14:creationId xmlns:p14="http://schemas.microsoft.com/office/powerpoint/2010/main" val="195410590"/>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8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Aft>
                <a:spcPts val="600"/>
              </a:spcAft>
            </a:pPr>
            <a:endParaRPr lang="en-US" altLang="en-US" dirty="0">
              <a:latin typeface="Arial" charset="0"/>
              <a:cs typeface="Arial" charset="0"/>
            </a:endParaRPr>
          </a:p>
        </p:txBody>
      </p:sp>
      <p:sp>
        <p:nvSpPr>
          <p:cNvPr id="28675"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endParaRPr lang="en-US" altLang="en-US"/>
          </a:p>
        </p:txBody>
      </p:sp>
      <p:sp>
        <p:nvSpPr>
          <p:cNvPr id="28676"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fld id="{1725EDD9-9F90-E346-9768-6257B7A93E3E}" type="slidenum">
              <a:rPr lang="en-US" altLang="en-US"/>
              <a:pPr>
                <a:spcBef>
                  <a:spcPct val="0"/>
                </a:spcBef>
              </a:pPr>
              <a:t>1</a:t>
            </a:fld>
            <a:endParaRPr lang="en-US" altLang="en-US"/>
          </a:p>
        </p:txBody>
      </p:sp>
    </p:spTree>
    <p:extLst>
      <p:ext uri="{BB962C8B-B14F-4D97-AF65-F5344CB8AC3E}">
        <p14:creationId xmlns:p14="http://schemas.microsoft.com/office/powerpoint/2010/main" val="1043182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What are some of the key attributes we would want in patient identifiers? These were laid out in a report by Connecting for Health published in 2005. Clearly we want the identifier to be unique such that only one person has a particular identifier and it is not assigned anyone else. </a:t>
            </a:r>
            <a:endParaRPr lang="en-US" dirty="0">
              <a:latin typeface="Times New Roman"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The identifier should not be disclosing, that is, the identifier itself should be some sort of code that doesn't disclose anything personal about the individual. </a:t>
            </a:r>
            <a:endParaRPr lang="en-US" dirty="0">
              <a:latin typeface="Times New Roman" charset="0"/>
            </a:endParaRPr>
          </a:p>
          <a:p>
            <a:pPr eaLnBrk="1" hangingPunct="1"/>
            <a:r>
              <a:rPr lang="en-US" sz="1000" kern="1200" dirty="0">
                <a:solidFill>
                  <a:schemeClr val="tx1"/>
                </a:solidFill>
                <a:effectLst/>
                <a:latin typeface="Arial" pitchFamily="34" charset="0"/>
                <a:ea typeface="+mn-ea"/>
                <a:cs typeface="Arial" pitchFamily="34" charset="0"/>
              </a:rPr>
              <a:t>The identifier should be permanent so that once it's assigned to an individual it is never reused for anyone else. </a:t>
            </a:r>
            <a:endParaRPr lang="en-US" dirty="0">
              <a:latin typeface="Times New Roman" charset="0"/>
            </a:endParaRPr>
          </a:p>
          <a:p>
            <a:pPr eaLnBrk="1" hangingPunct="1"/>
            <a:r>
              <a:rPr lang="en-US" sz="1000" kern="1200" dirty="0">
                <a:solidFill>
                  <a:schemeClr val="tx1"/>
                </a:solidFill>
                <a:effectLst/>
                <a:latin typeface="Arial" pitchFamily="34" charset="0"/>
                <a:ea typeface="+mn-ea"/>
                <a:cs typeface="Arial" pitchFamily="34" charset="0"/>
              </a:rPr>
              <a:t>The identifier should also be ubiquitous, in that everyone should have one.</a:t>
            </a:r>
            <a:endParaRPr lang="en-US" dirty="0">
              <a:latin typeface="Times New Roman" charset="0"/>
            </a:endParaRPr>
          </a:p>
          <a:p>
            <a:pPr eaLnBrk="1" hangingPunct="1"/>
            <a:r>
              <a:rPr lang="en-US" sz="1000" kern="1200" dirty="0">
                <a:solidFill>
                  <a:schemeClr val="tx1"/>
                </a:solidFill>
                <a:effectLst/>
                <a:latin typeface="Arial" pitchFamily="34" charset="0"/>
                <a:ea typeface="+mn-ea"/>
                <a:cs typeface="Arial" pitchFamily="34" charset="0"/>
              </a:rPr>
              <a:t>In addition, the identifier should be canonical, so not only should they be unique in every person having a unique identifier but each person should only have one and not multiples.</a:t>
            </a:r>
            <a:endParaRPr lang="en-US" dirty="0">
              <a:latin typeface="Times New Roman" charset="0"/>
            </a:endParaRPr>
          </a:p>
          <a:p>
            <a:pPr eaLnBrk="1" hangingPunct="1"/>
            <a:r>
              <a:rPr lang="en-US" sz="1000" kern="1200" dirty="0">
                <a:solidFill>
                  <a:schemeClr val="tx1"/>
                </a:solidFill>
                <a:effectLst/>
                <a:latin typeface="Arial" pitchFamily="34" charset="0"/>
                <a:ea typeface="+mn-ea"/>
                <a:cs typeface="Arial" pitchFamily="34" charset="0"/>
              </a:rPr>
              <a:t>Finally, the identifier should be invariable, in other words, it should not change over time.</a:t>
            </a:r>
            <a:endParaRPr lang="en-US" dirty="0">
              <a:latin typeface="Times New Roman" charset="0"/>
            </a:endParaRP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10</a:t>
            </a:fld>
            <a:endParaRPr lang="en-US" altLang="en-US" dirty="0"/>
          </a:p>
        </p:txBody>
      </p:sp>
    </p:spTree>
    <p:extLst>
      <p:ext uri="{BB962C8B-B14F-4D97-AF65-F5344CB8AC3E}">
        <p14:creationId xmlns:p14="http://schemas.microsoft.com/office/powerpoint/2010/main" val="3368199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How are patient identifiers assigned in health care? In the U.S., patient identifiers are typically assigned at the organizational or enterprise-level through a master patient index or </a:t>
            </a:r>
            <a:r>
              <a:rPr lang="en-US" sz="1000" kern="1200" dirty="0" err="1">
                <a:solidFill>
                  <a:schemeClr val="tx1"/>
                </a:solidFill>
                <a:effectLst/>
                <a:latin typeface="Arial" pitchFamily="34" charset="0"/>
                <a:ea typeface="+mn-ea"/>
                <a:cs typeface="Arial" pitchFamily="34" charset="0"/>
              </a:rPr>
              <a:t>MPI</a:t>
            </a:r>
            <a:r>
              <a:rPr lang="en-US" sz="1000" kern="1200" dirty="0">
                <a:solidFill>
                  <a:schemeClr val="tx1"/>
                </a:solidFill>
                <a:effectLst/>
                <a:latin typeface="Arial" pitchFamily="34" charset="0"/>
                <a:ea typeface="+mn-ea"/>
                <a:cs typeface="Arial" pitchFamily="34" charset="0"/>
              </a:rPr>
              <a:t>.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These usually use some sort of identifier scheme that may consist of numbers and letters. This scheme may assign identifiers serially from a numbering or lettering system. Alternatively, the identifiers may be derived from one or more personal traits of an individual. Or there might be a composite, which is a combination of both. </a:t>
            </a:r>
            <a:endParaRPr lang="en-US" dirty="0"/>
          </a:p>
          <a:p>
            <a:r>
              <a:rPr lang="en-US" sz="1000" kern="1200" dirty="0">
                <a:solidFill>
                  <a:schemeClr val="tx1"/>
                </a:solidFill>
                <a:effectLst/>
                <a:latin typeface="Arial" pitchFamily="34" charset="0"/>
                <a:ea typeface="+mn-ea"/>
                <a:cs typeface="Arial" pitchFamily="34" charset="0"/>
              </a:rPr>
              <a:t>There is also usually a check digit that is used to improve accuracy in data entry transmission and retrieval.</a:t>
            </a:r>
            <a:endParaRPr lang="en-US" dirty="0"/>
          </a:p>
        </p:txBody>
      </p:sp>
      <p:sp>
        <p:nvSpPr>
          <p:cNvPr id="4" name="Slide Number Placeholder 3"/>
          <p:cNvSpPr>
            <a:spLocks noGrp="1"/>
          </p:cNvSpPr>
          <p:nvPr>
            <p:ph type="sldNum" sz="quarter" idx="10"/>
          </p:nvPr>
        </p:nvSpPr>
        <p:spPr/>
        <p:txBody>
          <a:bodyPr/>
          <a:lstStyle/>
          <a:p>
            <a:fld id="{3EC7C287-A549-F349-B95A-DE51FC0A3244}" type="slidenum">
              <a:rPr lang="en-US" smtClean="0"/>
              <a:pPr/>
              <a:t>11</a:t>
            </a:fld>
            <a:endParaRPr lang="en-US" dirty="0"/>
          </a:p>
        </p:txBody>
      </p:sp>
    </p:spTree>
    <p:extLst>
      <p:ext uri="{BB962C8B-B14F-4D97-AF65-F5344CB8AC3E}">
        <p14:creationId xmlns:p14="http://schemas.microsoft.com/office/powerpoint/2010/main" val="886672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eaLnBrk="1" hangingPunct="1"/>
            <a:r>
              <a:rPr lang="en-US" sz="1000" kern="1200" dirty="0">
                <a:solidFill>
                  <a:schemeClr val="tx1"/>
                </a:solidFill>
                <a:effectLst/>
                <a:latin typeface="Arial" pitchFamily="34" charset="0"/>
                <a:ea typeface="+mn-ea"/>
                <a:cs typeface="Arial" pitchFamily="34" charset="0"/>
              </a:rPr>
              <a:t>While the issue of national health identifiers is somewhat controversial in the U.S., it's actually a non-issue in most other industrialized or developed countries. </a:t>
            </a:r>
          </a:p>
          <a:p>
            <a:pPr eaLnBrk="1" hangingPunct="1"/>
            <a:r>
              <a:rPr lang="en-US" sz="1000" kern="1200" dirty="0">
                <a:solidFill>
                  <a:schemeClr val="tx1"/>
                </a:solidFill>
                <a:effectLst/>
                <a:latin typeface="Arial" pitchFamily="34" charset="0"/>
                <a:ea typeface="+mn-ea"/>
                <a:cs typeface="Arial" pitchFamily="34" charset="0"/>
              </a:rPr>
              <a:t>For example, in New Zealand there is a National Health Index. Not only is that index used for all health purposes, there is also a web site that describes why that index exists, why it's important, and what the government does to protect privacy. The URL for the website is listed on the references slide. </a:t>
            </a:r>
          </a:p>
          <a:p>
            <a:pPr eaLnBrk="1" hangingPunct="1"/>
            <a:r>
              <a:rPr lang="en-US" sz="1000" kern="1200" dirty="0">
                <a:solidFill>
                  <a:schemeClr val="tx1"/>
                </a:solidFill>
                <a:effectLst/>
                <a:latin typeface="Arial" pitchFamily="34" charset="0"/>
                <a:ea typeface="+mn-ea"/>
                <a:cs typeface="Arial" pitchFamily="34" charset="0"/>
              </a:rPr>
              <a:t>The country of Iceland also has a national identifier, and its health sector database is the home of many genetic studies. In fact, there is also a national genetic database in Iceland. </a:t>
            </a:r>
          </a:p>
          <a:p>
            <a:pPr eaLnBrk="1" hangingPunct="1"/>
            <a:r>
              <a:rPr lang="en-US" sz="1000" kern="1200" dirty="0">
                <a:solidFill>
                  <a:schemeClr val="tx1"/>
                </a:solidFill>
                <a:effectLst/>
                <a:latin typeface="Arial" pitchFamily="34" charset="0"/>
                <a:ea typeface="+mn-ea"/>
                <a:cs typeface="Arial" pitchFamily="34" charset="0"/>
              </a:rPr>
              <a:t>In Singapore, all citizens have a national registration identity card and all long-term visitors get a foreign identification number. These are national numbers that are used for everything and not just health care, and most Western European countries also use national patient identifiers without much controversy.</a:t>
            </a:r>
            <a:endParaRPr lang="en-US" dirty="0">
              <a:latin typeface="Times New Roman" charset="0"/>
            </a:endParaRP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12</a:t>
            </a:fld>
            <a:endParaRPr lang="en-US" altLang="en-US" dirty="0"/>
          </a:p>
        </p:txBody>
      </p:sp>
    </p:spTree>
    <p:extLst>
      <p:ext uri="{BB962C8B-B14F-4D97-AF65-F5344CB8AC3E}">
        <p14:creationId xmlns:p14="http://schemas.microsoft.com/office/powerpoint/2010/main" val="3388710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Should there be government-issued patient identifiers in the United States? This was actually mandated by the original </a:t>
            </a:r>
            <a:r>
              <a:rPr lang="en-US" sz="1000" kern="1200" dirty="0" err="1">
                <a:solidFill>
                  <a:schemeClr val="tx1"/>
                </a:solidFill>
                <a:effectLst/>
                <a:latin typeface="Arial" pitchFamily="34" charset="0"/>
                <a:ea typeface="+mn-ea"/>
                <a:cs typeface="Arial" pitchFamily="34" charset="0"/>
              </a:rPr>
              <a:t>HIPPA</a:t>
            </a:r>
            <a:r>
              <a:rPr lang="en-US" sz="1000" kern="1200" dirty="0">
                <a:solidFill>
                  <a:schemeClr val="tx1"/>
                </a:solidFill>
                <a:effectLst/>
                <a:latin typeface="Arial" pitchFamily="34" charset="0"/>
                <a:ea typeface="+mn-ea"/>
                <a:cs typeface="Arial" pitchFamily="34" charset="0"/>
              </a:rPr>
              <a:t> legislation back in the mid-1990s. But there was tremendous political pushback and that requirement was postponed and eventually abandoned. Some have suggested we already have a national identifier in the United States, the Social Security number. Why don’t we use it? For many years, the Veterans Administration did use the Social Security number as its patient record number. However, the U.S. Social Security number, as you’ll see in a minute, is a poor identifier, so even if we desired a national health identifier, it should probably not be the Social Security number.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There are a number of technical issues related to Social Security numbers. First, there are many duplicates, estimated to be up to 3 to 5% of all numbers. Second, when someone dies, their Social Security number is eventually recycled and assigned to someone else. There's no check digit in the Social Security number that enables a checksum process to validate a Social Security number when it's transmitted. The Social Security Number is used for many other purposes and for that reason alone, it should not be used for health care identification. The social security number has even been found to de-identify individuals in public health data sources, which</a:t>
            </a:r>
            <a:r>
              <a:rPr lang="en-US" sz="1000" kern="1200" baseline="0" dirty="0">
                <a:solidFill>
                  <a:schemeClr val="tx1"/>
                </a:solidFill>
                <a:effectLst/>
                <a:latin typeface="Arial" pitchFamily="34" charset="0"/>
                <a:ea typeface="+mn-ea"/>
                <a:cs typeface="Arial" pitchFamily="34" charset="0"/>
              </a:rPr>
              <a:t> means </a:t>
            </a:r>
            <a:r>
              <a:rPr lang="en-US" sz="1000" kern="1200" dirty="0">
                <a:solidFill>
                  <a:schemeClr val="tx1"/>
                </a:solidFill>
                <a:effectLst/>
                <a:latin typeface="Arial" pitchFamily="34" charset="0"/>
                <a:ea typeface="+mn-ea"/>
                <a:cs typeface="Arial" pitchFamily="34" charset="0"/>
              </a:rPr>
              <a:t>when you have enough different sources of information you can actually start to identify people. Some have suggested that there be voluntary identifiers, with those agreeing to the value of a national health identifier voluntarily signing a consent form and being assigned a voluntary national health identifier. There has actually been a standard developed for this but there has not been implementation of such a program.</a:t>
            </a: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13</a:t>
            </a:fld>
            <a:endParaRPr lang="en-US" altLang="en-US" dirty="0"/>
          </a:p>
        </p:txBody>
      </p:sp>
    </p:spTree>
    <p:extLst>
      <p:ext uri="{BB962C8B-B14F-4D97-AF65-F5344CB8AC3E}">
        <p14:creationId xmlns:p14="http://schemas.microsoft.com/office/powerpoint/2010/main" val="2999455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Others have argued that a national health identifier is unnecessary in the United States. Because it's politically infeasible, it's just, to quote Ferris, “not worth the fight”. There may be other ways to achieve the goal of having a national identifier, such as record linkage, which we will talk about in a moment. But others have argued back, saying that a unique patient identifier would reduce errors and improve system interoperability in the United States. The cost of such a system would not be cheap but would be offset by other improvements in health care. These same individuals argue that the risk of security breaches would not significantly increase, that most security breaches tend to be computer media that are lost or broken into.</a:t>
            </a: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14</a:t>
            </a:fld>
            <a:endParaRPr lang="en-US" altLang="en-US" dirty="0"/>
          </a:p>
        </p:txBody>
      </p:sp>
    </p:spTree>
    <p:extLst>
      <p:ext uri="{BB962C8B-B14F-4D97-AF65-F5344CB8AC3E}">
        <p14:creationId xmlns:p14="http://schemas.microsoft.com/office/powerpoint/2010/main" val="2699624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The alternative to a national identifier is the use of algorithmic matching that is; matching algorithms that link patient records based on various attributes, such as name, address, date of birth, phone number, gender et cetera. There are three major algorithmic matching approaches that are used: deterministic, fuzzy, and probabilistic. Note that these are not necessarily mutually exclusive.</a:t>
            </a:r>
            <a:endParaRPr lang="en-US" dirty="0">
              <a:latin typeface="Times New Roman" charset="0"/>
            </a:endParaRP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15</a:t>
            </a:fld>
            <a:endParaRPr lang="en-US" altLang="en-US" dirty="0"/>
          </a:p>
        </p:txBody>
      </p:sp>
    </p:spTree>
    <p:extLst>
      <p:ext uri="{BB962C8B-B14F-4D97-AF65-F5344CB8AC3E}">
        <p14:creationId xmlns:p14="http://schemas.microsoft.com/office/powerpoint/2010/main" val="2281544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The matching process results in a match, a possible match - where there may need to be human intervention to determine whether a match is truly present or not -, or a non-match. There is a trade-off between false positives and false negatives, and usually the use case prioritizes the trade-off.</a:t>
            </a:r>
          </a:p>
          <a:p>
            <a:pPr eaLnBrk="1" hangingPunct="1"/>
            <a:endParaRPr lang="en-US" dirty="0">
              <a:latin typeface="Times New Roman" charset="0"/>
            </a:endParaRP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16</a:t>
            </a:fld>
            <a:endParaRPr lang="en-US" altLang="en-US" dirty="0"/>
          </a:p>
        </p:txBody>
      </p:sp>
    </p:spTree>
    <p:extLst>
      <p:ext uri="{BB962C8B-B14F-4D97-AF65-F5344CB8AC3E}">
        <p14:creationId xmlns:p14="http://schemas.microsoft.com/office/powerpoint/2010/main" val="17431717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In the algorithmic matching process, there are a series of steps. First, the data undergoes a preparation or cleaning process. Next is the detection of errors and deviations, looking at the field comparators. This is followed by the separation of likely from unlikely matches, sometimes called blocking. Finally is the configuring of matching algorithms to classify record pairs as whether or not they reflect the same individual or entity with regards to algorithmic matching.</a:t>
            </a: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17</a:t>
            </a:fld>
            <a:endParaRPr lang="en-US" altLang="en-US" dirty="0"/>
          </a:p>
        </p:txBody>
      </p:sp>
    </p:spTree>
    <p:extLst>
      <p:ext uri="{BB962C8B-B14F-4D97-AF65-F5344CB8AC3E}">
        <p14:creationId xmlns:p14="http://schemas.microsoft.com/office/powerpoint/2010/main" val="9481875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There are also a number of data quality issues in the algorithmic matching process. Data errors take several different forms. There are phonetic errors where a word or name has multiple spoken representations such as the name Hersh, which may be spelled Hersch or Hirsch. There are also common typographical errors that occur when data is entered. As a result, there may be omitted, inserted, or transposed characters. For example, the word h-e-r may be transposed to form e-h-r. Or a letter may be omitted, such as h-r. Finally, there may be morphological confusion from data entry with characters that have a similar appearance, such as the digit zero and the letter O or the letter L and the letter uppercase I.</a:t>
            </a:r>
          </a:p>
          <a:p>
            <a:endParaRPr lang="en-US" dirty="0"/>
          </a:p>
        </p:txBody>
      </p:sp>
      <p:sp>
        <p:nvSpPr>
          <p:cNvPr id="4" name="Slide Number Placeholder 3"/>
          <p:cNvSpPr>
            <a:spLocks noGrp="1"/>
          </p:cNvSpPr>
          <p:nvPr>
            <p:ph type="sldNum" sz="quarter" idx="10"/>
          </p:nvPr>
        </p:nvSpPr>
        <p:spPr/>
        <p:txBody>
          <a:bodyPr/>
          <a:lstStyle/>
          <a:p>
            <a:fld id="{3EC7C287-A549-F349-B95A-DE51FC0A3244}" type="slidenum">
              <a:rPr lang="en-US" smtClean="0"/>
              <a:pPr/>
              <a:t>18</a:t>
            </a:fld>
            <a:endParaRPr lang="en-US" dirty="0"/>
          </a:p>
        </p:txBody>
      </p:sp>
    </p:spTree>
    <p:extLst>
      <p:ext uri="{BB962C8B-B14F-4D97-AF65-F5344CB8AC3E}">
        <p14:creationId xmlns:p14="http://schemas.microsoft.com/office/powerpoint/2010/main" val="3055286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Another data quality issue is that some personal traits change over time. Individuals may change their name for a variety of reasons, most commonly through marriage or divorce. Address changes as well.</a:t>
            </a:r>
            <a:r>
              <a:rPr lang="en-US" sz="1000" kern="1200" baseline="0" dirty="0">
                <a:solidFill>
                  <a:schemeClr val="tx1"/>
                </a:solidFill>
                <a:effectLst/>
                <a:latin typeface="Arial" pitchFamily="34" charset="0"/>
                <a:ea typeface="+mn-ea"/>
                <a:cs typeface="Arial" pitchFamily="34" charset="0"/>
              </a:rPr>
              <a:t> I</a:t>
            </a:r>
            <a:r>
              <a:rPr lang="en-US" sz="1000" kern="1200" dirty="0">
                <a:solidFill>
                  <a:schemeClr val="tx1"/>
                </a:solidFill>
                <a:effectLst/>
                <a:latin typeface="Arial" pitchFamily="34" charset="0"/>
                <a:ea typeface="+mn-ea"/>
                <a:cs typeface="Arial" pitchFamily="34" charset="0"/>
              </a:rPr>
              <a:t>n a given year about 11 to 15% of all Americans change their address. There are also cultural variations in how names are spelled. There may be the use of multiple family names, or there may be differences in name order. They may also be differences in the particles that are used, such as M-c</a:t>
            </a:r>
            <a:r>
              <a:rPr lang="en-US" sz="1000" kern="1200" baseline="0" dirty="0">
                <a:solidFill>
                  <a:schemeClr val="tx1"/>
                </a:solidFill>
                <a:effectLst/>
                <a:latin typeface="Arial" pitchFamily="34" charset="0"/>
                <a:ea typeface="+mn-ea"/>
                <a:cs typeface="Arial" pitchFamily="34" charset="0"/>
              </a:rPr>
              <a:t> or m-a-c, </a:t>
            </a:r>
            <a:r>
              <a:rPr lang="en-US" sz="1000" kern="1200" dirty="0">
                <a:solidFill>
                  <a:schemeClr val="tx1"/>
                </a:solidFill>
                <a:effectLst/>
                <a:latin typeface="Arial" pitchFamily="34" charset="0"/>
                <a:ea typeface="+mn-ea"/>
                <a:cs typeface="Arial" pitchFamily="34" charset="0"/>
              </a:rPr>
              <a:t>d-a or d-e, and a variety of other variations in names. Finally, there are different formats for dates. We may use the names of months. There may be different order between year, month, and date. There may also be differences in the year, such as the use of two digits or four digits.</a:t>
            </a: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19</a:t>
            </a:fld>
            <a:endParaRPr lang="en-US" altLang="en-US" dirty="0"/>
          </a:p>
        </p:txBody>
      </p:sp>
    </p:spTree>
    <p:extLst>
      <p:ext uri="{BB962C8B-B14F-4D97-AF65-F5344CB8AC3E}">
        <p14:creationId xmlns:p14="http://schemas.microsoft.com/office/powerpoint/2010/main" val="2985951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The learning objectives for this unit, Patient Identification,</a:t>
            </a:r>
            <a:r>
              <a:rPr lang="en-US" sz="1000" kern="1200" baseline="0" dirty="0">
                <a:solidFill>
                  <a:schemeClr val="tx1"/>
                </a:solidFill>
                <a:effectLst/>
                <a:latin typeface="Arial" pitchFamily="34" charset="0"/>
                <a:ea typeface="+mn-ea"/>
                <a:cs typeface="Arial" pitchFamily="34" charset="0"/>
              </a:rPr>
              <a:t> are to:</a:t>
            </a:r>
            <a:endParaRPr lang="en-US" sz="1000" kern="1200" dirty="0">
              <a:solidFill>
                <a:schemeClr val="tx1"/>
              </a:solidFill>
              <a:effectLst/>
              <a:latin typeface="Arial" pitchFamily="34" charset="0"/>
              <a:ea typeface="+mn-ea"/>
              <a:cs typeface="Arial" pitchFamily="34" charset="0"/>
            </a:endParaRPr>
          </a:p>
          <a:p>
            <a:pPr marL="171450" indent="-171450">
              <a:buFont typeface="Arial" panose="020B0604020202020204" pitchFamily="34" charset="0"/>
              <a:buChar char="•"/>
            </a:pPr>
            <a:r>
              <a:rPr lang="en-US" sz="1000" kern="1200" dirty="0">
                <a:solidFill>
                  <a:schemeClr val="tx1"/>
                </a:solidFill>
                <a:effectLst/>
                <a:latin typeface="Arial" pitchFamily="34" charset="0"/>
                <a:ea typeface="+mn-ea"/>
                <a:cs typeface="Arial" pitchFamily="34" charset="0"/>
              </a:rPr>
              <a:t>Define the key attributes of patient identifiers</a:t>
            </a:r>
          </a:p>
          <a:p>
            <a:pPr marL="171450" indent="-171450">
              <a:buFont typeface="Arial" panose="020B0604020202020204" pitchFamily="34" charset="0"/>
              <a:buChar char="•"/>
            </a:pPr>
            <a:r>
              <a:rPr lang="en-US" sz="1000" kern="1200" dirty="0">
                <a:solidFill>
                  <a:schemeClr val="tx1"/>
                </a:solidFill>
                <a:effectLst/>
                <a:latin typeface="Arial" pitchFamily="34" charset="0"/>
                <a:ea typeface="+mn-ea"/>
                <a:cs typeface="Arial" pitchFamily="34" charset="0"/>
              </a:rPr>
              <a:t>Describe the challenges of duplicate and overlaid records</a:t>
            </a:r>
          </a:p>
          <a:p>
            <a:pPr marL="171450" indent="-171450">
              <a:buFont typeface="Arial" panose="020B0604020202020204" pitchFamily="34" charset="0"/>
              <a:buChar char="•"/>
            </a:pPr>
            <a:r>
              <a:rPr lang="en-US" sz="1000" kern="1200" dirty="0">
                <a:solidFill>
                  <a:schemeClr val="tx1"/>
                </a:solidFill>
                <a:effectLst/>
                <a:latin typeface="Arial" pitchFamily="34" charset="0"/>
                <a:ea typeface="+mn-ea"/>
                <a:cs typeface="Arial" pitchFamily="34" charset="0"/>
              </a:rPr>
              <a:t>Discuss the pros and cons of standard identifiers vs. linking records</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a:t>
            </a:fld>
            <a:endParaRPr lang="en-US" altLang="en-US" dirty="0"/>
          </a:p>
        </p:txBody>
      </p:sp>
    </p:spTree>
    <p:extLst>
      <p:ext uri="{BB962C8B-B14F-4D97-AF65-F5344CB8AC3E}">
        <p14:creationId xmlns:p14="http://schemas.microsoft.com/office/powerpoint/2010/main" val="7414010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After the data is cleaned and in as standardized a form as possible, it undergoes the field comparison process to determine whether there is a match. In deterministic matching, matching is based on rules for exact or close matching of one or more the fields. Sometimes there is the use of fuzzy methods that allow some range of disagreement among the fields. For example, the birth may be allowed within a certain period of time such as within several months, or there might be common variations in names such as nicknames. There are also probabilistic methods that use string comparators for one or more fields, with some measure of similarity that has a cutoff threshold to designate whether or not there is a match.</a:t>
            </a:r>
          </a:p>
        </p:txBody>
      </p:sp>
      <p:sp>
        <p:nvSpPr>
          <p:cNvPr id="4" name="Slide Number Placeholder 3"/>
          <p:cNvSpPr>
            <a:spLocks noGrp="1"/>
          </p:cNvSpPr>
          <p:nvPr>
            <p:ph type="sldNum" sz="quarter" idx="10"/>
          </p:nvPr>
        </p:nvSpPr>
        <p:spPr/>
        <p:txBody>
          <a:bodyPr/>
          <a:lstStyle/>
          <a:p>
            <a:fld id="{3EC7C287-A549-F349-B95A-DE51FC0A3244}" type="slidenum">
              <a:rPr lang="en-US" smtClean="0"/>
              <a:pPr/>
              <a:t>20</a:t>
            </a:fld>
            <a:endParaRPr lang="en-US" dirty="0"/>
          </a:p>
        </p:txBody>
      </p:sp>
    </p:spTree>
    <p:extLst>
      <p:ext uri="{BB962C8B-B14F-4D97-AF65-F5344CB8AC3E}">
        <p14:creationId xmlns:p14="http://schemas.microsoft.com/office/powerpoint/2010/main" val="2823668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There has been a fair amount of research over the years to investigate different probabilistic</a:t>
            </a:r>
            <a:r>
              <a:rPr lang="en-US" sz="1000" kern="1200" baseline="0" dirty="0">
                <a:solidFill>
                  <a:schemeClr val="tx1"/>
                </a:solidFill>
                <a:effectLst/>
                <a:latin typeface="Arial" pitchFamily="34" charset="0"/>
                <a:ea typeface="+mn-ea"/>
                <a:cs typeface="Arial" pitchFamily="34" charset="0"/>
              </a:rPr>
              <a:t> matching </a:t>
            </a:r>
            <a:r>
              <a:rPr lang="en-US" sz="1000" kern="1200" dirty="0">
                <a:solidFill>
                  <a:schemeClr val="tx1"/>
                </a:solidFill>
                <a:effectLst/>
                <a:latin typeface="Arial" pitchFamily="34" charset="0"/>
                <a:ea typeface="+mn-ea"/>
                <a:cs typeface="Arial" pitchFamily="34" charset="0"/>
              </a:rPr>
              <a:t>methods and some of these methods are used in operational situations, in particular in health information exchange. Many of these methods have relatively high levels of accuracy. The best methods are determined by the most desired attribute. For example, the process might have the highest sensitivity desired, that is, the largest number of matches. In the investigation of different approaches by </a:t>
            </a:r>
            <a:r>
              <a:rPr lang="en-US" sz="1000" kern="1200" dirty="0" err="1">
                <a:solidFill>
                  <a:schemeClr val="tx1"/>
                </a:solidFill>
                <a:effectLst/>
                <a:latin typeface="Arial" pitchFamily="34" charset="0"/>
                <a:ea typeface="+mn-ea"/>
                <a:cs typeface="Arial" pitchFamily="34" charset="0"/>
              </a:rPr>
              <a:t>Grannis</a:t>
            </a:r>
            <a:r>
              <a:rPr lang="en-US" sz="1000" kern="1200" dirty="0">
                <a:solidFill>
                  <a:schemeClr val="tx1"/>
                </a:solidFill>
                <a:effectLst/>
                <a:latin typeface="Arial" pitchFamily="34" charset="0"/>
                <a:ea typeface="+mn-ea"/>
                <a:cs typeface="Arial" pitchFamily="34" charset="0"/>
              </a:rPr>
              <a:t> and colleagues, the </a:t>
            </a:r>
            <a:r>
              <a:rPr lang="en-US" sz="1000" kern="1200" dirty="0" err="1">
                <a:solidFill>
                  <a:schemeClr val="tx1"/>
                </a:solidFill>
                <a:effectLst/>
                <a:latin typeface="Arial" pitchFamily="34" charset="0"/>
                <a:ea typeface="+mn-ea"/>
                <a:cs typeface="Arial" pitchFamily="34" charset="0"/>
              </a:rPr>
              <a:t>Jaro</a:t>
            </a:r>
            <a:r>
              <a:rPr lang="en-US" sz="1000" kern="1200" dirty="0">
                <a:solidFill>
                  <a:schemeClr val="tx1"/>
                </a:solidFill>
                <a:effectLst/>
                <a:latin typeface="Arial" pitchFamily="34" charset="0"/>
                <a:ea typeface="+mn-ea"/>
                <a:cs typeface="Arial" pitchFamily="34" charset="0"/>
              </a:rPr>
              <a:t>-Winkler comparator was found to be the best approach for high sensitivity. However sometimes specificity is more important because we don't want a false match. In these situations, we may look at what performs best as a combination of sensitivity and specificity, in other words, what has the best area under the sensitivity-specificity curve,</a:t>
            </a:r>
            <a:r>
              <a:rPr lang="en-US" sz="1000" kern="1200" baseline="0" dirty="0">
                <a:solidFill>
                  <a:schemeClr val="tx1"/>
                </a:solidFill>
                <a:effectLst/>
                <a:latin typeface="Arial" pitchFamily="34" charset="0"/>
                <a:ea typeface="+mn-ea"/>
                <a:cs typeface="Arial" pitchFamily="34" charset="0"/>
              </a:rPr>
              <a:t> which measures the trade-off between false negatives and false positives</a:t>
            </a:r>
            <a:r>
              <a:rPr lang="en-US" sz="1000" kern="1200" dirty="0">
                <a:solidFill>
                  <a:schemeClr val="tx1"/>
                </a:solidFill>
                <a:effectLst/>
                <a:latin typeface="Arial" pitchFamily="34" charset="0"/>
                <a:ea typeface="+mn-ea"/>
                <a:cs typeface="Arial" pitchFamily="34" charset="0"/>
              </a:rPr>
              <a:t>. For these situations, the longest common substring and the root mean square of multiple scores have given the best results. There is still research required for problems with non-standardized or dirty data as well as missing data.</a:t>
            </a: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21</a:t>
            </a:fld>
            <a:endParaRPr lang="en-US" altLang="en-US" dirty="0"/>
          </a:p>
        </p:txBody>
      </p:sp>
    </p:spTree>
    <p:extLst>
      <p:ext uri="{BB962C8B-B14F-4D97-AF65-F5344CB8AC3E}">
        <p14:creationId xmlns:p14="http://schemas.microsoft.com/office/powerpoint/2010/main" val="40838980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A report from the Office of the National Coordinator for Health IT looked at the current state of patient record matching and noted that accurate patient record-matching was an imperative due to issues of patient safety, care coordination, and data quality. The report noted that the current state-of-the-art record matching worked relatively well but would benefit from standardizing patient-identifying attributes in electronic health records and other data sources. For example, having standards for the first or given, the middle or second given, and last or family names would be very useful, as would be the standardizing of suffixes, the standardizing of birth dates, and even times. It would also be helpful to use a standardized international format for current and historical addresses, including known phone numbers, and using standards to represent gender. This report also noted that there should be a process for handling changes when names, addresses, and other attributes change across the health care system.</a:t>
            </a:r>
            <a:endParaRPr lang="en-US" dirty="0"/>
          </a:p>
        </p:txBody>
      </p:sp>
      <p:sp>
        <p:nvSpPr>
          <p:cNvPr id="4" name="Slide Number Placeholder 3"/>
          <p:cNvSpPr>
            <a:spLocks noGrp="1"/>
          </p:cNvSpPr>
          <p:nvPr>
            <p:ph type="sldNum" sz="quarter" idx="10"/>
          </p:nvPr>
        </p:nvSpPr>
        <p:spPr/>
        <p:txBody>
          <a:bodyPr/>
          <a:lstStyle/>
          <a:p>
            <a:fld id="{3EC7C287-A549-F349-B95A-DE51FC0A3244}" type="slidenum">
              <a:rPr lang="en-US" smtClean="0"/>
              <a:pPr/>
              <a:t>22</a:t>
            </a:fld>
            <a:endParaRPr lang="en-US" dirty="0"/>
          </a:p>
        </p:txBody>
      </p:sp>
    </p:spTree>
    <p:extLst>
      <p:ext uri="{BB962C8B-B14F-4D97-AF65-F5344CB8AC3E}">
        <p14:creationId xmlns:p14="http://schemas.microsoft.com/office/powerpoint/2010/main" val="226000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This concludes lecture a of patient identification. In this lecture, we saw that patient identifiers, including national identifiers, have benefits and risks. Methods for linking patient records algorithmically work well, but can be challenged by data standard, data quality, and inconclusive matches.</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23</a:t>
            </a:fld>
            <a:endParaRPr lang="en-US" altLang="en-US" dirty="0"/>
          </a:p>
        </p:txBody>
      </p:sp>
    </p:spTree>
    <p:extLst>
      <p:ext uri="{BB962C8B-B14F-4D97-AF65-F5344CB8AC3E}">
        <p14:creationId xmlns:p14="http://schemas.microsoft.com/office/powerpoint/2010/main" val="395098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No Audio. </a:t>
            </a: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24</a:t>
            </a:fld>
            <a:endParaRPr lang="en-US" altLang="en-US" dirty="0"/>
          </a:p>
        </p:txBody>
      </p:sp>
    </p:spTree>
    <p:extLst>
      <p:ext uri="{BB962C8B-B14F-4D97-AF65-F5344CB8AC3E}">
        <p14:creationId xmlns:p14="http://schemas.microsoft.com/office/powerpoint/2010/main" val="1972881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No Audio. </a:t>
            </a: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25</a:t>
            </a:fld>
            <a:endParaRPr lang="en-US" altLang="en-US" dirty="0"/>
          </a:p>
        </p:txBody>
      </p:sp>
    </p:spTree>
    <p:extLst>
      <p:ext uri="{BB962C8B-B14F-4D97-AF65-F5344CB8AC3E}">
        <p14:creationId xmlns:p14="http://schemas.microsoft.com/office/powerpoint/2010/main" val="5402610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 audio</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26</a:t>
            </a:fld>
            <a:endParaRPr lang="en-US" altLang="en-US" dirty="0"/>
          </a:p>
        </p:txBody>
      </p:sp>
    </p:spTree>
    <p:extLst>
      <p:ext uri="{BB962C8B-B14F-4D97-AF65-F5344CB8AC3E}">
        <p14:creationId xmlns:p14="http://schemas.microsoft.com/office/powerpoint/2010/main" val="9278980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 audio</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27</a:t>
            </a:fld>
            <a:endParaRPr lang="en-US" altLang="en-US" dirty="0"/>
          </a:p>
        </p:txBody>
      </p:sp>
    </p:spTree>
    <p:extLst>
      <p:ext uri="{BB962C8B-B14F-4D97-AF65-F5344CB8AC3E}">
        <p14:creationId xmlns:p14="http://schemas.microsoft.com/office/powerpoint/2010/main" val="36688387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 audio</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28</a:t>
            </a:fld>
            <a:endParaRPr lang="en-US" altLang="en-US" dirty="0"/>
          </a:p>
        </p:txBody>
      </p:sp>
    </p:spTree>
    <p:extLst>
      <p:ext uri="{BB962C8B-B14F-4D97-AF65-F5344CB8AC3E}">
        <p14:creationId xmlns:p14="http://schemas.microsoft.com/office/powerpoint/2010/main" val="9887861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No audio</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29</a:t>
            </a:fld>
            <a:endParaRPr lang="en-US" altLang="en-US" dirty="0"/>
          </a:p>
        </p:txBody>
      </p:sp>
    </p:spTree>
    <p:extLst>
      <p:ext uri="{BB962C8B-B14F-4D97-AF65-F5344CB8AC3E}">
        <p14:creationId xmlns:p14="http://schemas.microsoft.com/office/powerpoint/2010/main" val="58221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000" kern="1200" dirty="0">
                <a:solidFill>
                  <a:schemeClr val="tx1"/>
                </a:solidFill>
                <a:effectLst/>
                <a:latin typeface="Arial" pitchFamily="34" charset="0"/>
                <a:ea typeface="+mn-ea"/>
                <a:cs typeface="Arial" pitchFamily="34" charset="0"/>
              </a:rPr>
              <a:t>Describe the methods used for patient record-matching</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000" kern="1200" dirty="0">
                <a:solidFill>
                  <a:schemeClr val="tx1"/>
                </a:solidFill>
                <a:effectLst/>
                <a:latin typeface="Arial" pitchFamily="34" charset="0"/>
                <a:ea typeface="+mn-ea"/>
                <a:cs typeface="Arial" pitchFamily="34" charset="0"/>
              </a:rPr>
              <a:t>Match a sample set of patient records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000" kern="1200" dirty="0">
                <a:solidFill>
                  <a:schemeClr val="tx1"/>
                </a:solidFill>
                <a:effectLst/>
                <a:latin typeface="Arial" pitchFamily="34" charset="0"/>
                <a:ea typeface="+mn-ea"/>
                <a:cs typeface="Arial" pitchFamily="34" charset="0"/>
              </a:rPr>
              <a:t>And discuss the benefits and limitations of de-identified data</a:t>
            </a:r>
          </a:p>
          <a:p>
            <a:r>
              <a:rPr lang="en-US" altLang="en-US" dirty="0">
                <a:ea typeface="ＭＳ Ｐゴシック" panose="020B0600070205080204" pitchFamily="34" charset="-128"/>
              </a:rPr>
              <a:t> </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a:t>
            </a:fld>
            <a:endParaRPr lang="en-US" altLang="en-US" dirty="0"/>
          </a:p>
        </p:txBody>
      </p:sp>
    </p:spTree>
    <p:extLst>
      <p:ext uri="{BB962C8B-B14F-4D97-AF65-F5344CB8AC3E}">
        <p14:creationId xmlns:p14="http://schemas.microsoft.com/office/powerpoint/2010/main" val="1198882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In this lecture, we will talk about patient identifiers, we will discuss duplicate and overlaid records, explain standard identifiers and record linkage methods. In the next lecture of this unit, we will discuss the value and limitations of the identification of data.</a:t>
            </a:r>
            <a:endParaRPr lang="en-US" dirty="0">
              <a:latin typeface="Times New Roman" charset="0"/>
            </a:endParaRP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4</a:t>
            </a:fld>
            <a:endParaRPr lang="en-US" altLang="en-US" dirty="0"/>
          </a:p>
        </p:txBody>
      </p:sp>
    </p:spTree>
    <p:extLst>
      <p:ext uri="{BB962C8B-B14F-4D97-AF65-F5344CB8AC3E}">
        <p14:creationId xmlns:p14="http://schemas.microsoft.com/office/powerpoint/2010/main" val="1779452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There are both benefits and risks for patient identifiers. The most important benefit is the easy linkage of records. The ability to connect records from different episodes of care and across different organizations facilitates tasks such as health information exchange. Patient identifiers also reduce errors and costs that arise from duplicate and overlaid records. </a:t>
            </a:r>
            <a:endParaRPr lang="en-US" dirty="0">
              <a:latin typeface="Times New Roman" charset="0"/>
            </a:endParaRP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5</a:t>
            </a:fld>
            <a:endParaRPr lang="en-US" altLang="en-US" dirty="0"/>
          </a:p>
        </p:txBody>
      </p:sp>
    </p:spTree>
    <p:extLst>
      <p:ext uri="{BB962C8B-B14F-4D97-AF65-F5344CB8AC3E}">
        <p14:creationId xmlns:p14="http://schemas.microsoft.com/office/powerpoint/2010/main" val="2222477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What are the risks of patient identifiers? There is actually the same easy linkage of records, which potentially compromises privacy and confidentiality.</a:t>
            </a:r>
            <a:endParaRPr lang="en-US" dirty="0">
              <a:latin typeface="Times New Roman" charset="0"/>
            </a:endParaRP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6</a:t>
            </a:fld>
            <a:endParaRPr lang="en-US" altLang="en-US" dirty="0"/>
          </a:p>
        </p:txBody>
      </p:sp>
    </p:spTree>
    <p:extLst>
      <p:ext uri="{BB962C8B-B14F-4D97-AF65-F5344CB8AC3E}">
        <p14:creationId xmlns:p14="http://schemas.microsoft.com/office/powerpoint/2010/main" val="1066862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We know that there are challenges with both duplicate and overlaid records. Duplicate records are when more than one record exists for patient, whereas overlaid records are when more than one patient is mapped into the same record. </a:t>
            </a:r>
          </a:p>
        </p:txBody>
      </p:sp>
      <p:sp>
        <p:nvSpPr>
          <p:cNvPr id="4" name="Slide Number Placeholder 3"/>
          <p:cNvSpPr>
            <a:spLocks noGrp="1"/>
          </p:cNvSpPr>
          <p:nvPr>
            <p:ph type="sldNum" sz="quarter" idx="10"/>
          </p:nvPr>
        </p:nvSpPr>
        <p:spPr/>
        <p:txBody>
          <a:bodyPr/>
          <a:lstStyle/>
          <a:p>
            <a:fld id="{3EC7C287-A549-F349-B95A-DE51FC0A3244}" type="slidenum">
              <a:rPr lang="en-US" smtClean="0"/>
              <a:pPr/>
              <a:t>7</a:t>
            </a:fld>
            <a:endParaRPr lang="en-US" dirty="0"/>
          </a:p>
        </p:txBody>
      </p:sp>
    </p:spTree>
    <p:extLst>
      <p:ext uri="{BB962C8B-B14F-4D97-AF65-F5344CB8AC3E}">
        <p14:creationId xmlns:p14="http://schemas.microsoft.com/office/powerpoint/2010/main" val="1653743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One study over a decade ago identified that errors in patient identifiers compromise the quality of care and can be costly, noting an expense of about $4500 to correct duplicate patient records in an operating room and taking 325 minutes of work of those in the health care system. The cost was found to increase with the length of time that the error was not identified. </a:t>
            </a:r>
          </a:p>
          <a:p>
            <a:endParaRPr lang="en-US" sz="1000" kern="1200" dirty="0">
              <a:solidFill>
                <a:schemeClr val="tx1"/>
              </a:solidFill>
              <a:effectLst/>
              <a:latin typeface="Arial" pitchFamily="34" charset="0"/>
              <a:ea typeface="+mn-ea"/>
              <a:cs typeface="Arial" pitchFamily="34" charset="0"/>
            </a:endParaRPr>
          </a:p>
          <a:p>
            <a:r>
              <a:rPr lang="en-US" sz="1000" kern="1200" dirty="0">
                <a:solidFill>
                  <a:schemeClr val="tx1"/>
                </a:solidFill>
                <a:effectLst/>
                <a:latin typeface="Arial" pitchFamily="34" charset="0"/>
                <a:ea typeface="+mn-ea"/>
                <a:cs typeface="Arial" pitchFamily="34" charset="0"/>
              </a:rPr>
              <a:t>More recently, it has been shown that duplicate records are more likely to be associated with missed abnormal test results. </a:t>
            </a:r>
          </a:p>
        </p:txBody>
      </p:sp>
      <p:sp>
        <p:nvSpPr>
          <p:cNvPr id="4" name="Slide Number Placeholder 3"/>
          <p:cNvSpPr>
            <a:spLocks noGrp="1"/>
          </p:cNvSpPr>
          <p:nvPr>
            <p:ph type="sldNum" sz="quarter" idx="10"/>
          </p:nvPr>
        </p:nvSpPr>
        <p:spPr/>
        <p:txBody>
          <a:bodyPr/>
          <a:lstStyle/>
          <a:p>
            <a:fld id="{3EC7C287-A549-F349-B95A-DE51FC0A3244}" type="slidenum">
              <a:rPr lang="en-US" smtClean="0"/>
              <a:pPr/>
              <a:t>8</a:t>
            </a:fld>
            <a:endParaRPr lang="en-US" dirty="0"/>
          </a:p>
        </p:txBody>
      </p:sp>
    </p:spTree>
    <p:extLst>
      <p:ext uri="{BB962C8B-B14F-4D97-AF65-F5344CB8AC3E}">
        <p14:creationId xmlns:p14="http://schemas.microsoft.com/office/powerpoint/2010/main" val="3057941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In one analysis of five large academic medical centers, it was found that the occurrence of patients who have the same first and last name was anywhere from 16 to 40%, although it was reduced when the date of birth was added. This analysis also found that these institutions have highly variable policies for how they prevent duplicate records, how they detect them, and how they remove them once they are found. These institutions also have different approaches to mitigating these errors when they do happen.</a:t>
            </a:r>
          </a:p>
        </p:txBody>
      </p:sp>
      <p:sp>
        <p:nvSpPr>
          <p:cNvPr id="4" name="Slide Number Placeholder 3"/>
          <p:cNvSpPr>
            <a:spLocks noGrp="1"/>
          </p:cNvSpPr>
          <p:nvPr>
            <p:ph type="sldNum" sz="quarter" idx="10"/>
          </p:nvPr>
        </p:nvSpPr>
        <p:spPr/>
        <p:txBody>
          <a:bodyPr/>
          <a:lstStyle/>
          <a:p>
            <a:fld id="{3EC7C287-A549-F349-B95A-DE51FC0A3244}" type="slidenum">
              <a:rPr lang="en-US" smtClean="0"/>
              <a:pPr/>
              <a:t>9</a:t>
            </a:fld>
            <a:endParaRPr lang="en-US" dirty="0"/>
          </a:p>
        </p:txBody>
      </p:sp>
    </p:spTree>
    <p:extLst>
      <p:ext uri="{BB962C8B-B14F-4D97-AF65-F5344CB8AC3E}">
        <p14:creationId xmlns:p14="http://schemas.microsoft.com/office/powerpoint/2010/main" val="149326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accessibility.psu.edu/microsoftoffice/powerpoint/" TargetMode="External"/><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C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130552"/>
            <a:ext cx="12192000" cy="1298448"/>
          </a:xfrm>
          <a:prstGeom prst="rect">
            <a:avLst/>
          </a:prstGeom>
        </p:spPr>
        <p:txBody>
          <a:bodyPr anchor="t"/>
          <a:lstStyle>
            <a:lvl1pPr algn="ctr">
              <a:defRPr sz="3600" b="0" baseline="0">
                <a:latin typeface="Verdana" pitchFamily="34" charset="0"/>
                <a:ea typeface="Verdana" pitchFamily="34" charset="0"/>
                <a:cs typeface="Verdana" pitchFamily="34" charset="0"/>
              </a:defRPr>
            </a:lvl1pPr>
          </a:lstStyle>
          <a:p>
            <a:r>
              <a:rPr lang="en-US" dirty="0"/>
              <a:t>Click to edit component title</a:t>
            </a:r>
          </a:p>
        </p:txBody>
      </p:sp>
      <p:sp>
        <p:nvSpPr>
          <p:cNvPr id="4" name="Text Placeholder 3"/>
          <p:cNvSpPr>
            <a:spLocks noGrp="1"/>
          </p:cNvSpPr>
          <p:nvPr>
            <p:ph type="body" sz="half" idx="2" hasCustomPrompt="1"/>
          </p:nvPr>
        </p:nvSpPr>
        <p:spPr>
          <a:xfrm>
            <a:off x="1828800" y="3517900"/>
            <a:ext cx="8534400" cy="762000"/>
          </a:xfrm>
          <a:prstGeom prst="rect">
            <a:avLst/>
          </a:prstGeom>
        </p:spPr>
        <p:txBody>
          <a:bodyPr/>
          <a:lstStyle>
            <a:lvl1pPr marL="0" indent="0" algn="ctr">
              <a:buNone/>
              <a:defRPr sz="3200" baseline="0">
                <a:latin typeface="+mj-lt"/>
                <a:ea typeface="Tahoma" pitchFamily="34" charset="0"/>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unit title</a:t>
            </a:r>
          </a:p>
        </p:txBody>
      </p:sp>
      <p:sp>
        <p:nvSpPr>
          <p:cNvPr id="11" name="Text Placeholder 10"/>
          <p:cNvSpPr>
            <a:spLocks noGrp="1"/>
          </p:cNvSpPr>
          <p:nvPr>
            <p:ph type="body" sz="quarter" idx="11" hasCustomPrompt="1"/>
          </p:nvPr>
        </p:nvSpPr>
        <p:spPr>
          <a:xfrm>
            <a:off x="1828800" y="4356100"/>
            <a:ext cx="8534400" cy="609600"/>
          </a:xfrm>
          <a:prstGeom prst="rect">
            <a:avLst/>
          </a:prstGeom>
        </p:spPr>
        <p:txBody>
          <a:bodyPr/>
          <a:lstStyle>
            <a:lvl1pPr algn="ctr">
              <a:buFontTx/>
              <a:buNone/>
              <a:defRPr>
                <a:latin typeface="+mj-lt"/>
                <a:cs typeface="Tahoma" pitchFamily="34" charset="0"/>
              </a:defRPr>
            </a:lvl1pPr>
          </a:lstStyle>
          <a:p>
            <a:pPr lvl="0"/>
            <a:r>
              <a:rPr lang="en-US" dirty="0"/>
              <a:t>Click to edit lecture title</a:t>
            </a:r>
          </a:p>
        </p:txBody>
      </p:sp>
      <p:sp>
        <p:nvSpPr>
          <p:cNvPr id="16" name="Text Placeholder 15"/>
          <p:cNvSpPr>
            <a:spLocks noGrp="1"/>
          </p:cNvSpPr>
          <p:nvPr>
            <p:ph type="body" sz="quarter" idx="12"/>
          </p:nvPr>
        </p:nvSpPr>
        <p:spPr>
          <a:xfrm>
            <a:off x="914400" y="5232400"/>
            <a:ext cx="10363200" cy="1219200"/>
          </a:xfrm>
          <a:prstGeom prst="rect">
            <a:avLst/>
          </a:prstGeom>
        </p:spPr>
        <p:txBody>
          <a:bodyPr/>
          <a:lstStyle>
            <a:lvl1pPr algn="ctr">
              <a:buNone/>
              <a:defRPr lang="en-US" sz="1200" i="1" dirty="0" smtClean="0">
                <a:ea typeface="Calibri"/>
                <a:cs typeface="Times New Roman"/>
              </a:defRPr>
            </a:lvl1pPr>
          </a:lstStyle>
          <a:p>
            <a:pPr lvl="0"/>
            <a:r>
              <a:rPr lang="en-US"/>
              <a:t>Click to edit Master text styles</a:t>
            </a:r>
          </a:p>
        </p:txBody>
      </p:sp>
      <p:sp>
        <p:nvSpPr>
          <p:cNvPr id="8" name="Slide Number Placeholder 4"/>
          <p:cNvSpPr>
            <a:spLocks noGrp="1"/>
          </p:cNvSpPr>
          <p:nvPr>
            <p:ph type="sldNum" sz="quarter" idx="4"/>
          </p:nvPr>
        </p:nvSpPr>
        <p:spPr>
          <a:xfrm>
            <a:off x="11345333" y="6263640"/>
            <a:ext cx="558800"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30819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C Referenc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ext Placeholder 1"/>
          <p:cNvSpPr>
            <a:spLocks noGrp="1"/>
          </p:cNvSpPr>
          <p:nvPr>
            <p:ph type="body" sz="quarter" idx="16"/>
          </p:nvPr>
        </p:nvSpPr>
        <p:spPr>
          <a:xfrm>
            <a:off x="609600" y="1600200"/>
            <a:ext cx="10972800" cy="1371600"/>
          </a:xfrm>
          <a:prstGeom prst="rect">
            <a:avLst/>
          </a:prstGeom>
        </p:spPr>
        <p:txBody>
          <a:bodyPr/>
          <a:lstStyle>
            <a:lvl1pPr>
              <a:buNone/>
              <a:defRPr sz="1600" b="1">
                <a:latin typeface="+mn-lt"/>
                <a:cs typeface="Arial" pitchFamily="34" charset="0"/>
              </a:defRPr>
            </a:lvl1pPr>
            <a:lvl2pPr marL="274320" indent="-283464">
              <a:buFont typeface="Arial" pitchFamily="34" charset="0"/>
              <a:buNone/>
              <a:defRPr sz="1400" baseline="0">
                <a:latin typeface="+mn-lt"/>
                <a:cs typeface="Arial" pitchFamily="34" charset="0"/>
              </a:defRPr>
            </a:lvl2pPr>
          </a:lstStyle>
          <a:p>
            <a:pPr lvl="0"/>
            <a:r>
              <a:rPr lang="en-US"/>
              <a:t>Click to edit Master text styles</a:t>
            </a:r>
          </a:p>
          <a:p>
            <a:pPr lvl="1"/>
            <a:r>
              <a:rPr lang="en-US"/>
              <a:t>Second level</a:t>
            </a:r>
          </a:p>
        </p:txBody>
      </p:sp>
      <p:sp>
        <p:nvSpPr>
          <p:cNvPr id="9" name="Text Placeholder 2"/>
          <p:cNvSpPr>
            <a:spLocks noGrp="1"/>
          </p:cNvSpPr>
          <p:nvPr>
            <p:ph type="body" sz="quarter" idx="20"/>
          </p:nvPr>
        </p:nvSpPr>
        <p:spPr>
          <a:xfrm>
            <a:off x="609600" y="3200400"/>
            <a:ext cx="10972800" cy="1371600"/>
          </a:xfrm>
          <a:prstGeom prst="rect">
            <a:avLst/>
          </a:prstGeom>
        </p:spPr>
        <p:txBody>
          <a:bodyPr/>
          <a:lstStyle>
            <a:lvl1pPr>
              <a:buNone/>
              <a:defRPr sz="1600" b="1" baseline="0">
                <a:latin typeface="+mn-lt"/>
                <a:cs typeface="Arial" pitchFamily="34" charset="0"/>
              </a:defRPr>
            </a:lvl1pPr>
            <a:lvl2pPr marL="274320" marR="0" indent="-285750" algn="l" defTabSz="914400" rtl="0" eaLnBrk="1" fontAlgn="base" latinLnBrk="0" hangingPunct="1">
              <a:lnSpc>
                <a:spcPct val="100000"/>
              </a:lnSpc>
              <a:spcBef>
                <a:spcPct val="20000"/>
              </a:spcBef>
              <a:spcAft>
                <a:spcPct val="0"/>
              </a:spcAft>
              <a:buClrTx/>
              <a:buSzTx/>
              <a:buFont typeface="+mj-lt"/>
              <a:buNone/>
              <a:tabLst/>
              <a:defRPr lang="en-US" sz="1400" smtClean="0">
                <a:latin typeface="+mn-lt"/>
              </a:defRPr>
            </a:lvl2pPr>
          </a:lstStyle>
          <a:p>
            <a:pPr lvl="0"/>
            <a:r>
              <a:rPr lang="en-US"/>
              <a:t>Click to edit Master text styles</a:t>
            </a:r>
          </a:p>
          <a:p>
            <a:pPr lvl="1"/>
            <a:r>
              <a:rPr lang="en-US"/>
              <a:t>Second level</a:t>
            </a:r>
          </a:p>
        </p:txBody>
      </p:sp>
      <p:sp>
        <p:nvSpPr>
          <p:cNvPr id="10" name="Text Placeholder 3"/>
          <p:cNvSpPr>
            <a:spLocks noGrp="1"/>
          </p:cNvSpPr>
          <p:nvPr>
            <p:ph type="body" sz="quarter" idx="21"/>
          </p:nvPr>
        </p:nvSpPr>
        <p:spPr>
          <a:xfrm>
            <a:off x="609600" y="4800600"/>
            <a:ext cx="10972800" cy="1371600"/>
          </a:xfrm>
          <a:prstGeom prst="rect">
            <a:avLst/>
          </a:prstGeom>
        </p:spPr>
        <p:txBody>
          <a:bodyPr/>
          <a:lstStyle>
            <a:lvl1pPr>
              <a:buNone/>
              <a:defRPr sz="1600" b="1">
                <a:latin typeface="+mn-lt"/>
                <a:cs typeface="Arial" pitchFamily="34" charset="0"/>
              </a:defRPr>
            </a:lvl1pPr>
            <a:lvl2pPr marL="274320">
              <a:buFont typeface="Arial" pitchFamily="34" charset="0"/>
              <a:buNone/>
              <a:defRPr lang="en-US" sz="1400" smtClean="0">
                <a:latin typeface="+mn-lt"/>
              </a:defRPr>
            </a:lvl2pPr>
          </a:lstStyle>
          <a:p>
            <a:pPr lvl="0"/>
            <a:r>
              <a:rPr lang="en-US"/>
              <a:t>Click to edit Master text styles</a:t>
            </a:r>
          </a:p>
          <a:p>
            <a:pPr lvl="1"/>
            <a:r>
              <a:rPr lang="en-US"/>
              <a:t>Second level</a:t>
            </a:r>
          </a:p>
        </p:txBody>
      </p:sp>
      <p:sp>
        <p:nvSpPr>
          <p:cNvPr id="11"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2752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C Attribution_Final_Slide">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1744662"/>
          </a:xfrm>
        </p:spPr>
        <p:txBody>
          <a:bodyPr/>
          <a:lstStyle>
            <a:lvl1pPr>
              <a:defRPr sz="36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2260600"/>
            <a:ext cx="10972800" cy="3911600"/>
          </a:xfrm>
          <a:prstGeom prst="rect">
            <a:avLst/>
          </a:prstGeom>
        </p:spPr>
        <p:txBody>
          <a:bodyPr anchor="b" anchorCtr="0"/>
          <a:lstStyle>
            <a:lvl1pPr marL="0" indent="0">
              <a:buNone/>
              <a:defRPr sz="3200" i="1">
                <a:latin typeface="+mn-lt"/>
              </a:defRPr>
            </a:lvl1pPr>
            <a:lvl2pPr>
              <a:buSzPct val="85000"/>
              <a:defRPr i="1">
                <a:latin typeface="+mn-lt"/>
              </a:defRPr>
            </a:lvl2pPr>
            <a:lvl3pPr marL="1143000" indent="-228600">
              <a:buSzPct val="80000"/>
              <a:buFont typeface="Courier New" panose="02070309020205020404" pitchFamily="49" charset="0"/>
              <a:buChar char="o"/>
              <a:defRPr i="1">
                <a:latin typeface="+mn-lt"/>
              </a:defRPr>
            </a:lvl3pPr>
            <a:lvl4pPr marL="1600200" indent="-228600">
              <a:buSzPct val="120000"/>
              <a:buFont typeface="Wingdings" panose="05000000000000000000" pitchFamily="2" charset="2"/>
              <a:buChar char="§"/>
              <a:defRPr i="1">
                <a:latin typeface="+mn-lt"/>
              </a:defRPr>
            </a:lvl4pPr>
            <a:lvl5pPr marL="2057400" indent="-228600">
              <a:buSzPct val="70000"/>
              <a:buFont typeface="Wingdings" panose="05000000000000000000" pitchFamily="2" charset="2"/>
              <a:buChar char="q"/>
              <a:defRPr i="1">
                <a:latin typeface="+mn-lt"/>
              </a:defRPr>
            </a:lvl5pPr>
          </a:lstStyle>
          <a:p>
            <a:pPr lvl="0"/>
            <a:r>
              <a:rPr lang="en-US"/>
              <a:t>Click to edit Master text styles</a:t>
            </a:r>
          </a:p>
        </p:txBody>
      </p:sp>
      <p:sp>
        <p:nvSpPr>
          <p:cNvPr id="5"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256786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47638"/>
            <a:ext cx="10972800" cy="1143000"/>
          </a:xfrm>
        </p:spPr>
        <p:txBody>
          <a:bodyPr/>
          <a:lstStyle>
            <a:lvl1pPr>
              <a:defRPr sz="2800" b="1" baseline="0">
                <a:solidFill>
                  <a:srgbClr val="FF0000"/>
                </a:solidFill>
              </a:defRPr>
            </a:lvl1pPr>
          </a:lstStyle>
          <a:p>
            <a:r>
              <a:rPr lang="en-US" dirty="0"/>
              <a:t>DO NOT USE THIS LAYOUT</a:t>
            </a:r>
            <a:br>
              <a:rPr lang="en-US" dirty="0"/>
            </a:br>
            <a:r>
              <a:rPr lang="en-US" dirty="0"/>
              <a:t>except to follow its instructions in the Master View</a:t>
            </a:r>
          </a:p>
        </p:txBody>
      </p:sp>
      <p:sp>
        <p:nvSpPr>
          <p:cNvPr id="3" name="Slide Number Placeholder 2"/>
          <p:cNvSpPr>
            <a:spLocks noGrp="1"/>
          </p:cNvSpPr>
          <p:nvPr>
            <p:ph type="sldNum" sz="quarter" idx="10"/>
          </p:nvPr>
        </p:nvSpPr>
        <p:spPr/>
        <p:txBody>
          <a:bodyPr/>
          <a:lstStyle/>
          <a:p>
            <a:fld id="{F3BF8891-5E06-46C2-89A4-6DB85D39BA35}" type="slidenum">
              <a:rPr lang="en-US" smtClean="0"/>
              <a:pPr/>
              <a:t>‹#›</a:t>
            </a:fld>
            <a:endParaRPr lang="en-US" dirty="0"/>
          </a:p>
        </p:txBody>
      </p:sp>
      <p:sp>
        <p:nvSpPr>
          <p:cNvPr id="4" name="TextBox 3"/>
          <p:cNvSpPr txBox="1"/>
          <p:nvPr userDrawn="1"/>
        </p:nvSpPr>
        <p:spPr>
          <a:xfrm>
            <a:off x="135466" y="1417639"/>
            <a:ext cx="11904135" cy="1015663"/>
          </a:xfrm>
          <a:prstGeom prst="rect">
            <a:avLst/>
          </a:prstGeom>
          <a:noFill/>
        </p:spPr>
        <p:txBody>
          <a:bodyPr wrap="square" rtlCol="0">
            <a:spAutoFit/>
          </a:bodyPr>
          <a:lstStyle/>
          <a:p>
            <a:pPr algn="ctr"/>
            <a:r>
              <a:rPr lang="en-US" sz="2400" b="1" dirty="0">
                <a:solidFill>
                  <a:srgbClr val="0070C0"/>
                </a:solidFill>
                <a:latin typeface="Arial" panose="020B0604020202020204" pitchFamily="34" charset="0"/>
                <a:cs typeface="Arial" panose="020B0604020202020204" pitchFamily="34" charset="0"/>
              </a:rPr>
              <a:t>Creating</a:t>
            </a:r>
            <a:r>
              <a:rPr lang="en-US" sz="2400" b="1" baseline="0" dirty="0">
                <a:solidFill>
                  <a:srgbClr val="0070C0"/>
                </a:solidFill>
                <a:latin typeface="Arial" panose="020B0604020202020204" pitchFamily="34" charset="0"/>
                <a:cs typeface="Arial" panose="020B0604020202020204" pitchFamily="34" charset="0"/>
              </a:rPr>
              <a:t> a Custom Layout</a:t>
            </a:r>
          </a:p>
          <a:p>
            <a:r>
              <a:rPr lang="en-US" baseline="0" dirty="0"/>
              <a:t>Follow the instructions on this slide layout if none of the existing layouts (in the current template) work well for the current slide you would like to create or edit.</a:t>
            </a:r>
            <a:endParaRPr lang="en-US" dirty="0"/>
          </a:p>
        </p:txBody>
      </p:sp>
      <p:sp>
        <p:nvSpPr>
          <p:cNvPr id="6" name="TextBox 5"/>
          <p:cNvSpPr txBox="1"/>
          <p:nvPr userDrawn="1"/>
        </p:nvSpPr>
        <p:spPr>
          <a:xfrm>
            <a:off x="135467" y="2567642"/>
            <a:ext cx="12192000" cy="3139321"/>
          </a:xfrm>
          <a:prstGeom prst="rect">
            <a:avLst/>
          </a:prstGeom>
          <a:noFill/>
        </p:spPr>
        <p:txBody>
          <a:bodyPr wrap="square" rtlCol="0">
            <a:spAutoFit/>
          </a:bodyPr>
          <a:lstStyle/>
          <a:p>
            <a:pPr lvl="0"/>
            <a:r>
              <a:rPr lang="en-US" dirty="0"/>
              <a:t>To create a custom new layout, </a:t>
            </a:r>
            <a:r>
              <a:rPr lang="en-US" b="1" dirty="0"/>
              <a:t>in the Slide Master view </a:t>
            </a:r>
            <a:r>
              <a:rPr lang="en-US" dirty="0"/>
              <a:t>do the following:</a:t>
            </a:r>
          </a:p>
          <a:p>
            <a:pPr marL="214313" lvl="0" indent="-214313">
              <a:buFont typeface="Arial" panose="020B0604020202020204" pitchFamily="34" charset="0"/>
              <a:buChar char="•"/>
            </a:pPr>
            <a:r>
              <a:rPr lang="en-US" b="1" dirty="0"/>
              <a:t>DUPLICATE</a:t>
            </a:r>
            <a:r>
              <a:rPr lang="en-US" dirty="0"/>
              <a:t> an existing layout to create a new layout.</a:t>
            </a:r>
          </a:p>
          <a:p>
            <a:pPr marL="214313" lvl="0" indent="-214313">
              <a:buFont typeface="Arial" panose="020B0604020202020204" pitchFamily="34" charset="0"/>
              <a:buChar char="•"/>
            </a:pPr>
            <a:r>
              <a:rPr lang="en-US" b="1" dirty="0"/>
              <a:t>RENAME</a:t>
            </a:r>
            <a:r>
              <a:rPr lang="en-US" dirty="0"/>
              <a:t> the new layout.</a:t>
            </a:r>
          </a:p>
          <a:p>
            <a:pPr marL="214313" lvl="0" indent="-214313">
              <a:buFont typeface="Arial" panose="020B0604020202020204" pitchFamily="34" charset="0"/>
              <a:buChar char="•"/>
            </a:pPr>
            <a:r>
              <a:rPr lang="en-US" b="1" dirty="0"/>
              <a:t>Insert or Remove as appropriate PLACEHOLDERS </a:t>
            </a:r>
            <a:r>
              <a:rPr lang="en-US" dirty="0"/>
              <a:t>on your new layout, resizing &amp; formatting as appropriate. </a:t>
            </a:r>
            <a:r>
              <a:rPr lang="en-US" sz="1600" dirty="0"/>
              <a:t>(Do</a:t>
            </a:r>
            <a:r>
              <a:rPr lang="en-US" sz="1600" baseline="0" dirty="0"/>
              <a:t> not edit your content in the slide master. All content should be edited in the normal presentation design view.) </a:t>
            </a:r>
            <a:r>
              <a:rPr lang="en-US" b="1" baseline="0" dirty="0"/>
              <a:t>NEVER REMOVE THE LAYOUT’S TITLE CONTAINER</a:t>
            </a:r>
            <a:r>
              <a:rPr lang="en-US" baseline="0" dirty="0"/>
              <a:t>. </a:t>
            </a:r>
            <a:r>
              <a:rPr lang="en-US" sz="1600" baseline="0" dirty="0"/>
              <a:t>(It can be resized or formatted, but never removed.)</a:t>
            </a:r>
            <a:endParaRPr lang="en-US" baseline="0" dirty="0"/>
          </a:p>
          <a:p>
            <a:pPr marL="214313" lvl="0" indent="-214313">
              <a:buFont typeface="Arial" panose="020B0604020202020204" pitchFamily="34" charset="0"/>
              <a:buChar char="•"/>
            </a:pPr>
            <a:r>
              <a:rPr lang="en-US" dirty="0"/>
              <a:t>Check the</a:t>
            </a:r>
            <a:r>
              <a:rPr lang="en-US" baseline="0" dirty="0"/>
              <a:t> </a:t>
            </a:r>
            <a:r>
              <a:rPr lang="en-US" b="1" baseline="0" dirty="0"/>
              <a:t>READING ORDER </a:t>
            </a:r>
            <a:r>
              <a:rPr lang="en-US" baseline="0" dirty="0"/>
              <a:t>of your new layout. (</a:t>
            </a:r>
            <a:r>
              <a:rPr lang="en-US" sz="1350" u="sng" kern="1200" dirty="0">
                <a:solidFill>
                  <a:schemeClr val="tx1"/>
                </a:solidFill>
                <a:effectLst/>
                <a:latin typeface="+mn-lt"/>
                <a:ea typeface="+mn-ea"/>
                <a:cs typeface="+mn-cs"/>
                <a:hlinkClick r:id="rId3"/>
              </a:rPr>
              <a:t>http://accessibility.psu.edu/microsoftoffice/powerpoint/</a:t>
            </a:r>
            <a:r>
              <a:rPr lang="en-US" sz="1350" kern="1200" dirty="0">
                <a:solidFill>
                  <a:schemeClr val="tx1"/>
                </a:solidFill>
                <a:effectLst/>
                <a:latin typeface="+mn-lt"/>
                <a:ea typeface="+mn-ea"/>
                <a:cs typeface="+mn-cs"/>
              </a:rPr>
              <a:t>) </a:t>
            </a:r>
            <a:r>
              <a:rPr lang="en-US" baseline="0" dirty="0"/>
              <a:t>Reorder as appropriate so the slide layout’s </a:t>
            </a:r>
            <a:r>
              <a:rPr lang="en-US" b="1" baseline="0" dirty="0"/>
              <a:t>TITLE is read first</a:t>
            </a:r>
            <a:r>
              <a:rPr lang="en-US" baseline="0" dirty="0"/>
              <a:t>.</a:t>
            </a:r>
          </a:p>
          <a:p>
            <a:pPr marL="214313" lvl="0" indent="-214313">
              <a:buFont typeface="Arial" panose="020B0604020202020204" pitchFamily="34" charset="0"/>
              <a:buChar char="•"/>
            </a:pPr>
            <a:r>
              <a:rPr lang="en-US" b="1" baseline="0" dirty="0"/>
              <a:t>SAVE</a:t>
            </a:r>
            <a:r>
              <a:rPr lang="en-US" baseline="0" dirty="0"/>
              <a:t> your presentation.</a:t>
            </a:r>
          </a:p>
          <a:p>
            <a:pPr marL="214313" lvl="0" indent="-214313">
              <a:buFont typeface="Arial" panose="020B0604020202020204" pitchFamily="34" charset="0"/>
              <a:buChar char="•"/>
            </a:pPr>
            <a:r>
              <a:rPr lang="en-US" b="1" baseline="0" dirty="0"/>
              <a:t>Close the Master View </a:t>
            </a:r>
            <a:r>
              <a:rPr lang="en-US" b="0" baseline="0" dirty="0"/>
              <a:t>and return to your normal editing (design) view.</a:t>
            </a:r>
          </a:p>
          <a:p>
            <a:pPr marL="214313" lvl="0" indent="-214313">
              <a:buFont typeface="Arial" panose="020B0604020202020204" pitchFamily="34" charset="0"/>
              <a:buChar char="•"/>
            </a:pPr>
            <a:r>
              <a:rPr lang="en-US" b="1" baseline="0" dirty="0"/>
              <a:t>Insert a new slide using your custom-named new layout </a:t>
            </a:r>
            <a:r>
              <a:rPr lang="en-US" b="0" baseline="0" dirty="0"/>
              <a:t>or apply the new layout to an existing slide.</a:t>
            </a:r>
            <a:endParaRPr lang="en-US" dirty="0"/>
          </a:p>
        </p:txBody>
      </p:sp>
    </p:spTree>
    <p:custDataLst>
      <p:tags r:id="rId1"/>
    </p:custDataLst>
    <p:extLst>
      <p:ext uri="{BB962C8B-B14F-4D97-AF65-F5344CB8AC3E}">
        <p14:creationId xmlns:p14="http://schemas.microsoft.com/office/powerpoint/2010/main" val="140415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C Lectur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1600200"/>
            <a:ext cx="10972800"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93828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C Side by Side All Op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17" name="Content Placeholder 1"/>
          <p:cNvSpPr>
            <a:spLocks noGrp="1"/>
          </p:cNvSpPr>
          <p:nvPr>
            <p:ph sz="quarter" idx="14"/>
          </p:nvPr>
        </p:nvSpPr>
        <p:spPr>
          <a:xfrm>
            <a:off x="609600" y="1600200"/>
            <a:ext cx="5388864"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
          <p:cNvSpPr>
            <a:spLocks noGrp="1"/>
          </p:cNvSpPr>
          <p:nvPr>
            <p:ph type="body" sz="quarter" idx="32" hasCustomPrompt="1"/>
          </p:nvPr>
        </p:nvSpPr>
        <p:spPr>
          <a:xfrm>
            <a:off x="609598" y="6278880"/>
            <a:ext cx="4584964"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18" name="Content Placeholder 2"/>
          <p:cNvSpPr>
            <a:spLocks noGrp="1"/>
          </p:cNvSpPr>
          <p:nvPr>
            <p:ph sz="quarter" idx="18"/>
          </p:nvPr>
        </p:nvSpPr>
        <p:spPr>
          <a:xfrm>
            <a:off x="6197600" y="1600200"/>
            <a:ext cx="5388864" cy="4572000"/>
          </a:xfrm>
          <a:prstGeom prst="rect">
            <a:avLst/>
          </a:prstGeom>
        </p:spPr>
        <p:txBody>
          <a:bodyPr/>
          <a:lstStyle>
            <a:lvl1pPr>
              <a:defRPr sz="3200"/>
            </a:lvl1pPr>
            <a:lvl2pPr>
              <a:buSzPct val="85000"/>
              <a:defRPr/>
            </a:lvl2pPr>
            <a:lvl3pPr marL="1143000" indent="-228600">
              <a:buSzPct val="80000"/>
              <a:buFont typeface="Courier New" panose="02070309020205020404" pitchFamily="49" charset="0"/>
              <a:buChar char="o"/>
              <a:defRPr lang="en-US" sz="24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a:lvl4pPr>
            <a:lvl5pPr marL="2057400" indent="-228600">
              <a:buSzPct val="70000"/>
              <a:buFont typeface="Wingdings" panose="05000000000000000000" pitchFamily="2" charset="2"/>
              <a:buChar char="q"/>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
          <p:cNvSpPr>
            <a:spLocks noGrp="1"/>
          </p:cNvSpPr>
          <p:nvPr>
            <p:ph type="body" sz="quarter" idx="33" hasCustomPrompt="1"/>
          </p:nvPr>
        </p:nvSpPr>
        <p:spPr>
          <a:xfrm>
            <a:off x="6197601" y="6278880"/>
            <a:ext cx="4600177"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169778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C Two Across and One Dow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17" name="Content Placeholder 1"/>
          <p:cNvSpPr>
            <a:spLocks noGrp="1"/>
          </p:cNvSpPr>
          <p:nvPr>
            <p:ph sz="quarter" idx="14"/>
          </p:nvPr>
        </p:nvSpPr>
        <p:spPr>
          <a:xfrm>
            <a:off x="609600" y="1600200"/>
            <a:ext cx="5388864" cy="3389050"/>
          </a:xfrm>
          <a:prstGeom prst="rect">
            <a:avLst/>
          </a:prstGeom>
        </p:spPr>
        <p:txBody>
          <a:bodyPr/>
          <a:lstStyle>
            <a:lvl1pPr>
              <a:defRPr sz="3000">
                <a:latin typeface="+mn-lt"/>
              </a:defRPr>
            </a:lvl1pPr>
            <a:lvl2pPr>
              <a:buSzPct val="85000"/>
              <a:defRPr sz="2400">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sz="quarter" idx="18"/>
          </p:nvPr>
        </p:nvSpPr>
        <p:spPr>
          <a:xfrm>
            <a:off x="6197600" y="1600201"/>
            <a:ext cx="5388864" cy="2757311"/>
          </a:xfrm>
          <a:prstGeom prst="rect">
            <a:avLst/>
          </a:prstGeom>
        </p:spPr>
        <p:txBody>
          <a:bodyPr/>
          <a:lstStyle>
            <a:lvl1pPr>
              <a:defRPr sz="3000"/>
            </a:lvl1pPr>
            <a:lvl2pPr>
              <a:buSzPct val="85000"/>
              <a:defRPr sz="2400"/>
            </a:lvl2pPr>
            <a:lvl3pPr marL="1143000" indent="-228600">
              <a:buSzPct val="80000"/>
              <a:buFont typeface="Courier New" panose="02070309020205020404" pitchFamily="49" charset="0"/>
              <a:buChar char="o"/>
              <a:defRPr lang="en-US" sz="24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a:lvl4pPr>
            <a:lvl5pPr marL="2057400" indent="-228600">
              <a:buSzPct val="70000"/>
              <a:buFont typeface="Wingdings" panose="05000000000000000000" pitchFamily="2" charset="2"/>
              <a:buChar char="q"/>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
        <p:nvSpPr>
          <p:cNvPr id="4" name="Text Placeholder 3"/>
          <p:cNvSpPr>
            <a:spLocks noGrp="1"/>
          </p:cNvSpPr>
          <p:nvPr>
            <p:ph type="body" sz="quarter" idx="19"/>
          </p:nvPr>
        </p:nvSpPr>
        <p:spPr>
          <a:xfrm>
            <a:off x="609601" y="5083697"/>
            <a:ext cx="10970684" cy="1354137"/>
          </a:xfrm>
        </p:spPr>
        <p:txBody>
          <a:bodyPr/>
          <a:lstStyle>
            <a:lvl1pPr>
              <a:defRPr sz="3000"/>
            </a:lvl1pPr>
            <a:lvl2pPr>
              <a:defRPr sz="2400"/>
            </a:lvl2pPr>
          </a:lstStyle>
          <a:p>
            <a:pPr lvl="0"/>
            <a:r>
              <a:rPr lang="en-US" dirty="0"/>
              <a:t>Click to edit Master text styles</a:t>
            </a:r>
          </a:p>
          <a:p>
            <a:pPr lvl="1"/>
            <a:r>
              <a:rPr lang="en-US" dirty="0"/>
              <a:t>Second level</a:t>
            </a:r>
          </a:p>
        </p:txBody>
      </p:sp>
    </p:spTree>
    <p:custDataLst>
      <p:tags r:id="rId1"/>
    </p:custDataLst>
    <p:extLst>
      <p:ext uri="{BB962C8B-B14F-4D97-AF65-F5344CB8AC3E}">
        <p14:creationId xmlns:p14="http://schemas.microsoft.com/office/powerpoint/2010/main" val="944208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C Side by side_four with citation placeholders">
    <p:spTree>
      <p:nvGrpSpPr>
        <p:cNvPr id="1" name=""/>
        <p:cNvGrpSpPr/>
        <p:nvPr/>
      </p:nvGrpSpPr>
      <p:grpSpPr>
        <a:xfrm>
          <a:off x="0" y="0"/>
          <a:ext cx="0" cy="0"/>
          <a:chOff x="0" y="0"/>
          <a:chExt cx="0" cy="0"/>
        </a:xfrm>
      </p:grpSpPr>
      <p:sp>
        <p:nvSpPr>
          <p:cNvPr id="15"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Content Placeholder 1"/>
          <p:cNvSpPr>
            <a:spLocks noGrp="1"/>
          </p:cNvSpPr>
          <p:nvPr>
            <p:ph sz="quarter" idx="14"/>
          </p:nvPr>
        </p:nvSpPr>
        <p:spPr>
          <a:xfrm>
            <a:off x="609600"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8" name="Text Placeholder 16"/>
          <p:cNvSpPr>
            <a:spLocks noGrp="1"/>
          </p:cNvSpPr>
          <p:nvPr>
            <p:ph type="body" sz="quarter" idx="42" hasCustomPrompt="1"/>
          </p:nvPr>
        </p:nvSpPr>
        <p:spPr>
          <a:xfrm>
            <a:off x="609600"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2" name="Content Placeholder 1"/>
          <p:cNvSpPr>
            <a:spLocks noGrp="1"/>
          </p:cNvSpPr>
          <p:nvPr>
            <p:ph sz="quarter" idx="37"/>
          </p:nvPr>
        </p:nvSpPr>
        <p:spPr>
          <a:xfrm>
            <a:off x="60960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4" name="Text Placeholder 16"/>
          <p:cNvSpPr>
            <a:spLocks noGrp="1"/>
          </p:cNvSpPr>
          <p:nvPr>
            <p:ph type="body" sz="quarter" idx="39" hasCustomPrompt="1"/>
          </p:nvPr>
        </p:nvSpPr>
        <p:spPr>
          <a:xfrm>
            <a:off x="60960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4" name="Content Placeholder 1"/>
          <p:cNvSpPr>
            <a:spLocks noGrp="1"/>
          </p:cNvSpPr>
          <p:nvPr>
            <p:ph sz="quarter" idx="35"/>
          </p:nvPr>
        </p:nvSpPr>
        <p:spPr>
          <a:xfrm>
            <a:off x="6190827"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7" name="Text Placeholder 16"/>
          <p:cNvSpPr>
            <a:spLocks noGrp="1"/>
          </p:cNvSpPr>
          <p:nvPr>
            <p:ph type="body" sz="quarter" idx="41" hasCustomPrompt="1"/>
          </p:nvPr>
        </p:nvSpPr>
        <p:spPr>
          <a:xfrm>
            <a:off x="6190827"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1" name="Content Placeholder 1"/>
          <p:cNvSpPr>
            <a:spLocks noGrp="1"/>
          </p:cNvSpPr>
          <p:nvPr>
            <p:ph sz="quarter" idx="36"/>
          </p:nvPr>
        </p:nvSpPr>
        <p:spPr>
          <a:xfrm>
            <a:off x="621792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6" name="Text Placeholder 16"/>
          <p:cNvSpPr>
            <a:spLocks noGrp="1"/>
          </p:cNvSpPr>
          <p:nvPr>
            <p:ph type="body" sz="quarter" idx="40" hasCustomPrompt="1"/>
          </p:nvPr>
        </p:nvSpPr>
        <p:spPr>
          <a:xfrm>
            <a:off x="621792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1740864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C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able Placeholder 7"/>
          <p:cNvSpPr>
            <a:spLocks noGrp="1"/>
          </p:cNvSpPr>
          <p:nvPr>
            <p:ph type="tbl"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dirty="0"/>
              <a:t>Click icon to add table</a:t>
            </a:r>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table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626559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C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Chart Placeholder 4"/>
          <p:cNvSpPr>
            <a:spLocks noGrp="1"/>
          </p:cNvSpPr>
          <p:nvPr>
            <p:ph type="chart" sz="quarter" idx="14"/>
          </p:nvPr>
        </p:nvSpPr>
        <p:spPr>
          <a:xfrm>
            <a:off x="609600" y="1600200"/>
            <a:ext cx="10972800" cy="4572000"/>
          </a:xfrm>
          <a:prstGeom prst="rect">
            <a:avLst/>
          </a:prstGeom>
        </p:spPr>
        <p:txBody>
          <a:bodyPr rtlCol="0">
            <a:normAutofit/>
          </a:bodyPr>
          <a:lstStyle>
            <a:lvl1pPr>
              <a:defRPr sz="3200"/>
            </a:lvl1pPr>
          </a:lstStyle>
          <a:p>
            <a:pPr lvl="0"/>
            <a:r>
              <a:rPr lang="en-US" noProof="0" dirty="0"/>
              <a:t>Click icon to add chart</a:t>
            </a:r>
          </a:p>
        </p:txBody>
      </p:sp>
      <p:sp>
        <p:nvSpPr>
          <p:cNvPr id="9"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chart attribution.</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0988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C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Picture Placeholder 7"/>
          <p:cNvSpPr>
            <a:spLocks noGrp="1"/>
          </p:cNvSpPr>
          <p:nvPr>
            <p:ph type="pic"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dirty="0"/>
              <a:t>Click icon to add picture</a:t>
            </a:r>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image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569984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C Summar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609600" y="1600200"/>
            <a:ext cx="10972800" cy="4572000"/>
          </a:xfrm>
          <a:prstGeom prst="rect">
            <a:avLst/>
          </a:prstGeom>
        </p:spPr>
        <p:txBody>
          <a:bodyPr/>
          <a:lstStyle>
            <a:lvl1pPr>
              <a:defRPr sz="3200" baseline="0">
                <a:latin typeface="+mn-lt"/>
              </a:defRPr>
            </a:lvl1pPr>
            <a:lvl2pPr>
              <a:defRPr sz="2800">
                <a:latin typeface="+mn-lt"/>
              </a:defRPr>
            </a:lvl2pPr>
          </a:lstStyle>
          <a:p>
            <a:pPr lvl="0"/>
            <a:r>
              <a:rPr lang="en-US"/>
              <a:t>Click to edit Master text styles</a:t>
            </a:r>
          </a:p>
          <a:p>
            <a:pPr lvl="1"/>
            <a:r>
              <a:rPr lang="en-US"/>
              <a:t>Second level</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8821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3" name="Title Placeholder 6"/>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2054" name="Text Placeholder 7"/>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268" r:id="rId1"/>
    <p:sldLayoutId id="2147484259" r:id="rId2"/>
    <p:sldLayoutId id="2147484260" r:id="rId3"/>
    <p:sldLayoutId id="2147484273" r:id="rId4"/>
    <p:sldLayoutId id="2147484262" r:id="rId5"/>
    <p:sldLayoutId id="2147484263" r:id="rId6"/>
    <p:sldLayoutId id="2147484264" r:id="rId7"/>
    <p:sldLayoutId id="2147484265" r:id="rId8"/>
    <p:sldLayoutId id="2147484266" r:id="rId9"/>
    <p:sldLayoutId id="2147484267" r:id="rId10"/>
    <p:sldLayoutId id="2147484271" r:id="rId11"/>
    <p:sldLayoutId id="2147484272" r:id="rId12"/>
  </p:sldLayoutIdLst>
  <p:hf sldNum="0" hdr="0" ftr="0" dt="0"/>
  <p:txStyles>
    <p:titleStyle>
      <a:lvl1pPr algn="ctr" rtl="0" eaLnBrk="1" fontAlgn="base" hangingPunct="1">
        <a:spcBef>
          <a:spcPct val="0"/>
        </a:spcBef>
        <a:spcAft>
          <a:spcPct val="0"/>
        </a:spcAft>
        <a:defRPr sz="3600" kern="1200">
          <a:solidFill>
            <a:schemeClr val="tx1"/>
          </a:solidFill>
          <a:latin typeface="Verdana" pitchFamily="34" charset="0"/>
          <a:ea typeface="+mj-ea"/>
          <a:cs typeface="+mj-cs"/>
        </a:defRPr>
      </a:lvl1pPr>
      <a:lvl2pPr algn="ctr" rtl="0" eaLnBrk="1" fontAlgn="base" hangingPunct="1">
        <a:spcBef>
          <a:spcPct val="0"/>
        </a:spcBef>
        <a:spcAft>
          <a:spcPct val="0"/>
        </a:spcAft>
        <a:defRPr sz="3600">
          <a:solidFill>
            <a:schemeClr val="tx1"/>
          </a:solidFill>
          <a:latin typeface="Verdana" panose="020B0604030504040204" pitchFamily="34" charset="0"/>
        </a:defRPr>
      </a:lvl2pPr>
      <a:lvl3pPr algn="ctr" rtl="0" eaLnBrk="1" fontAlgn="base" hangingPunct="1">
        <a:spcBef>
          <a:spcPct val="0"/>
        </a:spcBef>
        <a:spcAft>
          <a:spcPct val="0"/>
        </a:spcAft>
        <a:defRPr sz="3600">
          <a:solidFill>
            <a:schemeClr val="tx1"/>
          </a:solidFill>
          <a:latin typeface="Verdana" panose="020B0604030504040204" pitchFamily="34" charset="0"/>
        </a:defRPr>
      </a:lvl3pPr>
      <a:lvl4pPr algn="ctr" rtl="0" eaLnBrk="1" fontAlgn="base" hangingPunct="1">
        <a:spcBef>
          <a:spcPct val="0"/>
        </a:spcBef>
        <a:spcAft>
          <a:spcPct val="0"/>
        </a:spcAft>
        <a:defRPr sz="3600">
          <a:solidFill>
            <a:schemeClr val="tx1"/>
          </a:solidFill>
          <a:latin typeface="Verdana" panose="020B0604030504040204" pitchFamily="34" charset="0"/>
        </a:defRPr>
      </a:lvl4pPr>
      <a:lvl5pPr algn="ctr" rtl="0" eaLnBrk="1" fontAlgn="base" hangingPunct="1">
        <a:spcBef>
          <a:spcPct val="0"/>
        </a:spcBef>
        <a:spcAft>
          <a:spcPct val="0"/>
        </a:spcAft>
        <a:defRPr sz="3600">
          <a:solidFill>
            <a:schemeClr val="tx1"/>
          </a:solidFill>
          <a:latin typeface="Verdana" panose="020B0604030504040204"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SzPct val="85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SzPct val="80000"/>
        <a:buFont typeface="Courier New" panose="02070309020205020404" pitchFamily="49" charset="0"/>
        <a:buChar char="o"/>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SzPct val="12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SzPct val="70000"/>
        <a:buFont typeface="Wingdings" panose="05000000000000000000" pitchFamily="2" charset="2"/>
        <a:buChar char="q"/>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9.xml"/><Relationship Id="rId1" Type="http://schemas.openxmlformats.org/officeDocument/2006/relationships/tags" Target="../tags/tag2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0.xml"/><Relationship Id="rId1" Type="http://schemas.openxmlformats.org/officeDocument/2006/relationships/tags" Target="../tags/tag28.xml"/><Relationship Id="rId5" Type="http://schemas.openxmlformats.org/officeDocument/2006/relationships/hyperlink" Target="https://www2.warwick.ac.uk/fac/soc/law/elj/jilt/2002_2/arnason/" TargetMode="External"/><Relationship Id="rId4" Type="http://schemas.openxmlformats.org/officeDocument/2006/relationships/hyperlink" Target="http://geekdoctor.blogspot.com/2013/02/its-time-for-national-patient-identifier.html"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0.xml"/><Relationship Id="rId1" Type="http://schemas.openxmlformats.org/officeDocument/2006/relationships/tags" Target="../tags/tag29.xml"/><Relationship Id="rId6" Type="http://schemas.openxmlformats.org/officeDocument/2006/relationships/hyperlink" Target="http://www.healthcareitnews.com/news/why-national-health-care-id-isnt-worth-fight" TargetMode="External"/><Relationship Id="rId5" Type="http://schemas.openxmlformats.org/officeDocument/2006/relationships/hyperlink" Target="http://www.healthcareitnews.com/news/hope-patient-id-dwindles" TargetMode="External"/><Relationship Id="rId4" Type="http://schemas.openxmlformats.org/officeDocument/2006/relationships/hyperlink" Target="http://sce2.umkc.edu/csee/leeyu/Mahi/medical-data2.pdf"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0.xml"/><Relationship Id="rId1" Type="http://schemas.openxmlformats.org/officeDocument/2006/relationships/tags" Target="../tags/tag30.xml"/><Relationship Id="rId4" Type="http://schemas.openxmlformats.org/officeDocument/2006/relationships/hyperlink" Target="http://www.rand.org/pubs/monographs/MG753.html" TargetMode="Externa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0.xml"/><Relationship Id="rId1" Type="http://schemas.openxmlformats.org/officeDocument/2006/relationships/tags" Target="../tags/tag31.xml"/><Relationship Id="rId5" Type="http://schemas.openxmlformats.org/officeDocument/2006/relationships/hyperlink" Target="http://www.health.govt.nz/our-work/health-identity/national-health-index/" TargetMode="External"/><Relationship Id="rId4" Type="http://schemas.openxmlformats.org/officeDocument/2006/relationships/hyperlink" Target="http://www.healthit.gov/sites/default/files/patient_identification_matching_final_report.pdf" TargetMode="Externa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0.xml"/><Relationship Id="rId1" Type="http://schemas.openxmlformats.org/officeDocument/2006/relationships/tags" Target="../tags/tag3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1.xml"/><Relationship Id="rId1" Type="http://schemas.openxmlformats.org/officeDocument/2006/relationships/tags" Target="../tags/tag3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en-US" sz="4000" dirty="0">
                <a:latin typeface="Verdana" charset="0"/>
                <a:ea typeface="Verdana" charset="0"/>
                <a:cs typeface="Verdana" charset="0"/>
              </a:rPr>
              <a:t>Health Care Data Analytics</a:t>
            </a:r>
            <a:endParaRPr lang="en-US" altLang="en-US" dirty="0">
              <a:latin typeface="Tahoma" charset="0"/>
              <a:ea typeface="Verdana" charset="0"/>
              <a:cs typeface="Tahoma" charset="0"/>
            </a:endParaRPr>
          </a:p>
        </p:txBody>
      </p:sp>
      <p:sp>
        <p:nvSpPr>
          <p:cNvPr id="12291" name="Text Placeholder 2"/>
          <p:cNvSpPr>
            <a:spLocks noGrp="1"/>
          </p:cNvSpPr>
          <p:nvPr>
            <p:ph type="body" sz="half" idx="2"/>
          </p:nvPr>
        </p:nvSpPr>
        <p:spPr bwMode="auto">
          <a:xfrm>
            <a:off x="1523999" y="3014980"/>
            <a:ext cx="10112829" cy="762000"/>
          </a:xfrm>
          <a:ln>
            <a:miter lim="800000"/>
            <a:headEnd/>
            <a:tailEnd/>
          </a:ln>
        </p:spPr>
        <p:txBody>
          <a:bodyPr vert="horz" wrap="square" lIns="68580" tIns="34290" rIns="68580" bIns="34290" numCol="1" rtlCol="0" anchor="t" anchorCtr="0" compatLnSpc="1">
            <a:prstTxWarp prst="textNoShape">
              <a:avLst/>
            </a:prstTxWarp>
            <a:noAutofit/>
          </a:bodyPr>
          <a:lstStyle/>
          <a:p>
            <a:pPr>
              <a:defRPr/>
            </a:pPr>
            <a:r>
              <a:rPr lang="en-US" dirty="0"/>
              <a:t>Lecture 1: Patient Identification</a:t>
            </a:r>
          </a:p>
          <a:p>
            <a:pPr>
              <a:defRPr/>
            </a:pPr>
            <a:endParaRPr lang="en-US" dirty="0"/>
          </a:p>
        </p:txBody>
      </p:sp>
      <p:sp>
        <p:nvSpPr>
          <p:cNvPr id="2" name="Text Placeholder 1"/>
          <p:cNvSpPr>
            <a:spLocks noGrp="1"/>
          </p:cNvSpPr>
          <p:nvPr>
            <p:ph type="body" sz="quarter" idx="11"/>
          </p:nvPr>
        </p:nvSpPr>
        <p:spPr>
          <a:xfrm>
            <a:off x="1847088" y="3743452"/>
            <a:ext cx="8534400" cy="609600"/>
          </a:xfrm>
        </p:spPr>
        <p:txBody>
          <a:bodyPr/>
          <a:lstStyle/>
          <a:p>
            <a:r>
              <a:rPr lang="en-US" dirty="0"/>
              <a:t>Md. Jubayer Hossain</a:t>
            </a:r>
          </a:p>
          <a:p>
            <a:r>
              <a:rPr lang="en-US" dirty="0"/>
              <a:t>Instructor </a:t>
            </a:r>
          </a:p>
          <a:p>
            <a:r>
              <a:rPr lang="en-US" dirty="0"/>
              <a:t>@cblast.du.ac.bd</a:t>
            </a:r>
          </a:p>
        </p:txBody>
      </p:sp>
    </p:spTree>
    <p:extLst>
      <p:ext uri="{BB962C8B-B14F-4D97-AF65-F5344CB8AC3E}">
        <p14:creationId xmlns:p14="http://schemas.microsoft.com/office/powerpoint/2010/main" val="822921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Attributes for Patient Identifiers</a:t>
            </a:r>
          </a:p>
        </p:txBody>
      </p:sp>
      <p:sp>
        <p:nvSpPr>
          <p:cNvPr id="3" name="Content Placeholder 2"/>
          <p:cNvSpPr>
            <a:spLocks noGrp="1"/>
          </p:cNvSpPr>
          <p:nvPr>
            <p:ph sz="quarter" idx="14"/>
          </p:nvPr>
        </p:nvSpPr>
        <p:spPr/>
        <p:txBody>
          <a:bodyPr/>
          <a:lstStyle/>
          <a:p>
            <a:r>
              <a:rPr lang="en-US" dirty="0"/>
              <a:t>Unique: Only one person has a particular identifier</a:t>
            </a:r>
          </a:p>
          <a:p>
            <a:r>
              <a:rPr lang="en-US" dirty="0"/>
              <a:t>Non-disclosing: Discloses no personal information</a:t>
            </a:r>
          </a:p>
          <a:p>
            <a:r>
              <a:rPr lang="en-US" dirty="0"/>
              <a:t>Permanent: Will never be re-used</a:t>
            </a:r>
          </a:p>
          <a:p>
            <a:r>
              <a:rPr lang="en-US" dirty="0"/>
              <a:t>Ubiquitous: Everyone has one</a:t>
            </a:r>
          </a:p>
          <a:p>
            <a:r>
              <a:rPr lang="en-US" dirty="0"/>
              <a:t>Canonical: Each person has only one</a:t>
            </a:r>
          </a:p>
          <a:p>
            <a:r>
              <a:rPr lang="en-US" dirty="0"/>
              <a:t>Invariable: Will not change over time</a:t>
            </a:r>
          </a:p>
        </p:txBody>
      </p:sp>
    </p:spTree>
    <p:custDataLst>
      <p:tags r:id="rId1"/>
    </p:custDataLst>
    <p:extLst>
      <p:ext uri="{BB962C8B-B14F-4D97-AF65-F5344CB8AC3E}">
        <p14:creationId xmlns:p14="http://schemas.microsoft.com/office/powerpoint/2010/main" val="666370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are Patient </a:t>
            </a:r>
            <a:br>
              <a:rPr lang="en-US" dirty="0"/>
            </a:br>
            <a:r>
              <a:rPr lang="en-US" dirty="0"/>
              <a:t>Identifiers Assigned?</a:t>
            </a:r>
          </a:p>
        </p:txBody>
      </p:sp>
      <p:sp>
        <p:nvSpPr>
          <p:cNvPr id="3" name="Content Placeholder 2"/>
          <p:cNvSpPr>
            <a:spLocks noGrp="1"/>
          </p:cNvSpPr>
          <p:nvPr>
            <p:ph sz="quarter" idx="14"/>
          </p:nvPr>
        </p:nvSpPr>
        <p:spPr/>
        <p:txBody>
          <a:bodyPr/>
          <a:lstStyle/>
          <a:p>
            <a:r>
              <a:rPr lang="en-US" dirty="0"/>
              <a:t>Usually at organization or enterprise level though a Master Patient Index (MPI)</a:t>
            </a:r>
          </a:p>
          <a:p>
            <a:r>
              <a:rPr lang="en-US" dirty="0"/>
              <a:t>Numbering systems may be assigned</a:t>
            </a:r>
          </a:p>
          <a:p>
            <a:pPr lvl="1"/>
            <a:r>
              <a:rPr lang="en-US" dirty="0"/>
              <a:t>Serial: Usually from a numbering system</a:t>
            </a:r>
          </a:p>
          <a:p>
            <a:pPr lvl="1"/>
            <a:r>
              <a:rPr lang="en-US" dirty="0"/>
              <a:t>Derived: Identifier derived from one or more personal trains of an individual</a:t>
            </a:r>
          </a:p>
          <a:p>
            <a:pPr lvl="1"/>
            <a:r>
              <a:rPr lang="en-US" dirty="0"/>
              <a:t>Composite: Combination of above</a:t>
            </a:r>
          </a:p>
          <a:p>
            <a:r>
              <a:rPr lang="en-US" dirty="0"/>
              <a:t>Check digit to improve accuracy in data entry, transmission, and retrieval</a:t>
            </a:r>
          </a:p>
        </p:txBody>
      </p:sp>
    </p:spTree>
    <p:custDataLst>
      <p:tags r:id="rId1"/>
    </p:custDataLst>
    <p:extLst>
      <p:ext uri="{BB962C8B-B14F-4D97-AF65-F5344CB8AC3E}">
        <p14:creationId xmlns:p14="http://schemas.microsoft.com/office/powerpoint/2010/main" val="750614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Solution: Government-</a:t>
            </a:r>
            <a:br>
              <a:rPr lang="en-US" dirty="0"/>
            </a:br>
            <a:r>
              <a:rPr lang="en-US" dirty="0"/>
              <a:t>Issued Patient Identifiers</a:t>
            </a:r>
          </a:p>
        </p:txBody>
      </p:sp>
      <p:sp>
        <p:nvSpPr>
          <p:cNvPr id="3" name="Content Placeholder 2"/>
          <p:cNvSpPr>
            <a:spLocks noGrp="1"/>
          </p:cNvSpPr>
          <p:nvPr>
            <p:ph sz="quarter" idx="14"/>
          </p:nvPr>
        </p:nvSpPr>
        <p:spPr/>
        <p:txBody>
          <a:bodyPr/>
          <a:lstStyle/>
          <a:p>
            <a:r>
              <a:rPr lang="en-US" sz="3000" dirty="0"/>
              <a:t>New Zealand National Health Index</a:t>
            </a:r>
          </a:p>
          <a:p>
            <a:r>
              <a:rPr lang="en-US" sz="3000" dirty="0"/>
              <a:t>Iceland Health Sector Database</a:t>
            </a:r>
          </a:p>
          <a:p>
            <a:pPr lvl="1"/>
            <a:r>
              <a:rPr lang="en-US" sz="2600" dirty="0"/>
              <a:t>Created national genetic database </a:t>
            </a:r>
          </a:p>
          <a:p>
            <a:r>
              <a:rPr lang="en-US" sz="3000" dirty="0"/>
              <a:t>Singapore</a:t>
            </a:r>
          </a:p>
          <a:p>
            <a:pPr lvl="1"/>
            <a:r>
              <a:rPr lang="en-US" sz="2600" dirty="0"/>
              <a:t>National Registration Identity Card (NRIC) to all citizens</a:t>
            </a:r>
          </a:p>
          <a:p>
            <a:pPr lvl="1"/>
            <a:r>
              <a:rPr lang="en-US" sz="2600" dirty="0"/>
              <a:t>Foreign Identification Number (FIN) to all long-term visitors</a:t>
            </a:r>
          </a:p>
          <a:p>
            <a:r>
              <a:rPr lang="en-US" sz="3000" dirty="0"/>
              <a:t>Western European countries use them</a:t>
            </a:r>
          </a:p>
          <a:p>
            <a:endParaRPr lang="en-US" dirty="0"/>
          </a:p>
        </p:txBody>
      </p:sp>
    </p:spTree>
    <p:custDataLst>
      <p:tags r:id="rId1"/>
    </p:custDataLst>
    <p:extLst>
      <p:ext uri="{BB962C8B-B14F-4D97-AF65-F5344CB8AC3E}">
        <p14:creationId xmlns:p14="http://schemas.microsoft.com/office/powerpoint/2010/main" val="3139952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Government-Issued Patient Identifiers in the U.S.?</a:t>
            </a:r>
          </a:p>
        </p:txBody>
      </p:sp>
      <p:sp>
        <p:nvSpPr>
          <p:cNvPr id="3" name="Content Placeholder 2"/>
          <p:cNvSpPr>
            <a:spLocks noGrp="1"/>
          </p:cNvSpPr>
          <p:nvPr>
            <p:ph sz="quarter" idx="14"/>
          </p:nvPr>
        </p:nvSpPr>
        <p:spPr/>
        <p:txBody>
          <a:bodyPr/>
          <a:lstStyle/>
          <a:p>
            <a:r>
              <a:rPr lang="en-US" dirty="0"/>
              <a:t>Originally HIPAA mandated creation of patient identifiers</a:t>
            </a:r>
          </a:p>
          <a:p>
            <a:r>
              <a:rPr lang="en-US" dirty="0"/>
              <a:t>Use SSN as a national health identifier?</a:t>
            </a:r>
          </a:p>
          <a:p>
            <a:pPr lvl="1"/>
            <a:r>
              <a:rPr lang="en-US" dirty="0"/>
              <a:t>Technical problems </a:t>
            </a:r>
          </a:p>
          <a:p>
            <a:pPr lvl="1"/>
            <a:r>
              <a:rPr lang="en-US" dirty="0"/>
              <a:t>Other problems</a:t>
            </a:r>
          </a:p>
          <a:p>
            <a:r>
              <a:rPr lang="en-US" dirty="0"/>
              <a:t>Some advocate voluntary identifiers</a:t>
            </a:r>
          </a:p>
          <a:p>
            <a:pPr lvl="1"/>
            <a:r>
              <a:rPr lang="en-US" dirty="0"/>
              <a:t>Those agreeing to them would sign consent form outlining benefits and risks</a:t>
            </a:r>
          </a:p>
        </p:txBody>
      </p:sp>
    </p:spTree>
    <p:custDataLst>
      <p:tags r:id="rId1"/>
    </p:custDataLst>
    <p:extLst>
      <p:ext uri="{BB962C8B-B14F-4D97-AF65-F5344CB8AC3E}">
        <p14:creationId xmlns:p14="http://schemas.microsoft.com/office/powerpoint/2010/main" val="1444752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Unnecessary and </a:t>
            </a:r>
            <a:br>
              <a:rPr lang="en-US"/>
            </a:br>
            <a:r>
              <a:rPr lang="en-US"/>
              <a:t>Politically Infeasible?</a:t>
            </a:r>
            <a:endParaRPr lang="en-US" dirty="0"/>
          </a:p>
        </p:txBody>
      </p:sp>
      <p:sp>
        <p:nvSpPr>
          <p:cNvPr id="3" name="Content Placeholder 2"/>
          <p:cNvSpPr>
            <a:spLocks noGrp="1"/>
          </p:cNvSpPr>
          <p:nvPr>
            <p:ph sz="quarter" idx="14"/>
          </p:nvPr>
        </p:nvSpPr>
        <p:spPr/>
        <p:txBody>
          <a:bodyPr/>
          <a:lstStyle/>
          <a:p>
            <a:r>
              <a:rPr lang="en-US" altLang="ja-JP"/>
              <a:t>Against:</a:t>
            </a:r>
          </a:p>
          <a:p>
            <a:pPr lvl="1"/>
            <a:r>
              <a:rPr lang="en-US" altLang="ja-JP"/>
              <a:t>“</a:t>
            </a:r>
            <a:r>
              <a:rPr lang="en-US"/>
              <a:t>Not worth the fight”</a:t>
            </a:r>
          </a:p>
          <a:p>
            <a:pPr lvl="1"/>
            <a:r>
              <a:rPr lang="en-US"/>
              <a:t>Politically impossible to deploy in U.S.</a:t>
            </a:r>
          </a:p>
          <a:p>
            <a:pPr lvl="1"/>
            <a:r>
              <a:rPr lang="en-US"/>
              <a:t>Other ways to achieve goals for national identifiers</a:t>
            </a:r>
          </a:p>
          <a:p>
            <a:pPr lvl="1"/>
            <a:r>
              <a:rPr lang="en-US"/>
              <a:t>Expenses up front; benefits accrue later</a:t>
            </a:r>
            <a:endParaRPr lang="en-US" dirty="0"/>
          </a:p>
        </p:txBody>
      </p:sp>
      <p:sp>
        <p:nvSpPr>
          <p:cNvPr id="4" name="Content Placeholder 3"/>
          <p:cNvSpPr>
            <a:spLocks noGrp="1"/>
          </p:cNvSpPr>
          <p:nvPr>
            <p:ph sz="quarter" idx="18"/>
          </p:nvPr>
        </p:nvSpPr>
        <p:spPr/>
        <p:txBody>
          <a:bodyPr/>
          <a:lstStyle/>
          <a:p>
            <a:r>
              <a:rPr lang="en-US"/>
              <a:t>For:</a:t>
            </a:r>
          </a:p>
          <a:p>
            <a:pPr lvl="1"/>
            <a:r>
              <a:rPr lang="en-US"/>
              <a:t>Unique patient identifier would reduce errors</a:t>
            </a:r>
          </a:p>
          <a:p>
            <a:pPr lvl="1"/>
            <a:r>
              <a:rPr lang="en-US"/>
              <a:t>Improve system interoperability in U.S.</a:t>
            </a:r>
            <a:endParaRPr lang="en-US" dirty="0"/>
          </a:p>
        </p:txBody>
      </p:sp>
      <p:sp>
        <p:nvSpPr>
          <p:cNvPr id="6" name="Text Placeholder 5"/>
          <p:cNvSpPr>
            <a:spLocks noGrp="1"/>
          </p:cNvSpPr>
          <p:nvPr>
            <p:ph type="body" sz="quarter" idx="19"/>
          </p:nvPr>
        </p:nvSpPr>
        <p:spPr>
          <a:xfrm>
            <a:off x="1981201" y="5323727"/>
            <a:ext cx="8228013" cy="1354137"/>
          </a:xfrm>
        </p:spPr>
        <p:txBody>
          <a:bodyPr/>
          <a:lstStyle/>
          <a:p>
            <a:r>
              <a:rPr lang="en-US" dirty="0"/>
              <a:t>Costs would be substantial ($3.9-9.2 billion)</a:t>
            </a:r>
          </a:p>
          <a:p>
            <a:pPr lvl="1"/>
            <a:r>
              <a:rPr lang="en-US" dirty="0"/>
              <a:t>Would not significantly increase risk for security breaches over other options</a:t>
            </a:r>
          </a:p>
        </p:txBody>
      </p:sp>
    </p:spTree>
    <p:custDataLst>
      <p:tags r:id="rId1"/>
    </p:custDataLst>
    <p:extLst>
      <p:ext uri="{BB962C8B-B14F-4D97-AF65-F5344CB8AC3E}">
        <p14:creationId xmlns:p14="http://schemas.microsoft.com/office/powerpoint/2010/main" val="4045144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Algorithmic Matching - 1</a:t>
            </a:r>
          </a:p>
        </p:txBody>
      </p:sp>
      <p:sp>
        <p:nvSpPr>
          <p:cNvPr id="3" name="Content Placeholder 2"/>
          <p:cNvSpPr>
            <a:spLocks noGrp="1"/>
          </p:cNvSpPr>
          <p:nvPr>
            <p:ph sz="quarter" idx="14"/>
          </p:nvPr>
        </p:nvSpPr>
        <p:spPr/>
        <p:txBody>
          <a:bodyPr/>
          <a:lstStyle/>
          <a:p>
            <a:r>
              <a:rPr lang="en-US" dirty="0"/>
              <a:t>Attributes to link patient records</a:t>
            </a:r>
          </a:p>
          <a:p>
            <a:pPr lvl="1"/>
            <a:r>
              <a:rPr lang="en-US" dirty="0"/>
              <a:t>Name</a:t>
            </a:r>
          </a:p>
          <a:p>
            <a:pPr lvl="1"/>
            <a:r>
              <a:rPr lang="en-US" dirty="0"/>
              <a:t>Address</a:t>
            </a:r>
          </a:p>
          <a:p>
            <a:pPr lvl="1"/>
            <a:r>
              <a:rPr lang="en-US" dirty="0"/>
              <a:t>Date of birth</a:t>
            </a:r>
          </a:p>
          <a:p>
            <a:pPr lvl="1"/>
            <a:r>
              <a:rPr lang="en-US" dirty="0"/>
              <a:t>Phone</a:t>
            </a:r>
          </a:p>
          <a:p>
            <a:r>
              <a:rPr lang="en-US" dirty="0"/>
              <a:t>Approaches include</a:t>
            </a:r>
          </a:p>
          <a:p>
            <a:pPr lvl="1"/>
            <a:r>
              <a:rPr lang="en-US" dirty="0"/>
              <a:t>Deterministic</a:t>
            </a:r>
          </a:p>
          <a:p>
            <a:pPr lvl="1"/>
            <a:r>
              <a:rPr lang="en-US" dirty="0"/>
              <a:t>Fuzzy</a:t>
            </a:r>
          </a:p>
          <a:p>
            <a:pPr lvl="1"/>
            <a:r>
              <a:rPr lang="en-US" dirty="0"/>
              <a:t>Probabilistic</a:t>
            </a:r>
          </a:p>
        </p:txBody>
      </p:sp>
    </p:spTree>
    <p:custDataLst>
      <p:tags r:id="rId1"/>
    </p:custDataLst>
    <p:extLst>
      <p:ext uri="{BB962C8B-B14F-4D97-AF65-F5344CB8AC3E}">
        <p14:creationId xmlns:p14="http://schemas.microsoft.com/office/powerpoint/2010/main" val="853800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Algorithmic Matching - 2</a:t>
            </a:r>
          </a:p>
        </p:txBody>
      </p:sp>
      <p:sp>
        <p:nvSpPr>
          <p:cNvPr id="3" name="Content Placeholder 2"/>
          <p:cNvSpPr>
            <a:spLocks noGrp="1"/>
          </p:cNvSpPr>
          <p:nvPr>
            <p:ph sz="quarter" idx="14"/>
          </p:nvPr>
        </p:nvSpPr>
        <p:spPr/>
        <p:txBody>
          <a:bodyPr/>
          <a:lstStyle/>
          <a:p>
            <a:r>
              <a:rPr lang="en-US" dirty="0"/>
              <a:t>Results in</a:t>
            </a:r>
          </a:p>
          <a:p>
            <a:pPr lvl="1"/>
            <a:r>
              <a:rPr lang="en-US" dirty="0"/>
              <a:t>Match</a:t>
            </a:r>
          </a:p>
          <a:p>
            <a:pPr lvl="1"/>
            <a:r>
              <a:rPr lang="en-US" dirty="0"/>
              <a:t>Possible match</a:t>
            </a:r>
          </a:p>
          <a:p>
            <a:pPr lvl="1"/>
            <a:r>
              <a:rPr lang="en-US" dirty="0"/>
              <a:t>Non-match</a:t>
            </a:r>
          </a:p>
          <a:p>
            <a:r>
              <a:rPr lang="en-US" dirty="0"/>
              <a:t>Use case prioritizes trade-off between false-positives and false-negatives</a:t>
            </a:r>
          </a:p>
        </p:txBody>
      </p:sp>
    </p:spTree>
    <p:custDataLst>
      <p:tags r:id="rId1"/>
    </p:custDataLst>
    <p:extLst>
      <p:ext uri="{BB962C8B-B14F-4D97-AF65-F5344CB8AC3E}">
        <p14:creationId xmlns:p14="http://schemas.microsoft.com/office/powerpoint/2010/main" val="3386699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Algorithmic Matching Steps</a:t>
            </a:r>
          </a:p>
        </p:txBody>
      </p:sp>
      <p:sp>
        <p:nvSpPr>
          <p:cNvPr id="3" name="Content Placeholder 2"/>
          <p:cNvSpPr>
            <a:spLocks noGrp="1"/>
          </p:cNvSpPr>
          <p:nvPr>
            <p:ph sz="quarter" idx="14"/>
          </p:nvPr>
        </p:nvSpPr>
        <p:spPr/>
        <p:txBody>
          <a:bodyPr/>
          <a:lstStyle/>
          <a:p>
            <a:r>
              <a:rPr lang="en-US" dirty="0"/>
              <a:t>Preparing or cleaning data</a:t>
            </a:r>
          </a:p>
          <a:p>
            <a:r>
              <a:rPr lang="en-US" dirty="0"/>
              <a:t>Detecting errors and deviations (field comparators)</a:t>
            </a:r>
          </a:p>
          <a:p>
            <a:r>
              <a:rPr lang="en-US" dirty="0"/>
              <a:t>Separating likely matches from unlikely matches (blocking)</a:t>
            </a:r>
          </a:p>
          <a:p>
            <a:r>
              <a:rPr lang="en-US" dirty="0"/>
              <a:t>Configuring matching algorithms to classify record pairs as reflecting the same individual or entity</a:t>
            </a:r>
          </a:p>
        </p:txBody>
      </p:sp>
    </p:spTree>
    <p:custDataLst>
      <p:tags r:id="rId1"/>
    </p:custDataLst>
    <p:extLst>
      <p:ext uri="{BB962C8B-B14F-4D97-AF65-F5344CB8AC3E}">
        <p14:creationId xmlns:p14="http://schemas.microsoft.com/office/powerpoint/2010/main" val="2998384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Quality Issues - 1</a:t>
            </a:r>
          </a:p>
        </p:txBody>
      </p:sp>
      <p:sp>
        <p:nvSpPr>
          <p:cNvPr id="3" name="Content Placeholder 2"/>
          <p:cNvSpPr>
            <a:spLocks noGrp="1"/>
          </p:cNvSpPr>
          <p:nvPr>
            <p:ph sz="quarter" idx="14"/>
          </p:nvPr>
        </p:nvSpPr>
        <p:spPr/>
        <p:txBody>
          <a:bodyPr/>
          <a:lstStyle/>
          <a:p>
            <a:r>
              <a:rPr lang="en-US" dirty="0"/>
              <a:t>Data errors take form of</a:t>
            </a:r>
          </a:p>
          <a:p>
            <a:pPr lvl="1"/>
            <a:r>
              <a:rPr lang="en-US" dirty="0"/>
              <a:t>Phonetic errors: Word or name has multiple spoken representations, e.g., Hersh, Hersch, Hirsch</a:t>
            </a:r>
          </a:p>
          <a:p>
            <a:pPr lvl="1"/>
            <a:r>
              <a:rPr lang="en-US" dirty="0"/>
              <a:t>Typographical errors: Word or name recorded incorrectly as result of omitted, inserted, or transposed characters, e.g., her, ehr, hr</a:t>
            </a:r>
          </a:p>
          <a:p>
            <a:pPr lvl="1"/>
            <a:r>
              <a:rPr lang="en-US" dirty="0"/>
              <a:t>Morphological confusion: Characters appearing similar, e.g., 0/O, l/I</a:t>
            </a:r>
          </a:p>
        </p:txBody>
      </p:sp>
    </p:spTree>
    <p:custDataLst>
      <p:tags r:id="rId1"/>
    </p:custDataLst>
    <p:extLst>
      <p:ext uri="{BB962C8B-B14F-4D97-AF65-F5344CB8AC3E}">
        <p14:creationId xmlns:p14="http://schemas.microsoft.com/office/powerpoint/2010/main" val="2560879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Quality Issues - 2</a:t>
            </a:r>
          </a:p>
        </p:txBody>
      </p:sp>
      <p:sp>
        <p:nvSpPr>
          <p:cNvPr id="3" name="Content Placeholder 2"/>
          <p:cNvSpPr>
            <a:spLocks noGrp="1"/>
          </p:cNvSpPr>
          <p:nvPr>
            <p:ph sz="quarter" idx="14"/>
          </p:nvPr>
        </p:nvSpPr>
        <p:spPr/>
        <p:txBody>
          <a:bodyPr/>
          <a:lstStyle/>
          <a:p>
            <a:r>
              <a:rPr lang="en-US" dirty="0"/>
              <a:t>Personal traits may change over time</a:t>
            </a:r>
          </a:p>
          <a:p>
            <a:pPr lvl="1"/>
            <a:r>
              <a:rPr lang="en-US" dirty="0"/>
              <a:t>Name: Usually through marriage or divorce</a:t>
            </a:r>
          </a:p>
          <a:p>
            <a:pPr lvl="1"/>
            <a:r>
              <a:rPr lang="en-US" dirty="0"/>
              <a:t>Address: 11-15% change in an average year</a:t>
            </a:r>
          </a:p>
          <a:p>
            <a:pPr lvl="1"/>
            <a:r>
              <a:rPr lang="en-US" dirty="0"/>
              <a:t>Cultural: Use of multiple family names as well as order, particles, etc.</a:t>
            </a:r>
          </a:p>
          <a:p>
            <a:r>
              <a:rPr lang="en-US" dirty="0"/>
              <a:t>Different date formats</a:t>
            </a:r>
          </a:p>
          <a:p>
            <a:pPr lvl="1"/>
            <a:r>
              <a:rPr lang="en-US" dirty="0"/>
              <a:t>Use of month names</a:t>
            </a:r>
          </a:p>
          <a:p>
            <a:pPr lvl="1"/>
            <a:r>
              <a:rPr lang="en-US" dirty="0"/>
              <a:t>Date order</a:t>
            </a:r>
          </a:p>
          <a:p>
            <a:pPr lvl="1"/>
            <a:r>
              <a:rPr lang="en-US" dirty="0"/>
              <a:t>2-digit or 4-digit year </a:t>
            </a:r>
          </a:p>
        </p:txBody>
      </p:sp>
    </p:spTree>
    <p:custDataLst>
      <p:tags r:id="rId1"/>
    </p:custDataLst>
    <p:extLst>
      <p:ext uri="{BB962C8B-B14F-4D97-AF65-F5344CB8AC3E}">
        <p14:creationId xmlns:p14="http://schemas.microsoft.com/office/powerpoint/2010/main" val="1527954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Patient Identification</a:t>
            </a:r>
            <a:br>
              <a:rPr lang="en-US" dirty="0"/>
            </a:br>
            <a:r>
              <a:rPr lang="en-US" dirty="0"/>
              <a:t>Learning Objectives - 1</a:t>
            </a:r>
          </a:p>
        </p:txBody>
      </p:sp>
      <p:sp>
        <p:nvSpPr>
          <p:cNvPr id="3" name="Content Placeholder 2"/>
          <p:cNvSpPr>
            <a:spLocks noGrp="1"/>
          </p:cNvSpPr>
          <p:nvPr>
            <p:ph sz="quarter" idx="14"/>
          </p:nvPr>
        </p:nvSpPr>
        <p:spPr/>
        <p:txBody>
          <a:bodyPr/>
          <a:lstStyle/>
          <a:p>
            <a:r>
              <a:rPr lang="en-US" dirty="0"/>
              <a:t>Define the key attributes of patient identifiers (Lecture a)</a:t>
            </a:r>
          </a:p>
          <a:p>
            <a:r>
              <a:rPr lang="en-US" dirty="0"/>
              <a:t>Describe the challenges of duplicate and overlaid records (Lecture a)</a:t>
            </a:r>
          </a:p>
          <a:p>
            <a:r>
              <a:rPr lang="en-US" dirty="0"/>
              <a:t>Discuss the pros and cons of standard identifiers vs. linking records (Lecture a)</a:t>
            </a:r>
          </a:p>
        </p:txBody>
      </p:sp>
    </p:spTree>
    <p:custDataLst>
      <p:tags r:id="rId1"/>
    </p:custDataLst>
    <p:extLst>
      <p:ext uri="{BB962C8B-B14F-4D97-AF65-F5344CB8AC3E}">
        <p14:creationId xmlns:p14="http://schemas.microsoft.com/office/powerpoint/2010/main" val="1698267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Field Comparison</a:t>
            </a:r>
          </a:p>
        </p:txBody>
      </p:sp>
      <p:sp>
        <p:nvSpPr>
          <p:cNvPr id="3" name="Content Placeholder 2"/>
          <p:cNvSpPr>
            <a:spLocks noGrp="1"/>
          </p:cNvSpPr>
          <p:nvPr>
            <p:ph sz="quarter" idx="14"/>
          </p:nvPr>
        </p:nvSpPr>
        <p:spPr/>
        <p:txBody>
          <a:bodyPr/>
          <a:lstStyle/>
          <a:p>
            <a:r>
              <a:rPr lang="en-US" sz="2800" dirty="0"/>
              <a:t>Records linked by comparison of fields</a:t>
            </a:r>
          </a:p>
          <a:p>
            <a:r>
              <a:rPr lang="en-US" sz="2800" dirty="0"/>
              <a:t>Deterministic matching: Rules for exact or close matching of one or more fields</a:t>
            </a:r>
          </a:p>
          <a:p>
            <a:r>
              <a:rPr lang="en-US" sz="2800" dirty="0"/>
              <a:t>Fuzzy methods: Some range of disagreement among fields</a:t>
            </a:r>
          </a:p>
          <a:p>
            <a:pPr lvl="1"/>
            <a:r>
              <a:rPr lang="en-US" sz="2400" dirty="0"/>
              <a:t>Birth within a certain period of time</a:t>
            </a:r>
          </a:p>
          <a:p>
            <a:pPr lvl="1"/>
            <a:r>
              <a:rPr lang="en-US" sz="2400" dirty="0"/>
              <a:t>Common variations in names</a:t>
            </a:r>
          </a:p>
          <a:p>
            <a:r>
              <a:rPr lang="en-US" sz="2800" dirty="0"/>
              <a:t>Probabilistic methods: String comparators for one or more fields, with measure of similarity with cut-off threshold</a:t>
            </a:r>
          </a:p>
          <a:p>
            <a:endParaRPr lang="en-US" dirty="0"/>
          </a:p>
        </p:txBody>
      </p:sp>
    </p:spTree>
    <p:custDataLst>
      <p:tags r:id="rId1"/>
    </p:custDataLst>
    <p:extLst>
      <p:ext uri="{BB962C8B-B14F-4D97-AF65-F5344CB8AC3E}">
        <p14:creationId xmlns:p14="http://schemas.microsoft.com/office/powerpoint/2010/main" val="2394239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to </a:t>
            </a:r>
            <a:br>
              <a:rPr lang="en-US" dirty="0"/>
            </a:br>
            <a:r>
              <a:rPr lang="en-US" dirty="0"/>
              <a:t>Probabilistic Matching</a:t>
            </a:r>
          </a:p>
        </p:txBody>
      </p:sp>
      <p:sp>
        <p:nvSpPr>
          <p:cNvPr id="3" name="Content Placeholder 2"/>
          <p:cNvSpPr>
            <a:spLocks noGrp="1"/>
          </p:cNvSpPr>
          <p:nvPr>
            <p:ph sz="quarter" idx="14"/>
          </p:nvPr>
        </p:nvSpPr>
        <p:spPr/>
        <p:txBody>
          <a:bodyPr/>
          <a:lstStyle/>
          <a:p>
            <a:r>
              <a:rPr lang="en-US" sz="3000" dirty="0"/>
              <a:t>Many methods show relatively high level of accuracy </a:t>
            </a:r>
          </a:p>
          <a:p>
            <a:r>
              <a:rPr lang="en-US" sz="3000" dirty="0"/>
              <a:t> “Best” methods vary by most desired attribute</a:t>
            </a:r>
          </a:p>
          <a:p>
            <a:pPr lvl="1"/>
            <a:r>
              <a:rPr lang="en-US" sz="2600" dirty="0"/>
              <a:t>Highest sensitivity: </a:t>
            </a:r>
            <a:r>
              <a:rPr lang="en-US" sz="2600" dirty="0" err="1"/>
              <a:t>Jaro</a:t>
            </a:r>
            <a:r>
              <a:rPr lang="en-US" sz="2600" dirty="0"/>
              <a:t>-Winkler comparator</a:t>
            </a:r>
          </a:p>
          <a:p>
            <a:pPr lvl="1"/>
            <a:r>
              <a:rPr lang="en-US" sz="2600" dirty="0"/>
              <a:t>Best area under sensitivity-specificity curve: Longest common substring and root mean square of multiple scores</a:t>
            </a:r>
          </a:p>
          <a:p>
            <a:r>
              <a:rPr lang="en-US" sz="3000" dirty="0"/>
              <a:t>Research still required for problems with non-standardized (“dirty”) data and missing data</a:t>
            </a:r>
          </a:p>
        </p:txBody>
      </p:sp>
    </p:spTree>
    <p:custDataLst>
      <p:tags r:id="rId1"/>
    </p:custDataLst>
    <p:extLst>
      <p:ext uri="{BB962C8B-B14F-4D97-AF65-F5344CB8AC3E}">
        <p14:creationId xmlns:p14="http://schemas.microsoft.com/office/powerpoint/2010/main" val="4192231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0" y="114300"/>
            <a:ext cx="9086850" cy="990600"/>
          </a:xfrm>
        </p:spPr>
        <p:txBody>
          <a:bodyPr/>
          <a:lstStyle/>
          <a:p>
            <a:r>
              <a:rPr lang="en-US" dirty="0"/>
              <a:t>Current State of  Patient Record-Matching</a:t>
            </a:r>
          </a:p>
        </p:txBody>
      </p:sp>
      <p:sp>
        <p:nvSpPr>
          <p:cNvPr id="3" name="Content Placeholder 2"/>
          <p:cNvSpPr>
            <a:spLocks noGrp="1"/>
          </p:cNvSpPr>
          <p:nvPr>
            <p:ph sz="quarter" idx="14"/>
          </p:nvPr>
        </p:nvSpPr>
        <p:spPr>
          <a:xfrm>
            <a:off x="897147" y="1181101"/>
            <a:ext cx="10403457" cy="5263945"/>
          </a:xfrm>
        </p:spPr>
        <p:txBody>
          <a:bodyPr/>
          <a:lstStyle/>
          <a:p>
            <a:r>
              <a:rPr lang="en-US" sz="3000" dirty="0"/>
              <a:t>Imperative for patient safety, care coordination, and data quality </a:t>
            </a:r>
          </a:p>
          <a:p>
            <a:r>
              <a:rPr lang="en-US" sz="3000" dirty="0"/>
              <a:t>Benefit from standardizing patient-identifying attributes in record:</a:t>
            </a:r>
          </a:p>
          <a:p>
            <a:pPr lvl="1"/>
            <a:r>
              <a:rPr lang="en-US" sz="2600" dirty="0"/>
              <a:t>First/given, middle/second given, last/family, suffix</a:t>
            </a:r>
          </a:p>
          <a:p>
            <a:pPr lvl="1">
              <a:spcBef>
                <a:spcPts val="200"/>
              </a:spcBef>
            </a:pPr>
            <a:r>
              <a:rPr lang="en-US" sz="2600" dirty="0"/>
              <a:t>Date of birth</a:t>
            </a:r>
          </a:p>
          <a:p>
            <a:pPr lvl="1">
              <a:spcBef>
                <a:spcPts val="200"/>
              </a:spcBef>
            </a:pPr>
            <a:r>
              <a:rPr lang="en-US" sz="2600" dirty="0"/>
              <a:t>Current and historical addresses</a:t>
            </a:r>
          </a:p>
          <a:p>
            <a:pPr lvl="1">
              <a:spcBef>
                <a:spcPts val="200"/>
              </a:spcBef>
            </a:pPr>
            <a:r>
              <a:rPr lang="en-US" sz="2600" dirty="0"/>
              <a:t>Phone number – all known</a:t>
            </a:r>
          </a:p>
          <a:p>
            <a:pPr lvl="1">
              <a:spcBef>
                <a:spcPts val="200"/>
              </a:spcBef>
            </a:pPr>
            <a:r>
              <a:rPr lang="en-US" sz="2600" dirty="0"/>
              <a:t>Gender – from HL7 value set: M, F, UN</a:t>
            </a:r>
          </a:p>
          <a:p>
            <a:r>
              <a:rPr lang="en-US" sz="3000" dirty="0"/>
              <a:t>Need process for handling changes across </a:t>
            </a:r>
            <a:br>
              <a:rPr lang="en-US" sz="3000" dirty="0"/>
            </a:br>
            <a:r>
              <a:rPr lang="en-US" sz="3000" dirty="0"/>
              <a:t>health care system</a:t>
            </a:r>
          </a:p>
        </p:txBody>
      </p:sp>
    </p:spTree>
    <p:custDataLst>
      <p:tags r:id="rId1"/>
    </p:custDataLst>
    <p:extLst>
      <p:ext uri="{BB962C8B-B14F-4D97-AF65-F5344CB8AC3E}">
        <p14:creationId xmlns:p14="http://schemas.microsoft.com/office/powerpoint/2010/main" val="3296231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Patient Identification</a:t>
            </a:r>
            <a:br>
              <a:rPr lang="en-US" dirty="0"/>
            </a:br>
            <a:r>
              <a:rPr lang="en-US" dirty="0"/>
              <a:t>Summary – Lecture a</a:t>
            </a:r>
          </a:p>
        </p:txBody>
      </p:sp>
      <p:sp>
        <p:nvSpPr>
          <p:cNvPr id="3" name="Text Placeholder 2"/>
          <p:cNvSpPr>
            <a:spLocks noGrp="1"/>
          </p:cNvSpPr>
          <p:nvPr>
            <p:ph type="body" sz="quarter" idx="11"/>
          </p:nvPr>
        </p:nvSpPr>
        <p:spPr/>
        <p:txBody>
          <a:bodyPr/>
          <a:lstStyle/>
          <a:p>
            <a:r>
              <a:rPr lang="en-US" dirty="0"/>
              <a:t>Patient identifiers, including national identifiers, have benefits and risks</a:t>
            </a:r>
          </a:p>
          <a:p>
            <a:r>
              <a:rPr lang="en-US" dirty="0"/>
              <a:t>Methods for linking patient records algorithmically work well but can be challenged by data standard, data quality, and inconclusive matches</a:t>
            </a:r>
          </a:p>
          <a:p>
            <a:endParaRPr lang="en-US" altLang="en-US" dirty="0"/>
          </a:p>
        </p:txBody>
      </p:sp>
    </p:spTree>
    <p:custDataLst>
      <p:tags r:id="rId1"/>
    </p:custDataLst>
    <p:extLst>
      <p:ext uri="{BB962C8B-B14F-4D97-AF65-F5344CB8AC3E}">
        <p14:creationId xmlns:p14="http://schemas.microsoft.com/office/powerpoint/2010/main" val="1195819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Patient Identification</a:t>
            </a:r>
            <a:br>
              <a:rPr lang="en-US" dirty="0"/>
            </a:br>
            <a:r>
              <a:rPr lang="en-US" dirty="0"/>
              <a:t>References – 1 – Lecture a</a:t>
            </a:r>
          </a:p>
        </p:txBody>
      </p:sp>
      <p:sp>
        <p:nvSpPr>
          <p:cNvPr id="3" name="Text Placeholder 2"/>
          <p:cNvSpPr>
            <a:spLocks noGrp="1"/>
          </p:cNvSpPr>
          <p:nvPr>
            <p:ph type="body" sz="quarter" idx="16"/>
          </p:nvPr>
        </p:nvSpPr>
        <p:spPr>
          <a:xfrm>
            <a:off x="1981200" y="1600201"/>
            <a:ext cx="8229600" cy="4225413"/>
          </a:xfrm>
        </p:spPr>
        <p:txBody>
          <a:bodyPr/>
          <a:lstStyle/>
          <a:p>
            <a:r>
              <a:rPr lang="en-US" dirty="0"/>
              <a:t>References</a:t>
            </a:r>
          </a:p>
          <a:p>
            <a:r>
              <a:rPr lang="en-US" b="0" dirty="0"/>
              <a:t>Acquisti, A and Gross, R (2009). Predicting Social Security numbers from public data. </a:t>
            </a:r>
            <a:r>
              <a:rPr lang="en-US" b="0" i="1" dirty="0"/>
              <a:t>Proceedings of the National Academy of Sciences</a:t>
            </a:r>
            <a:r>
              <a:rPr lang="en-US" b="0" dirty="0"/>
              <a:t>. 106: 10975-10980.</a:t>
            </a:r>
          </a:p>
          <a:p>
            <a:r>
              <a:rPr lang="en-US" b="0" dirty="0"/>
              <a:t>Anonymous (2005). Linking Health Care Information: Proposed Methods for Improving Care and Protecting Privacy. Washington, DC, Markle Foundation</a:t>
            </a:r>
          </a:p>
          <a:p>
            <a:r>
              <a:rPr lang="en-US" b="0" dirty="0"/>
              <a:t>Aranow, M (2013). It’s Time for a National Patient Identifier. </a:t>
            </a:r>
            <a:r>
              <a:rPr lang="en-US" b="0" u="sng" dirty="0"/>
              <a:t>Life as a Healthcare CIO</a:t>
            </a:r>
            <a:r>
              <a:rPr lang="en-US" b="0" dirty="0"/>
              <a:t>, February 26, 2013. </a:t>
            </a:r>
            <a:r>
              <a:rPr lang="en-US" b="0" u="sng" dirty="0">
                <a:hlinkClick r:id="rId4" tooltip="URL for blog named Life as a Healthcare CIO. Article Titled It's Time for a National Patient Identifier. Published February 26, 2013"/>
              </a:rPr>
              <a:t>http://geekdoctor.blogspot.com/2013/02/its-time-for-national-patient-identifier.html</a:t>
            </a:r>
            <a:endParaRPr lang="en-US" b="0" dirty="0"/>
          </a:p>
          <a:p>
            <a:r>
              <a:rPr lang="en-US" b="0" dirty="0" err="1"/>
              <a:t>Arnason</a:t>
            </a:r>
            <a:r>
              <a:rPr lang="en-US" b="0" dirty="0"/>
              <a:t>, E. (2002). Personal Identifiability in the Icelandic Health Sector Database . </a:t>
            </a:r>
            <a:r>
              <a:rPr lang="en-US" b="0" i="1" dirty="0"/>
              <a:t>Journal of Information Law &amp; Technology</a:t>
            </a:r>
            <a:r>
              <a:rPr lang="en-US" b="0" dirty="0"/>
              <a:t>. Retrieved January 11, 2017, from </a:t>
            </a:r>
            <a:r>
              <a:rPr lang="en-US" b="0" dirty="0">
                <a:hlinkClick r:id="rId5" tooltip="URL for Journal of Information Law &amp; Technology article by Einar Arnason titled Personal Identifiability in the Icelandic Health Sector Database"/>
              </a:rPr>
              <a:t>https://www2.warwick.ac.uk/fac/soc/law/elj/jilt/2002_2/arnason/</a:t>
            </a:r>
            <a:r>
              <a:rPr lang="en-US" b="0" dirty="0"/>
              <a:t>.</a:t>
            </a:r>
          </a:p>
          <a:p>
            <a:r>
              <a:rPr lang="en-US" b="0" dirty="0"/>
              <a:t>Detmer, DE (2010). Activating a full architectural model: improving health through robust population health records. </a:t>
            </a:r>
            <a:r>
              <a:rPr lang="en-US" b="0" i="1" dirty="0"/>
              <a:t>Journal of the American Medical Informatics Association</a:t>
            </a:r>
            <a:r>
              <a:rPr lang="en-US" b="0" dirty="0"/>
              <a:t>. 17: 367-369.</a:t>
            </a:r>
          </a:p>
        </p:txBody>
      </p:sp>
    </p:spTree>
    <p:custDataLst>
      <p:tags r:id="rId1"/>
    </p:custDataLst>
    <p:extLst>
      <p:ext uri="{BB962C8B-B14F-4D97-AF65-F5344CB8AC3E}">
        <p14:creationId xmlns:p14="http://schemas.microsoft.com/office/powerpoint/2010/main" val="3708049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Patient Identification</a:t>
            </a:r>
            <a:br>
              <a:rPr lang="en-US" dirty="0"/>
            </a:br>
            <a:r>
              <a:rPr lang="en-US" dirty="0"/>
              <a:t>References – 2 – Lecture a</a:t>
            </a:r>
          </a:p>
        </p:txBody>
      </p:sp>
      <p:sp>
        <p:nvSpPr>
          <p:cNvPr id="3" name="Text Placeholder 2"/>
          <p:cNvSpPr>
            <a:spLocks noGrp="1"/>
          </p:cNvSpPr>
          <p:nvPr>
            <p:ph type="body" sz="quarter" idx="16"/>
          </p:nvPr>
        </p:nvSpPr>
        <p:spPr>
          <a:xfrm>
            <a:off x="1981200" y="1600200"/>
            <a:ext cx="8229600" cy="4663440"/>
          </a:xfrm>
        </p:spPr>
        <p:txBody>
          <a:bodyPr/>
          <a:lstStyle/>
          <a:p>
            <a:r>
              <a:rPr lang="en-US" dirty="0"/>
              <a:t>References</a:t>
            </a:r>
          </a:p>
          <a:p>
            <a:r>
              <a:rPr lang="en-US" b="0" dirty="0" err="1"/>
              <a:t>Fernandes</a:t>
            </a:r>
            <a:r>
              <a:rPr lang="en-US" b="0" dirty="0"/>
              <a:t>, L., </a:t>
            </a:r>
            <a:r>
              <a:rPr lang="en-US" b="0" dirty="0" err="1"/>
              <a:t>Lenson</a:t>
            </a:r>
            <a:r>
              <a:rPr lang="en-US" b="0" dirty="0"/>
              <a:t>, C., Hewitt, J., Weber, J., &amp; Yamamoto, J. (</a:t>
            </a:r>
            <a:r>
              <a:rPr lang="en-US" b="0" dirty="0" err="1"/>
              <a:t>n.d.</a:t>
            </a:r>
            <a:r>
              <a:rPr lang="en-US" b="0" dirty="0"/>
              <a:t>). Medical Record Number Errors: A Cost of Doing Business? Retrieved January 11, 2017, from </a:t>
            </a:r>
            <a:r>
              <a:rPr lang="en-US" b="0" dirty="0">
                <a:hlinkClick r:id="rId4" tooltip="URL to PDF file titled Medical Record Number Errors: A Cost of Doing Business?"/>
              </a:rPr>
              <a:t>http://sce2.umkc.edu/csee/leeyu/Mahi/medical-data2.pdf</a:t>
            </a:r>
            <a:r>
              <a:rPr lang="en-US" b="0" dirty="0"/>
              <a:t> </a:t>
            </a:r>
          </a:p>
          <a:p>
            <a:r>
              <a:rPr lang="en-US" b="0" dirty="0" err="1"/>
              <a:t>Zz_Ferris</a:t>
            </a:r>
            <a:r>
              <a:rPr lang="en-US" b="0" dirty="0"/>
              <a:t>, N. (2005, July 11). Hope for patient ID dwindles. Retrieved January 12, 2017, from </a:t>
            </a:r>
            <a:r>
              <a:rPr lang="en-US" b="0" dirty="0">
                <a:hlinkClick r:id="rId5" tooltip="Article on Healthcare IT News by Nancy zz_Ferris titled Hope for patient ID dwindles dated 7-11-2005"/>
              </a:rPr>
              <a:t>http://www.healthcareitnews.com/news/hope-patient-id-dwindles</a:t>
            </a:r>
            <a:r>
              <a:rPr lang="en-US" b="0" dirty="0"/>
              <a:t> </a:t>
            </a:r>
          </a:p>
          <a:p>
            <a:r>
              <a:rPr lang="en-US" b="0" dirty="0" err="1"/>
              <a:t>Zz_Ferris</a:t>
            </a:r>
            <a:r>
              <a:rPr lang="en-US" b="0" dirty="0"/>
              <a:t>, N (2005, July 12). Why a national health care ID isn’t worth the fight. Retrieved January 12, 2017, from </a:t>
            </a:r>
            <a:r>
              <a:rPr lang="en-US" b="0" dirty="0">
                <a:hlinkClick r:id="rId6" tooltip="Article on Healthcare IT News by Nancy zz_Ferris titled Why a national healt care ID isn't worth the fight dated 7-12-2005"/>
              </a:rPr>
              <a:t>http://www.healthcareitnews.com/news/why-national-health-care-id-isnt-worth-fight</a:t>
            </a:r>
            <a:r>
              <a:rPr lang="en-US" b="0" dirty="0"/>
              <a:t> </a:t>
            </a:r>
          </a:p>
          <a:p>
            <a:r>
              <a:rPr lang="en-US" b="0" dirty="0"/>
              <a:t>Grannis, SJ, Overhage, JM, et al. (2003). Analysis of a probabilistic record linkage technique without human review. </a:t>
            </a:r>
            <a:r>
              <a:rPr lang="en-US" b="0" i="1" dirty="0"/>
              <a:t>Proceedings of the 2003 AMIA Annual Symposium</a:t>
            </a:r>
            <a:r>
              <a:rPr lang="en-US" b="0" dirty="0"/>
              <a:t>, Washington, DC. Hanley &amp; Belfus. 259-263.</a:t>
            </a:r>
          </a:p>
          <a:p>
            <a:r>
              <a:rPr lang="en-US" b="0" dirty="0"/>
              <a:t>Grannis, SJ, Overhage, JM, et al. (2004). Real world performance of approximate string comparators for use in patient matching. </a:t>
            </a:r>
            <a:r>
              <a:rPr lang="en-US" b="0" i="1" dirty="0"/>
              <a:t>MEDINFO 2004 - Proceedings of the Eleventh World Congress on Medical Informatics</a:t>
            </a:r>
            <a:r>
              <a:rPr lang="en-US" b="0" dirty="0"/>
              <a:t>, San Francisco, CA. IOS Press. 43-47.</a:t>
            </a:r>
          </a:p>
        </p:txBody>
      </p:sp>
    </p:spTree>
    <p:custDataLst>
      <p:tags r:id="rId1"/>
    </p:custDataLst>
    <p:extLst>
      <p:ext uri="{BB962C8B-B14F-4D97-AF65-F5344CB8AC3E}">
        <p14:creationId xmlns:p14="http://schemas.microsoft.com/office/powerpoint/2010/main" val="1356905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Patient Identification</a:t>
            </a:r>
            <a:br>
              <a:rPr lang="en-US" dirty="0"/>
            </a:br>
            <a:r>
              <a:rPr lang="en-US" dirty="0"/>
              <a:t>References – 3 – Lecture a</a:t>
            </a:r>
          </a:p>
        </p:txBody>
      </p:sp>
      <p:sp>
        <p:nvSpPr>
          <p:cNvPr id="3" name="Text Placeholder 2"/>
          <p:cNvSpPr>
            <a:spLocks noGrp="1"/>
          </p:cNvSpPr>
          <p:nvPr>
            <p:ph type="body" sz="quarter" idx="16"/>
          </p:nvPr>
        </p:nvSpPr>
        <p:spPr>
          <a:xfrm>
            <a:off x="1981200" y="1600200"/>
            <a:ext cx="8229600" cy="4402394"/>
          </a:xfrm>
        </p:spPr>
        <p:txBody>
          <a:bodyPr/>
          <a:lstStyle/>
          <a:p>
            <a:r>
              <a:rPr lang="en-US" dirty="0"/>
              <a:t>References</a:t>
            </a:r>
          </a:p>
          <a:p>
            <a:r>
              <a:rPr lang="en-US" b="0" dirty="0"/>
              <a:t>Gulcher, JR and Stefansson, K (2000). The Icelandic healthcare database and informed consent. </a:t>
            </a:r>
            <a:r>
              <a:rPr lang="en-US" b="0" i="1" dirty="0"/>
              <a:t>New England Journal of Medicine</a:t>
            </a:r>
            <a:r>
              <a:rPr lang="en-US" b="0" dirty="0"/>
              <a:t>. 342: 1827-1830.</a:t>
            </a:r>
          </a:p>
          <a:p>
            <a:r>
              <a:rPr lang="en-US" b="0" dirty="0" err="1"/>
              <a:t>Hieb</a:t>
            </a:r>
            <a:r>
              <a:rPr lang="en-US" b="0" dirty="0"/>
              <a:t>, B. (2006). The Case for a Voluntary National Healthcare Identifier. </a:t>
            </a:r>
            <a:r>
              <a:rPr lang="en-US" b="0" i="1" dirty="0"/>
              <a:t>ASTM International,3</a:t>
            </a:r>
            <a:r>
              <a:rPr lang="en-US" b="0" dirty="0"/>
              <a:t>(2). doi:10.1520/JAI13891</a:t>
            </a:r>
          </a:p>
          <a:p>
            <a:r>
              <a:rPr lang="en-US" b="0" dirty="0" err="1"/>
              <a:t>Hieb</a:t>
            </a:r>
            <a:r>
              <a:rPr lang="en-US" b="0" dirty="0"/>
              <a:t>, BR (2008). Designing a Voluntary Universal Healthcare Identification System. Stamford, CT, Gartner</a:t>
            </a:r>
            <a:endParaRPr lang="en-US" dirty="0"/>
          </a:p>
          <a:p>
            <a:r>
              <a:rPr lang="en-US" b="0" dirty="0" err="1"/>
              <a:t>Hillestad</a:t>
            </a:r>
            <a:r>
              <a:rPr lang="en-US" b="0" dirty="0"/>
              <a:t>, R., Bigelow, J. H., Chaudhry, B., Dreyer, P., Greenberg, M. D., </a:t>
            </a:r>
            <a:r>
              <a:rPr lang="en-US" b="0" dirty="0" err="1"/>
              <a:t>Meili</a:t>
            </a:r>
            <a:r>
              <a:rPr lang="en-US" b="0" dirty="0"/>
              <a:t>, R. C., . . . Taylor, R. (2008). Identity Crisis: An Examination of the Costs and Benefits of a Unique Patient Identifier for the U.S. Health Care System. Retrieved January 12, 2017, from </a:t>
            </a:r>
            <a:r>
              <a:rPr lang="en-US" b="0" dirty="0">
                <a:hlinkClick r:id="rId4" tooltip="Article on RAND Corporation Published Research by Richard Hillestad et. al. titled Identity Crisis: An Examination of the Costs and Benefits of a Unique Patient Identifier for the U.S. Health Care System dated 2008"/>
              </a:rPr>
              <a:t>http://www.rand.org/pubs/monographs/MG753.html</a:t>
            </a:r>
            <a:r>
              <a:rPr lang="en-US" b="0" dirty="0"/>
              <a:t> </a:t>
            </a:r>
          </a:p>
          <a:p>
            <a:endParaRPr lang="en-US" b="0" dirty="0"/>
          </a:p>
          <a:p>
            <a:r>
              <a:rPr lang="en-US" b="0" dirty="0" err="1"/>
              <a:t>Joffe</a:t>
            </a:r>
            <a:r>
              <a:rPr lang="en-US" b="0" dirty="0"/>
              <a:t>, E, Bearden, CF, et al. (2009). Duplicate patient records--implication for missed laboratory results. </a:t>
            </a:r>
            <a:r>
              <a:rPr lang="en-US" b="0" i="1" dirty="0"/>
              <a:t>AMIA Annual Symposium Proceedings 2009</a:t>
            </a:r>
            <a:r>
              <a:rPr lang="en-US" b="0" dirty="0"/>
              <a:t>, San Francisco, CA. 1269-1275.</a:t>
            </a:r>
          </a:p>
          <a:p>
            <a:r>
              <a:rPr lang="en-US" b="0" dirty="0"/>
              <a:t>Li, X and Shen, C (2013). Linkage of patients records from disparate sources. </a:t>
            </a:r>
            <a:r>
              <a:rPr lang="en-US" b="0" i="1" dirty="0"/>
              <a:t>Statistical Methods in Medical Research</a:t>
            </a:r>
            <a:r>
              <a:rPr lang="en-US" b="0" dirty="0"/>
              <a:t>. 22: 31-38.</a:t>
            </a:r>
          </a:p>
        </p:txBody>
      </p:sp>
    </p:spTree>
    <p:custDataLst>
      <p:tags r:id="rId1"/>
    </p:custDataLst>
    <p:extLst>
      <p:ext uri="{BB962C8B-B14F-4D97-AF65-F5344CB8AC3E}">
        <p14:creationId xmlns:p14="http://schemas.microsoft.com/office/powerpoint/2010/main" val="8132559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Patient Identification</a:t>
            </a:r>
            <a:br>
              <a:rPr lang="en-US" dirty="0"/>
            </a:br>
            <a:r>
              <a:rPr lang="en-US" dirty="0"/>
              <a:t>References – 4 – Lecture a</a:t>
            </a:r>
          </a:p>
        </p:txBody>
      </p:sp>
      <p:sp>
        <p:nvSpPr>
          <p:cNvPr id="3" name="Text Placeholder 2"/>
          <p:cNvSpPr>
            <a:spLocks noGrp="1"/>
          </p:cNvSpPr>
          <p:nvPr>
            <p:ph type="body" sz="quarter" idx="16"/>
          </p:nvPr>
        </p:nvSpPr>
        <p:spPr>
          <a:xfrm>
            <a:off x="1981200" y="1600200"/>
            <a:ext cx="8229600" cy="4536831"/>
          </a:xfrm>
        </p:spPr>
        <p:txBody>
          <a:bodyPr/>
          <a:lstStyle/>
          <a:p>
            <a:r>
              <a:rPr lang="en-US" dirty="0"/>
              <a:t>References</a:t>
            </a:r>
          </a:p>
          <a:p>
            <a:r>
              <a:rPr lang="en-US" b="0" dirty="0"/>
              <a:t>McCoy, AB, Wright, A, et al. (2013). Matching identifiers in electronic health records: implications for duplicate records and patient safety. </a:t>
            </a:r>
            <a:r>
              <a:rPr lang="en-US" b="0" i="1" dirty="0"/>
              <a:t>Quality and Safety in Health Care</a:t>
            </a:r>
            <a:r>
              <a:rPr lang="en-US" b="0" dirty="0"/>
              <a:t>. 22: 219-224.</a:t>
            </a:r>
            <a:endParaRPr lang="en-US" dirty="0"/>
          </a:p>
          <a:p>
            <a:r>
              <a:rPr lang="en-US" b="0" dirty="0"/>
              <a:t>Morris, G, Farnum, G, et al. (2014). Patient Identification and Matching - Final Report. Baltimore, MD, Audacious Inquiry. </a:t>
            </a:r>
            <a:r>
              <a:rPr lang="en-US" b="0" u="sng" dirty="0">
                <a:hlinkClick r:id="rId4" tooltip="PDF file from Healthit.gov titled Patient Identification and Matching - Final Report"/>
              </a:rPr>
              <a:t>http://www.healthit.gov/sites/default/files/patient_identification_matching_final_report.pdf</a:t>
            </a:r>
            <a:endParaRPr lang="en-US" b="0" dirty="0"/>
          </a:p>
          <a:p>
            <a:r>
              <a:rPr lang="en-US" b="0" dirty="0"/>
              <a:t>Ong, TC, Mannino, MV, et al. (2014). Improving record linkage performance in the presence of missing linkage data. </a:t>
            </a:r>
            <a:r>
              <a:rPr lang="en-US" b="0" i="1" dirty="0"/>
              <a:t>Journal of Biomedical Informatics</a:t>
            </a:r>
            <a:r>
              <a:rPr lang="en-US" b="0" dirty="0"/>
              <a:t>: Epub ahead of print.</a:t>
            </a:r>
          </a:p>
          <a:p>
            <a:pPr marL="342900" lvl="1" indent="-342900">
              <a:buSzTx/>
            </a:pPr>
            <a:r>
              <a:rPr lang="en-US" sz="1600" dirty="0"/>
              <a:t>New Zeland National Health Index, </a:t>
            </a:r>
            <a:r>
              <a:rPr lang="en-US" sz="1600" dirty="0">
                <a:hlinkClick r:id="rId5" tooltip="Article from New Zealand Ministry of Health titled National Health Index"/>
              </a:rPr>
              <a:t>http://www.health.govt.nz/our-work/health-identity/national-health-index/</a:t>
            </a:r>
            <a:r>
              <a:rPr lang="en-US" sz="1600" dirty="0"/>
              <a:t> </a:t>
            </a:r>
          </a:p>
          <a:p>
            <a:endParaRPr lang="en-US" b="0" dirty="0"/>
          </a:p>
          <a:p>
            <a:r>
              <a:rPr lang="en-US" b="0" dirty="0"/>
              <a:t>Randall, S. M., Ferrante, A. M., Boyd, J. H., &amp; Semmens, J. B. (2013). The Effect of Data Cleaning on Record Linkage Quality. BMC Medical Informatics and Decision Making 2013. doi:10.1186/1472-6947-13-64</a:t>
            </a:r>
          </a:p>
        </p:txBody>
      </p:sp>
    </p:spTree>
    <p:custDataLst>
      <p:tags r:id="rId1"/>
    </p:custDataLst>
    <p:extLst>
      <p:ext uri="{BB962C8B-B14F-4D97-AF65-F5344CB8AC3E}">
        <p14:creationId xmlns:p14="http://schemas.microsoft.com/office/powerpoint/2010/main" val="2599512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Patient Identification</a:t>
            </a:r>
            <a:br>
              <a:rPr lang="en-US" dirty="0"/>
            </a:br>
            <a:r>
              <a:rPr lang="en-US" dirty="0"/>
              <a:t>References – 5 – Lecture a</a:t>
            </a:r>
          </a:p>
        </p:txBody>
      </p:sp>
      <p:sp>
        <p:nvSpPr>
          <p:cNvPr id="3" name="Text Placeholder 2"/>
          <p:cNvSpPr>
            <a:spLocks noGrp="1"/>
          </p:cNvSpPr>
          <p:nvPr>
            <p:ph type="body" sz="quarter" idx="16"/>
          </p:nvPr>
        </p:nvSpPr>
        <p:spPr>
          <a:xfrm>
            <a:off x="1981200" y="1600200"/>
            <a:ext cx="8229600" cy="4536831"/>
          </a:xfrm>
        </p:spPr>
        <p:txBody>
          <a:bodyPr/>
          <a:lstStyle/>
          <a:p>
            <a:r>
              <a:rPr lang="en-US" dirty="0"/>
              <a:t>References</a:t>
            </a:r>
          </a:p>
          <a:p>
            <a:r>
              <a:rPr lang="en-US" b="0" dirty="0"/>
              <a:t>Sayers, A, Ben-Shlomo, Y, et al. (2016). Probabilistic record linkage. </a:t>
            </a:r>
            <a:r>
              <a:rPr lang="en-US" b="0" i="1" dirty="0"/>
              <a:t>International Journal of Epidemiology</a:t>
            </a:r>
            <a:r>
              <a:rPr lang="en-US" b="0" dirty="0"/>
              <a:t>: Epub ahead pf print.</a:t>
            </a:r>
          </a:p>
          <a:p>
            <a:r>
              <a:rPr lang="en-US" b="0" dirty="0"/>
              <a:t>Tromp, M, Ravelli, AC, et al. (2011). Results from simulated data sets: probabilistic record linkage outperforms deterministic record linkage. </a:t>
            </a:r>
            <a:r>
              <a:rPr lang="en-US" b="0" i="1" dirty="0"/>
              <a:t>Journal of Clinical Epidemiology</a:t>
            </a:r>
            <a:r>
              <a:rPr lang="en-US" b="0" dirty="0"/>
              <a:t>. 64: 565-572.</a:t>
            </a:r>
          </a:p>
          <a:p>
            <a:r>
              <a:rPr lang="en-US" b="0" dirty="0"/>
              <a:t>Tromp, M, Ravelli, AC, et al. (2008). An efficient validation method of probabilistic record linkage including readmissions and twins. </a:t>
            </a:r>
            <a:r>
              <a:rPr lang="en-US" b="0" i="1" dirty="0"/>
              <a:t>Methods of Information in Medicine</a:t>
            </a:r>
            <a:r>
              <a:rPr lang="en-US" b="0" dirty="0"/>
              <a:t>. 47: 356-363.</a:t>
            </a:r>
          </a:p>
          <a:p>
            <a:r>
              <a:rPr lang="en-US" b="0" dirty="0"/>
              <a:t>Winkler, WE (2009). Should Social Security numbers be replaced by modern, more secure identifiers? </a:t>
            </a:r>
            <a:r>
              <a:rPr lang="en-US" b="0" i="1" dirty="0"/>
              <a:t>Proceedings of the National Academy of Sciences</a:t>
            </a:r>
            <a:r>
              <a:rPr lang="en-US" b="0" dirty="0"/>
              <a:t>. 106: 10877-10878.</a:t>
            </a:r>
          </a:p>
          <a:p>
            <a:endParaRPr lang="en-US" b="0" dirty="0"/>
          </a:p>
          <a:p>
            <a:endParaRPr lang="en-US" dirty="0"/>
          </a:p>
        </p:txBody>
      </p:sp>
    </p:spTree>
    <p:custDataLst>
      <p:tags r:id="rId1"/>
    </p:custDataLst>
    <p:extLst>
      <p:ext uri="{BB962C8B-B14F-4D97-AF65-F5344CB8AC3E}">
        <p14:creationId xmlns:p14="http://schemas.microsoft.com/office/powerpoint/2010/main" val="2762091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 Care Data Analytics</a:t>
            </a:r>
            <a:br>
              <a:rPr lang="en-US" dirty="0"/>
            </a:br>
            <a:r>
              <a:rPr lang="en-US" dirty="0"/>
              <a:t>Patient Identification</a:t>
            </a:r>
            <a:br>
              <a:rPr lang="en-US" dirty="0"/>
            </a:br>
            <a:r>
              <a:rPr lang="en-US" dirty="0"/>
              <a:t>Lecture a</a:t>
            </a:r>
          </a:p>
        </p:txBody>
      </p:sp>
      <p:sp>
        <p:nvSpPr>
          <p:cNvPr id="3" name="Content Placeholder 2"/>
          <p:cNvSpPr>
            <a:spLocks noGrp="1"/>
          </p:cNvSpPr>
          <p:nvPr>
            <p:ph sz="quarter" idx="14"/>
          </p:nvPr>
        </p:nvSpPr>
        <p:spPr>
          <a:xfrm>
            <a:off x="1981200" y="3097161"/>
            <a:ext cx="8229600" cy="3075039"/>
          </a:xfrm>
        </p:spPr>
        <p:txBody>
          <a:bodyPr/>
          <a:lstStyle/>
          <a:p>
            <a:r>
              <a:rPr lang="en-US" i="0" dirty="0"/>
              <a:t>This material was developed by Oregon Health &amp; Science University, funded by the Department of Health and Human Services, Office of the National Coordinator for Health Information Technology under Award Number 90WT0001.</a:t>
            </a:r>
          </a:p>
        </p:txBody>
      </p:sp>
    </p:spTree>
    <p:custDataLst>
      <p:tags r:id="rId1"/>
    </p:custDataLst>
    <p:extLst>
      <p:ext uri="{BB962C8B-B14F-4D97-AF65-F5344CB8AC3E}">
        <p14:creationId xmlns:p14="http://schemas.microsoft.com/office/powerpoint/2010/main" val="3531971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Patient Identification</a:t>
            </a:r>
            <a:br>
              <a:rPr lang="en-US" dirty="0"/>
            </a:br>
            <a:r>
              <a:rPr lang="en-US" dirty="0"/>
              <a:t>Learning Objectives - 2</a:t>
            </a:r>
          </a:p>
        </p:txBody>
      </p:sp>
      <p:sp>
        <p:nvSpPr>
          <p:cNvPr id="3" name="Content Placeholder 2"/>
          <p:cNvSpPr>
            <a:spLocks noGrp="1"/>
          </p:cNvSpPr>
          <p:nvPr>
            <p:ph sz="quarter" idx="14"/>
          </p:nvPr>
        </p:nvSpPr>
        <p:spPr/>
        <p:txBody>
          <a:bodyPr/>
          <a:lstStyle/>
          <a:p>
            <a:r>
              <a:rPr lang="en-US" dirty="0"/>
              <a:t>Describe the methods used for patient record-matching (Lecture a)</a:t>
            </a:r>
          </a:p>
          <a:p>
            <a:r>
              <a:rPr lang="en-US" dirty="0"/>
              <a:t>Match a sample set of patient records (Lecture a)</a:t>
            </a:r>
          </a:p>
          <a:p>
            <a:r>
              <a:rPr lang="en-US" dirty="0"/>
              <a:t>Discuss the benefits and limitations of de-identified data (Lecture b)</a:t>
            </a:r>
          </a:p>
        </p:txBody>
      </p:sp>
    </p:spTree>
    <p:custDataLst>
      <p:tags r:id="rId1"/>
    </p:custDataLst>
    <p:extLst>
      <p:ext uri="{BB962C8B-B14F-4D97-AF65-F5344CB8AC3E}">
        <p14:creationId xmlns:p14="http://schemas.microsoft.com/office/powerpoint/2010/main" val="3164192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Patient Identification</a:t>
            </a:r>
          </a:p>
        </p:txBody>
      </p:sp>
      <p:sp>
        <p:nvSpPr>
          <p:cNvPr id="3" name="Content Placeholder 2"/>
          <p:cNvSpPr>
            <a:spLocks noGrp="1"/>
          </p:cNvSpPr>
          <p:nvPr>
            <p:ph sz="quarter" idx="14"/>
          </p:nvPr>
        </p:nvSpPr>
        <p:spPr/>
        <p:txBody>
          <a:bodyPr/>
          <a:lstStyle/>
          <a:p>
            <a:r>
              <a:rPr lang="en-US" dirty="0"/>
              <a:t>Patient identifiers</a:t>
            </a:r>
          </a:p>
          <a:p>
            <a:r>
              <a:rPr lang="en-US" dirty="0"/>
              <a:t>Duplicate and overlaid records</a:t>
            </a:r>
          </a:p>
          <a:p>
            <a:r>
              <a:rPr lang="en-US" dirty="0"/>
              <a:t>Standard identifiers</a:t>
            </a:r>
          </a:p>
          <a:p>
            <a:r>
              <a:rPr lang="en-US" dirty="0"/>
              <a:t>Record linkage methods</a:t>
            </a:r>
          </a:p>
          <a:p>
            <a:r>
              <a:rPr lang="en-US" dirty="0"/>
              <a:t>De-identification of data</a:t>
            </a:r>
          </a:p>
        </p:txBody>
      </p:sp>
    </p:spTree>
    <p:custDataLst>
      <p:tags r:id="rId1"/>
    </p:custDataLst>
    <p:extLst>
      <p:ext uri="{BB962C8B-B14F-4D97-AF65-F5344CB8AC3E}">
        <p14:creationId xmlns:p14="http://schemas.microsoft.com/office/powerpoint/2010/main" val="2932204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Patient Identifiers - 1</a:t>
            </a:r>
          </a:p>
        </p:txBody>
      </p:sp>
      <p:sp>
        <p:nvSpPr>
          <p:cNvPr id="3" name="Content Placeholder 2"/>
          <p:cNvSpPr>
            <a:spLocks noGrp="1"/>
          </p:cNvSpPr>
          <p:nvPr>
            <p:ph sz="quarter" idx="14"/>
          </p:nvPr>
        </p:nvSpPr>
        <p:spPr>
          <a:xfrm>
            <a:off x="609599" y="1600200"/>
            <a:ext cx="9008853" cy="4572000"/>
          </a:xfrm>
        </p:spPr>
        <p:txBody>
          <a:bodyPr/>
          <a:lstStyle/>
          <a:p>
            <a:r>
              <a:rPr lang="en-US" dirty="0"/>
              <a:t>Benefits</a:t>
            </a:r>
          </a:p>
          <a:p>
            <a:pPr lvl="1"/>
            <a:r>
              <a:rPr lang="en-US" dirty="0"/>
              <a:t>Easy linkage of records</a:t>
            </a:r>
          </a:p>
          <a:p>
            <a:pPr lvl="1"/>
            <a:r>
              <a:rPr lang="en-US" dirty="0"/>
              <a:t>Facilitate health information exchange</a:t>
            </a:r>
          </a:p>
          <a:p>
            <a:pPr lvl="1"/>
            <a:r>
              <a:rPr lang="en-US" dirty="0"/>
              <a:t>Reduce errors and costs arising from duplicate and overlaid records</a:t>
            </a:r>
          </a:p>
        </p:txBody>
      </p:sp>
    </p:spTree>
    <p:custDataLst>
      <p:tags r:id="rId1"/>
    </p:custDataLst>
    <p:extLst>
      <p:ext uri="{BB962C8B-B14F-4D97-AF65-F5344CB8AC3E}">
        <p14:creationId xmlns:p14="http://schemas.microsoft.com/office/powerpoint/2010/main" val="4015395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Patient Identifiers - 2</a:t>
            </a:r>
          </a:p>
        </p:txBody>
      </p:sp>
      <p:sp>
        <p:nvSpPr>
          <p:cNvPr id="3" name="Content Placeholder 2"/>
          <p:cNvSpPr>
            <a:spLocks noGrp="1"/>
          </p:cNvSpPr>
          <p:nvPr>
            <p:ph sz="quarter" idx="14"/>
          </p:nvPr>
        </p:nvSpPr>
        <p:spPr/>
        <p:txBody>
          <a:bodyPr/>
          <a:lstStyle/>
          <a:p>
            <a:r>
              <a:rPr lang="en-US" dirty="0"/>
              <a:t>Benefits</a:t>
            </a:r>
          </a:p>
          <a:p>
            <a:pPr lvl="1"/>
            <a:r>
              <a:rPr lang="en-US" dirty="0"/>
              <a:t>Easy linkage of records</a:t>
            </a:r>
          </a:p>
          <a:p>
            <a:pPr lvl="1"/>
            <a:r>
              <a:rPr lang="en-US" dirty="0"/>
              <a:t>Facilitate health information exchange</a:t>
            </a:r>
          </a:p>
          <a:p>
            <a:pPr lvl="1"/>
            <a:r>
              <a:rPr lang="en-US" dirty="0"/>
              <a:t>Reduce errors and costs arising from duplicate and overlaid records</a:t>
            </a:r>
          </a:p>
        </p:txBody>
      </p:sp>
      <p:sp>
        <p:nvSpPr>
          <p:cNvPr id="5" name="Content Placeholder 4"/>
          <p:cNvSpPr>
            <a:spLocks noGrp="1"/>
          </p:cNvSpPr>
          <p:nvPr>
            <p:ph sz="quarter" idx="18"/>
          </p:nvPr>
        </p:nvSpPr>
        <p:spPr/>
        <p:txBody>
          <a:bodyPr/>
          <a:lstStyle/>
          <a:p>
            <a:r>
              <a:rPr lang="en-US" dirty="0"/>
              <a:t>Risks</a:t>
            </a:r>
          </a:p>
          <a:p>
            <a:pPr lvl="1"/>
            <a:r>
              <a:rPr lang="en-US" dirty="0"/>
              <a:t>Easy linkage of records</a:t>
            </a:r>
          </a:p>
          <a:p>
            <a:pPr lvl="1"/>
            <a:r>
              <a:rPr lang="en-US" dirty="0"/>
              <a:t>Potentially compromise privacy and confidentiality</a:t>
            </a:r>
          </a:p>
        </p:txBody>
      </p:sp>
    </p:spTree>
    <p:custDataLst>
      <p:tags r:id="rId1"/>
    </p:custDataLst>
    <p:extLst>
      <p:ext uri="{BB962C8B-B14F-4D97-AF65-F5344CB8AC3E}">
        <p14:creationId xmlns:p14="http://schemas.microsoft.com/office/powerpoint/2010/main" val="1649214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Duplicate and Overlaid Records</a:t>
            </a:r>
          </a:p>
        </p:txBody>
      </p:sp>
      <p:sp>
        <p:nvSpPr>
          <p:cNvPr id="3" name="Content Placeholder 2"/>
          <p:cNvSpPr>
            <a:spLocks noGrp="1"/>
          </p:cNvSpPr>
          <p:nvPr>
            <p:ph sz="quarter" idx="14"/>
          </p:nvPr>
        </p:nvSpPr>
        <p:spPr/>
        <p:txBody>
          <a:bodyPr/>
          <a:lstStyle/>
          <a:p>
            <a:r>
              <a:rPr lang="en-US" sz="3000" dirty="0"/>
              <a:t>Duplicate records – when a single individual has more than one identifier</a:t>
            </a:r>
          </a:p>
          <a:p>
            <a:r>
              <a:rPr lang="en-US" sz="3000" dirty="0"/>
              <a:t>Overlaid records – when more than one individual share the same identifier</a:t>
            </a:r>
            <a:endParaRPr lang="en-US" sz="2600" dirty="0"/>
          </a:p>
        </p:txBody>
      </p:sp>
    </p:spTree>
    <p:custDataLst>
      <p:tags r:id="rId1"/>
    </p:custDataLst>
    <p:extLst>
      <p:ext uri="{BB962C8B-B14F-4D97-AF65-F5344CB8AC3E}">
        <p14:creationId xmlns:p14="http://schemas.microsoft.com/office/powerpoint/2010/main" val="777864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Duplicate and Overlaid Records - 1</a:t>
            </a:r>
          </a:p>
        </p:txBody>
      </p:sp>
      <p:sp>
        <p:nvSpPr>
          <p:cNvPr id="3" name="Content Placeholder 2"/>
          <p:cNvSpPr>
            <a:spLocks noGrp="1"/>
          </p:cNvSpPr>
          <p:nvPr>
            <p:ph sz="quarter" idx="14"/>
          </p:nvPr>
        </p:nvSpPr>
        <p:spPr/>
        <p:txBody>
          <a:bodyPr/>
          <a:lstStyle/>
          <a:p>
            <a:r>
              <a:rPr lang="en-US" sz="3000" dirty="0"/>
              <a:t>Identifier errors compromise quality of care and can be costly </a:t>
            </a:r>
          </a:p>
          <a:p>
            <a:pPr lvl="1"/>
            <a:r>
              <a:rPr lang="en-US" sz="2600" dirty="0"/>
              <a:t>$4,500 to correct duplicate patient records in operating room</a:t>
            </a:r>
          </a:p>
          <a:p>
            <a:pPr lvl="1"/>
            <a:r>
              <a:rPr lang="en-US" sz="2600" dirty="0"/>
              <a:t>325 minutes of work to correct duplicate records in hospital</a:t>
            </a:r>
          </a:p>
          <a:p>
            <a:pPr lvl="1"/>
            <a:r>
              <a:rPr lang="en-US" sz="2600" dirty="0"/>
              <a:t>Cost increases with length of time error not identified</a:t>
            </a:r>
          </a:p>
          <a:p>
            <a:r>
              <a:rPr lang="en-US" sz="3000" dirty="0"/>
              <a:t>Duplicate records likely to be associated with missed abnormal test results</a:t>
            </a:r>
          </a:p>
        </p:txBody>
      </p:sp>
    </p:spTree>
    <p:custDataLst>
      <p:tags r:id="rId1"/>
    </p:custDataLst>
    <p:extLst>
      <p:ext uri="{BB962C8B-B14F-4D97-AF65-F5344CB8AC3E}">
        <p14:creationId xmlns:p14="http://schemas.microsoft.com/office/powerpoint/2010/main" val="3912374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Duplicate and Overlaid Records - 2</a:t>
            </a:r>
          </a:p>
        </p:txBody>
      </p:sp>
      <p:sp>
        <p:nvSpPr>
          <p:cNvPr id="3" name="Content Placeholder 2"/>
          <p:cNvSpPr>
            <a:spLocks noGrp="1"/>
          </p:cNvSpPr>
          <p:nvPr>
            <p:ph sz="quarter" idx="14"/>
          </p:nvPr>
        </p:nvSpPr>
        <p:spPr/>
        <p:txBody>
          <a:bodyPr/>
          <a:lstStyle/>
          <a:p>
            <a:r>
              <a:rPr lang="en-US" dirty="0"/>
              <a:t>High potential for overlaid records</a:t>
            </a:r>
          </a:p>
          <a:p>
            <a:r>
              <a:rPr lang="en-US" dirty="0"/>
              <a:t>Study of five large academic centers found </a:t>
            </a:r>
          </a:p>
          <a:p>
            <a:pPr lvl="1"/>
            <a:r>
              <a:rPr lang="en-US" dirty="0"/>
              <a:t>Occurrence of matching first and last name was 16.5-40.7%, reduced to 0.2-15.5% when date of birth added</a:t>
            </a:r>
          </a:p>
          <a:p>
            <a:pPr lvl="1"/>
            <a:r>
              <a:rPr lang="en-US" dirty="0"/>
              <a:t>Highly variable policies for preventing, detecting, and removing duplicate records, and for mitigating errors</a:t>
            </a:r>
          </a:p>
        </p:txBody>
      </p:sp>
    </p:spTree>
    <p:custDataLst>
      <p:tags r:id="rId1"/>
    </p:custDataLst>
    <p:extLst>
      <p:ext uri="{BB962C8B-B14F-4D97-AF65-F5344CB8AC3E}">
        <p14:creationId xmlns:p14="http://schemas.microsoft.com/office/powerpoint/2010/main" val="37172894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UDIO_ID" val="285"/>
  <p:tag name="ARTICULATE_SLIDE_GUID" val="03909d2e-70ab-416e-94f7-b90b0416eeb2"/>
  <p:tag name="ARTICULATE_SLIDE_NAV" val="4"/>
  <p:tag name="ELAPSEDTIME" val="116.70"/>
  <p:tag name="ARTICULATE_NAV_LEVEL" val="1"/>
  <p:tag name="ARTICULATE_SLIDE_PRESENTER_GUID" val="a2123489-666e-4075-a684-c58eafa95769"/>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85"/>
  <p:tag name="ARTICULATE_SLIDE_GUID" val="03909d2e-70ab-416e-94f7-b90b0416eeb2"/>
  <p:tag name="ARTICULATE_SLIDE_NAV" val="4"/>
  <p:tag name="ELAPSEDTIME" val="116.70"/>
  <p:tag name="ARTICULATE_NAV_LEVEL" val="1"/>
  <p:tag name="ARTICULATE_SLIDE_PRESENTER_GUID" val="a2123489-666e-4075-a684-c58eafa95769"/>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285"/>
  <p:tag name="ARTICULATE_SLIDE_GUID" val="03909d2e-70ab-416e-94f7-b90b0416eeb2"/>
  <p:tag name="ARTICULATE_SLIDE_NAV" val="4"/>
  <p:tag name="ELAPSEDTIME" val="116.70"/>
  <p:tag name="ARTICULATE_NAV_LEVEL" val="1"/>
  <p:tag name="ARTICULATE_SLIDE_PRESENTER_GUID" val="a2123489-666e-4075-a684-c58eafa95769"/>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UDIO_ID" val="289"/>
  <p:tag name="ARTICULATE_AUDIO_RECORDED" val="1"/>
  <p:tag name="ELAPSEDTIME" val="56.5"/>
  <p:tag name="ARTICULATE_USED_LAYOUT" val="2"/>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138"/>
  <p:tag name="ARTICULATE_USED_LAYOUT" val="2"/>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UDIO_ID" val="293"/>
  <p:tag name="ARTICULATE_AUDIO_RECORDED" val="1"/>
  <p:tag name="ELAPSEDTIME" val="56.6"/>
  <p:tag name="ARTICULATE_USED_LAYOUT" val="2"/>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a2123489-666e-4075-a684-c58eafa95769"/>
  <p:tag name="ARTICULATE_SLIDE_PAUSE" val="0"/>
  <p:tag name="ARTICULATE_LOCK_SLIDE" val="0"/>
  <p:tag name="ARTICULATE_HIDE_SLIDE" val="0"/>
  <p:tag name="ARTICULATE_PLAYER_CONTROL_PREVIOUS" val="True"/>
  <p:tag name="ARTICULATE_PLAYER_CONTROL_NEXT" val="True"/>
  <p:tag name="AUDIO_ID" val="288"/>
  <p:tag name="ARTICULATE_AUDIO_RECORDED" val="1"/>
  <p:tag name="ELAPSEDTIME" val="83.2"/>
  <p:tag name="ARTICULATE_USED_LAYOUT" val="2"/>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NC-Template-FINAL DRAF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5">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mp24_unit5a_Lecture_Slides" id="{8C408FF8-8733-4087-9523-3AD00D2DFE9C}" vid="{86620B1D-E151-481B-BA68-D2AC089426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Comp24_unit5a_Lecture_Slides</Template>
  <TotalTime>684</TotalTime>
  <Words>4674</Words>
  <Application>Microsoft Office PowerPoint</Application>
  <PresentationFormat>Widescreen</PresentationFormat>
  <Paragraphs>282</Paragraphs>
  <Slides>29</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Corbel</vt:lpstr>
      <vt:lpstr>Courier New</vt:lpstr>
      <vt:lpstr>Tahoma</vt:lpstr>
      <vt:lpstr>Times New Roman</vt:lpstr>
      <vt:lpstr>Verdana</vt:lpstr>
      <vt:lpstr>Wingdings</vt:lpstr>
      <vt:lpstr>ONC-Template-FINAL DRAFT</vt:lpstr>
      <vt:lpstr>Health Care Data Analytics</vt:lpstr>
      <vt:lpstr>Patient Identification Learning Objectives - 1</vt:lpstr>
      <vt:lpstr>Patient Identification Learning Objectives - 2</vt:lpstr>
      <vt:lpstr>Patient Identification</vt:lpstr>
      <vt:lpstr>Patient Identifiers - 1</vt:lpstr>
      <vt:lpstr>Patient Identifiers - 2</vt:lpstr>
      <vt:lpstr>Duplicate and Overlaid Records</vt:lpstr>
      <vt:lpstr>Problems with Duplicate and Overlaid Records - 1</vt:lpstr>
      <vt:lpstr>Problems with Duplicate and Overlaid Records - 2</vt:lpstr>
      <vt:lpstr>Key Attributes for Patient Identifiers</vt:lpstr>
      <vt:lpstr>How are Patient  Identifiers Assigned?</vt:lpstr>
      <vt:lpstr>One Solution: Government- Issued Patient Identifiers</vt:lpstr>
      <vt:lpstr>Government-Issued Patient Identifiers in the U.S.?</vt:lpstr>
      <vt:lpstr>Unnecessary and  Politically Infeasible?</vt:lpstr>
      <vt:lpstr>Alternative: Algorithmic Matching - 1</vt:lpstr>
      <vt:lpstr>Alternative: Algorithmic Matching - 2</vt:lpstr>
      <vt:lpstr>Algorithmic Matching Steps</vt:lpstr>
      <vt:lpstr>Data Quality Issues - 1</vt:lpstr>
      <vt:lpstr>Data Quality Issues - 2</vt:lpstr>
      <vt:lpstr>Field Comparison</vt:lpstr>
      <vt:lpstr>Approaches to  Probabilistic Matching</vt:lpstr>
      <vt:lpstr>Current State of  Patient Record-Matching</vt:lpstr>
      <vt:lpstr>Patient Identification Summary – Lecture a</vt:lpstr>
      <vt:lpstr>Patient Identification References – 1 – Lecture a</vt:lpstr>
      <vt:lpstr>Patient Identification References – 2 – Lecture a</vt:lpstr>
      <vt:lpstr>Patient Identification References – 3 – Lecture a</vt:lpstr>
      <vt:lpstr>Patient Identification References – 4 – Lecture a</vt:lpstr>
      <vt:lpstr>Patient Identification References – 5 – Lecture a</vt:lpstr>
      <vt:lpstr>Health Care Data Analytics Patient Identification Lecture a</vt:lpstr>
    </vt:vector>
  </TitlesOfParts>
  <Company>Oregon Health &amp; Science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 24, Unit 5, Health Care Data Analytics</dc:title>
  <dc:subject>Patient Identification, Lecture a</dc:subject>
  <dc:creator>U.S. Department of Health and Human Services, Office of the National Coordinator for Health Information Technology</dc:creator>
  <cp:keywords>Health IT, Health IT Curriculum, Health Care, Health Care Data Analytics, Patient Identification</cp:keywords>
  <cp:lastModifiedBy>Jubayer Hossain</cp:lastModifiedBy>
  <cp:revision>71</cp:revision>
  <dcterms:created xsi:type="dcterms:W3CDTF">2016-06-18T18:08:45Z</dcterms:created>
  <dcterms:modified xsi:type="dcterms:W3CDTF">2024-01-02T19:07:34Z</dcterms:modified>
  <cp:category>Health Information Technology Workforce Curriculum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8E157E2E-9A7B-4557-AA06-D68A94D24BB4</vt:lpwstr>
  </property>
  <property fmtid="{D5CDD505-2E9C-101B-9397-08002B2CF9AE}" pid="3" name="ArticulatePath">
    <vt:lpwstr>Presentation1</vt:lpwstr>
  </property>
  <property fmtid="{D5CDD505-2E9C-101B-9397-08002B2CF9AE}" pid="4" name="Language">
    <vt:lpwstr>English</vt:lpwstr>
  </property>
</Properties>
</file>