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81" r:id="rId2"/>
    <p:sldId id="258" r:id="rId3"/>
    <p:sldId id="259" r:id="rId4"/>
    <p:sldId id="276" r:id="rId5"/>
    <p:sldId id="277" r:id="rId6"/>
    <p:sldId id="278" r:id="rId7"/>
    <p:sldId id="279" r:id="rId8"/>
    <p:sldId id="280" r:id="rId9"/>
    <p:sldId id="264" r:id="rId10"/>
    <p:sldId id="265" r:id="rId11"/>
    <p:sldId id="266" r:id="rId12"/>
    <p:sldId id="272" r:id="rId13"/>
    <p:sldId id="275" r:id="rId14"/>
    <p:sldId id="267" r:id="rId15"/>
    <p:sldId id="268" r:id="rId16"/>
    <p:sldId id="269" r:id="rId17"/>
    <p:sldId id="270" r:id="rId18"/>
    <p:sldId id="271" r:id="rId19"/>
  </p:sldIdLst>
  <p:sldSz cx="12192000" cy="6858000"/>
  <p:notesSz cx="6858000" cy="9144000"/>
  <p:custDataLst>
    <p:tags r:id="rId22"/>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888" userDrawn="1">
          <p15:clr>
            <a:srgbClr val="A4A3A4"/>
          </p15:clr>
        </p15:guide>
        <p15:guide id="4" orient="horz" pos="1008" userDrawn="1">
          <p15:clr>
            <a:srgbClr val="A4A3A4"/>
          </p15:clr>
        </p15:guide>
        <p15:guide id="5" pos="383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75" autoAdjust="0"/>
    <p:restoredTop sz="0" autoAdjust="0"/>
  </p:normalViewPr>
  <p:slideViewPr>
    <p:cSldViewPr snapToGrid="0">
      <p:cViewPr varScale="1">
        <p:scale>
          <a:sx n="111" d="100"/>
          <a:sy n="111" d="100"/>
        </p:scale>
        <p:origin x="888" y="96"/>
      </p:cViewPr>
      <p:guideLst>
        <p:guide orient="horz" pos="2160"/>
        <p:guide pos="3840"/>
        <p:guide orient="horz" pos="3888"/>
        <p:guide orient="horz" pos="1008"/>
        <p:guide pos="383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5" d="100"/>
          <a:sy n="65" d="100"/>
        </p:scale>
        <p:origin x="3082"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sz="quarter"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ABCA4999-9D00-47A8-9172-7A0E836D01C0}" type="datetimeFigureOut">
              <a:rPr lang="en-US"/>
              <a:pPr>
                <a:defRPr/>
              </a:pPr>
              <a:t>1/3/2024</a:t>
            </a:fld>
            <a:endParaRPr lang="en-US" dirty="0"/>
          </a:p>
        </p:txBody>
      </p:sp>
      <p:sp>
        <p:nvSpPr>
          <p:cNvPr id="4" name="Footer Placeholder 3"/>
          <p:cNvSpPr>
            <a:spLocks noGrp="1"/>
          </p:cNvSpPr>
          <p:nvPr>
            <p:ph type="ftr" sz="quarter" idx="2"/>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5" name="Slide Number Placeholder 4"/>
          <p:cNvSpPr>
            <a:spLocks noGrp="1"/>
          </p:cNvSpPr>
          <p:nvPr>
            <p:ph type="sldNum" sz="quarter" idx="3"/>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E856E8BC-1459-4626-A984-3A50D548E39A}" type="slidenum">
              <a:rPr lang="en-US" altLang="en-US"/>
              <a:pPr/>
              <a:t>‹#›</a:t>
            </a:fld>
            <a:endParaRPr lang="en-US" altLang="en-US" dirty="0"/>
          </a:p>
        </p:txBody>
      </p:sp>
    </p:spTree>
    <p:extLst>
      <p:ext uri="{BB962C8B-B14F-4D97-AF65-F5344CB8AC3E}">
        <p14:creationId xmlns:p14="http://schemas.microsoft.com/office/powerpoint/2010/main" val="17307869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FBFBF557-BCE6-4061-898E-5E42FC7DBA3C}" type="datetimeFigureOut">
              <a:rPr lang="en-US"/>
              <a:pPr>
                <a:defRPr/>
              </a:pPr>
              <a:t>1/3/2024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7" name="Slide Number Placeholder 6"/>
          <p:cNvSpPr>
            <a:spLocks noGrp="1"/>
          </p:cNvSpPr>
          <p:nvPr>
            <p:ph type="sldNum" sz="quarter" idx="5"/>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BC67021A-487C-4D8E-B66A-9A323BD1E9A7}" type="slidenum">
              <a:rPr lang="en-US" altLang="en-US"/>
              <a:pPr/>
              <a:t>‹#›</a:t>
            </a:fld>
            <a:endParaRPr lang="en-US" altLang="en-US" dirty="0"/>
          </a:p>
        </p:txBody>
      </p:sp>
    </p:spTree>
    <p:extLst>
      <p:ext uri="{BB962C8B-B14F-4D97-AF65-F5344CB8AC3E}">
        <p14:creationId xmlns:p14="http://schemas.microsoft.com/office/powerpoint/2010/main" val="19541059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Aft>
                <a:spcPts val="600"/>
              </a:spcAft>
            </a:pPr>
            <a:endParaRPr lang="en-US" altLang="en-US" dirty="0">
              <a:latin typeface="Arial" charset="0"/>
              <a:cs typeface="Arial" charset="0"/>
            </a:endParaRPr>
          </a:p>
        </p:txBody>
      </p:sp>
      <p:sp>
        <p:nvSpPr>
          <p:cNvPr id="28675"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endParaRPr lang="en-US" altLang="en-US"/>
          </a:p>
        </p:txBody>
      </p:sp>
      <p:sp>
        <p:nvSpPr>
          <p:cNvPr id="28676"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fld id="{1725EDD9-9F90-E346-9768-6257B7A93E3E}" type="slidenum">
              <a:rPr lang="en-US" altLang="en-US"/>
              <a:pPr>
                <a:spcBef>
                  <a:spcPct val="0"/>
                </a:spcBef>
              </a:pPr>
              <a:t>1</a:t>
            </a:fld>
            <a:endParaRPr lang="en-US" altLang="en-US"/>
          </a:p>
        </p:txBody>
      </p:sp>
    </p:spTree>
    <p:extLst>
      <p:ext uri="{BB962C8B-B14F-4D97-AF65-F5344CB8AC3E}">
        <p14:creationId xmlns:p14="http://schemas.microsoft.com/office/powerpoint/2010/main" val="10431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It's also important to remember that when we de-identify data, there are a number of issues. It's not necessarily a panacea. </a:t>
            </a:r>
          </a:p>
          <a:p>
            <a:r>
              <a:rPr lang="en-US" sz="1000" kern="1200" dirty="0">
                <a:solidFill>
                  <a:schemeClr val="tx1"/>
                </a:solidFill>
                <a:effectLst/>
                <a:latin typeface="Arial" pitchFamily="34" charset="0"/>
                <a:ea typeface="+mn-ea"/>
                <a:cs typeface="Arial" pitchFamily="34" charset="0"/>
              </a:rPr>
              <a:t>First of all, we know that complete 100 percent de-identification is difficult if not impossible to achieve. So if we can't achieve complete success at de-identifying data, how much accuracy is acceptable? </a:t>
            </a:r>
          </a:p>
          <a:p>
            <a:r>
              <a:rPr lang="en-US" sz="1000" kern="1200" dirty="0">
                <a:solidFill>
                  <a:schemeClr val="tx1"/>
                </a:solidFill>
                <a:effectLst/>
                <a:latin typeface="Arial" pitchFamily="34" charset="0"/>
                <a:ea typeface="+mn-ea"/>
                <a:cs typeface="Arial" pitchFamily="34" charset="0"/>
              </a:rPr>
              <a:t>We also know that some personal health information elements may be more acceptable to not having, for example, parts of street addresses which sometimes fall through programs that aim to de-identify data versus say names, which we probably want to be absolutely sure never pass through. </a:t>
            </a:r>
          </a:p>
          <a:p>
            <a:r>
              <a:rPr lang="en-US" sz="1000" kern="1200" dirty="0">
                <a:solidFill>
                  <a:schemeClr val="tx1"/>
                </a:solidFill>
                <a:effectLst/>
                <a:latin typeface="Arial" pitchFamily="34" charset="0"/>
                <a:ea typeface="+mn-ea"/>
                <a:cs typeface="Arial" pitchFamily="34" charset="0"/>
              </a:rPr>
              <a:t>By the same token when we over-scrub the data, in other words, when we remove identifiers, we may end up eliminating data that is important to the analysis being done, whether it's research or quality measurement, et cetera. When we de-identify data, we may eliminate things like temporal information. We may de-link the various health care episodes that a patient has had, and this information may be important in longitudinal analysis. In addition, we may undermine the accuracy of techniques, such as machine learning and natural language processing that operate on this data. When it is de-identified, we don't know how that affects the accuracy of these computational processes</a:t>
            </a:r>
            <a:endParaRPr lang="en-US" dirty="0"/>
          </a:p>
        </p:txBody>
      </p:sp>
      <p:sp>
        <p:nvSpPr>
          <p:cNvPr id="4" name="Slide Number Placeholder 3"/>
          <p:cNvSpPr>
            <a:spLocks noGrp="1"/>
          </p:cNvSpPr>
          <p:nvPr>
            <p:ph type="sldNum" sz="quarter" idx="10"/>
          </p:nvPr>
        </p:nvSpPr>
        <p:spPr/>
        <p:txBody>
          <a:bodyPr/>
          <a:lstStyle/>
          <a:p>
            <a:pPr>
              <a:defRPr/>
            </a:pPr>
            <a:fld id="{C3079127-F7C6-3740-A985-DE8A5BF96701}" type="slidenum">
              <a:rPr lang="en-US" smtClean="0"/>
              <a:pPr>
                <a:defRPr/>
              </a:pPr>
              <a:t>10</a:t>
            </a:fld>
            <a:endParaRPr lang="en-US" dirty="0"/>
          </a:p>
        </p:txBody>
      </p:sp>
    </p:spTree>
    <p:extLst>
      <p:ext uri="{BB962C8B-B14F-4D97-AF65-F5344CB8AC3E}">
        <p14:creationId xmlns:p14="http://schemas.microsoft.com/office/powerpoint/2010/main" val="1249338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The Internet may be particularly problematic for maintaining privacy. There are so-called “recreational” genetic genealogy databases that allow identification of personal genomes when that data is combined with other data, such as age, name, and state. One analysis found that over three-quarters of those who post on medical web forms who thought they were posting anonymously could be re-identified by text analysis. Another well-known study looked at “likes” from various Facebook users and found that individual traits such as sexual orientation, political affiliation, personality types, and ethnicity could easily be gleaned from them. </a:t>
            </a:r>
            <a:endParaRPr lang="en-US" dirty="0"/>
          </a:p>
        </p:txBody>
      </p:sp>
      <p:sp>
        <p:nvSpPr>
          <p:cNvPr id="4" name="Slide Number Placeholder 3"/>
          <p:cNvSpPr>
            <a:spLocks noGrp="1"/>
          </p:cNvSpPr>
          <p:nvPr>
            <p:ph type="sldNum" sz="quarter" idx="10"/>
          </p:nvPr>
        </p:nvSpPr>
        <p:spPr/>
        <p:txBody>
          <a:bodyPr/>
          <a:lstStyle/>
          <a:p>
            <a:pPr>
              <a:defRPr/>
            </a:pPr>
            <a:fld id="{C3079127-F7C6-3740-A985-DE8A5BF96701}" type="slidenum">
              <a:rPr lang="en-US" smtClean="0"/>
              <a:pPr>
                <a:defRPr/>
              </a:pPr>
              <a:t>11</a:t>
            </a:fld>
            <a:endParaRPr lang="en-US" dirty="0"/>
          </a:p>
        </p:txBody>
      </p:sp>
    </p:spTree>
    <p:extLst>
      <p:ext uri="{BB962C8B-B14F-4D97-AF65-F5344CB8AC3E}">
        <p14:creationId xmlns:p14="http://schemas.microsoft.com/office/powerpoint/2010/main" val="444259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It is also known that many web sites, including high profile health websites, track user searches and sell that</a:t>
            </a:r>
            <a:r>
              <a:rPr lang="en-US" sz="1000" kern="1200" baseline="0" dirty="0">
                <a:solidFill>
                  <a:schemeClr val="tx1"/>
                </a:solidFill>
                <a:effectLst/>
                <a:latin typeface="Arial" pitchFamily="34" charset="0"/>
                <a:ea typeface="+mn-ea"/>
                <a:cs typeface="Arial" pitchFamily="34" charset="0"/>
              </a:rPr>
              <a:t> information</a:t>
            </a:r>
            <a:r>
              <a:rPr lang="en-US" sz="1000" kern="1200" dirty="0">
                <a:solidFill>
                  <a:schemeClr val="tx1"/>
                </a:solidFill>
                <a:effectLst/>
                <a:latin typeface="Arial" pitchFamily="34" charset="0"/>
                <a:ea typeface="+mn-ea"/>
                <a:cs typeface="Arial" pitchFamily="34" charset="0"/>
              </a:rPr>
              <a:t> to third-party tracking entities, usually for advertising or potentially for other purposes. There are few laws and regulations that govern such use. This is why, for example, you may be surfing the web and see an ad on a page that may be relevant to something you have recently been shopping for or looking at. Finally, there is the proliferation of health-related smart phone apps, with one assessment of the 600 most commonly used health-related smart phone apps finding that only 31% of them had privacy policies.</a:t>
            </a:r>
          </a:p>
          <a:p>
            <a:endParaRPr lang="en-US" dirty="0"/>
          </a:p>
        </p:txBody>
      </p:sp>
      <p:sp>
        <p:nvSpPr>
          <p:cNvPr id="4" name="Slide Number Placeholder 3"/>
          <p:cNvSpPr>
            <a:spLocks noGrp="1"/>
          </p:cNvSpPr>
          <p:nvPr>
            <p:ph type="sldNum" sz="quarter" idx="10"/>
          </p:nvPr>
        </p:nvSpPr>
        <p:spPr/>
        <p:txBody>
          <a:bodyPr/>
          <a:lstStyle/>
          <a:p>
            <a:pPr>
              <a:defRPr/>
            </a:pPr>
            <a:fld id="{C3079127-F7C6-3740-A985-DE8A5BF96701}" type="slidenum">
              <a:rPr lang="en-US" smtClean="0"/>
              <a:pPr>
                <a:defRPr/>
              </a:pPr>
              <a:t>12</a:t>
            </a:fld>
            <a:endParaRPr lang="en-US" dirty="0"/>
          </a:p>
        </p:txBody>
      </p:sp>
    </p:spTree>
    <p:extLst>
      <p:ext uri="{BB962C8B-B14F-4D97-AF65-F5344CB8AC3E}">
        <p14:creationId xmlns:p14="http://schemas.microsoft.com/office/powerpoint/2010/main" val="4102761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concludes lecture b of</a:t>
            </a:r>
            <a:r>
              <a:rPr lang="en-US" baseline="0" dirty="0"/>
              <a:t> patient identification. In this lecture, we: </a:t>
            </a:r>
          </a:p>
          <a:p>
            <a:pPr marL="171450" indent="-171450">
              <a:buFont typeface="Arial" panose="020B0604020202020204" pitchFamily="34" charset="0"/>
              <a:buChar char="•"/>
            </a:pPr>
            <a:r>
              <a:rPr lang="en-US" baseline="0" dirty="0"/>
              <a:t>Defined what de-identified data is</a:t>
            </a:r>
          </a:p>
          <a:p>
            <a:pPr marL="171450" indent="-171450">
              <a:buFont typeface="Arial" panose="020B0604020202020204" pitchFamily="34" charset="0"/>
              <a:buChar char="•"/>
            </a:pPr>
            <a:r>
              <a:rPr lang="en-US" dirty="0"/>
              <a:t>Described the two methods under HIPAA for de-identifying data</a:t>
            </a:r>
          </a:p>
          <a:p>
            <a:pPr marL="171450" indent="-171450">
              <a:buFont typeface="Arial" panose="020B0604020202020204" pitchFamily="34" charset="0"/>
              <a:buChar char="•"/>
            </a:pPr>
            <a:r>
              <a:rPr lang="en-US" dirty="0"/>
              <a:t>Examined why</a:t>
            </a:r>
            <a:r>
              <a:rPr lang="en-US" baseline="0" dirty="0"/>
              <a:t> de-identified data isn’t necessarily secure data</a:t>
            </a:r>
          </a:p>
          <a:p>
            <a:pPr marL="171450" indent="-171450">
              <a:buFont typeface="Arial" panose="020B0604020202020204" pitchFamily="34" charset="0"/>
              <a:buChar char="•"/>
            </a:pPr>
            <a:r>
              <a:rPr lang="en-US" dirty="0"/>
              <a:t>Explored some of the issues</a:t>
            </a:r>
            <a:r>
              <a:rPr lang="en-US" baseline="0" dirty="0"/>
              <a:t> with de-identified data</a:t>
            </a:r>
          </a:p>
          <a:p>
            <a:pPr marL="171450" indent="-171450">
              <a:buFont typeface="Arial" panose="020B0604020202020204" pitchFamily="34" charset="0"/>
              <a:buChar char="•"/>
            </a:pPr>
            <a:r>
              <a:rPr lang="en-US" dirty="0"/>
              <a:t>And identified problems maintaining privacy</a:t>
            </a:r>
            <a:r>
              <a:rPr lang="en-US" baseline="0" dirty="0"/>
              <a:t> while on the Internet</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13</a:t>
            </a:fld>
            <a:endParaRPr lang="en-US" altLang="en-US" dirty="0"/>
          </a:p>
        </p:txBody>
      </p:sp>
    </p:spTree>
    <p:extLst>
      <p:ext uri="{BB962C8B-B14F-4D97-AF65-F5344CB8AC3E}">
        <p14:creationId xmlns:p14="http://schemas.microsoft.com/office/powerpoint/2010/main" val="2230426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This also concludes our unit on patient identification. In this unit, we saw that patient identifiers, including national identifiers, have benefits and risks. Methods for linking patient records algorithmically work well but can be challenged by data standard, data quality, and inconclusive matches. De-identified patient data can be useful, but has some risk of re-identification and may have limits in its clinical value.</a:t>
            </a:r>
          </a:p>
          <a:p>
            <a:endParaRPr lang="en-US" altLang="en-US" dirty="0"/>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14</a:t>
            </a:fld>
            <a:endParaRPr lang="en-US" altLang="en-US" dirty="0"/>
          </a:p>
        </p:txBody>
      </p:sp>
    </p:spTree>
    <p:extLst>
      <p:ext uri="{BB962C8B-B14F-4D97-AF65-F5344CB8AC3E}">
        <p14:creationId xmlns:p14="http://schemas.microsoft.com/office/powerpoint/2010/main" val="4006378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15</a:t>
            </a:fld>
            <a:endParaRPr lang="en-US" altLang="en-US" dirty="0"/>
          </a:p>
        </p:txBody>
      </p:sp>
    </p:spTree>
    <p:extLst>
      <p:ext uri="{BB962C8B-B14F-4D97-AF65-F5344CB8AC3E}">
        <p14:creationId xmlns:p14="http://schemas.microsoft.com/office/powerpoint/2010/main" val="197288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16</a:t>
            </a:fld>
            <a:endParaRPr lang="en-US" altLang="en-US" dirty="0"/>
          </a:p>
        </p:txBody>
      </p:sp>
    </p:spTree>
    <p:extLst>
      <p:ext uri="{BB962C8B-B14F-4D97-AF65-F5344CB8AC3E}">
        <p14:creationId xmlns:p14="http://schemas.microsoft.com/office/powerpoint/2010/main" val="540261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17</a:t>
            </a:fld>
            <a:endParaRPr lang="en-US" altLang="en-US" dirty="0"/>
          </a:p>
        </p:txBody>
      </p:sp>
    </p:spTree>
    <p:extLst>
      <p:ext uri="{BB962C8B-B14F-4D97-AF65-F5344CB8AC3E}">
        <p14:creationId xmlns:p14="http://schemas.microsoft.com/office/powerpoint/2010/main" val="32292259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18</a:t>
            </a:fld>
            <a:endParaRPr lang="en-US" altLang="en-US" dirty="0"/>
          </a:p>
        </p:txBody>
      </p:sp>
    </p:spTree>
    <p:extLst>
      <p:ext uri="{BB962C8B-B14F-4D97-AF65-F5344CB8AC3E}">
        <p14:creationId xmlns:p14="http://schemas.microsoft.com/office/powerpoint/2010/main" val="58221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The learning objectives for this unit, Patient Identification,</a:t>
            </a:r>
            <a:r>
              <a:rPr lang="en-US" sz="1000" kern="1200" baseline="0" dirty="0">
                <a:solidFill>
                  <a:schemeClr val="tx1"/>
                </a:solidFill>
                <a:effectLst/>
                <a:latin typeface="Arial" pitchFamily="34" charset="0"/>
                <a:ea typeface="+mn-ea"/>
                <a:cs typeface="Arial" pitchFamily="34" charset="0"/>
              </a:rPr>
              <a:t> are</a:t>
            </a:r>
            <a:r>
              <a:rPr lang="en-US" sz="1000" kern="1200" dirty="0">
                <a:solidFill>
                  <a:schemeClr val="tx1"/>
                </a:solidFill>
                <a:effectLst/>
                <a:latin typeface="Arial" pitchFamily="34" charset="0"/>
                <a:ea typeface="+mn-ea"/>
                <a:cs typeface="Arial" pitchFamily="34" charset="0"/>
              </a:rPr>
              <a:t>:</a:t>
            </a:r>
          </a:p>
          <a:p>
            <a:pPr marL="171450" indent="-171450">
              <a:buFont typeface="Arial" panose="020B0604020202020204" pitchFamily="34" charset="0"/>
              <a:buChar char="•"/>
            </a:pPr>
            <a:r>
              <a:rPr lang="en-US" sz="1000" kern="1200" dirty="0">
                <a:solidFill>
                  <a:schemeClr val="tx1"/>
                </a:solidFill>
                <a:effectLst/>
                <a:latin typeface="Arial" pitchFamily="34" charset="0"/>
                <a:ea typeface="+mn-ea"/>
                <a:cs typeface="Arial" pitchFamily="34" charset="0"/>
              </a:rPr>
              <a:t>Define the key attributes of patient identifiers</a:t>
            </a:r>
          </a:p>
          <a:p>
            <a:pPr marL="171450" indent="-171450">
              <a:buFont typeface="Arial" panose="020B0604020202020204" pitchFamily="34" charset="0"/>
              <a:buChar char="•"/>
            </a:pPr>
            <a:r>
              <a:rPr lang="en-US" sz="1000" kern="1200" dirty="0">
                <a:solidFill>
                  <a:schemeClr val="tx1"/>
                </a:solidFill>
                <a:effectLst/>
                <a:latin typeface="Arial" pitchFamily="34" charset="0"/>
                <a:ea typeface="+mn-ea"/>
                <a:cs typeface="Arial" pitchFamily="34" charset="0"/>
              </a:rPr>
              <a:t>Describe the challenges of duplicate and overlaid records</a:t>
            </a:r>
          </a:p>
          <a:p>
            <a:pPr marL="171450" indent="-171450">
              <a:buFont typeface="Arial" panose="020B0604020202020204" pitchFamily="34" charset="0"/>
              <a:buChar char="•"/>
            </a:pPr>
            <a:r>
              <a:rPr lang="en-US" sz="1000" kern="1200" dirty="0">
                <a:solidFill>
                  <a:schemeClr val="tx1"/>
                </a:solidFill>
                <a:effectLst/>
                <a:latin typeface="Arial" pitchFamily="34" charset="0"/>
                <a:ea typeface="+mn-ea"/>
                <a:cs typeface="Arial" pitchFamily="34" charset="0"/>
              </a:rPr>
              <a:t>Discuss the pros and cons of standard identifiers vs. linking records</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a:t>
            </a:fld>
            <a:endParaRPr lang="en-US" altLang="en-US" dirty="0"/>
          </a:p>
        </p:txBody>
      </p:sp>
    </p:spTree>
    <p:extLst>
      <p:ext uri="{BB962C8B-B14F-4D97-AF65-F5344CB8AC3E}">
        <p14:creationId xmlns:p14="http://schemas.microsoft.com/office/powerpoint/2010/main" val="741401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000" kern="1200" dirty="0">
                <a:solidFill>
                  <a:schemeClr val="tx1"/>
                </a:solidFill>
                <a:effectLst/>
                <a:latin typeface="Arial" pitchFamily="34" charset="0"/>
                <a:ea typeface="+mn-ea"/>
                <a:cs typeface="Arial" pitchFamily="34" charset="0"/>
              </a:rPr>
              <a:t>Describe the methods used for patient record-matching</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000" kern="1200" dirty="0">
                <a:solidFill>
                  <a:schemeClr val="tx1"/>
                </a:solidFill>
                <a:effectLst/>
                <a:latin typeface="Arial" pitchFamily="34" charset="0"/>
                <a:ea typeface="+mn-ea"/>
                <a:cs typeface="Arial" pitchFamily="34" charset="0"/>
              </a:rPr>
              <a:t>Match a sample set of patient records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000" kern="1200" dirty="0">
                <a:solidFill>
                  <a:schemeClr val="tx1"/>
                </a:solidFill>
                <a:effectLst/>
                <a:latin typeface="Arial" pitchFamily="34" charset="0"/>
                <a:ea typeface="+mn-ea"/>
                <a:cs typeface="Arial" pitchFamily="34" charset="0"/>
              </a:rPr>
              <a:t>And discuss the benefits and limitations of de-identified data</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a:t>
            </a:fld>
            <a:endParaRPr lang="en-US" altLang="en-US" dirty="0"/>
          </a:p>
        </p:txBody>
      </p:sp>
    </p:spTree>
    <p:extLst>
      <p:ext uri="{BB962C8B-B14F-4D97-AF65-F5344CB8AC3E}">
        <p14:creationId xmlns:p14="http://schemas.microsoft.com/office/powerpoint/2010/main" val="1198882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In the previous lecture of this unit, we talked about patient identifiers, duplicate and overlaid records, standard identifiers, and record linkage methods. In this lecture, we will discuss the value and limitations of the de-identification of data.</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4</a:t>
            </a:fld>
            <a:endParaRPr lang="en-US" altLang="en-US" dirty="0"/>
          </a:p>
        </p:txBody>
      </p:sp>
    </p:spTree>
    <p:extLst>
      <p:ext uri="{BB962C8B-B14F-4D97-AF65-F5344CB8AC3E}">
        <p14:creationId xmlns:p14="http://schemas.microsoft.com/office/powerpoint/2010/main" val="2921331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De-identified</a:t>
            </a:r>
            <a:r>
              <a:rPr lang="en-US" sz="1000" kern="1200" baseline="0" dirty="0">
                <a:solidFill>
                  <a:schemeClr val="tx1"/>
                </a:solidFill>
                <a:effectLst/>
                <a:latin typeface="Arial" pitchFamily="34" charset="0"/>
                <a:ea typeface="+mn-ea"/>
                <a:cs typeface="Arial" pitchFamily="34" charset="0"/>
              </a:rPr>
              <a:t> health information is health data from which information that could be used to identify an individual has been removed.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There are two accepted methods under HIPAA for data to be de-identified. One is to remove the 18 elements of protected health information, which are listed at the link provided here. The other is the statistical de-identification by, “a person with appropriate knowledge of and experience with generally accepted statistical and scientific principles and methods for rendering information not individually identifiable.”</a:t>
            </a:r>
            <a:endParaRPr lang="en-US" dirty="0">
              <a:latin typeface="Times New Roman" charset="0"/>
            </a:endParaRP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5</a:t>
            </a:fld>
            <a:endParaRPr lang="en-US" altLang="en-US" dirty="0"/>
          </a:p>
        </p:txBody>
      </p:sp>
    </p:spTree>
    <p:extLst>
      <p:ext uri="{BB962C8B-B14F-4D97-AF65-F5344CB8AC3E}">
        <p14:creationId xmlns:p14="http://schemas.microsoft.com/office/powerpoint/2010/main" val="3067193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Health information that has been de-identified is not subject to the HIPAA Privacy Rule. However, it is still useful. De-identified health information can be used in research and other aggregations.</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6</a:t>
            </a:fld>
            <a:endParaRPr lang="en-US" altLang="en-US" dirty="0"/>
          </a:p>
        </p:txBody>
      </p:sp>
    </p:spTree>
    <p:extLst>
      <p:ext uri="{BB962C8B-B14F-4D97-AF65-F5344CB8AC3E}">
        <p14:creationId xmlns:p14="http://schemas.microsoft.com/office/powerpoint/2010/main" val="2136776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So if health data has been de-identified, that means the identities of the individuals whose data it is are secure, right? Not necessarily. </a:t>
            </a:r>
          </a:p>
          <a:p>
            <a:r>
              <a:rPr lang="en-US" sz="1000" kern="1200" dirty="0">
                <a:solidFill>
                  <a:schemeClr val="tx1"/>
                </a:solidFill>
                <a:effectLst/>
                <a:latin typeface="Arial" pitchFamily="34" charset="0"/>
                <a:ea typeface="+mn-ea"/>
                <a:cs typeface="Arial" pitchFamily="34" charset="0"/>
              </a:rPr>
              <a:t>Research done by Sweeney and colleagues found, for example, that 87% of the U.S. population can be uniquely identified by using as few as three data elements: the five-digit zip code of where they live, their gender, and their date of birth. Think about that for a minute. If someone has just these three pieces of data,</a:t>
            </a:r>
            <a:r>
              <a:rPr lang="en-US" sz="1000" kern="1200" baseline="0" dirty="0">
                <a:solidFill>
                  <a:schemeClr val="tx1"/>
                </a:solidFill>
                <a:effectLst/>
                <a:latin typeface="Arial" pitchFamily="34" charset="0"/>
                <a:ea typeface="+mn-ea"/>
                <a:cs typeface="Arial" pitchFamily="34" charset="0"/>
              </a:rPr>
              <a:t> they can identify the individual to whom it belongs 87% of the time.</a:t>
            </a:r>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In</a:t>
            </a:r>
            <a:r>
              <a:rPr lang="en-US" sz="1000" kern="1200" baseline="0" dirty="0">
                <a:solidFill>
                  <a:schemeClr val="tx1"/>
                </a:solidFill>
                <a:effectLst/>
                <a:latin typeface="Arial" pitchFamily="34" charset="0"/>
                <a:ea typeface="+mn-ea"/>
                <a:cs typeface="Arial" pitchFamily="34" charset="0"/>
              </a:rPr>
              <a:t> s</a:t>
            </a:r>
            <a:r>
              <a:rPr lang="en-US" sz="1000" kern="1200" dirty="0">
                <a:solidFill>
                  <a:schemeClr val="tx1"/>
                </a:solidFill>
                <a:effectLst/>
                <a:latin typeface="Arial" pitchFamily="34" charset="0"/>
                <a:ea typeface="+mn-ea"/>
                <a:cs typeface="Arial" pitchFamily="34" charset="0"/>
              </a:rPr>
              <a:t>ome additional early work by Sweeney in 1997, she showed that after spending 20 dollars to purchase a voter registration list for Cambridge, Massachusetts, she was able to identify the Governor of Massachusetts, William Weld, in a health insurance database for state employees simply</a:t>
            </a:r>
            <a:r>
              <a:rPr lang="en-US" sz="1000" kern="1200" baseline="0" dirty="0">
                <a:solidFill>
                  <a:schemeClr val="tx1"/>
                </a:solidFill>
                <a:effectLst/>
                <a:latin typeface="Arial" pitchFamily="34" charset="0"/>
                <a:ea typeface="+mn-ea"/>
                <a:cs typeface="Arial" pitchFamily="34" charset="0"/>
              </a:rPr>
              <a:t> by linking zip code, gender, and date of birth from the voter registration list to the de-identified health data in the health insurance database. We’ll talk more about this on the next slide, but it must be noted that recent re-analysis of the population demographics found the fact that Mr. Weld was a public figure who experienced a much-publicized hospitalization played a part in his being so easily identifiable in the insurance database. </a:t>
            </a:r>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However,</a:t>
            </a:r>
            <a:r>
              <a:rPr lang="en-US" sz="1000" kern="1200" baseline="0" dirty="0">
                <a:solidFill>
                  <a:schemeClr val="tx1"/>
                </a:solidFill>
                <a:effectLst/>
                <a:latin typeface="Arial" pitchFamily="34" charset="0"/>
                <a:ea typeface="+mn-ea"/>
                <a:cs typeface="Arial" pitchFamily="34" charset="0"/>
              </a:rPr>
              <a:t> in 2013 </a:t>
            </a:r>
            <a:r>
              <a:rPr lang="en-US" sz="1000" kern="1200" dirty="0">
                <a:solidFill>
                  <a:schemeClr val="tx1"/>
                </a:solidFill>
                <a:effectLst/>
                <a:latin typeface="Arial" pitchFamily="34" charset="0"/>
                <a:ea typeface="+mn-ea"/>
                <a:cs typeface="Arial" pitchFamily="34" charset="0"/>
              </a:rPr>
              <a:t>using voter registration data of participants in the Massachusetts-based Personal Genome Project, Sweeney was also able to show that</a:t>
            </a:r>
            <a:r>
              <a:rPr lang="en-US" sz="1000" kern="1200" baseline="0" dirty="0">
                <a:solidFill>
                  <a:schemeClr val="tx1"/>
                </a:solidFill>
                <a:effectLst/>
                <a:latin typeface="Arial" pitchFamily="34" charset="0"/>
                <a:ea typeface="+mn-ea"/>
                <a:cs typeface="Arial" pitchFamily="34" charset="0"/>
              </a:rPr>
              <a:t> </a:t>
            </a:r>
            <a:r>
              <a:rPr lang="en-US" sz="1000" kern="1200" dirty="0">
                <a:solidFill>
                  <a:schemeClr val="tx1"/>
                </a:solidFill>
                <a:effectLst/>
                <a:latin typeface="Arial" pitchFamily="34" charset="0"/>
                <a:ea typeface="+mn-ea"/>
                <a:cs typeface="Arial" pitchFamily="34" charset="0"/>
              </a:rPr>
              <a:t>people who have agreed to have their genomic data published, are relatively easily identified individually using that voter registration data.</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7</a:t>
            </a:fld>
            <a:endParaRPr lang="en-US" altLang="en-US" dirty="0"/>
          </a:p>
        </p:txBody>
      </p:sp>
    </p:spTree>
    <p:extLst>
      <p:ext uri="{BB962C8B-B14F-4D97-AF65-F5344CB8AC3E}">
        <p14:creationId xmlns:p14="http://schemas.microsoft.com/office/powerpoint/2010/main" val="579408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The figure on this slide shows how the medical information about Gov. Weld was re-identified. To the left is the de-identified medical database. It has various medical data, including diagnoses, procedures, medications, etc. It also has the de-identified person’s zip code, date of birth, and gender. This latter information is also in the voter registration database on the right, which also has the individual’s name and address, not to mention some voting related information. This demonstrates how the Governor’s medical data was discovered.</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8</a:t>
            </a:fld>
            <a:endParaRPr lang="en-US" altLang="en-US" dirty="0"/>
          </a:p>
        </p:txBody>
      </p:sp>
    </p:spTree>
    <p:extLst>
      <p:ext uri="{BB962C8B-B14F-4D97-AF65-F5344CB8AC3E}">
        <p14:creationId xmlns:p14="http://schemas.microsoft.com/office/powerpoint/2010/main" val="2077128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There are other examples of re-identification from de-identified data. A couple analyses have found that genomic data can help re-identify patients who are in databases of clinical research studies. Aquistie found that Social Security numbers can sometimes be predicted from public data sets. Cimino and colleagues have looked at chrononymization of laboratory data, in other words, taking the panels of test results where the combinations of values are likely to be unique and using this to then re-identify patients. Credit card data also turns out to be a source of re-identification of data, with one analysis looking at 1.1 million people over three months and finding that 90% could be re-identified with only four of what they call spatiotemporal points, so knowing where and when the credit card was used. Clearly there are many ways to re-identify supposedly de-identified data.</a:t>
            </a:r>
          </a:p>
        </p:txBody>
      </p:sp>
      <p:sp>
        <p:nvSpPr>
          <p:cNvPr id="4" name="Slide Number Placeholder 3"/>
          <p:cNvSpPr>
            <a:spLocks noGrp="1"/>
          </p:cNvSpPr>
          <p:nvPr>
            <p:ph type="sldNum" sz="quarter" idx="10"/>
          </p:nvPr>
        </p:nvSpPr>
        <p:spPr/>
        <p:txBody>
          <a:bodyPr/>
          <a:lstStyle/>
          <a:p>
            <a:pPr>
              <a:defRPr/>
            </a:pPr>
            <a:fld id="{C3079127-F7C6-3740-A985-DE8A5BF96701}" type="slidenum">
              <a:rPr lang="en-US" smtClean="0"/>
              <a:pPr>
                <a:defRPr/>
              </a:pPr>
              <a:t>9</a:t>
            </a:fld>
            <a:endParaRPr lang="en-US" dirty="0"/>
          </a:p>
        </p:txBody>
      </p:sp>
    </p:spTree>
    <p:extLst>
      <p:ext uri="{BB962C8B-B14F-4D97-AF65-F5344CB8AC3E}">
        <p14:creationId xmlns:p14="http://schemas.microsoft.com/office/powerpoint/2010/main" val="3422258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accessibility.psu.edu/microsoftoffice/powerpoint/" TargetMode="External"/><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C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130552"/>
            <a:ext cx="12192000" cy="1298448"/>
          </a:xfrm>
          <a:prstGeom prst="rect">
            <a:avLst/>
          </a:prstGeom>
        </p:spPr>
        <p:txBody>
          <a:bodyPr anchor="t"/>
          <a:lstStyle>
            <a:lvl1pPr algn="ctr">
              <a:defRPr sz="3600" b="0" baseline="0">
                <a:latin typeface="Verdana" pitchFamily="34" charset="0"/>
                <a:ea typeface="Verdana" pitchFamily="34" charset="0"/>
                <a:cs typeface="Verdana" pitchFamily="34" charset="0"/>
              </a:defRPr>
            </a:lvl1pPr>
          </a:lstStyle>
          <a:p>
            <a:r>
              <a:rPr lang="en-US" dirty="0"/>
              <a:t>Click to edit component title</a:t>
            </a:r>
          </a:p>
        </p:txBody>
      </p:sp>
      <p:sp>
        <p:nvSpPr>
          <p:cNvPr id="4" name="Text Placeholder 3"/>
          <p:cNvSpPr>
            <a:spLocks noGrp="1"/>
          </p:cNvSpPr>
          <p:nvPr>
            <p:ph type="body" sz="half" idx="2" hasCustomPrompt="1"/>
          </p:nvPr>
        </p:nvSpPr>
        <p:spPr>
          <a:xfrm>
            <a:off x="1828800" y="3517900"/>
            <a:ext cx="8534400" cy="762000"/>
          </a:xfrm>
          <a:prstGeom prst="rect">
            <a:avLst/>
          </a:prstGeom>
        </p:spPr>
        <p:txBody>
          <a:bodyPr/>
          <a:lstStyle>
            <a:lvl1pPr marL="0" indent="0" algn="ctr">
              <a:buNone/>
              <a:defRPr sz="3200" baseline="0">
                <a:latin typeface="+mj-lt"/>
                <a:ea typeface="Tahoma" pitchFamily="34" charset="0"/>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unit title</a:t>
            </a:r>
          </a:p>
        </p:txBody>
      </p:sp>
      <p:sp>
        <p:nvSpPr>
          <p:cNvPr id="11" name="Text Placeholder 10"/>
          <p:cNvSpPr>
            <a:spLocks noGrp="1"/>
          </p:cNvSpPr>
          <p:nvPr>
            <p:ph type="body" sz="quarter" idx="11" hasCustomPrompt="1"/>
          </p:nvPr>
        </p:nvSpPr>
        <p:spPr>
          <a:xfrm>
            <a:off x="1828800" y="4356100"/>
            <a:ext cx="8534400" cy="609600"/>
          </a:xfrm>
          <a:prstGeom prst="rect">
            <a:avLst/>
          </a:prstGeom>
        </p:spPr>
        <p:txBody>
          <a:bodyPr/>
          <a:lstStyle>
            <a:lvl1pPr algn="ctr">
              <a:buFontTx/>
              <a:buNone/>
              <a:defRPr>
                <a:latin typeface="+mj-lt"/>
                <a:cs typeface="Tahoma" pitchFamily="34" charset="0"/>
              </a:defRPr>
            </a:lvl1pPr>
          </a:lstStyle>
          <a:p>
            <a:pPr lvl="0"/>
            <a:r>
              <a:rPr lang="en-US" dirty="0"/>
              <a:t>Click to edit lecture title</a:t>
            </a:r>
          </a:p>
        </p:txBody>
      </p:sp>
      <p:sp>
        <p:nvSpPr>
          <p:cNvPr id="16" name="Text Placeholder 15"/>
          <p:cNvSpPr>
            <a:spLocks noGrp="1"/>
          </p:cNvSpPr>
          <p:nvPr>
            <p:ph type="body" sz="quarter" idx="12"/>
          </p:nvPr>
        </p:nvSpPr>
        <p:spPr>
          <a:xfrm>
            <a:off x="914400" y="5232400"/>
            <a:ext cx="10363200" cy="1219200"/>
          </a:xfrm>
          <a:prstGeom prst="rect">
            <a:avLst/>
          </a:prstGeom>
        </p:spPr>
        <p:txBody>
          <a:bodyPr/>
          <a:lstStyle>
            <a:lvl1pPr algn="ctr">
              <a:buNone/>
              <a:defRPr lang="en-US" sz="1200" i="1" dirty="0" smtClean="0">
                <a:ea typeface="Calibri"/>
                <a:cs typeface="Times New Roman"/>
              </a:defRPr>
            </a:lvl1pPr>
          </a:lstStyle>
          <a:p>
            <a:pPr lvl="0"/>
            <a:r>
              <a:rPr lang="en-US"/>
              <a:t>Click to edit Master text styles</a:t>
            </a:r>
          </a:p>
        </p:txBody>
      </p:sp>
      <p:sp>
        <p:nvSpPr>
          <p:cNvPr id="8" name="Slide Number Placeholder 4"/>
          <p:cNvSpPr>
            <a:spLocks noGrp="1"/>
          </p:cNvSpPr>
          <p:nvPr>
            <p:ph type="sldNum" sz="quarter" idx="4"/>
          </p:nvPr>
        </p:nvSpPr>
        <p:spPr>
          <a:xfrm>
            <a:off x="11345333" y="6263640"/>
            <a:ext cx="558800"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30819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C Attribution_Final_Slide">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1744662"/>
          </a:xfrm>
        </p:spPr>
        <p:txBody>
          <a:bodyPr/>
          <a:lstStyle>
            <a:lvl1pPr>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2260600"/>
            <a:ext cx="10972800" cy="3911600"/>
          </a:xfrm>
          <a:prstGeom prst="rect">
            <a:avLst/>
          </a:prstGeom>
        </p:spPr>
        <p:txBody>
          <a:bodyPr anchor="b" anchorCtr="0"/>
          <a:lstStyle>
            <a:lvl1pPr marL="0" indent="0">
              <a:buNone/>
              <a:defRPr sz="3200" i="1">
                <a:latin typeface="+mn-lt"/>
              </a:defRPr>
            </a:lvl1pPr>
            <a:lvl2pPr>
              <a:buSzPct val="85000"/>
              <a:defRPr i="1">
                <a:latin typeface="+mn-lt"/>
              </a:defRPr>
            </a:lvl2pPr>
            <a:lvl3pPr marL="1143000" indent="-228600">
              <a:buSzPct val="80000"/>
              <a:buFont typeface="Courier New" panose="02070309020205020404" pitchFamily="49" charset="0"/>
              <a:buChar char="o"/>
              <a:defRPr i="1">
                <a:latin typeface="+mn-lt"/>
              </a:defRPr>
            </a:lvl3pPr>
            <a:lvl4pPr marL="1600200" indent="-228600">
              <a:buSzPct val="120000"/>
              <a:buFont typeface="Wingdings" panose="05000000000000000000" pitchFamily="2" charset="2"/>
              <a:buChar char="§"/>
              <a:defRPr i="1">
                <a:latin typeface="+mn-lt"/>
              </a:defRPr>
            </a:lvl4pPr>
            <a:lvl5pPr marL="2057400" indent="-228600">
              <a:buSzPct val="70000"/>
              <a:buFont typeface="Wingdings" panose="05000000000000000000" pitchFamily="2" charset="2"/>
              <a:buChar char="q"/>
              <a:defRPr i="1">
                <a:latin typeface="+mn-lt"/>
              </a:defRPr>
            </a:lvl5pPr>
          </a:lstStyle>
          <a:p>
            <a:pPr lvl="0"/>
            <a:r>
              <a:rPr lang="en-US"/>
              <a:t>Click to edit Master text styles</a:t>
            </a:r>
          </a:p>
        </p:txBody>
      </p:sp>
      <p:sp>
        <p:nvSpPr>
          <p:cNvPr id="5"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25678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47638"/>
            <a:ext cx="10972800" cy="1143000"/>
          </a:xfrm>
        </p:spPr>
        <p:txBody>
          <a:bodyPr/>
          <a:lstStyle>
            <a:lvl1pPr>
              <a:defRPr sz="2800" b="1" baseline="0">
                <a:solidFill>
                  <a:srgbClr val="FF0000"/>
                </a:solidFill>
              </a:defRPr>
            </a:lvl1pPr>
          </a:lstStyle>
          <a:p>
            <a:r>
              <a:rPr lang="en-US" dirty="0"/>
              <a:t>DO NOT USE THIS LAYOUT</a:t>
            </a:r>
            <a:br>
              <a:rPr lang="en-US" dirty="0"/>
            </a:br>
            <a:r>
              <a:rPr lang="en-US" dirty="0"/>
              <a:t>except to follow its instructions in the Master View</a:t>
            </a:r>
          </a:p>
        </p:txBody>
      </p:sp>
      <p:sp>
        <p:nvSpPr>
          <p:cNvPr id="3" name="Slide Number Placeholder 2"/>
          <p:cNvSpPr>
            <a:spLocks noGrp="1"/>
          </p:cNvSpPr>
          <p:nvPr>
            <p:ph type="sldNum" sz="quarter" idx="10"/>
          </p:nvPr>
        </p:nvSpPr>
        <p:spPr/>
        <p:txBody>
          <a:bodyPr/>
          <a:lstStyle/>
          <a:p>
            <a:fld id="{F3BF8891-5E06-46C2-89A4-6DB85D39BA35}" type="slidenum">
              <a:rPr lang="en-US" smtClean="0"/>
              <a:pPr/>
              <a:t>‹#›</a:t>
            </a:fld>
            <a:endParaRPr lang="en-US" dirty="0"/>
          </a:p>
        </p:txBody>
      </p:sp>
      <p:sp>
        <p:nvSpPr>
          <p:cNvPr id="4" name="TextBox 3"/>
          <p:cNvSpPr txBox="1"/>
          <p:nvPr userDrawn="1"/>
        </p:nvSpPr>
        <p:spPr>
          <a:xfrm>
            <a:off x="135466" y="1417639"/>
            <a:ext cx="11904135" cy="1015663"/>
          </a:xfrm>
          <a:prstGeom prst="rect">
            <a:avLst/>
          </a:prstGeom>
          <a:noFill/>
        </p:spPr>
        <p:txBody>
          <a:bodyPr wrap="square" rtlCol="0">
            <a:spAutoFit/>
          </a:bodyPr>
          <a:lstStyle/>
          <a:p>
            <a:pPr algn="ctr"/>
            <a:r>
              <a:rPr lang="en-US" sz="2400" b="1" dirty="0">
                <a:solidFill>
                  <a:srgbClr val="0070C0"/>
                </a:solidFill>
                <a:latin typeface="Arial" panose="020B0604020202020204" pitchFamily="34" charset="0"/>
                <a:cs typeface="Arial" panose="020B0604020202020204" pitchFamily="34" charset="0"/>
              </a:rPr>
              <a:t>Creating</a:t>
            </a:r>
            <a:r>
              <a:rPr lang="en-US" sz="2400" b="1" baseline="0" dirty="0">
                <a:solidFill>
                  <a:srgbClr val="0070C0"/>
                </a:solidFill>
                <a:latin typeface="Arial" panose="020B0604020202020204" pitchFamily="34" charset="0"/>
                <a:cs typeface="Arial" panose="020B0604020202020204" pitchFamily="34" charset="0"/>
              </a:rPr>
              <a:t> a Custom Layout</a:t>
            </a:r>
          </a:p>
          <a:p>
            <a:r>
              <a:rPr lang="en-US" baseline="0" dirty="0"/>
              <a:t>Follow the instructions on this slide layout if none of the existing layouts (in the current template) work well for the current slide you would like to create or edit.</a:t>
            </a:r>
            <a:endParaRPr lang="en-US" dirty="0"/>
          </a:p>
        </p:txBody>
      </p:sp>
      <p:sp>
        <p:nvSpPr>
          <p:cNvPr id="6" name="TextBox 5"/>
          <p:cNvSpPr txBox="1"/>
          <p:nvPr userDrawn="1"/>
        </p:nvSpPr>
        <p:spPr>
          <a:xfrm>
            <a:off x="135467" y="2567642"/>
            <a:ext cx="12192000" cy="3139321"/>
          </a:xfrm>
          <a:prstGeom prst="rect">
            <a:avLst/>
          </a:prstGeom>
          <a:noFill/>
        </p:spPr>
        <p:txBody>
          <a:bodyPr wrap="square" rtlCol="0">
            <a:spAutoFit/>
          </a:bodyPr>
          <a:lstStyle/>
          <a:p>
            <a:pPr lvl="0"/>
            <a:r>
              <a:rPr lang="en-US" dirty="0"/>
              <a:t>To create a custom new layout, </a:t>
            </a:r>
            <a:r>
              <a:rPr lang="en-US" b="1" dirty="0"/>
              <a:t>in the Slide Master view </a:t>
            </a:r>
            <a:r>
              <a:rPr lang="en-US" dirty="0"/>
              <a:t>do the following:</a:t>
            </a:r>
          </a:p>
          <a:p>
            <a:pPr marL="214313" lvl="0" indent="-214313">
              <a:buFont typeface="Arial" panose="020B0604020202020204" pitchFamily="34" charset="0"/>
              <a:buChar char="•"/>
            </a:pPr>
            <a:r>
              <a:rPr lang="en-US" b="1" dirty="0"/>
              <a:t>DUPLICATE</a:t>
            </a:r>
            <a:r>
              <a:rPr lang="en-US" dirty="0"/>
              <a:t> an existing layout to create a new layout.</a:t>
            </a:r>
          </a:p>
          <a:p>
            <a:pPr marL="214313" lvl="0" indent="-214313">
              <a:buFont typeface="Arial" panose="020B0604020202020204" pitchFamily="34" charset="0"/>
              <a:buChar char="•"/>
            </a:pPr>
            <a:r>
              <a:rPr lang="en-US" b="1" dirty="0"/>
              <a:t>RENAME</a:t>
            </a:r>
            <a:r>
              <a:rPr lang="en-US" dirty="0"/>
              <a:t> the new layout.</a:t>
            </a:r>
          </a:p>
          <a:p>
            <a:pPr marL="214313" lvl="0" indent="-214313">
              <a:buFont typeface="Arial" panose="020B0604020202020204" pitchFamily="34" charset="0"/>
              <a:buChar char="•"/>
            </a:pPr>
            <a:r>
              <a:rPr lang="en-US" b="1" dirty="0"/>
              <a:t>Insert or Remove as appropriate PLACEHOLDERS </a:t>
            </a:r>
            <a:r>
              <a:rPr lang="en-US" dirty="0"/>
              <a:t>on your new layout, resizing &amp; formatting as appropriate. </a:t>
            </a:r>
            <a:r>
              <a:rPr lang="en-US" sz="1600" dirty="0"/>
              <a:t>(Do</a:t>
            </a:r>
            <a:r>
              <a:rPr lang="en-US" sz="1600" baseline="0" dirty="0"/>
              <a:t> not edit your content in the slide master. All content should be edited in the normal presentation design view.) </a:t>
            </a:r>
            <a:r>
              <a:rPr lang="en-US" b="1" baseline="0" dirty="0"/>
              <a:t>NEVER REMOVE THE LAYOUT’S TITLE CONTAINER</a:t>
            </a:r>
            <a:r>
              <a:rPr lang="en-US" baseline="0" dirty="0"/>
              <a:t>. </a:t>
            </a:r>
            <a:r>
              <a:rPr lang="en-US" sz="1600" baseline="0" dirty="0"/>
              <a:t>(It can be resized or formatted, but never removed.)</a:t>
            </a:r>
            <a:endParaRPr lang="en-US" baseline="0" dirty="0"/>
          </a:p>
          <a:p>
            <a:pPr marL="214313" lvl="0" indent="-214313">
              <a:buFont typeface="Arial" panose="020B0604020202020204" pitchFamily="34" charset="0"/>
              <a:buChar char="•"/>
            </a:pPr>
            <a:r>
              <a:rPr lang="en-US" dirty="0"/>
              <a:t>Check the</a:t>
            </a:r>
            <a:r>
              <a:rPr lang="en-US" baseline="0" dirty="0"/>
              <a:t> </a:t>
            </a:r>
            <a:r>
              <a:rPr lang="en-US" b="1" baseline="0" dirty="0"/>
              <a:t>READING ORDER </a:t>
            </a:r>
            <a:r>
              <a:rPr lang="en-US" baseline="0" dirty="0"/>
              <a:t>of your new layout. (</a:t>
            </a:r>
            <a:r>
              <a:rPr lang="en-US" sz="1350" u="sng" kern="1200" dirty="0">
                <a:solidFill>
                  <a:schemeClr val="tx1"/>
                </a:solidFill>
                <a:effectLst/>
                <a:latin typeface="+mn-lt"/>
                <a:ea typeface="+mn-ea"/>
                <a:cs typeface="+mn-cs"/>
                <a:hlinkClick r:id="rId3"/>
              </a:rPr>
              <a:t>http://accessibility.psu.edu/microsoftoffice/powerpoint/</a:t>
            </a:r>
            <a:r>
              <a:rPr lang="en-US" sz="1350" kern="1200" dirty="0">
                <a:solidFill>
                  <a:schemeClr val="tx1"/>
                </a:solidFill>
                <a:effectLst/>
                <a:latin typeface="+mn-lt"/>
                <a:ea typeface="+mn-ea"/>
                <a:cs typeface="+mn-cs"/>
              </a:rPr>
              <a:t>) </a:t>
            </a:r>
            <a:r>
              <a:rPr lang="en-US" baseline="0" dirty="0"/>
              <a:t>Reorder as appropriate so the slide layout’s </a:t>
            </a:r>
            <a:r>
              <a:rPr lang="en-US" b="1" baseline="0" dirty="0"/>
              <a:t>TITLE is read first</a:t>
            </a:r>
            <a:r>
              <a:rPr lang="en-US" baseline="0" dirty="0"/>
              <a:t>.</a:t>
            </a:r>
          </a:p>
          <a:p>
            <a:pPr marL="214313" lvl="0" indent="-214313">
              <a:buFont typeface="Arial" panose="020B0604020202020204" pitchFamily="34" charset="0"/>
              <a:buChar char="•"/>
            </a:pPr>
            <a:r>
              <a:rPr lang="en-US" b="1" baseline="0" dirty="0"/>
              <a:t>SAVE</a:t>
            </a:r>
            <a:r>
              <a:rPr lang="en-US" baseline="0" dirty="0"/>
              <a:t> your presentation.</a:t>
            </a:r>
          </a:p>
          <a:p>
            <a:pPr marL="214313" lvl="0" indent="-214313">
              <a:buFont typeface="Arial" panose="020B0604020202020204" pitchFamily="34" charset="0"/>
              <a:buChar char="•"/>
            </a:pPr>
            <a:r>
              <a:rPr lang="en-US" b="1" baseline="0" dirty="0"/>
              <a:t>Close the Master View </a:t>
            </a:r>
            <a:r>
              <a:rPr lang="en-US" b="0" baseline="0" dirty="0"/>
              <a:t>and return to your normal editing (design) view.</a:t>
            </a:r>
          </a:p>
          <a:p>
            <a:pPr marL="214313" lvl="0" indent="-214313">
              <a:buFont typeface="Arial" panose="020B0604020202020204" pitchFamily="34" charset="0"/>
              <a:buChar char="•"/>
            </a:pPr>
            <a:r>
              <a:rPr lang="en-US" b="1" baseline="0" dirty="0"/>
              <a:t>Insert a new slide using your custom-named new layout </a:t>
            </a:r>
            <a:r>
              <a:rPr lang="en-US" b="0" baseline="0" dirty="0"/>
              <a:t>or apply the new layout to an existing slide.</a:t>
            </a:r>
            <a:endParaRPr lang="en-US" dirty="0"/>
          </a:p>
        </p:txBody>
      </p:sp>
    </p:spTree>
    <p:custDataLst>
      <p:tags r:id="rId1"/>
    </p:custDataLst>
    <p:extLst>
      <p:ext uri="{BB962C8B-B14F-4D97-AF65-F5344CB8AC3E}">
        <p14:creationId xmlns:p14="http://schemas.microsoft.com/office/powerpoint/2010/main" val="140415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C Lectur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1600200"/>
            <a:ext cx="10972800"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93828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C Side by Side All Op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600" y="1600200"/>
            <a:ext cx="5388864"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
          <p:cNvSpPr>
            <a:spLocks noGrp="1"/>
          </p:cNvSpPr>
          <p:nvPr>
            <p:ph type="body" sz="quarter" idx="32" hasCustomPrompt="1"/>
          </p:nvPr>
        </p:nvSpPr>
        <p:spPr>
          <a:xfrm>
            <a:off x="609598" y="6278880"/>
            <a:ext cx="4584964"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8" name="Content Placeholder 2"/>
          <p:cNvSpPr>
            <a:spLocks noGrp="1"/>
          </p:cNvSpPr>
          <p:nvPr>
            <p:ph sz="quarter" idx="18"/>
          </p:nvPr>
        </p:nvSpPr>
        <p:spPr>
          <a:xfrm>
            <a:off x="6197600" y="1600200"/>
            <a:ext cx="5388864" cy="4572000"/>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
          <p:cNvSpPr>
            <a:spLocks noGrp="1"/>
          </p:cNvSpPr>
          <p:nvPr>
            <p:ph type="body" sz="quarter" idx="33" hasCustomPrompt="1"/>
          </p:nvPr>
        </p:nvSpPr>
        <p:spPr>
          <a:xfrm>
            <a:off x="6197601" y="6278880"/>
            <a:ext cx="4600177"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69778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C Side by side_four with citation placeholders">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Content Placeholder 1"/>
          <p:cNvSpPr>
            <a:spLocks noGrp="1"/>
          </p:cNvSpPr>
          <p:nvPr>
            <p:ph sz="quarter" idx="14"/>
          </p:nvPr>
        </p:nvSpPr>
        <p:spPr>
          <a:xfrm>
            <a:off x="609600"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8" name="Text Placeholder 16"/>
          <p:cNvSpPr>
            <a:spLocks noGrp="1"/>
          </p:cNvSpPr>
          <p:nvPr>
            <p:ph type="body" sz="quarter" idx="42" hasCustomPrompt="1"/>
          </p:nvPr>
        </p:nvSpPr>
        <p:spPr>
          <a:xfrm>
            <a:off x="609600"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2" name="Content Placeholder 1"/>
          <p:cNvSpPr>
            <a:spLocks noGrp="1"/>
          </p:cNvSpPr>
          <p:nvPr>
            <p:ph sz="quarter" idx="37"/>
          </p:nvPr>
        </p:nvSpPr>
        <p:spPr>
          <a:xfrm>
            <a:off x="60960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4" name="Text Placeholder 16"/>
          <p:cNvSpPr>
            <a:spLocks noGrp="1"/>
          </p:cNvSpPr>
          <p:nvPr>
            <p:ph type="body" sz="quarter" idx="39" hasCustomPrompt="1"/>
          </p:nvPr>
        </p:nvSpPr>
        <p:spPr>
          <a:xfrm>
            <a:off x="60960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4" name="Content Placeholder 1"/>
          <p:cNvSpPr>
            <a:spLocks noGrp="1"/>
          </p:cNvSpPr>
          <p:nvPr>
            <p:ph sz="quarter" idx="35"/>
          </p:nvPr>
        </p:nvSpPr>
        <p:spPr>
          <a:xfrm>
            <a:off x="6190827"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7" name="Text Placeholder 16"/>
          <p:cNvSpPr>
            <a:spLocks noGrp="1"/>
          </p:cNvSpPr>
          <p:nvPr>
            <p:ph type="body" sz="quarter" idx="41" hasCustomPrompt="1"/>
          </p:nvPr>
        </p:nvSpPr>
        <p:spPr>
          <a:xfrm>
            <a:off x="6190827"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1" name="Content Placeholder 1"/>
          <p:cNvSpPr>
            <a:spLocks noGrp="1"/>
          </p:cNvSpPr>
          <p:nvPr>
            <p:ph sz="quarter" idx="36"/>
          </p:nvPr>
        </p:nvSpPr>
        <p:spPr>
          <a:xfrm>
            <a:off x="621792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6" name="Text Placeholder 16"/>
          <p:cNvSpPr>
            <a:spLocks noGrp="1"/>
          </p:cNvSpPr>
          <p:nvPr>
            <p:ph type="body" sz="quarter" idx="40" hasCustomPrompt="1"/>
          </p:nvPr>
        </p:nvSpPr>
        <p:spPr>
          <a:xfrm>
            <a:off x="621792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740864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C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able Placeholder 7"/>
          <p:cNvSpPr>
            <a:spLocks noGrp="1"/>
          </p:cNvSpPr>
          <p:nvPr>
            <p:ph type="tbl"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Click icon to add table</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table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62655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C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Chart Placeholder 4"/>
          <p:cNvSpPr>
            <a:spLocks noGrp="1"/>
          </p:cNvSpPr>
          <p:nvPr>
            <p:ph type="chart" sz="quarter" idx="14"/>
          </p:nvPr>
        </p:nvSpPr>
        <p:spPr>
          <a:xfrm>
            <a:off x="609600" y="1600200"/>
            <a:ext cx="10972800" cy="4572000"/>
          </a:xfrm>
          <a:prstGeom prst="rect">
            <a:avLst/>
          </a:prstGeom>
        </p:spPr>
        <p:txBody>
          <a:bodyPr rtlCol="0">
            <a:normAutofit/>
          </a:bodyPr>
          <a:lstStyle>
            <a:lvl1pPr>
              <a:defRPr sz="3200"/>
            </a:lvl1pPr>
          </a:lstStyle>
          <a:p>
            <a:pPr lvl="0"/>
            <a:r>
              <a:rPr lang="en-US" noProof="0" dirty="0"/>
              <a:t>Click icon to add chart</a:t>
            </a:r>
          </a:p>
        </p:txBody>
      </p:sp>
      <p:sp>
        <p:nvSpPr>
          <p:cNvPr id="9"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chart attribution.</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0988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C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Picture Placeholder 7"/>
          <p:cNvSpPr>
            <a:spLocks noGrp="1"/>
          </p:cNvSpPr>
          <p:nvPr>
            <p:ph type="pic"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Click icon to add picture</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image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56998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C Summar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609600" y="1600200"/>
            <a:ext cx="10972800" cy="4572000"/>
          </a:xfrm>
          <a:prstGeom prst="rect">
            <a:avLst/>
          </a:prstGeom>
        </p:spPr>
        <p:txBody>
          <a:bodyPr/>
          <a:lstStyle>
            <a:lvl1pPr>
              <a:defRPr sz="3200" baseline="0">
                <a:latin typeface="+mn-lt"/>
              </a:defRPr>
            </a:lvl1pPr>
            <a:lvl2pPr>
              <a:defRPr sz="2800">
                <a:latin typeface="+mn-lt"/>
              </a:defRPr>
            </a:lvl2pPr>
          </a:lstStyle>
          <a:p>
            <a:pPr lvl="0"/>
            <a:r>
              <a:rPr lang="en-US"/>
              <a:t>Click to edit Master text styles</a:t>
            </a:r>
          </a:p>
          <a:p>
            <a:pPr lvl="1"/>
            <a:r>
              <a:rPr lang="en-US"/>
              <a:t>Second level</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8821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C Referenc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ext Placeholder 1"/>
          <p:cNvSpPr>
            <a:spLocks noGrp="1"/>
          </p:cNvSpPr>
          <p:nvPr>
            <p:ph type="body" sz="quarter" idx="16"/>
          </p:nvPr>
        </p:nvSpPr>
        <p:spPr>
          <a:xfrm>
            <a:off x="609600" y="1600200"/>
            <a:ext cx="10972800" cy="1371600"/>
          </a:xfrm>
          <a:prstGeom prst="rect">
            <a:avLst/>
          </a:prstGeom>
        </p:spPr>
        <p:txBody>
          <a:bodyPr/>
          <a:lstStyle>
            <a:lvl1pPr>
              <a:buNone/>
              <a:defRPr sz="1600" b="1">
                <a:latin typeface="+mn-lt"/>
                <a:cs typeface="Arial" pitchFamily="34" charset="0"/>
              </a:defRPr>
            </a:lvl1pPr>
            <a:lvl2pPr marL="274320" indent="-283464">
              <a:buFont typeface="Arial" pitchFamily="34" charset="0"/>
              <a:buNone/>
              <a:defRPr sz="1400" baseline="0">
                <a:latin typeface="+mn-lt"/>
                <a:cs typeface="Arial" pitchFamily="34" charset="0"/>
              </a:defRPr>
            </a:lvl2pPr>
          </a:lstStyle>
          <a:p>
            <a:pPr lvl="0"/>
            <a:r>
              <a:rPr lang="en-US"/>
              <a:t>Click to edit Master text styles</a:t>
            </a:r>
          </a:p>
          <a:p>
            <a:pPr lvl="1"/>
            <a:r>
              <a:rPr lang="en-US"/>
              <a:t>Second level</a:t>
            </a:r>
          </a:p>
        </p:txBody>
      </p:sp>
      <p:sp>
        <p:nvSpPr>
          <p:cNvPr id="9" name="Text Placeholder 2"/>
          <p:cNvSpPr>
            <a:spLocks noGrp="1"/>
          </p:cNvSpPr>
          <p:nvPr>
            <p:ph type="body" sz="quarter" idx="20"/>
          </p:nvPr>
        </p:nvSpPr>
        <p:spPr>
          <a:xfrm>
            <a:off x="609600" y="3200400"/>
            <a:ext cx="10972800" cy="1371600"/>
          </a:xfrm>
          <a:prstGeom prst="rect">
            <a:avLst/>
          </a:prstGeom>
        </p:spPr>
        <p:txBody>
          <a:bodyPr/>
          <a:lstStyle>
            <a:lvl1pPr>
              <a:buNone/>
              <a:defRPr sz="1600" b="1" baseline="0">
                <a:latin typeface="+mn-lt"/>
                <a:cs typeface="Arial" pitchFamily="34" charset="0"/>
              </a:defRPr>
            </a:lvl1pPr>
            <a:lvl2pPr marL="274320" marR="0" indent="-285750" algn="l" defTabSz="914400" rtl="0" eaLnBrk="1" fontAlgn="base" latinLnBrk="0" hangingPunct="1">
              <a:lnSpc>
                <a:spcPct val="100000"/>
              </a:lnSpc>
              <a:spcBef>
                <a:spcPct val="20000"/>
              </a:spcBef>
              <a:spcAft>
                <a:spcPct val="0"/>
              </a:spcAft>
              <a:buClrTx/>
              <a:buSzTx/>
              <a:buFont typeface="+mj-lt"/>
              <a:buNone/>
              <a:tabLst/>
              <a:defRPr lang="en-US" sz="1400" smtClean="0">
                <a:latin typeface="+mn-lt"/>
              </a:defRPr>
            </a:lvl2pPr>
          </a:lstStyle>
          <a:p>
            <a:pPr lvl="0"/>
            <a:r>
              <a:rPr lang="en-US"/>
              <a:t>Click to edit Master text styles</a:t>
            </a:r>
          </a:p>
          <a:p>
            <a:pPr lvl="1"/>
            <a:r>
              <a:rPr lang="en-US"/>
              <a:t>Second level</a:t>
            </a:r>
          </a:p>
        </p:txBody>
      </p:sp>
      <p:sp>
        <p:nvSpPr>
          <p:cNvPr id="10" name="Text Placeholder 3"/>
          <p:cNvSpPr>
            <a:spLocks noGrp="1"/>
          </p:cNvSpPr>
          <p:nvPr>
            <p:ph type="body" sz="quarter" idx="21"/>
          </p:nvPr>
        </p:nvSpPr>
        <p:spPr>
          <a:xfrm>
            <a:off x="609600" y="4800600"/>
            <a:ext cx="10972800" cy="1371600"/>
          </a:xfrm>
          <a:prstGeom prst="rect">
            <a:avLst/>
          </a:prstGeom>
        </p:spPr>
        <p:txBody>
          <a:bodyPr/>
          <a:lstStyle>
            <a:lvl1pPr>
              <a:buNone/>
              <a:defRPr sz="1600" b="1">
                <a:latin typeface="+mn-lt"/>
                <a:cs typeface="Arial" pitchFamily="34" charset="0"/>
              </a:defRPr>
            </a:lvl1pPr>
            <a:lvl2pPr marL="274320">
              <a:buFont typeface="Arial" pitchFamily="34" charset="0"/>
              <a:buNone/>
              <a:defRPr lang="en-US" sz="1400" smtClean="0">
                <a:latin typeface="+mn-lt"/>
              </a:defRPr>
            </a:lvl2pPr>
          </a:lstStyle>
          <a:p>
            <a:pPr lvl="0"/>
            <a:r>
              <a:rPr lang="en-US"/>
              <a:t>Click to edit Master text styles</a:t>
            </a:r>
          </a:p>
          <a:p>
            <a:pPr lvl="1"/>
            <a:r>
              <a:rPr lang="en-US"/>
              <a:t>Second level</a:t>
            </a:r>
          </a:p>
        </p:txBody>
      </p:sp>
      <p:sp>
        <p:nvSpPr>
          <p:cNvPr id="11"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27521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3" name="Title Placeholder 6"/>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2054" name="Text Placeholder 7"/>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68" r:id="rId1"/>
    <p:sldLayoutId id="2147484259" r:id="rId2"/>
    <p:sldLayoutId id="2147484260" r:id="rId3"/>
    <p:sldLayoutId id="2147484262" r:id="rId4"/>
    <p:sldLayoutId id="2147484263" r:id="rId5"/>
    <p:sldLayoutId id="2147484264" r:id="rId6"/>
    <p:sldLayoutId id="2147484265" r:id="rId7"/>
    <p:sldLayoutId id="2147484266" r:id="rId8"/>
    <p:sldLayoutId id="2147484267" r:id="rId9"/>
    <p:sldLayoutId id="2147484271" r:id="rId10"/>
    <p:sldLayoutId id="2147484272" r:id="rId11"/>
  </p:sldLayoutIdLst>
  <p:hf sldNum="0" hdr="0" ftr="0" dt="0"/>
  <p:txStyles>
    <p:titleStyle>
      <a:lvl1pPr algn="ctr" rtl="0" eaLnBrk="1" fontAlgn="base" hangingPunct="1">
        <a:spcBef>
          <a:spcPct val="0"/>
        </a:spcBef>
        <a:spcAft>
          <a:spcPct val="0"/>
        </a:spcAft>
        <a:defRPr sz="3600" kern="1200">
          <a:solidFill>
            <a:schemeClr val="tx1"/>
          </a:solidFill>
          <a:latin typeface="Verdana" pitchFamily="34" charset="0"/>
          <a:ea typeface="+mj-ea"/>
          <a:cs typeface="+mj-cs"/>
        </a:defRPr>
      </a:lvl1pPr>
      <a:lvl2pPr algn="ctr" rtl="0" eaLnBrk="1" fontAlgn="base" hangingPunct="1">
        <a:spcBef>
          <a:spcPct val="0"/>
        </a:spcBef>
        <a:spcAft>
          <a:spcPct val="0"/>
        </a:spcAft>
        <a:defRPr sz="3600">
          <a:solidFill>
            <a:schemeClr val="tx1"/>
          </a:solidFill>
          <a:latin typeface="Verdana" panose="020B0604030504040204" pitchFamily="34" charset="0"/>
        </a:defRPr>
      </a:lvl2pPr>
      <a:lvl3pPr algn="ctr" rtl="0" eaLnBrk="1" fontAlgn="base" hangingPunct="1">
        <a:spcBef>
          <a:spcPct val="0"/>
        </a:spcBef>
        <a:spcAft>
          <a:spcPct val="0"/>
        </a:spcAft>
        <a:defRPr sz="3600">
          <a:solidFill>
            <a:schemeClr val="tx1"/>
          </a:solidFill>
          <a:latin typeface="Verdana" panose="020B0604030504040204" pitchFamily="34" charset="0"/>
        </a:defRPr>
      </a:lvl3pPr>
      <a:lvl4pPr algn="ctr" rtl="0" eaLnBrk="1" fontAlgn="base" hangingPunct="1">
        <a:spcBef>
          <a:spcPct val="0"/>
        </a:spcBef>
        <a:spcAft>
          <a:spcPct val="0"/>
        </a:spcAft>
        <a:defRPr sz="3600">
          <a:solidFill>
            <a:schemeClr val="tx1"/>
          </a:solidFill>
          <a:latin typeface="Verdana" panose="020B0604030504040204" pitchFamily="34" charset="0"/>
        </a:defRPr>
      </a:lvl4pPr>
      <a:lvl5pPr algn="ctr" rtl="0" eaLnBrk="1" fontAlgn="base" hangingPunct="1">
        <a:spcBef>
          <a:spcPct val="0"/>
        </a:spcBef>
        <a:spcAft>
          <a:spcPct val="0"/>
        </a:spcAft>
        <a:defRPr sz="3600">
          <a:solidFill>
            <a:schemeClr val="tx1"/>
          </a:solidFill>
          <a:latin typeface="Verdana" panose="020B0604030504040204"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85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SzPct val="80000"/>
        <a:buFont typeface="Courier New" panose="02070309020205020404" pitchFamily="49" charset="0"/>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SzPct val="12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SzPct val="70000"/>
        <a:buFont typeface="Wingdings" panose="05000000000000000000" pitchFamily="2" charset="2"/>
        <a:buChar char="q"/>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16.xml"/><Relationship Id="rId5" Type="http://schemas.openxmlformats.org/officeDocument/2006/relationships/hyperlink" Target="http://www.jmir.org/2013/10/e215/" TargetMode="External"/><Relationship Id="rId4" Type="http://schemas.openxmlformats.org/officeDocument/2006/relationships/hyperlink" Target="http://papers.ssrn.com/sol3/papers.cfm?abstract_id=2076397"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tags" Target="../tags/tag17.xml"/><Relationship Id="rId4" Type="http://schemas.openxmlformats.org/officeDocument/2006/relationships/hyperlink" Target="http://www.biomedcentral.com/1471-2288/10/70"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tags" Target="../tags/tag18.xml"/><Relationship Id="rId4" Type="http://schemas.openxmlformats.org/officeDocument/2006/relationships/hyperlink" Target="http://papers.ssrn.com/sol3/papers.cfm?abstract_id=2257732" TargetMode="Externa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0.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hyperlink" Target="https://privacyruleandresearch.nih.gov/pr_08.asp"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en-US" sz="4000" dirty="0">
                <a:latin typeface="Verdana" charset="0"/>
                <a:ea typeface="Verdana" charset="0"/>
                <a:cs typeface="Verdana" charset="0"/>
              </a:rPr>
              <a:t>Health Care Data Analytics</a:t>
            </a:r>
            <a:endParaRPr lang="en-US" altLang="en-US" dirty="0">
              <a:latin typeface="Tahoma" charset="0"/>
              <a:ea typeface="Verdana" charset="0"/>
              <a:cs typeface="Tahoma" charset="0"/>
            </a:endParaRPr>
          </a:p>
        </p:txBody>
      </p:sp>
      <p:sp>
        <p:nvSpPr>
          <p:cNvPr id="12291" name="Text Placeholder 2"/>
          <p:cNvSpPr>
            <a:spLocks noGrp="1"/>
          </p:cNvSpPr>
          <p:nvPr>
            <p:ph type="body" sz="half" idx="2"/>
          </p:nvPr>
        </p:nvSpPr>
        <p:spPr bwMode="auto">
          <a:xfrm>
            <a:off x="1523999" y="3014980"/>
            <a:ext cx="10112829" cy="762000"/>
          </a:xfrm>
          <a:ln>
            <a:miter lim="800000"/>
            <a:headEnd/>
            <a:tailEnd/>
          </a:ln>
        </p:spPr>
        <p:txBody>
          <a:bodyPr vert="horz" wrap="square" lIns="68580" tIns="34290" rIns="68580" bIns="34290" numCol="1" rtlCol="0" anchor="t" anchorCtr="0" compatLnSpc="1">
            <a:prstTxWarp prst="textNoShape">
              <a:avLst/>
            </a:prstTxWarp>
            <a:noAutofit/>
          </a:bodyPr>
          <a:lstStyle/>
          <a:p>
            <a:pPr>
              <a:defRPr/>
            </a:pPr>
            <a:r>
              <a:rPr lang="en-US" dirty="0"/>
              <a:t>Lecture 1: Patient Identification</a:t>
            </a:r>
          </a:p>
          <a:p>
            <a:pPr>
              <a:defRPr/>
            </a:pPr>
            <a:endParaRPr lang="en-US" dirty="0"/>
          </a:p>
        </p:txBody>
      </p:sp>
      <p:sp>
        <p:nvSpPr>
          <p:cNvPr id="2" name="Text Placeholder 1"/>
          <p:cNvSpPr>
            <a:spLocks noGrp="1"/>
          </p:cNvSpPr>
          <p:nvPr>
            <p:ph type="body" sz="quarter" idx="11"/>
          </p:nvPr>
        </p:nvSpPr>
        <p:spPr>
          <a:xfrm>
            <a:off x="1847088" y="3743452"/>
            <a:ext cx="8534400" cy="609600"/>
          </a:xfrm>
        </p:spPr>
        <p:txBody>
          <a:bodyPr/>
          <a:lstStyle/>
          <a:p>
            <a:r>
              <a:rPr lang="en-US" dirty="0"/>
              <a:t>Md. Jubayer Hossain</a:t>
            </a:r>
          </a:p>
          <a:p>
            <a:r>
              <a:rPr lang="en-US" dirty="0"/>
              <a:t>Instructor </a:t>
            </a:r>
          </a:p>
          <a:p>
            <a:r>
              <a:rPr lang="en-US" dirty="0"/>
              <a:t>@cblast.du.ac.bd</a:t>
            </a:r>
          </a:p>
        </p:txBody>
      </p:sp>
    </p:spTree>
    <p:extLst>
      <p:ext uri="{BB962C8B-B14F-4D97-AF65-F5344CB8AC3E}">
        <p14:creationId xmlns:p14="http://schemas.microsoft.com/office/powerpoint/2010/main" val="82292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De-Identified Data </a:t>
            </a:r>
            <a:br>
              <a:rPr lang="en-US" dirty="0"/>
            </a:br>
            <a:r>
              <a:rPr lang="en-US" dirty="0"/>
              <a:t>Is Not A Panacea</a:t>
            </a:r>
          </a:p>
        </p:txBody>
      </p:sp>
      <p:sp>
        <p:nvSpPr>
          <p:cNvPr id="3" name="Content Placeholder 2"/>
          <p:cNvSpPr>
            <a:spLocks noGrp="1"/>
          </p:cNvSpPr>
          <p:nvPr>
            <p:ph sz="quarter" idx="14"/>
          </p:nvPr>
        </p:nvSpPr>
        <p:spPr>
          <a:xfrm>
            <a:off x="1981200" y="1600200"/>
            <a:ext cx="8229600" cy="5114499"/>
          </a:xfrm>
        </p:spPr>
        <p:txBody>
          <a:bodyPr/>
          <a:lstStyle/>
          <a:p>
            <a:r>
              <a:rPr lang="en-US" dirty="0"/>
              <a:t>If complete success is not achievable, how much accuracy is acceptable?</a:t>
            </a:r>
          </a:p>
          <a:p>
            <a:r>
              <a:rPr lang="en-US" dirty="0"/>
              <a:t>“Over-scrubbing” may eliminate data important to analysis being done</a:t>
            </a:r>
          </a:p>
          <a:p>
            <a:r>
              <a:rPr lang="en-US" dirty="0"/>
              <a:t>De-identified data may also</a:t>
            </a:r>
          </a:p>
          <a:p>
            <a:pPr lvl="1"/>
            <a:r>
              <a:rPr lang="en-US" dirty="0"/>
              <a:t>Eliminate temporal information</a:t>
            </a:r>
          </a:p>
          <a:p>
            <a:pPr lvl="1"/>
            <a:r>
              <a:rPr lang="en-US" dirty="0"/>
              <a:t>Undermine accuracy of techniques such as machine learning and natural language processing</a:t>
            </a:r>
          </a:p>
        </p:txBody>
      </p:sp>
    </p:spTree>
    <p:custDataLst>
      <p:tags r:id="rId1"/>
    </p:custDataLst>
    <p:extLst>
      <p:ext uri="{BB962C8B-B14F-4D97-AF65-F5344CB8AC3E}">
        <p14:creationId xmlns:p14="http://schemas.microsoft.com/office/powerpoint/2010/main" val="2253116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0854" y="274638"/>
            <a:ext cx="8098974" cy="1143000"/>
          </a:xfrm>
        </p:spPr>
        <p:txBody>
          <a:bodyPr/>
          <a:lstStyle/>
          <a:p>
            <a:r>
              <a:rPr lang="en-US" dirty="0"/>
              <a:t>Internet and Privacy - 1 </a:t>
            </a:r>
          </a:p>
        </p:txBody>
      </p:sp>
      <p:sp>
        <p:nvSpPr>
          <p:cNvPr id="3" name="Content Placeholder 2"/>
          <p:cNvSpPr>
            <a:spLocks noGrp="1"/>
          </p:cNvSpPr>
          <p:nvPr>
            <p:ph sz="quarter" idx="14"/>
          </p:nvPr>
        </p:nvSpPr>
        <p:spPr>
          <a:xfrm>
            <a:off x="1981200" y="1600201"/>
            <a:ext cx="8229600" cy="4404815"/>
          </a:xfrm>
        </p:spPr>
        <p:txBody>
          <a:bodyPr/>
          <a:lstStyle/>
          <a:p>
            <a:r>
              <a:rPr lang="en-US" dirty="0"/>
              <a:t>“Recreational” genetic genealogy databases allow identification of personal genomes</a:t>
            </a:r>
          </a:p>
          <a:p>
            <a:r>
              <a:rPr lang="en-US" dirty="0"/>
              <a:t>75-80% of “anonymous” posters on medical Web forums can be re-identified by text analysis</a:t>
            </a:r>
          </a:p>
          <a:p>
            <a:r>
              <a:rPr lang="en-US" dirty="0"/>
              <a:t>Individual traits can be discerned from Facebook “likes” with high accuracy</a:t>
            </a:r>
          </a:p>
        </p:txBody>
      </p:sp>
    </p:spTree>
    <p:custDataLst>
      <p:tags r:id="rId1"/>
    </p:custDataLst>
    <p:extLst>
      <p:ext uri="{BB962C8B-B14F-4D97-AF65-F5344CB8AC3E}">
        <p14:creationId xmlns:p14="http://schemas.microsoft.com/office/powerpoint/2010/main" val="293947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9218" y="274638"/>
            <a:ext cx="7880610" cy="1143000"/>
          </a:xfrm>
        </p:spPr>
        <p:txBody>
          <a:bodyPr/>
          <a:lstStyle/>
          <a:p>
            <a:r>
              <a:rPr lang="en-US" dirty="0"/>
              <a:t>Internet and Privacy - 2</a:t>
            </a:r>
          </a:p>
        </p:txBody>
      </p:sp>
      <p:sp>
        <p:nvSpPr>
          <p:cNvPr id="3" name="Content Placeholder 2"/>
          <p:cNvSpPr>
            <a:spLocks noGrp="1"/>
          </p:cNvSpPr>
          <p:nvPr>
            <p:ph sz="quarter" idx="14"/>
          </p:nvPr>
        </p:nvSpPr>
        <p:spPr/>
        <p:txBody>
          <a:bodyPr/>
          <a:lstStyle/>
          <a:p>
            <a:r>
              <a:rPr lang="en-US" dirty="0"/>
              <a:t>Many high-profile health Web sites track user searches</a:t>
            </a:r>
          </a:p>
          <a:p>
            <a:pPr lvl="1"/>
            <a:r>
              <a:rPr lang="en-US" dirty="0"/>
              <a:t>Sell the information to third-party tracking entities</a:t>
            </a:r>
          </a:p>
          <a:p>
            <a:pPr lvl="1"/>
            <a:r>
              <a:rPr lang="en-US" dirty="0"/>
              <a:t>Few laws and regulations governing such use</a:t>
            </a:r>
          </a:p>
          <a:p>
            <a:r>
              <a:rPr lang="en-US" dirty="0"/>
              <a:t>Only 31% of 600 most commonly used health-related smartphone apps have privacy policies</a:t>
            </a:r>
          </a:p>
        </p:txBody>
      </p:sp>
    </p:spTree>
    <p:custDataLst>
      <p:tags r:id="rId1"/>
    </p:custDataLst>
    <p:extLst>
      <p:ext uri="{BB962C8B-B14F-4D97-AF65-F5344CB8AC3E}">
        <p14:creationId xmlns:p14="http://schemas.microsoft.com/office/powerpoint/2010/main" val="2362157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 Identification </a:t>
            </a:r>
            <a:br>
              <a:rPr lang="en-US" dirty="0"/>
            </a:br>
            <a:r>
              <a:rPr lang="en-US" dirty="0"/>
              <a:t>Summary - Lecture b</a:t>
            </a:r>
          </a:p>
        </p:txBody>
      </p:sp>
      <p:sp>
        <p:nvSpPr>
          <p:cNvPr id="3" name="Text Placeholder 2"/>
          <p:cNvSpPr>
            <a:spLocks noGrp="1"/>
          </p:cNvSpPr>
          <p:nvPr>
            <p:ph type="body" sz="quarter" idx="11"/>
          </p:nvPr>
        </p:nvSpPr>
        <p:spPr/>
        <p:txBody>
          <a:bodyPr/>
          <a:lstStyle/>
          <a:p>
            <a:r>
              <a:rPr lang="en-US" dirty="0"/>
              <a:t>Defined what de-identified data is</a:t>
            </a:r>
          </a:p>
          <a:p>
            <a:r>
              <a:rPr lang="en-US" dirty="0"/>
              <a:t>Described the two HIPAA-acceptable methods to de-identify data</a:t>
            </a:r>
          </a:p>
          <a:p>
            <a:r>
              <a:rPr lang="en-US" dirty="0"/>
              <a:t>Examined why de-identified data is not always secure</a:t>
            </a:r>
          </a:p>
          <a:p>
            <a:r>
              <a:rPr lang="en-US" dirty="0"/>
              <a:t>Explored issues with de-identified data</a:t>
            </a:r>
          </a:p>
          <a:p>
            <a:r>
              <a:rPr lang="en-US" dirty="0"/>
              <a:t>Identified problems maintaining privacy while on the Internet</a:t>
            </a:r>
          </a:p>
          <a:p>
            <a:endParaRPr lang="en-US" dirty="0"/>
          </a:p>
        </p:txBody>
      </p:sp>
    </p:spTree>
    <p:custDataLst>
      <p:tags r:id="rId1"/>
    </p:custDataLst>
    <p:extLst>
      <p:ext uri="{BB962C8B-B14F-4D97-AF65-F5344CB8AC3E}">
        <p14:creationId xmlns:p14="http://schemas.microsoft.com/office/powerpoint/2010/main" val="1782844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 Identification</a:t>
            </a:r>
            <a:br>
              <a:rPr lang="en-US" dirty="0"/>
            </a:br>
            <a:r>
              <a:rPr lang="en-US" dirty="0"/>
              <a:t>Summary </a:t>
            </a:r>
          </a:p>
        </p:txBody>
      </p:sp>
      <p:sp>
        <p:nvSpPr>
          <p:cNvPr id="3" name="Text Placeholder 2"/>
          <p:cNvSpPr>
            <a:spLocks noGrp="1"/>
          </p:cNvSpPr>
          <p:nvPr>
            <p:ph type="body" sz="quarter" idx="11"/>
          </p:nvPr>
        </p:nvSpPr>
        <p:spPr/>
        <p:txBody>
          <a:bodyPr/>
          <a:lstStyle/>
          <a:p>
            <a:r>
              <a:rPr lang="en-US" dirty="0"/>
              <a:t>Patient identifiers, including national identifiers, have benefits and risks</a:t>
            </a:r>
          </a:p>
          <a:p>
            <a:r>
              <a:rPr lang="en-US" dirty="0"/>
              <a:t>Methods for linking patient records algorithmically work well but can be challenged by data standard, data quality, and inconclusive matches</a:t>
            </a:r>
          </a:p>
          <a:p>
            <a:r>
              <a:rPr lang="en-US" altLang="en-US" dirty="0"/>
              <a:t>De-identified patient data can be useful but has some risk of re-identification and may have limits in its clinical value</a:t>
            </a:r>
          </a:p>
        </p:txBody>
      </p:sp>
    </p:spTree>
    <p:custDataLst>
      <p:tags r:id="rId1"/>
    </p:custDataLst>
    <p:extLst>
      <p:ext uri="{BB962C8B-B14F-4D97-AF65-F5344CB8AC3E}">
        <p14:creationId xmlns:p14="http://schemas.microsoft.com/office/powerpoint/2010/main" val="493827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 Identification</a:t>
            </a:r>
            <a:br>
              <a:rPr lang="en-US" dirty="0"/>
            </a:br>
            <a:r>
              <a:rPr lang="en-US" dirty="0"/>
              <a:t>References – 1 – Lecture b</a:t>
            </a:r>
          </a:p>
        </p:txBody>
      </p:sp>
      <p:sp>
        <p:nvSpPr>
          <p:cNvPr id="3" name="Text Placeholder 2"/>
          <p:cNvSpPr>
            <a:spLocks noGrp="1"/>
          </p:cNvSpPr>
          <p:nvPr>
            <p:ph type="body" sz="quarter" idx="16"/>
          </p:nvPr>
        </p:nvSpPr>
        <p:spPr>
          <a:xfrm>
            <a:off x="1981200" y="1600200"/>
            <a:ext cx="8229600" cy="5087203"/>
          </a:xfrm>
        </p:spPr>
        <p:txBody>
          <a:bodyPr/>
          <a:lstStyle/>
          <a:p>
            <a:r>
              <a:rPr lang="en-US" dirty="0"/>
              <a:t>References</a:t>
            </a:r>
          </a:p>
          <a:p>
            <a:r>
              <a:rPr lang="en-US" b="0" dirty="0"/>
              <a:t>Acquisti, A and Gross, R (2009). Predicting Social Security numbers from public data. </a:t>
            </a:r>
            <a:r>
              <a:rPr lang="en-US" b="0" i="1" dirty="0"/>
              <a:t>Proceedings of the National Academy of Sciences</a:t>
            </a:r>
            <a:r>
              <a:rPr lang="en-US" b="0" dirty="0"/>
              <a:t>. 106: 10975-10980.</a:t>
            </a:r>
          </a:p>
          <a:p>
            <a:r>
              <a:rPr lang="en-US" b="0" dirty="0"/>
              <a:t>Barth-Jones, DC (2012). The 'Re-Identification' of Governor William Weld's Medical Information: A Critical Re-Examination of Health Data Identification Risks and Privacy Protections, Then and Now, Social Science Research Network. </a:t>
            </a:r>
            <a:r>
              <a:rPr lang="en-US" b="0" u="sng" dirty="0">
                <a:hlinkClick r:id="rId4" tooltip="Article posted on SSRN titled The 'Re-Identification' of Governor William Weld's Medical Information: A Critical Re-Examination of Health Data Identification Risks and Provacy Protections, Then and Now by Daniel C Barth-Jones posted July 2012"/>
              </a:rPr>
              <a:t>http://papers.ssrn.com/sol3/papers.cfm?abstract_id=2076397</a:t>
            </a:r>
            <a:endParaRPr lang="en-US" b="0" dirty="0"/>
          </a:p>
          <a:p>
            <a:r>
              <a:rPr lang="en-US" b="0" dirty="0"/>
              <a:t>Bobicev, V, Sokolova, M, et al. (2013). Can anonymous posters on medical forums be reidentified? </a:t>
            </a:r>
            <a:r>
              <a:rPr lang="en-US" b="0" i="1" dirty="0"/>
              <a:t>Journal of Medical Internet Research</a:t>
            </a:r>
            <a:r>
              <a:rPr lang="en-US" b="0" dirty="0"/>
              <a:t>. 15(10): e215. </a:t>
            </a:r>
            <a:r>
              <a:rPr lang="en-US" b="0" u="sng" dirty="0">
                <a:hlinkClick r:id="rId5" tooltip="Article posted on Journal of Medical Internet Research titled Can Anonymous Posters on Medical Forums be Reidentified? by Victoria Bobicev et. al. published March 10, 2013"/>
              </a:rPr>
              <a:t>http://www.jmir.org/2013/10/e215/</a:t>
            </a:r>
            <a:endParaRPr lang="en-US" b="0" dirty="0"/>
          </a:p>
          <a:p>
            <a:r>
              <a:rPr lang="en-US" b="0" dirty="0"/>
              <a:t>Caine, K and Hanania, R (2013). Patients want granular privacy control over health information in electronic medical records. </a:t>
            </a:r>
            <a:r>
              <a:rPr lang="en-US" b="0" i="1" dirty="0"/>
              <a:t>Journal of the American Medical Informatics Association</a:t>
            </a:r>
            <a:r>
              <a:rPr lang="en-US" b="0" dirty="0"/>
              <a:t>. 20: 7-15.</a:t>
            </a:r>
          </a:p>
          <a:p>
            <a:r>
              <a:rPr lang="en-US" b="0" dirty="0"/>
              <a:t>Cimino, JJ (2012). The false security of blind dates: chrononymization’s lack of impact on data privacy of laboratory data. </a:t>
            </a:r>
            <a:r>
              <a:rPr lang="en-US" b="0" i="1" dirty="0"/>
              <a:t>Applied Clinical Informatics</a:t>
            </a:r>
            <a:r>
              <a:rPr lang="en-US" b="0" dirty="0"/>
              <a:t>. 3(4): 392-403.</a:t>
            </a:r>
          </a:p>
          <a:p>
            <a:r>
              <a:rPr lang="en-US" b="0" dirty="0"/>
              <a:t>deMontjoye, YA, Radaelli, L, et al. (2014). Unique in the shopping mall: on the reidentifiability of credit card metadata. </a:t>
            </a:r>
            <a:r>
              <a:rPr lang="en-US" b="0" i="1" dirty="0"/>
              <a:t>Science</a:t>
            </a:r>
            <a:r>
              <a:rPr lang="en-US" b="0" dirty="0"/>
              <a:t>. 347: 536-539.</a:t>
            </a:r>
          </a:p>
          <a:p>
            <a:r>
              <a:rPr lang="en-US" b="0" dirty="0"/>
              <a:t>Gymrek, M, McGuire, AL, et al. (2013). Identifying personal genomes by surname inference. </a:t>
            </a:r>
            <a:r>
              <a:rPr lang="en-US" b="0" i="1" dirty="0"/>
              <a:t>Science</a:t>
            </a:r>
            <a:r>
              <a:rPr lang="en-US" b="0" dirty="0"/>
              <a:t>. 339: 321-324.</a:t>
            </a:r>
          </a:p>
        </p:txBody>
      </p:sp>
    </p:spTree>
    <p:custDataLst>
      <p:tags r:id="rId1"/>
    </p:custDataLst>
    <p:extLst>
      <p:ext uri="{BB962C8B-B14F-4D97-AF65-F5344CB8AC3E}">
        <p14:creationId xmlns:p14="http://schemas.microsoft.com/office/powerpoint/2010/main" val="3708049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 Identification</a:t>
            </a:r>
            <a:br>
              <a:rPr lang="en-US" dirty="0"/>
            </a:br>
            <a:r>
              <a:rPr lang="en-US" dirty="0"/>
              <a:t>References – 2 – Lecture b</a:t>
            </a:r>
          </a:p>
        </p:txBody>
      </p:sp>
      <p:sp>
        <p:nvSpPr>
          <p:cNvPr id="3" name="Text Placeholder 2"/>
          <p:cNvSpPr>
            <a:spLocks noGrp="1"/>
          </p:cNvSpPr>
          <p:nvPr>
            <p:ph type="body" sz="quarter" idx="16"/>
          </p:nvPr>
        </p:nvSpPr>
        <p:spPr>
          <a:xfrm>
            <a:off x="1981200" y="1600200"/>
            <a:ext cx="8229600" cy="4663440"/>
          </a:xfrm>
        </p:spPr>
        <p:txBody>
          <a:bodyPr/>
          <a:lstStyle/>
          <a:p>
            <a:r>
              <a:rPr lang="en-US" dirty="0"/>
              <a:t>References</a:t>
            </a:r>
          </a:p>
          <a:p>
            <a:r>
              <a:rPr lang="en-US" b="0" dirty="0"/>
              <a:t>Huesch, MD (2013). Privacy threats when seeking online health information. </a:t>
            </a:r>
            <a:r>
              <a:rPr lang="en-US" b="0" i="1" dirty="0"/>
              <a:t>JAMA Internal Medicine</a:t>
            </a:r>
            <a:r>
              <a:rPr lang="en-US" b="0" dirty="0"/>
              <a:t>. 173: 1838-1839.</a:t>
            </a:r>
          </a:p>
          <a:p>
            <a:r>
              <a:rPr lang="en-US" b="0" dirty="0"/>
              <a:t>Kosinski, M, Stillwell, D, et al. (2013). Private traits and attributes are predictable from digital records of human behavior. </a:t>
            </a:r>
            <a:r>
              <a:rPr lang="en-US" b="0" i="1" dirty="0"/>
              <a:t>Proceedings of the National Academy of Sciences</a:t>
            </a:r>
            <a:r>
              <a:rPr lang="en-US" b="0" dirty="0"/>
              <a:t>. 110: 5802-5805.</a:t>
            </a:r>
          </a:p>
          <a:p>
            <a:r>
              <a:rPr lang="en-US" b="0" dirty="0"/>
              <a:t>Libert, T (2015). Privacy implications of health information seeking on the Web. </a:t>
            </a:r>
            <a:r>
              <a:rPr lang="en-US" b="0" i="1" dirty="0"/>
              <a:t>Communications of the ACM</a:t>
            </a:r>
            <a:r>
              <a:rPr lang="en-US" b="0" dirty="0"/>
              <a:t>. 58(3): 68-77.</a:t>
            </a:r>
          </a:p>
          <a:p>
            <a:r>
              <a:rPr lang="en-US" b="0" dirty="0"/>
              <a:t>Lumley, T and Rice, K (2010). Potential for revealing individual-level information in genome-wide association studies. </a:t>
            </a:r>
            <a:r>
              <a:rPr lang="en-US" b="0" i="1" dirty="0"/>
              <a:t>Journal of the American Medical Association</a:t>
            </a:r>
            <a:r>
              <a:rPr lang="en-US" b="0" dirty="0"/>
              <a:t>. 303: 859-860.</a:t>
            </a:r>
          </a:p>
          <a:p>
            <a:r>
              <a:rPr lang="en-US" b="0" dirty="0"/>
              <a:t>Malin, B and Sweeney, L (2005). How (not) to protect genomic data privacy in a distributed network: using trail re-identification to evaluate and design anonymity protection systems. </a:t>
            </a:r>
            <a:r>
              <a:rPr lang="en-US" b="0" i="1" dirty="0"/>
              <a:t>Journal of Biomedical Informatics</a:t>
            </a:r>
            <a:r>
              <a:rPr lang="en-US" b="0" dirty="0"/>
              <a:t>. 37: 179-192.</a:t>
            </a:r>
          </a:p>
          <a:p>
            <a:r>
              <a:rPr lang="en-US" b="0" dirty="0"/>
              <a:t>Meystre, SM, Friedlin, FJ, et al. (2010). Automatic de-identification of textual documents in the electronic health record: a review of recent research. </a:t>
            </a:r>
            <a:r>
              <a:rPr lang="en-US" b="0" i="1" dirty="0"/>
              <a:t>BMC Medical Research Methodology</a:t>
            </a:r>
            <a:r>
              <a:rPr lang="en-US" b="0" dirty="0"/>
              <a:t>. 10: 70. </a:t>
            </a:r>
            <a:r>
              <a:rPr lang="en-US" b="0" u="sng" dirty="0">
                <a:hlinkClick r:id="rId4" tooltip="Article posted on BioMed Central Medical Research Methodology titled &quot;Automatic di-identification of textual documents in the electronic health record: a review of recent research by Stephane M Meystre et. al. published August 2, 2010"/>
              </a:rPr>
              <a:t>http://www.biomedcentral.com/1471-2288/10/70</a:t>
            </a:r>
            <a:endParaRPr lang="en-US" b="0" dirty="0"/>
          </a:p>
        </p:txBody>
      </p:sp>
    </p:spTree>
    <p:custDataLst>
      <p:tags r:id="rId1"/>
    </p:custDataLst>
    <p:extLst>
      <p:ext uri="{BB962C8B-B14F-4D97-AF65-F5344CB8AC3E}">
        <p14:creationId xmlns:p14="http://schemas.microsoft.com/office/powerpoint/2010/main" val="1356905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 Identification</a:t>
            </a:r>
            <a:br>
              <a:rPr lang="en-US" dirty="0"/>
            </a:br>
            <a:r>
              <a:rPr lang="en-US" dirty="0"/>
              <a:t>References – 3 – Lecture b</a:t>
            </a:r>
          </a:p>
        </p:txBody>
      </p:sp>
      <p:sp>
        <p:nvSpPr>
          <p:cNvPr id="13" name="Text Placeholder 2"/>
          <p:cNvSpPr>
            <a:spLocks noGrp="1"/>
          </p:cNvSpPr>
          <p:nvPr>
            <p:ph type="body" sz="quarter" idx="16"/>
          </p:nvPr>
        </p:nvSpPr>
        <p:spPr>
          <a:xfrm>
            <a:off x="1981200" y="1600200"/>
            <a:ext cx="8229600" cy="4213746"/>
          </a:xfrm>
        </p:spPr>
        <p:txBody>
          <a:bodyPr/>
          <a:lstStyle/>
          <a:p>
            <a:r>
              <a:rPr lang="en-US" dirty="0"/>
              <a:t>References</a:t>
            </a:r>
          </a:p>
          <a:p>
            <a:r>
              <a:rPr lang="en-US" b="0" dirty="0"/>
              <a:t>Schwartz, PH, Caine, K, et al. (2015). Patient preferences in controlling access to their electronic health records: a prospective cohort study in primary care. </a:t>
            </a:r>
            <a:r>
              <a:rPr lang="en-US" b="0" i="1" dirty="0"/>
              <a:t>Journal of General Internal Medicine</a:t>
            </a:r>
            <a:r>
              <a:rPr lang="en-US" b="0" dirty="0"/>
              <a:t>. 30(Suppl 1): S25-S30.</a:t>
            </a:r>
          </a:p>
          <a:p>
            <a:r>
              <a:rPr lang="en-US" b="0" dirty="0"/>
              <a:t>Sunyaev, A, Dehling, T, et al. (2014). Availability and quality of mobile health app privacy policies. </a:t>
            </a:r>
            <a:r>
              <a:rPr lang="en-US" b="0" i="1" dirty="0"/>
              <a:t>Journal of the American Medical Informatics Association</a:t>
            </a:r>
            <a:r>
              <a:rPr lang="en-US" b="0" dirty="0"/>
              <a:t>: Epub ahead of print.</a:t>
            </a:r>
          </a:p>
          <a:p>
            <a:r>
              <a:rPr lang="en-US" b="0" dirty="0"/>
              <a:t>Sweeney, L (1997). Guaranteeing anonymity when sharing medical data, the Datafly System. </a:t>
            </a:r>
            <a:r>
              <a:rPr lang="en-US" b="0" i="1" dirty="0"/>
              <a:t>Proceedings of the 1997 AMIA Annual Fall Symposium</a:t>
            </a:r>
            <a:r>
              <a:rPr lang="en-US" b="0" dirty="0"/>
              <a:t>, Nashville, TN. Hanley &amp; Belfus. 51-55.</a:t>
            </a:r>
          </a:p>
          <a:p>
            <a:r>
              <a:rPr lang="en-US" b="0" dirty="0"/>
              <a:t>Sweeney, L (2002). k-anonymity: a model for protecting privacy. </a:t>
            </a:r>
            <a:r>
              <a:rPr lang="en-US" b="0" i="1" dirty="0"/>
              <a:t>International Journal on Uncertainty, Fuzziness and Knowledge-based Systems</a:t>
            </a:r>
            <a:r>
              <a:rPr lang="en-US" b="0" dirty="0"/>
              <a:t>. 10: 557-570.</a:t>
            </a:r>
          </a:p>
          <a:p>
            <a:r>
              <a:rPr lang="en-US" b="0" dirty="0"/>
              <a:t>Sweeney, L, Abu, A, et al. (2013). Identifying participants in the personal genome project by name, Social Science Research Network. </a:t>
            </a:r>
            <a:r>
              <a:rPr lang="en-US" b="0" u="sng" dirty="0">
                <a:hlinkClick r:id="rId4" tooltip="Article posted on SSRN titled &quot;Identifying Participants in the Personal Genome Project by Name&quot; by Latanya Sweeney et. al. dated April 29, 2013"/>
              </a:rPr>
              <a:t>http://papers.ssrn.com/sol3/papers.cfm?abstract_id=2257732</a:t>
            </a:r>
            <a:endParaRPr lang="en-US" b="0" dirty="0"/>
          </a:p>
          <a:p>
            <a:endParaRPr lang="en-US" dirty="0"/>
          </a:p>
        </p:txBody>
      </p:sp>
    </p:spTree>
    <p:custDataLst>
      <p:tags r:id="rId1"/>
    </p:custDataLst>
    <p:extLst>
      <p:ext uri="{BB962C8B-B14F-4D97-AF65-F5344CB8AC3E}">
        <p14:creationId xmlns:p14="http://schemas.microsoft.com/office/powerpoint/2010/main" val="515742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Care Data Analytics</a:t>
            </a:r>
            <a:br>
              <a:rPr lang="en-US" dirty="0"/>
            </a:br>
            <a:r>
              <a:rPr lang="en-US" dirty="0"/>
              <a:t>Patient Identification</a:t>
            </a:r>
            <a:br>
              <a:rPr lang="en-US" dirty="0"/>
            </a:br>
            <a:r>
              <a:rPr lang="en-US" dirty="0"/>
              <a:t>Lecture b</a:t>
            </a:r>
          </a:p>
        </p:txBody>
      </p:sp>
      <p:sp>
        <p:nvSpPr>
          <p:cNvPr id="3" name="Content Placeholder 2"/>
          <p:cNvSpPr>
            <a:spLocks noGrp="1"/>
          </p:cNvSpPr>
          <p:nvPr>
            <p:ph sz="quarter" idx="14"/>
          </p:nvPr>
        </p:nvSpPr>
        <p:spPr>
          <a:xfrm>
            <a:off x="1981200" y="3143250"/>
            <a:ext cx="8229600" cy="3028950"/>
          </a:xfrm>
        </p:spPr>
        <p:txBody>
          <a:bodyPr/>
          <a:lstStyle/>
          <a:p>
            <a:r>
              <a:rPr lang="en-US" dirty="0"/>
              <a:t>This material was developed by Oregon Health &amp; Science University, funded by the Department of Health and Human Services, Office of the National Coordinator for Health Information Technology under Award Number 90WT0001.</a:t>
            </a:r>
          </a:p>
        </p:txBody>
      </p:sp>
    </p:spTree>
    <p:custDataLst>
      <p:tags r:id="rId1"/>
    </p:custDataLst>
    <p:extLst>
      <p:ext uri="{BB962C8B-B14F-4D97-AF65-F5344CB8AC3E}">
        <p14:creationId xmlns:p14="http://schemas.microsoft.com/office/powerpoint/2010/main" val="3531971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 Identification</a:t>
            </a:r>
            <a:br>
              <a:rPr lang="en-US" dirty="0"/>
            </a:br>
            <a:r>
              <a:rPr lang="en-US" dirty="0"/>
              <a:t>Learning Objectives - 1</a:t>
            </a:r>
          </a:p>
        </p:txBody>
      </p:sp>
      <p:sp>
        <p:nvSpPr>
          <p:cNvPr id="3" name="Content Placeholder 2"/>
          <p:cNvSpPr>
            <a:spLocks noGrp="1"/>
          </p:cNvSpPr>
          <p:nvPr>
            <p:ph sz="quarter" idx="14"/>
          </p:nvPr>
        </p:nvSpPr>
        <p:spPr/>
        <p:txBody>
          <a:bodyPr/>
          <a:lstStyle/>
          <a:p>
            <a:r>
              <a:rPr lang="en-US" dirty="0"/>
              <a:t>Define the key attributes of patient identifiers (Lecture a)</a:t>
            </a:r>
          </a:p>
          <a:p>
            <a:r>
              <a:rPr lang="en-US" dirty="0"/>
              <a:t>Describe the challenges of duplicate and overlaid records (Lecture a)</a:t>
            </a:r>
          </a:p>
          <a:p>
            <a:r>
              <a:rPr lang="en-US" dirty="0"/>
              <a:t>Discuss the pros and cons of standard identifiers vs. linking records (Lecture a)</a:t>
            </a:r>
          </a:p>
        </p:txBody>
      </p:sp>
    </p:spTree>
    <p:custDataLst>
      <p:tags r:id="rId1"/>
    </p:custDataLst>
    <p:extLst>
      <p:ext uri="{BB962C8B-B14F-4D97-AF65-F5344CB8AC3E}">
        <p14:creationId xmlns:p14="http://schemas.microsoft.com/office/powerpoint/2010/main" val="1698267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 Identification</a:t>
            </a:r>
            <a:br>
              <a:rPr lang="en-US" dirty="0"/>
            </a:br>
            <a:r>
              <a:rPr lang="en-US" dirty="0"/>
              <a:t>Learning Objectives - 2</a:t>
            </a:r>
          </a:p>
        </p:txBody>
      </p:sp>
      <p:sp>
        <p:nvSpPr>
          <p:cNvPr id="3" name="Content Placeholder 2"/>
          <p:cNvSpPr>
            <a:spLocks noGrp="1"/>
          </p:cNvSpPr>
          <p:nvPr>
            <p:ph sz="quarter" idx="14"/>
          </p:nvPr>
        </p:nvSpPr>
        <p:spPr/>
        <p:txBody>
          <a:bodyPr/>
          <a:lstStyle/>
          <a:p>
            <a:r>
              <a:rPr lang="en-US" dirty="0"/>
              <a:t>Describe the methods used for patient record-matching (Lecture a)</a:t>
            </a:r>
          </a:p>
          <a:p>
            <a:r>
              <a:rPr lang="en-US" dirty="0"/>
              <a:t>Match a sample set of patient records (Lecture a)</a:t>
            </a:r>
          </a:p>
          <a:p>
            <a:r>
              <a:rPr lang="en-US" dirty="0"/>
              <a:t>Discuss the benefits and limitations of de-identified data (Lecture b)</a:t>
            </a:r>
          </a:p>
        </p:txBody>
      </p:sp>
    </p:spTree>
    <p:custDataLst>
      <p:tags r:id="rId1"/>
    </p:custDataLst>
    <p:extLst>
      <p:ext uri="{BB962C8B-B14F-4D97-AF65-F5344CB8AC3E}">
        <p14:creationId xmlns:p14="http://schemas.microsoft.com/office/powerpoint/2010/main" val="3164192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 Identification</a:t>
            </a:r>
          </a:p>
        </p:txBody>
      </p:sp>
      <p:sp>
        <p:nvSpPr>
          <p:cNvPr id="3" name="Content Placeholder 2"/>
          <p:cNvSpPr>
            <a:spLocks noGrp="1"/>
          </p:cNvSpPr>
          <p:nvPr>
            <p:ph sz="quarter" idx="14"/>
          </p:nvPr>
        </p:nvSpPr>
        <p:spPr/>
        <p:txBody>
          <a:bodyPr/>
          <a:lstStyle/>
          <a:p>
            <a:r>
              <a:rPr lang="en-US" dirty="0"/>
              <a:t>Patient identifiers</a:t>
            </a:r>
          </a:p>
          <a:p>
            <a:r>
              <a:rPr lang="en-US" dirty="0"/>
              <a:t>Duplicate and overlaid records</a:t>
            </a:r>
          </a:p>
          <a:p>
            <a:r>
              <a:rPr lang="en-US" dirty="0"/>
              <a:t>Standard identifiers</a:t>
            </a:r>
          </a:p>
          <a:p>
            <a:r>
              <a:rPr lang="en-US" dirty="0"/>
              <a:t>Record linkage methods</a:t>
            </a:r>
          </a:p>
          <a:p>
            <a:r>
              <a:rPr lang="en-US" dirty="0"/>
              <a:t>De-identification of data</a:t>
            </a:r>
          </a:p>
        </p:txBody>
      </p:sp>
    </p:spTree>
    <p:custDataLst>
      <p:tags r:id="rId1"/>
    </p:custDataLst>
    <p:extLst>
      <p:ext uri="{BB962C8B-B14F-4D97-AF65-F5344CB8AC3E}">
        <p14:creationId xmlns:p14="http://schemas.microsoft.com/office/powerpoint/2010/main" val="3355973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De-Identified Data?</a:t>
            </a:r>
          </a:p>
        </p:txBody>
      </p:sp>
      <p:sp>
        <p:nvSpPr>
          <p:cNvPr id="3" name="Content Placeholder 2"/>
          <p:cNvSpPr>
            <a:spLocks noGrp="1"/>
          </p:cNvSpPr>
          <p:nvPr>
            <p:ph sz="quarter" idx="14"/>
          </p:nvPr>
        </p:nvSpPr>
        <p:spPr/>
        <p:txBody>
          <a:bodyPr/>
          <a:lstStyle/>
          <a:p>
            <a:r>
              <a:rPr lang="en-US" dirty="0"/>
              <a:t>Health data from which information that could be used to identify an individual has been removed.</a:t>
            </a:r>
          </a:p>
          <a:p>
            <a:r>
              <a:rPr lang="en-US" dirty="0"/>
              <a:t>Two accepted methods for de-identification</a:t>
            </a:r>
          </a:p>
          <a:p>
            <a:pPr lvl="1"/>
            <a:r>
              <a:rPr lang="en-US" dirty="0"/>
              <a:t>Removing 18 elements of PHI</a:t>
            </a:r>
          </a:p>
          <a:p>
            <a:pPr lvl="2"/>
            <a:r>
              <a:rPr lang="en-US" dirty="0">
                <a:hlinkClick r:id="rId4" tooltip="Article posted on U.S. Department of Health and Human Services National Institutes of Health website titled How Can Covered Entities Use and Disclose Protected Health Information for Research and Comply with the Privacy Rule? "/>
              </a:rPr>
              <a:t>https://privacyruleandresearch.nih.gov/pr_08.asp</a:t>
            </a:r>
            <a:endParaRPr lang="en-US" dirty="0"/>
          </a:p>
          <a:p>
            <a:pPr lvl="1"/>
            <a:r>
              <a:rPr lang="en-US" dirty="0"/>
              <a:t>Statistical de-identification</a:t>
            </a:r>
          </a:p>
        </p:txBody>
      </p:sp>
    </p:spTree>
    <p:custDataLst>
      <p:tags r:id="rId1"/>
    </p:custDataLst>
    <p:extLst>
      <p:ext uri="{BB962C8B-B14F-4D97-AF65-F5344CB8AC3E}">
        <p14:creationId xmlns:p14="http://schemas.microsoft.com/office/powerpoint/2010/main" val="1043822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De-Identified Data Uses</a:t>
            </a:r>
          </a:p>
        </p:txBody>
      </p:sp>
      <p:sp>
        <p:nvSpPr>
          <p:cNvPr id="3" name="Content Placeholder 2"/>
          <p:cNvSpPr>
            <a:spLocks noGrp="1"/>
          </p:cNvSpPr>
          <p:nvPr>
            <p:ph sz="quarter" idx="14"/>
          </p:nvPr>
        </p:nvSpPr>
        <p:spPr/>
        <p:txBody>
          <a:bodyPr/>
          <a:lstStyle/>
          <a:p>
            <a:r>
              <a:rPr lang="en-US" dirty="0"/>
              <a:t>Not subject to HIPAA Privacy Rule</a:t>
            </a:r>
          </a:p>
          <a:p>
            <a:r>
              <a:rPr lang="en-US" dirty="0"/>
              <a:t>Can still be useful in research and other aggregations</a:t>
            </a:r>
          </a:p>
        </p:txBody>
      </p:sp>
    </p:spTree>
    <p:custDataLst>
      <p:tags r:id="rId1"/>
    </p:custDataLst>
    <p:extLst>
      <p:ext uri="{BB962C8B-B14F-4D97-AF65-F5344CB8AC3E}">
        <p14:creationId xmlns:p14="http://schemas.microsoft.com/office/powerpoint/2010/main" val="1256194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De-Identified Data = Secure?</a:t>
            </a:r>
          </a:p>
        </p:txBody>
      </p:sp>
      <p:sp>
        <p:nvSpPr>
          <p:cNvPr id="3" name="Content Placeholder 2"/>
          <p:cNvSpPr>
            <a:spLocks noGrp="1"/>
          </p:cNvSpPr>
          <p:nvPr>
            <p:ph sz="quarter" idx="14"/>
          </p:nvPr>
        </p:nvSpPr>
        <p:spPr/>
        <p:txBody>
          <a:bodyPr/>
          <a:lstStyle/>
          <a:p>
            <a:r>
              <a:rPr lang="en-US" sz="2800" dirty="0"/>
              <a:t>87% of U.S. population uniquely identified by three data elements</a:t>
            </a:r>
          </a:p>
          <a:p>
            <a:r>
              <a:rPr lang="en-US" sz="2800" dirty="0"/>
              <a:t>One analysis identified Governor William Weld of Massachusetts in health insurance database for state employees</a:t>
            </a:r>
          </a:p>
          <a:p>
            <a:r>
              <a:rPr lang="en-US" sz="2800" dirty="0"/>
              <a:t>More recent re-analysis finds prominence of Gov. Weld aided in re-identification</a:t>
            </a:r>
          </a:p>
          <a:p>
            <a:r>
              <a:rPr lang="en-US" sz="2800" dirty="0"/>
              <a:t>Same voter registration data allowed re-identification of participants in a Personal Genome Project</a:t>
            </a:r>
          </a:p>
        </p:txBody>
      </p:sp>
    </p:spTree>
    <p:custDataLst>
      <p:tags r:id="rId1"/>
    </p:custDataLst>
    <p:extLst>
      <p:ext uri="{BB962C8B-B14F-4D97-AF65-F5344CB8AC3E}">
        <p14:creationId xmlns:p14="http://schemas.microsoft.com/office/powerpoint/2010/main" val="1747514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How Governor Weld </a:t>
            </a:r>
            <a:br>
              <a:rPr lang="en-US" dirty="0"/>
            </a:br>
            <a:r>
              <a:rPr lang="en-US" dirty="0"/>
              <a:t>was Re-Identified</a:t>
            </a:r>
          </a:p>
        </p:txBody>
      </p:sp>
      <p:pic>
        <p:nvPicPr>
          <p:cNvPr id="8" name="Content Placeholder 7" descr="A Venn diagram containing two circles. Circle on the left contains the data items: ethnicity, visit date, diagnosis, procedure, medication, and charge. Circle on the right contains the data items: name, address, date registered, party affiliation, and date last voted. &#10;Area of overlap between the circles contains the data items: Zip, date of birth, and gender."/>
          <p:cNvPicPr>
            <a:picLocks noGrp="1" noChangeAspect="1"/>
          </p:cNvPicPr>
          <p:nvPr>
            <p:ph sz="quarter" idx="14"/>
          </p:nvPr>
        </p:nvPicPr>
        <p:blipFill>
          <a:blip r:embed="rId4">
            <a:extLst>
              <a:ext uri="{28A0092B-C50C-407E-A947-70E740481C1C}">
                <a14:useLocalDpi xmlns:a14="http://schemas.microsoft.com/office/drawing/2010/main" val="0"/>
              </a:ext>
            </a:extLst>
          </a:blip>
          <a:stretch>
            <a:fillRect/>
          </a:stretch>
        </p:blipFill>
        <p:spPr/>
      </p:pic>
    </p:spTree>
    <p:custDataLst>
      <p:tags r:id="rId1"/>
    </p:custDataLst>
    <p:extLst>
      <p:ext uri="{BB962C8B-B14F-4D97-AF65-F5344CB8AC3E}">
        <p14:creationId xmlns:p14="http://schemas.microsoft.com/office/powerpoint/2010/main" val="3968707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Examples of Re-Identification of De-Identified Data</a:t>
            </a:r>
          </a:p>
        </p:txBody>
      </p:sp>
      <p:sp>
        <p:nvSpPr>
          <p:cNvPr id="3" name="Content Placeholder 2"/>
          <p:cNvSpPr>
            <a:spLocks noGrp="1"/>
          </p:cNvSpPr>
          <p:nvPr>
            <p:ph sz="quarter" idx="14"/>
          </p:nvPr>
        </p:nvSpPr>
        <p:spPr/>
        <p:txBody>
          <a:bodyPr/>
          <a:lstStyle/>
          <a:p>
            <a:r>
              <a:rPr lang="en-US" dirty="0"/>
              <a:t>Genomic data can aid re-identification in clinical research studies</a:t>
            </a:r>
          </a:p>
          <a:p>
            <a:r>
              <a:rPr lang="en-US" dirty="0"/>
              <a:t>SSN can be predicted from public data</a:t>
            </a:r>
          </a:p>
          <a:p>
            <a:r>
              <a:rPr lang="en-US" dirty="0"/>
              <a:t>“Chrononymization” of laboratory data</a:t>
            </a:r>
          </a:p>
          <a:p>
            <a:r>
              <a:rPr lang="en-US" dirty="0"/>
              <a:t>Credit card data</a:t>
            </a:r>
          </a:p>
          <a:p>
            <a:pPr lvl="1"/>
            <a:r>
              <a:rPr lang="en-US" dirty="0"/>
              <a:t>1.1M people over three months allowed re-identification of 90% of people with only 4 “spatiotemporal” points </a:t>
            </a:r>
          </a:p>
        </p:txBody>
      </p:sp>
    </p:spTree>
    <p:custDataLst>
      <p:tags r:id="rId1"/>
    </p:custDataLst>
    <p:extLst>
      <p:ext uri="{BB962C8B-B14F-4D97-AF65-F5344CB8AC3E}">
        <p14:creationId xmlns:p14="http://schemas.microsoft.com/office/powerpoint/2010/main" val="8148908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8"/>
</p:tagLst>
</file>

<file path=ppt/tags/tag1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7fcc8ab-79c4-4e6f-96fe-b7abad0dbb07"/>
  <p:tag name="ARTICULATE_SLIDE_PAUSE" val="0"/>
  <p:tag name="ARTICULATE_LOCK_SLIDE" val="0"/>
  <p:tag name="ARTICULATE_HIDE_SLIDE" val="0"/>
  <p:tag name="ARTICULATE_PLAYER_CONTROL_PREVIOUS" val="True"/>
  <p:tag name="ARTICULATE_PLAYER_CONTROL_NEXT" val="True"/>
  <p:tag name="AUDIO_ID" val="296"/>
  <p:tag name="ARTICULATE_AUDIO_RECORDED" val="1"/>
  <p:tag name="ELAPSEDTIME" val="82.2"/>
  <p:tag name="ARTICULATE_USED_LAYOUT" val="2"/>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99"/>
  <p:tag name="ARTICULATE_AUDIO_RECORDED" val="1"/>
  <p:tag name="ELAPSEDTIME" val="119.1"/>
  <p:tag name="ARTICULATE_NAV_LEVEL" val="1"/>
  <p:tag name="ARTICULATE_SLIDE_PRESENTER_GUID" val="07fcc8ab-79c4-4e6f-96fe-b7abad0dbb07"/>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7fcc8ab-79c4-4e6f-96fe-b7abad0dbb07"/>
  <p:tag name="ARTICULATE_SLIDE_PAUSE" val="0"/>
  <p:tag name="ARTICULATE_LOCK_SLIDE" val="0"/>
  <p:tag name="ARTICULATE_HIDE_SLIDE" val="0"/>
  <p:tag name="ARTICULATE_PLAYER_CONTROL_PREVIOUS" val="True"/>
  <p:tag name="ARTICULATE_PLAYER_CONTROL_NEXT" val="True"/>
  <p:tag name="AUDIO_ID" val="297"/>
  <p:tag name="ARTICULATE_AUDIO_RECORDED" val="1"/>
  <p:tag name="ELAPSEDTIME" val="110.1"/>
  <p:tag name="ARTICULATE_USED_LAYOUT" val="2"/>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7fcc8ab-79c4-4e6f-96fe-b7abad0dbb07"/>
  <p:tag name="ARTICULATE_SLIDE_PAUSE" val="0"/>
  <p:tag name="ARTICULATE_LOCK_SLIDE" val="0"/>
  <p:tag name="ARTICULATE_HIDE_SLIDE" val="0"/>
  <p:tag name="ARTICULATE_PLAYER_CONTROL_PREVIOUS" val="True"/>
  <p:tag name="ARTICULATE_PLAYER_CONTROL_NEXT" val="True"/>
  <p:tag name="AUDIO_ID" val="297"/>
  <p:tag name="ARTICULATE_AUDIO_RECORDED" val="1"/>
  <p:tag name="ELAPSEDTIME" val="110.1"/>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NC-Template-FINAL DRAF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5">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mp24_unit5b_Lecture_Slides" id="{4A173D2E-DB7B-478F-8A89-A10CFB17F38E}" vid="{CC2A8D85-7897-4133-B1AD-4EB8E77939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Comp24_unit5b_Lecture_Slides</Template>
  <TotalTime>180</TotalTime>
  <Words>2736</Words>
  <Application>Microsoft Office PowerPoint</Application>
  <PresentationFormat>Widescreen</PresentationFormat>
  <Paragraphs>156</Paragraphs>
  <Slides>18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Corbel</vt:lpstr>
      <vt:lpstr>Courier New</vt:lpstr>
      <vt:lpstr>Tahoma</vt:lpstr>
      <vt:lpstr>Times New Roman</vt:lpstr>
      <vt:lpstr>Verdana</vt:lpstr>
      <vt:lpstr>Wingdings</vt:lpstr>
      <vt:lpstr>ONC-Template-FINAL DRAFT</vt:lpstr>
      <vt:lpstr>Health Care Data Analytics</vt:lpstr>
      <vt:lpstr>Patient Identification Learning Objectives - 1</vt:lpstr>
      <vt:lpstr>Patient Identification Learning Objectives - 2</vt:lpstr>
      <vt:lpstr>Patient Identification</vt:lpstr>
      <vt:lpstr>What is De-Identified Data?</vt:lpstr>
      <vt:lpstr>De-Identified Data Uses</vt:lpstr>
      <vt:lpstr>De-Identified Data = Secure?</vt:lpstr>
      <vt:lpstr>How Governor Weld  was Re-Identified</vt:lpstr>
      <vt:lpstr>Other Examples of Re-Identification of De-Identified Data</vt:lpstr>
      <vt:lpstr>De-Identified Data  Is Not A Panacea</vt:lpstr>
      <vt:lpstr>Internet and Privacy - 1 </vt:lpstr>
      <vt:lpstr>Internet and Privacy - 2</vt:lpstr>
      <vt:lpstr>Patient Identification  Summary - Lecture b</vt:lpstr>
      <vt:lpstr>Patient Identification Summary </vt:lpstr>
      <vt:lpstr>Patient Identification References – 1 – Lecture b</vt:lpstr>
      <vt:lpstr>Patient Identification References – 2 – Lecture b</vt:lpstr>
      <vt:lpstr>Patient Identification References – 3 – Lecture b</vt:lpstr>
      <vt:lpstr>Health Care Data Analytics Patient Identification Lecture b</vt:lpstr>
    </vt:vector>
  </TitlesOfParts>
  <Company>Oregon Health &amp; Science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24, Unit 5, Health Care Data Analytics</dc:title>
  <dc:subject>Patient Identification, Lecture b</dc:subject>
  <dc:creator>U.S. Department of Health and Human Services, Office of the National Coordinator for Health Information Technology</dc:creator>
  <cp:keywords>Health IT, Health IT Curriculum, Health Care, Health Care Data Analytics, Patient Identification</cp:keywords>
  <cp:lastModifiedBy>Jubayer Hossain</cp:lastModifiedBy>
  <cp:revision>34</cp:revision>
  <dcterms:created xsi:type="dcterms:W3CDTF">2016-06-18T23:18:52Z</dcterms:created>
  <dcterms:modified xsi:type="dcterms:W3CDTF">2024-01-02T18:31:46Z</dcterms:modified>
  <cp:category>Health Information Technology Workforce Curriculum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947F8C7C-143D-4357-B76A-5118DB3744AC</vt:lpwstr>
  </property>
  <property fmtid="{D5CDD505-2E9C-101B-9397-08002B2CF9AE}" pid="3" name="ArticulatePath">
    <vt:lpwstr>Presentation5</vt:lpwstr>
  </property>
  <property fmtid="{D5CDD505-2E9C-101B-9397-08002B2CF9AE}" pid="4" name="Language">
    <vt:lpwstr>English</vt:lpwstr>
  </property>
</Properties>
</file>