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7" r:id="rId2"/>
    <p:sldId id="280" r:id="rId3"/>
    <p:sldId id="299" r:id="rId4"/>
    <p:sldId id="307" r:id="rId5"/>
    <p:sldId id="314" r:id="rId6"/>
    <p:sldId id="308" r:id="rId7"/>
    <p:sldId id="302" r:id="rId8"/>
    <p:sldId id="301" r:id="rId9"/>
    <p:sldId id="303" r:id="rId10"/>
    <p:sldId id="310" r:id="rId11"/>
    <p:sldId id="309" r:id="rId12"/>
    <p:sldId id="304" r:id="rId13"/>
    <p:sldId id="305" r:id="rId14"/>
    <p:sldId id="306" r:id="rId15"/>
    <p:sldId id="311" r:id="rId16"/>
    <p:sldId id="313" r:id="rId17"/>
    <p:sldId id="312" r:id="rId18"/>
    <p:sldId id="289" r:id="rId19"/>
    <p:sldId id="279" r:id="rId20"/>
  </p:sldIdLst>
  <p:sldSz cx="12192000" cy="6858000"/>
  <p:notesSz cx="7077075" cy="9051925"/>
  <p:custDataLst>
    <p:tags r:id="rId23"/>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rri Nussbaum" initials="KN"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B88FC7"/>
    <a:srgbClr val="33CCFF"/>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61" autoAdjust="0"/>
    <p:restoredTop sz="0" autoAdjust="0"/>
  </p:normalViewPr>
  <p:slideViewPr>
    <p:cSldViewPr snapToGrid="0">
      <p:cViewPr varScale="1">
        <p:scale>
          <a:sx n="111" d="100"/>
          <a:sy n="111" d="100"/>
        </p:scale>
        <p:origin x="906" y="9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824"/>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4009114" y="0"/>
            <a:ext cx="3066733" cy="452596"/>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1/3/2024</a:t>
            </a:fld>
            <a:endParaRPr lang="en-US" dirty="0"/>
          </a:p>
        </p:txBody>
      </p:sp>
      <p:sp>
        <p:nvSpPr>
          <p:cNvPr id="4" name="Footer Placeholder 3"/>
          <p:cNvSpPr>
            <a:spLocks noGrp="1"/>
          </p:cNvSpPr>
          <p:nvPr>
            <p:ph type="ftr" sz="quarter" idx="2"/>
          </p:nvPr>
        </p:nvSpPr>
        <p:spPr>
          <a:xfrm>
            <a:off x="0" y="8597234"/>
            <a:ext cx="3066733" cy="452596"/>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4009114" y="8597234"/>
            <a:ext cx="3066733" cy="452596"/>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596"/>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4009114" y="0"/>
            <a:ext cx="3066733" cy="452596"/>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1/3/2024</a:t>
            </a:fld>
            <a:endParaRPr lang="en-US" dirty="0"/>
          </a:p>
        </p:txBody>
      </p:sp>
      <p:sp>
        <p:nvSpPr>
          <p:cNvPr id="4" name="Slide Image Placeholder 3"/>
          <p:cNvSpPr>
            <a:spLocks noGrp="1" noRot="1" noChangeAspect="1"/>
          </p:cNvSpPr>
          <p:nvPr>
            <p:ph type="sldImg" idx="2"/>
          </p:nvPr>
        </p:nvSpPr>
        <p:spPr>
          <a:xfrm>
            <a:off x="522288" y="679450"/>
            <a:ext cx="6032500" cy="33940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707708" y="4299665"/>
            <a:ext cx="5661660" cy="4073366"/>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597234"/>
            <a:ext cx="3066733" cy="452596"/>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4009114" y="8597234"/>
            <a:ext cx="3066733" cy="452596"/>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What are the primary</a:t>
            </a:r>
            <a:r>
              <a:rPr lang="en-US" baseline="0" dirty="0"/>
              <a:t> capabilities or characteristics of a learning health system? First, you must have substantial investments in informatics, in other words, be able to capture data and information effectively and, most importantly, have real time access to knowledge. Patients are crucial, since we have to learn what they prefer and how it matches with their values; many outcomes are driven by the patient’s goals and experiences, whether providers recognize it or not. We also need to change incentives. If we are paid on volumes of visits or procedures, the system is set up to generate as many as possible, not learn whether or not a particular treatment is beneficial in a particular setting. Rewarding that learning is important. Finally, you need a culture of learning. One of the most difficult parts of a learning health system is that people are quite resistant to change. However, in a learning health system, change needs to be encouraged and rewarded. People must learn to seek change and understand how to get there.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1215548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This model, developed by Dorr</a:t>
            </a:r>
            <a:r>
              <a:rPr lang="en-US" baseline="0" dirty="0"/>
              <a:t> from a variety of sources, shows a vision of how one might move to a learning health system. Here, the various needs of the institution could be analyzed. Are there payment models to reward more efficient and effective care, such as Accountable Care Organization global payments or bundled care? Then, you might query stakeholders, including patients, and collect best practices for implementation. Next, you design improvements for your own health system. A dashboard would help you start to monitor key aspects of care. You might collect knowledge in certain areas and match to programs. You need to innovate how they can be more easily delivered at the point of care. Then, you’d evaluate what you see in the system. If you have changed assessments to better capture patient needs and experience, are the fields being used? If you added the ability to select ‘patients like this’ via a green button, is the button being used? How is the adherence to recommendations? Do you see savings? Then, the learning health system needs to share its findings and continuously repeat the cycle.</a:t>
            </a:r>
            <a:endParaRPr lang="en-US" dirty="0"/>
          </a:p>
        </p:txBody>
      </p:sp>
      <p:sp>
        <p:nvSpPr>
          <p:cNvPr id="4" name="Slide Number Placeholder 3"/>
          <p:cNvSpPr>
            <a:spLocks noGrp="1"/>
          </p:cNvSpPr>
          <p:nvPr>
            <p:ph type="sldNum" sz="quarter" idx="10"/>
          </p:nvPr>
        </p:nvSpPr>
        <p:spPr/>
        <p:txBody>
          <a:bodyPr/>
          <a:lstStyle/>
          <a:p>
            <a:fld id="{AF77D33A-A5D9-451E-B5A1-19046FB6E04B}" type="slidenum">
              <a:rPr lang="en-US" smtClean="0"/>
              <a:t>11</a:t>
            </a:fld>
            <a:endParaRPr lang="en-US" dirty="0"/>
          </a:p>
        </p:txBody>
      </p:sp>
    </p:spTree>
    <p:extLst>
      <p:ext uri="{BB962C8B-B14F-4D97-AF65-F5344CB8AC3E}">
        <p14:creationId xmlns:p14="http://schemas.microsoft.com/office/powerpoint/2010/main" val="330573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Let’s go through some examples. At the Lucille Packard</a:t>
            </a:r>
            <a:r>
              <a:rPr lang="en-US" baseline="0" dirty="0"/>
              <a:t> Children’s Hospital, they noticed that ICU alarms were firing frequently and the vast majority of times they were not useful for care. Besides wasted time, these distractions may prevent excellent care from being administered. They looked at the alarm characteristics, which were set for healthy outpatients by the vended alarm systems. Then, they analyzed their own data, and set the alarms to fire only when vital signs were at the 5% or 95% percentile level for historical ICU patients. This learning algorithm can be updated regularly as patient populations shift. Finally, they introduced the idea of the ‘green button’. Instead of using the overall ICU patient population, this button would use normal ranges from similar patients. Thus, if the patients had conditions that lowered or raised blood pressure without significant harm, other patients with those same conditions could be used to set normal ranges. In a similar example, outpatients with high blood pressure might normally be treated with the same set of initial drugs to lower blood pressure. Learning systems might adapt this based on the population rates of successful treatment, but the green button might allow an individual patient to be matched to others with similar characteristics to see what worked for them.</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694001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Another example is monitoring adverse</a:t>
            </a:r>
            <a:r>
              <a:rPr lang="en-US" baseline="0" dirty="0"/>
              <a:t> drug events after release of the drug into the open market. The mini-sentinel program, established by the FDA, uses standard data models and transmission of data from medications prescribed in practice to identify adverse events that may not have been identified by standard clinical trials. These events are often not seen in these trials either due to their rarity, the broader patient population, prescribing practices in the ‘real world’, or because the trials are not well set up to detect them.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13</a:t>
            </a:fld>
            <a:endParaRPr lang="en-US" altLang="en-US" dirty="0"/>
          </a:p>
        </p:txBody>
      </p:sp>
    </p:spTree>
    <p:extLst>
      <p:ext uri="{BB962C8B-B14F-4D97-AF65-F5344CB8AC3E}">
        <p14:creationId xmlns:p14="http://schemas.microsoft.com/office/powerpoint/2010/main" val="1599378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Finally, let’s look</a:t>
            </a:r>
            <a:r>
              <a:rPr lang="en-US" baseline="0" dirty="0"/>
              <a:t> at the work by Boston Children’s Hospital to develop Standardized Clinical Assessment and Management Plans, also known as SCAMP. These plans are more specific than guidelines of care, but less prescriptive than protocols. They are designed by the health system, based on extant knowledge and internal observational studies. At Boston Children’s, there are decision trees, where each characteristic leads down a different path with different probabilities for outcomes. They attempt to enter these into the EHR, both in terms of what data needs to be collected and to support the SCAMP. Their initial work showed providers liked the decision trees, as the decision trees reduced variability, and, in the case shown here, improved outcomes. Here, heart catheterization outcomes for children are shown, comparing the control period to the post-SCAMP period. The percentage of ideal outcomes grew substantially and the inadequate outcomes were reduced.</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3996557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What kind of data and data systems are needed? Data</a:t>
            </a:r>
            <a:r>
              <a:rPr lang="en-US" baseline="0" dirty="0"/>
              <a:t> is needed about the patients, their key characteristics, such as demographics; their treatments; and their outcomes over time. The last two are particularly tricky. You can quickly understand that looking for variation in responses to diabetes medications might see a patient on several medications over time and not know which medication led to the eventual positive outcome. Rules that detect short duration of prescriptions or more heavily weight more recent prescriptions, might allow these experiences to be combined more appropriately to understand how different populations of patients fared. Doing these calculations requires significant data integration, standardization, and transformation. For instance, combining patient-entered outcomes with the medical treatments may be required at this stage. Similarly, patients with diabetes of several subtypes might be combined for general questions. The ability to analyze the data, either visually or through more advanced algorithms, is needed at the point of care or at the elbow.</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15</a:t>
            </a:fld>
            <a:endParaRPr lang="en-US" altLang="en-US" dirty="0"/>
          </a:p>
        </p:txBody>
      </p:sp>
    </p:spTree>
    <p:extLst>
      <p:ext uri="{BB962C8B-B14F-4D97-AF65-F5344CB8AC3E}">
        <p14:creationId xmlns:p14="http://schemas.microsoft.com/office/powerpoint/2010/main" val="182976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An example of the specifications for data and data systems</a:t>
            </a:r>
            <a:r>
              <a:rPr lang="en-US" baseline="0" dirty="0"/>
              <a:t> is given by Observational Health Data Sciences and Informatics, or OHDSI – pronounced Odyssey. They define the standard data models that may be used, provide data specifications, and have a whole set of tools to define cohorts for observational studies, look at data quality, facilitate analysis, and then help share results.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3079168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This concludes the lecture on Learning Health Systems. What did we learn about learning health systems?</a:t>
            </a:r>
            <a:r>
              <a:rPr lang="en-US" baseline="0" dirty="0"/>
              <a:t> With the complexity of care increasing, we need to know when and how to change care more quickly for certain groups of patients. A learning health system describes one way to do that. Examples were provided about green buttons to see results of similar patients, approaches to provide more standard tools and management plans, and the mini-sentinel program to surveil drugs after they are on the market. Learning health systems require a number of changes to our current informatics infrastructures to allow real time analysis, as well as changes to our payment systems, our cultural approaches to learning, and the organizations themselves.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17</a:t>
            </a:fld>
            <a:endParaRPr lang="en-US" altLang="en-US" dirty="0"/>
          </a:p>
        </p:txBody>
      </p:sp>
    </p:spTree>
    <p:extLst>
      <p:ext uri="{BB962C8B-B14F-4D97-AF65-F5344CB8AC3E}">
        <p14:creationId xmlns:p14="http://schemas.microsoft.com/office/powerpoint/2010/main" val="2643408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18</a:t>
            </a:fld>
            <a:endParaRPr lang="en-US" altLang="en-US" dirty="0"/>
          </a:p>
        </p:txBody>
      </p:sp>
    </p:spTree>
    <p:extLst>
      <p:ext uri="{BB962C8B-B14F-4D97-AF65-F5344CB8AC3E}">
        <p14:creationId xmlns:p14="http://schemas.microsoft.com/office/powerpoint/2010/main" val="2905521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dirty="0"/>
          </a:p>
        </p:txBody>
      </p:sp>
    </p:spTree>
    <p:extLst>
      <p:ext uri="{BB962C8B-B14F-4D97-AF65-F5344CB8AC3E}">
        <p14:creationId xmlns:p14="http://schemas.microsoft.com/office/powerpoint/2010/main" val="13388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learning objectives</a:t>
            </a:r>
            <a:r>
              <a:rPr lang="en-US" baseline="0" dirty="0"/>
              <a:t> for this unit are to:</a:t>
            </a:r>
          </a:p>
          <a:p>
            <a:pPr marL="171450" indent="-171450">
              <a:buFont typeface="Arial" panose="020B0604020202020204" pitchFamily="34" charset="0"/>
              <a:buChar char="•"/>
            </a:pPr>
            <a:r>
              <a:rPr lang="en-US" sz="1000" dirty="0"/>
              <a:t>Define a learning health system,</a:t>
            </a:r>
          </a:p>
          <a:p>
            <a:pPr marL="171450" indent="-171450">
              <a:buFont typeface="Arial" panose="020B0604020202020204" pitchFamily="34" charset="0"/>
              <a:buChar char="•"/>
            </a:pPr>
            <a:r>
              <a:rPr lang="en-US" sz="1000" dirty="0"/>
              <a:t>Compare the current state of health systems versus the promise of learning health systems,</a:t>
            </a:r>
          </a:p>
          <a:p>
            <a:pPr marL="171450" indent="-171450">
              <a:buFont typeface="Arial" panose="020B0604020202020204" pitchFamily="34" charset="0"/>
              <a:buChar char="•"/>
            </a:pPr>
            <a:r>
              <a:rPr lang="en-US" sz="1000" dirty="0"/>
              <a:t>Discuss different models of learning health systems in theory and practice,</a:t>
            </a:r>
          </a:p>
          <a:p>
            <a:pPr marL="171450" indent="-171450">
              <a:buFont typeface="Arial" panose="020B0604020202020204" pitchFamily="34" charset="0"/>
              <a:buChar char="•"/>
            </a:pPr>
            <a:r>
              <a:rPr lang="en-US" sz="1000" dirty="0"/>
              <a:t>Evaluate the capabilities of learning health systems,</a:t>
            </a:r>
          </a:p>
          <a:p>
            <a:pPr marL="171450" indent="-171450">
              <a:buFont typeface="Arial" panose="020B0604020202020204" pitchFamily="34" charset="0"/>
              <a:buChar char="•"/>
            </a:pPr>
            <a:r>
              <a:rPr lang="en-US" sz="1000" dirty="0"/>
              <a:t>And characterize the data and data systems necessary for a learning health system</a:t>
            </a:r>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529233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What is a learning health system? It is a system where best</a:t>
            </a:r>
            <a:r>
              <a:rPr lang="en-US" baseline="0" dirty="0"/>
              <a:t> practices can be provided more reliably in care, and the data and information used from care and patients to generate new knowledge. The system combines science, informatics, incentives, and culture to create continuous learning.</a:t>
            </a:r>
          </a:p>
          <a:p>
            <a:r>
              <a:rPr lang="en-US" baseline="0" dirty="0"/>
              <a:t>To quote from the book Best Care at Lower Cost, a learning health system is:</a:t>
            </a:r>
          </a:p>
          <a:p>
            <a:r>
              <a:rPr lang="en-US" i="1" dirty="0"/>
              <a:t>“Science, informatics, incentives, and culture are aligned for continuous improvement and innovation, with best practices seamlessly embedded in the care process, patients and families active participants in all elements, and new knowledge captured as an integral by-product of the care experience.”</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1936961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Why do we need a learning health system? Isn’t our current health care</a:t>
            </a:r>
            <a:r>
              <a:rPr lang="en-US" baseline="0" dirty="0"/>
              <a:t> system good enough? The fact is, our current health care system is constantly stressed by a number of factors. </a:t>
            </a:r>
          </a:p>
          <a:p>
            <a:r>
              <a:rPr lang="en-US" baseline="0" dirty="0"/>
              <a:t>First, the evidence is fast growing about what works and doesn’t work to promote health and well-being for patients and families, with more than 1 million new articles published each year. </a:t>
            </a:r>
          </a:p>
          <a:p>
            <a:r>
              <a:rPr lang="en-US" baseline="0" dirty="0"/>
              <a:t>In addition, as we’ve learned more about how to sustain life and fight disease, patients have lived with more and more diseases; 75 million people in the U.S. have multiple chronic conditions. Knowing how these diseases and their treatments interact is difficult to understand from standard research studies. </a:t>
            </a:r>
          </a:p>
          <a:p>
            <a:r>
              <a:rPr lang="en-US" baseline="0" dirty="0"/>
              <a:t>As we learn more, we have increasing demands on the health care teams. Managing the 2000 patients in an average primary care provider’s panel was estimated to take up to 21 hours per day for standard preventive and chronic illness care recommendations, and Intensive Care Unit patients – the sickest of the sick – require more than 180 actions per day to address standards of care.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4</a:t>
            </a:fld>
            <a:endParaRPr lang="en-US" altLang="en-US" dirty="0"/>
          </a:p>
        </p:txBody>
      </p:sp>
    </p:spTree>
    <p:extLst>
      <p:ext uri="{BB962C8B-B14F-4D97-AF65-F5344CB8AC3E}">
        <p14:creationId xmlns:p14="http://schemas.microsoft.com/office/powerpoint/2010/main" val="366150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baseline="0" dirty="0"/>
              <a:t>Fragmentation is increasing as well, with people seeing more and more providers in more settings. </a:t>
            </a:r>
            <a:r>
              <a:rPr lang="en-US" sz="1000" u="none" kern="1200" dirty="0">
                <a:solidFill>
                  <a:schemeClr val="tx1"/>
                </a:solidFill>
                <a:effectLst/>
                <a:latin typeface="Arial" pitchFamily="34" charset="0"/>
                <a:ea typeface="+mn-ea"/>
                <a:cs typeface="Arial" pitchFamily="34" charset="0"/>
              </a:rPr>
              <a:t>The 2,000 patients in a primary care physician’s panel may see over 200 providers during the course of a year. </a:t>
            </a:r>
            <a:r>
              <a:rPr lang="en-US" baseline="0" dirty="0"/>
              <a:t>Finally, costs are increasing significantly, in part due to our inability to provide the right care at the right time. </a:t>
            </a:r>
            <a:r>
              <a:rPr lang="en-US" sz="1000" u="none" kern="1200" dirty="0">
                <a:solidFill>
                  <a:schemeClr val="tx1"/>
                </a:solidFill>
                <a:effectLst/>
                <a:latin typeface="Arial" pitchFamily="34" charset="0"/>
                <a:ea typeface="+mn-ea"/>
                <a:cs typeface="Arial" pitchFamily="34" charset="0"/>
              </a:rPr>
              <a:t>In the decade from the year 2000 to 2009, health care costs increased 76 percent.  </a:t>
            </a:r>
            <a:r>
              <a:rPr lang="en-US" baseline="0" dirty="0"/>
              <a:t>All of these factors combine to make health care both more out of date and more inefficient than ever before.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5</a:t>
            </a:fld>
            <a:endParaRPr lang="en-US" altLang="en-US" dirty="0"/>
          </a:p>
        </p:txBody>
      </p:sp>
    </p:spTree>
    <p:extLst>
      <p:ext uri="{BB962C8B-B14F-4D97-AF65-F5344CB8AC3E}">
        <p14:creationId xmlns:p14="http://schemas.microsoft.com/office/powerpoint/2010/main" val="309802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Here is a graphic visualization of these issues. We don’t apply the insights from science, nor add the evidence to care, nor include patient and family experience and outcomes</a:t>
            </a:r>
            <a:r>
              <a:rPr lang="en-US" baseline="0" dirty="0"/>
              <a:t>, leading to significant numbers of missed opportunities, waste, and harm to patients.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1824021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learning health system intends to address this</a:t>
            </a:r>
            <a:r>
              <a:rPr lang="en-US" baseline="0" dirty="0"/>
              <a:t> by creating a closed loop for science and evidence to be included in care, and then for care to generate more knowledge that can be added and used to further adjust care. An important part of a learning health system is that patients and communities are at the center, and that culture, incentives, and leadership help provide an environment where this is possible.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1831227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Another</a:t>
            </a:r>
            <a:r>
              <a:rPr lang="en-US" baseline="0" dirty="0"/>
              <a:t> way to think about this is how we use data and information to generate knowledge and discovery, and then provide that back to the right person at the right time. This model, developed by Dorr, considers data to be the raw bits and bytes in databases. After the data is integrated and transformed, then it can be considered information, that is, data with context and relationships. Information, combined with knowledge, can be used to drive decisions. For example, clinical decision support can control how information and knowledge are presented to people working to improve health and well-being. Information can also be analyzed, both at the individual and population level, to generate new approaches, tools, and even a new kind of health system infrastructure. The knowledge generated from these discoveries can be fed back to care.</a:t>
            </a:r>
            <a:endParaRPr lang="en-US" dirty="0"/>
          </a:p>
        </p:txBody>
      </p:sp>
      <p:sp>
        <p:nvSpPr>
          <p:cNvPr id="4" name="Slide Number Placeholder 3"/>
          <p:cNvSpPr>
            <a:spLocks noGrp="1"/>
          </p:cNvSpPr>
          <p:nvPr>
            <p:ph type="sldNum" sz="quarter" idx="10"/>
          </p:nvPr>
        </p:nvSpPr>
        <p:spPr/>
        <p:txBody>
          <a:bodyPr/>
          <a:lstStyle/>
          <a:p>
            <a:fld id="{AF77D33A-A5D9-451E-B5A1-19046FB6E04B}" type="slidenum">
              <a:rPr lang="en-US" smtClean="0"/>
              <a:t>8</a:t>
            </a:fld>
            <a:endParaRPr lang="en-US" dirty="0"/>
          </a:p>
        </p:txBody>
      </p:sp>
    </p:spTree>
    <p:extLst>
      <p:ext uri="{BB962C8B-B14F-4D97-AF65-F5344CB8AC3E}">
        <p14:creationId xmlns:p14="http://schemas.microsoft.com/office/powerpoint/2010/main" val="2656018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What kinds of foundational elements are needed to start a learning health system? Previously,</a:t>
            </a:r>
            <a:r>
              <a:rPr lang="en-US" baseline="0" dirty="0"/>
              <a:t> to change care, we were limited by people slowly generating evidence through controlled clinical trials and other experiments, writing those up in papers, and then people reading those papers. </a:t>
            </a:r>
          </a:p>
          <a:p>
            <a:r>
              <a:rPr lang="en-US" baseline="0" dirty="0"/>
              <a:t>Now, we have data and information about patients stored in large databases with massive computational power behind them; this data can be connected electronically, and then analyzed. </a:t>
            </a:r>
          </a:p>
          <a:p>
            <a:r>
              <a:rPr lang="en-US" baseline="0" dirty="0"/>
              <a:t>We also need to work on our processes and teams, however, so that we are ready to learn. We must understand our processes, measure them, and determine whether they are reliable and efficient. Otherwise, we can’t incorporate the new knowledge into care. Similarly, everyone must be working collaboratively since the collection of data and information and the provision of new knowledge may happen at many points, and everyone needs to understand how they can contribute to the process and why they may be given guidance about changes. They must be hungry, in a sense, to learn and change together.</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2695127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4"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1"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6"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a:t>Click to edit Master text styles</a:t>
            </a:r>
          </a:p>
        </p:txBody>
      </p:sp>
      <p:sp>
        <p:nvSpPr>
          <p:cNvPr id="8"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a:t>Click to edit Master text styles</a:t>
            </a:r>
          </a:p>
          <a:p>
            <a:pPr lvl="1"/>
            <a:r>
              <a:rPr lang="en-US"/>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a:t>Click to edit Master text styles</a:t>
            </a:r>
          </a:p>
          <a:p>
            <a:pPr lvl="1"/>
            <a:r>
              <a:rPr lang="en-US"/>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a:t>Click to edit Master text styles</a:t>
            </a:r>
          </a:p>
          <a:p>
            <a:pPr lvl="1"/>
            <a:r>
              <a:rPr lang="en-US"/>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a:t>Click to edit Master text styles</a:t>
            </a:r>
          </a:p>
          <a:p>
            <a:pPr lvl="1"/>
            <a:r>
              <a:rPr lang="en-US"/>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A51DC820-145F-4472-B696-7B88345FDABF}" type="slidenum">
              <a:rPr lang="en-US" smtClean="0"/>
              <a:t>‹#›</a:t>
            </a:fld>
            <a:endParaRPr lang="en-US" dirty="0"/>
          </a:p>
        </p:txBody>
      </p:sp>
    </p:spTree>
    <p:extLst>
      <p:ext uri="{BB962C8B-B14F-4D97-AF65-F5344CB8AC3E}">
        <p14:creationId xmlns:p14="http://schemas.microsoft.com/office/powerpoint/2010/main" val="34813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NC Lecture with attrib1">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8" name="Content Placeholder 7"/>
          <p:cNvSpPr>
            <a:spLocks noGrp="1"/>
          </p:cNvSpPr>
          <p:nvPr>
            <p:ph sz="quarter" idx="14"/>
          </p:nvPr>
        </p:nvSpPr>
        <p:spPr>
          <a:xfrm>
            <a:off x="609600" y="1600200"/>
            <a:ext cx="10972800" cy="3665888"/>
          </a:xfrm>
          <a:prstGeom prst="rect">
            <a:avLst/>
          </a:prstGeom>
        </p:spPr>
        <p:txBody>
          <a:bodyPr/>
          <a:lstStyle>
            <a:lvl1pPr marL="0" indent="0">
              <a:buNone/>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4" name="Text Placeholder 3"/>
          <p:cNvSpPr>
            <a:spLocks noGrp="1"/>
          </p:cNvSpPr>
          <p:nvPr>
            <p:ph type="body" sz="quarter" idx="15"/>
          </p:nvPr>
        </p:nvSpPr>
        <p:spPr>
          <a:xfrm>
            <a:off x="609601" y="5266088"/>
            <a:ext cx="5611284" cy="725488"/>
          </a:xfrm>
        </p:spPr>
        <p:txBody>
          <a:bodyPr/>
          <a:lstStyle>
            <a:lvl1pPr marL="0" indent="0">
              <a:buNone/>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0902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69778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ONC Make Room for Bar Graph">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599" y="1600200"/>
            <a:ext cx="10971503" cy="1854201"/>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609597" y="6278880"/>
            <a:ext cx="10038083"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09597" y="3636963"/>
            <a:ext cx="10976867" cy="2535237"/>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405501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a:t>Click to edit Master text styles</a:t>
            </a:r>
          </a:p>
          <a:p>
            <a:pPr lvl="1"/>
            <a:r>
              <a:rPr lang="en-US"/>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75" r:id="rId3"/>
    <p:sldLayoutId id="2147484260" r:id="rId4"/>
    <p:sldLayoutId id="2147484274" r:id="rId5"/>
    <p:sldLayoutId id="2147484262" r:id="rId6"/>
    <p:sldLayoutId id="2147484263" r:id="rId7"/>
    <p:sldLayoutId id="2147484264" r:id="rId8"/>
    <p:sldLayoutId id="2147484265" r:id="rId9"/>
    <p:sldLayoutId id="2147484266" r:id="rId10"/>
    <p:sldLayoutId id="2147484267" r:id="rId11"/>
    <p:sldLayoutId id="2147484271" r:id="rId12"/>
    <p:sldLayoutId id="2147484272" r:id="rId13"/>
    <p:sldLayoutId id="2147484273" r:id="rId14"/>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0.xml"/><Relationship Id="rId5" Type="http://schemas.openxmlformats.org/officeDocument/2006/relationships/hyperlink" Target="http://www.ohdsi.org/" TargetMode="Externa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tags" Target="../tags/tag22.xml"/><Relationship Id="rId4" Type="http://schemas.openxmlformats.org/officeDocument/2006/relationships/hyperlink" Target="http://www.fda.gov/downloads/ForIndustry/UserFees/PrescriptionDrugUserFee/UCM464043"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10.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dirty="0">
                <a:latin typeface="Verdana" charset="0"/>
                <a:ea typeface="Verdana" charset="0"/>
                <a:cs typeface="Verdana" charset="0"/>
              </a:rPr>
              <a:t>Health Care Data Analytics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 Learning Health Systems</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 of a </a:t>
            </a:r>
            <a:br>
              <a:rPr lang="en-US" dirty="0"/>
            </a:br>
            <a:r>
              <a:rPr lang="en-US" dirty="0"/>
              <a:t>Learning Health System</a:t>
            </a:r>
          </a:p>
        </p:txBody>
      </p:sp>
      <p:sp>
        <p:nvSpPr>
          <p:cNvPr id="3" name="Content Placeholder 2"/>
          <p:cNvSpPr>
            <a:spLocks noGrp="1"/>
          </p:cNvSpPr>
          <p:nvPr>
            <p:ph sz="quarter" idx="14"/>
          </p:nvPr>
        </p:nvSpPr>
        <p:spPr/>
        <p:txBody>
          <a:bodyPr/>
          <a:lstStyle/>
          <a:p>
            <a:r>
              <a:rPr lang="en-US" dirty="0"/>
              <a:t>Informatics: Real time access to knowledge, capture of data and information</a:t>
            </a:r>
          </a:p>
          <a:p>
            <a:r>
              <a:rPr lang="en-US" dirty="0"/>
              <a:t>Patients: Empowered to provide values and preferences</a:t>
            </a:r>
          </a:p>
          <a:p>
            <a:r>
              <a:rPr lang="en-US" dirty="0"/>
              <a:t>Incentives: Aligned for value – reduced cost, maximum benefit</a:t>
            </a:r>
          </a:p>
          <a:p>
            <a:r>
              <a:rPr lang="en-US" dirty="0"/>
              <a:t>Culture of learning: Leadership, training, belief</a:t>
            </a:r>
          </a:p>
        </p:txBody>
      </p:sp>
    </p:spTree>
    <p:custDataLst>
      <p:tags r:id="rId1"/>
    </p:custDataLst>
    <p:extLst>
      <p:ext uri="{BB962C8B-B14F-4D97-AF65-F5344CB8AC3E}">
        <p14:creationId xmlns:p14="http://schemas.microsoft.com/office/powerpoint/2010/main" val="2203707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Vision</a:t>
            </a:r>
          </a:p>
        </p:txBody>
      </p:sp>
      <p:pic>
        <p:nvPicPr>
          <p:cNvPr id="11" name="Picture Placeholder 10" descr="A large circle is split into four even quadrants. The quadrants are labeled: Assess Needs and Capabilities, Design and Implement, Evaluation, and Disseminate. Arrows indicate a one-way, circular flow. &#10;Outside of the Assess Needs and Capabilities quadrant is a list of three things: Revenue, which is made up of ACO patients, shared savings, bundles, and other reforms; Query stakeholders; Collect best practices.&#10;Outside of the Design and Implement quadrant is a list of four things: Immediate-Dashboard; Knowledge of evidence, standards; Match to programs; and Innovate delivery/time.&#10;Outside of the Evaluate quadrant is a list of three things: Continuous evaluation through dashboards; Regular review of effect/alternatives; and Impact on initiatives.&#10;Outside of the Disseminate quadrant is a list of two things: Demonstrate valid approaches and caveats to stakeholders (payers, government, consumers); Advance science by sharing findings."/>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l="400" r="400"/>
          <a:stretch>
            <a:fillRect/>
          </a:stretch>
        </p:blipFill>
        <p:spPr/>
      </p:pic>
      <p:sp>
        <p:nvSpPr>
          <p:cNvPr id="7" name="Text Placeholder 6"/>
          <p:cNvSpPr>
            <a:spLocks noGrp="1"/>
          </p:cNvSpPr>
          <p:nvPr>
            <p:ph type="body" sz="quarter" idx="32"/>
          </p:nvPr>
        </p:nvSpPr>
        <p:spPr>
          <a:xfrm>
            <a:off x="3200401" y="6172200"/>
            <a:ext cx="1045029" cy="533400"/>
          </a:xfrm>
        </p:spPr>
        <p:txBody>
          <a:bodyPr/>
          <a:lstStyle/>
          <a:p>
            <a:r>
              <a:rPr lang="en-US" dirty="0"/>
              <a:t>Dorr, 2016</a:t>
            </a:r>
          </a:p>
        </p:txBody>
      </p:sp>
    </p:spTree>
    <p:custDataLst>
      <p:tags r:id="rId1"/>
    </p:custDataLst>
    <p:extLst>
      <p:ext uri="{BB962C8B-B14F-4D97-AF65-F5344CB8AC3E}">
        <p14:creationId xmlns:p14="http://schemas.microsoft.com/office/powerpoint/2010/main" val="156457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Learning Health Systems: the Green Button</a:t>
            </a:r>
          </a:p>
        </p:txBody>
      </p:sp>
      <p:pic>
        <p:nvPicPr>
          <p:cNvPr id="18" name="Picture Placeholder 17" descr="Three arrows pointing left to right. The first arrow is labeled Now and contains two items: Based on healthy outpatients and Firing rate high.&#10;The second arrow is labeled Learning and contains one item: Use 5 percent to 95 percent percentiles from vital history.&#10;The last arrow is labeled Green Button and contains one item: Use patient characteristics to set normal ranges."/>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t="-651" b="-651"/>
          <a:stretch/>
        </p:blipFill>
        <p:spPr/>
      </p:pic>
      <p:sp>
        <p:nvSpPr>
          <p:cNvPr id="12" name="Text Placeholder 11"/>
          <p:cNvSpPr>
            <a:spLocks noGrp="1"/>
          </p:cNvSpPr>
          <p:nvPr>
            <p:ph type="body" sz="quarter" idx="32"/>
          </p:nvPr>
        </p:nvSpPr>
        <p:spPr>
          <a:xfrm>
            <a:off x="2278835" y="4958080"/>
            <a:ext cx="2918006" cy="533400"/>
          </a:xfrm>
        </p:spPr>
        <p:txBody>
          <a:bodyPr/>
          <a:lstStyle/>
          <a:p>
            <a:r>
              <a:rPr lang="en-US" dirty="0"/>
              <a:t>Longhurst et al., Health Affairs, 2014</a:t>
            </a:r>
          </a:p>
        </p:txBody>
      </p:sp>
    </p:spTree>
    <p:custDataLst>
      <p:tags r:id="rId1"/>
    </p:custDataLst>
    <p:extLst>
      <p:ext uri="{BB962C8B-B14F-4D97-AF65-F5344CB8AC3E}">
        <p14:creationId xmlns:p14="http://schemas.microsoft.com/office/powerpoint/2010/main" val="2647800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Learning Health Systems: Mini-Sentinel</a:t>
            </a:r>
          </a:p>
        </p:txBody>
      </p:sp>
      <p:sp>
        <p:nvSpPr>
          <p:cNvPr id="3" name="Content Placeholder 2"/>
          <p:cNvSpPr>
            <a:spLocks noGrp="1"/>
          </p:cNvSpPr>
          <p:nvPr>
            <p:ph sz="quarter" idx="14"/>
          </p:nvPr>
        </p:nvSpPr>
        <p:spPr/>
        <p:txBody>
          <a:bodyPr/>
          <a:lstStyle/>
          <a:p>
            <a:r>
              <a:rPr lang="en-US" dirty="0"/>
              <a:t>FDA and CDC collaborate for post-marketing surveillance of drugs</a:t>
            </a:r>
          </a:p>
          <a:p>
            <a:r>
              <a:rPr lang="en-US" dirty="0"/>
              <a:t>Discover key adverse events, change in usage rates</a:t>
            </a:r>
          </a:p>
          <a:p>
            <a:r>
              <a:rPr lang="en-US" dirty="0"/>
              <a:t>Identify potential for serious harm from drugs, missed in usual trials</a:t>
            </a:r>
          </a:p>
        </p:txBody>
      </p:sp>
    </p:spTree>
    <p:custDataLst>
      <p:tags r:id="rId1"/>
    </p:custDataLst>
    <p:extLst>
      <p:ext uri="{BB962C8B-B14F-4D97-AF65-F5344CB8AC3E}">
        <p14:creationId xmlns:p14="http://schemas.microsoft.com/office/powerpoint/2010/main" val="344144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Standardized Clinical Assessment and Management Plans (SCAMPs)</a:t>
            </a:r>
          </a:p>
        </p:txBody>
      </p:sp>
      <p:sp>
        <p:nvSpPr>
          <p:cNvPr id="7" name="Content Placeholder 6"/>
          <p:cNvSpPr>
            <a:spLocks noGrp="1"/>
          </p:cNvSpPr>
          <p:nvPr>
            <p:ph sz="quarter" idx="14"/>
          </p:nvPr>
        </p:nvSpPr>
        <p:spPr>
          <a:xfrm>
            <a:off x="1981200" y="1624914"/>
            <a:ext cx="8228627" cy="1854201"/>
          </a:xfrm>
        </p:spPr>
        <p:txBody>
          <a:bodyPr/>
          <a:lstStyle/>
          <a:p>
            <a:r>
              <a:rPr lang="en-US" sz="3000" dirty="0"/>
              <a:t>More specific than care guidelines, less prescriptive than protocols</a:t>
            </a:r>
          </a:p>
          <a:p>
            <a:r>
              <a:rPr lang="en-US" sz="3000" dirty="0"/>
              <a:t>Decision trees, implemented into the EHRs as much as possible</a:t>
            </a:r>
          </a:p>
        </p:txBody>
      </p:sp>
      <p:pic>
        <p:nvPicPr>
          <p:cNvPr id="18" name="Content Placeholder 17" descr="Bar graph. Red bar is control. Blue bar is SCAMP.&#10;X axis has three identified groupings: Ideal outcome, Adequate outcome, and Inadequate outcome.&#10;Y axis has percentage measurement from zero through 80.&#10;In Ideal outcome, control is shown reaching up to 40 percent while SCAMP reaches up to almost 70.&#10;In Adequate outcome, control is shown reaching up to about 30 percent while SCAMP only reaches about 21 percent.&#10;In Inadequate otucome, control is shown still reaching up to about 30 percent, while SCAMP has fallen to less than 10 percent.&#10;&#10;"/>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3469718" y="3726570"/>
            <a:ext cx="5255741" cy="2356022"/>
          </a:xfrm>
        </p:spPr>
      </p:pic>
      <p:sp>
        <p:nvSpPr>
          <p:cNvPr id="16" name="Text Placeholder 15"/>
          <p:cNvSpPr>
            <a:spLocks noGrp="1"/>
          </p:cNvSpPr>
          <p:nvPr>
            <p:ph type="body" sz="quarter" idx="32"/>
          </p:nvPr>
        </p:nvSpPr>
        <p:spPr>
          <a:xfrm>
            <a:off x="3469717" y="6088062"/>
            <a:ext cx="4175762" cy="533400"/>
          </a:xfrm>
        </p:spPr>
        <p:txBody>
          <a:bodyPr/>
          <a:lstStyle/>
          <a:p>
            <a:r>
              <a:rPr lang="en-US" dirty="0"/>
              <a:t>M. Farias et al. Health Affairs, May 2013 32(5):911–20. </a:t>
            </a:r>
          </a:p>
        </p:txBody>
      </p:sp>
    </p:spTree>
    <p:custDataLst>
      <p:tags r:id="rId1"/>
    </p:custDataLst>
    <p:extLst>
      <p:ext uri="{BB962C8B-B14F-4D97-AF65-F5344CB8AC3E}">
        <p14:creationId xmlns:p14="http://schemas.microsoft.com/office/powerpoint/2010/main" val="132850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Systems for </a:t>
            </a:r>
            <a:br>
              <a:rPr lang="en-US" dirty="0"/>
            </a:br>
            <a:r>
              <a:rPr lang="en-US" dirty="0"/>
              <a:t>Learning Health Systems</a:t>
            </a:r>
          </a:p>
        </p:txBody>
      </p:sp>
      <p:sp>
        <p:nvSpPr>
          <p:cNvPr id="3" name="Content Placeholder 2"/>
          <p:cNvSpPr>
            <a:spLocks noGrp="1"/>
          </p:cNvSpPr>
          <p:nvPr>
            <p:ph sz="quarter" idx="14"/>
          </p:nvPr>
        </p:nvSpPr>
        <p:spPr/>
        <p:txBody>
          <a:bodyPr/>
          <a:lstStyle/>
          <a:p>
            <a:r>
              <a:rPr lang="en-US" dirty="0"/>
              <a:t>Data needs</a:t>
            </a:r>
          </a:p>
          <a:p>
            <a:pPr lvl="1"/>
            <a:r>
              <a:rPr lang="en-US" dirty="0"/>
              <a:t>Patient and interaction characteristics</a:t>
            </a:r>
          </a:p>
          <a:p>
            <a:pPr lvl="1"/>
            <a:r>
              <a:rPr lang="en-US" dirty="0"/>
              <a:t>Treatments over time</a:t>
            </a:r>
          </a:p>
          <a:p>
            <a:pPr lvl="1"/>
            <a:r>
              <a:rPr lang="en-US" dirty="0"/>
              <a:t>Outcomes over time</a:t>
            </a:r>
          </a:p>
          <a:p>
            <a:r>
              <a:rPr lang="en-US" dirty="0"/>
              <a:t>Data systems’ key principles:</a:t>
            </a:r>
          </a:p>
          <a:p>
            <a:pPr lvl="1"/>
            <a:r>
              <a:rPr lang="en-US" dirty="0"/>
              <a:t>Integration</a:t>
            </a:r>
          </a:p>
          <a:p>
            <a:pPr lvl="1"/>
            <a:r>
              <a:rPr lang="en-US" dirty="0"/>
              <a:t>Standardization and Transformation</a:t>
            </a:r>
          </a:p>
          <a:p>
            <a:pPr lvl="1"/>
            <a:r>
              <a:rPr lang="en-US" dirty="0"/>
              <a:t>At-the-elbow analytic tools</a:t>
            </a:r>
          </a:p>
          <a:p>
            <a:pPr lvl="1"/>
            <a:endParaRPr lang="en-US" dirty="0"/>
          </a:p>
        </p:txBody>
      </p:sp>
    </p:spTree>
    <p:custDataLst>
      <p:tags r:id="rId1"/>
    </p:custDataLst>
    <p:extLst>
      <p:ext uri="{BB962C8B-B14F-4D97-AF65-F5344CB8AC3E}">
        <p14:creationId xmlns:p14="http://schemas.microsoft.com/office/powerpoint/2010/main" val="4126702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System Example: OHDSI</a:t>
            </a:r>
          </a:p>
        </p:txBody>
      </p:sp>
      <p:sp>
        <p:nvSpPr>
          <p:cNvPr id="3" name="Content Placeholder 2"/>
          <p:cNvSpPr>
            <a:spLocks noGrp="1"/>
          </p:cNvSpPr>
          <p:nvPr>
            <p:ph sz="quarter" idx="14"/>
          </p:nvPr>
        </p:nvSpPr>
        <p:spPr/>
        <p:txBody>
          <a:bodyPr/>
          <a:lstStyle/>
          <a:p>
            <a:r>
              <a:rPr lang="en-US" dirty="0"/>
              <a:t>Common Data Model (OHDSI CDM)</a:t>
            </a:r>
            <a:br>
              <a:rPr lang="en-US" dirty="0"/>
            </a:br>
            <a:r>
              <a:rPr lang="en-US" dirty="0"/>
              <a:t>Open source software for:</a:t>
            </a:r>
          </a:p>
          <a:p>
            <a:pPr lvl="1"/>
            <a:r>
              <a:rPr lang="en-US" dirty="0"/>
              <a:t>Cohort IDs</a:t>
            </a:r>
          </a:p>
          <a:p>
            <a:pPr lvl="1"/>
            <a:r>
              <a:rPr lang="en-US" dirty="0"/>
              <a:t>Data quality</a:t>
            </a:r>
          </a:p>
          <a:p>
            <a:pPr lvl="1"/>
            <a:r>
              <a:rPr lang="en-US" dirty="0"/>
              <a:t>Analysis</a:t>
            </a:r>
          </a:p>
          <a:p>
            <a:pPr lvl="1"/>
            <a:r>
              <a:rPr lang="en-US" dirty="0"/>
              <a:t>Sharing</a:t>
            </a:r>
          </a:p>
        </p:txBody>
      </p:sp>
      <p:pic>
        <p:nvPicPr>
          <p:cNvPr id="18" name="Content Placeholder 17" descr="The Observational Health Data Sciences and Informatics (OHDSI) website, Welcome to OHDSI!, OHDSI Symposium September 23, 2016.  "/>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6172201" y="2484094"/>
            <a:ext cx="4041775" cy="2804213"/>
          </a:xfrm>
        </p:spPr>
      </p:pic>
      <p:sp>
        <p:nvSpPr>
          <p:cNvPr id="15" name="Text Placeholder 14"/>
          <p:cNvSpPr>
            <a:spLocks noGrp="1"/>
          </p:cNvSpPr>
          <p:nvPr>
            <p:ph type="body" sz="quarter" idx="33"/>
          </p:nvPr>
        </p:nvSpPr>
        <p:spPr>
          <a:xfrm>
            <a:off x="6172201" y="5288306"/>
            <a:ext cx="3450133" cy="533400"/>
          </a:xfrm>
        </p:spPr>
        <p:txBody>
          <a:bodyPr/>
          <a:lstStyle/>
          <a:p>
            <a:r>
              <a:rPr lang="en-US" dirty="0">
                <a:hlinkClick r:id="rId5" tooltip="The Observational Health Data Sciences and Informatics (OHDSI) website"/>
              </a:rPr>
              <a:t>http://www.ohdsi.org/ </a:t>
            </a:r>
            <a:endParaRPr lang="en-US" dirty="0"/>
          </a:p>
        </p:txBody>
      </p:sp>
    </p:spTree>
    <p:custDataLst>
      <p:tags r:id="rId1"/>
    </p:custDataLst>
    <p:extLst>
      <p:ext uri="{BB962C8B-B14F-4D97-AF65-F5344CB8AC3E}">
        <p14:creationId xmlns:p14="http://schemas.microsoft.com/office/powerpoint/2010/main" val="210185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Health Systems Summary</a:t>
            </a:r>
          </a:p>
        </p:txBody>
      </p:sp>
      <p:sp>
        <p:nvSpPr>
          <p:cNvPr id="3" name="Content Placeholder 2"/>
          <p:cNvSpPr>
            <a:spLocks noGrp="1"/>
          </p:cNvSpPr>
          <p:nvPr>
            <p:ph type="body" sz="quarter" idx="11"/>
          </p:nvPr>
        </p:nvSpPr>
        <p:spPr>
          <a:xfrm>
            <a:off x="1981200" y="1637271"/>
            <a:ext cx="8229600" cy="4572000"/>
          </a:xfrm>
        </p:spPr>
        <p:txBody>
          <a:bodyPr/>
          <a:lstStyle/>
          <a:p>
            <a:r>
              <a:rPr lang="en-US" sz="2800" dirty="0"/>
              <a:t>Learning Health Systems generate and incorporate knowledge to change care quickly and efficiently.</a:t>
            </a:r>
          </a:p>
          <a:p>
            <a:r>
              <a:rPr lang="en-US" sz="2800" dirty="0"/>
              <a:t>Examples include a ‘green button’ to see results of similar patients, standard assessment and planning tools, and post-marketing surveillance of drugs.</a:t>
            </a:r>
          </a:p>
          <a:p>
            <a:r>
              <a:rPr lang="en-US" sz="2800" dirty="0"/>
              <a:t>A significant amount of informatics infrastructure and work is needed, as well as payment, cultural and organizational changes.</a:t>
            </a:r>
          </a:p>
        </p:txBody>
      </p:sp>
    </p:spTree>
    <p:custDataLst>
      <p:tags r:id="rId1"/>
    </p:custDataLst>
    <p:extLst>
      <p:ext uri="{BB962C8B-B14F-4D97-AF65-F5344CB8AC3E}">
        <p14:creationId xmlns:p14="http://schemas.microsoft.com/office/powerpoint/2010/main" val="156185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Health Systems</a:t>
            </a:r>
            <a:br>
              <a:rPr lang="en-US" dirty="0"/>
            </a:br>
            <a:r>
              <a:rPr lang="en-US" dirty="0"/>
              <a:t>References</a:t>
            </a:r>
          </a:p>
        </p:txBody>
      </p:sp>
      <p:sp>
        <p:nvSpPr>
          <p:cNvPr id="3" name="Content Placeholder 2" descr="Document named Sentinel Program Interim Assessment for fiscal year 2015. To evaluate the strenghts, limitations, and the appropriate use of Sentinel for informing regulatory actions to manage safety issues."/>
          <p:cNvSpPr>
            <a:spLocks noGrp="1"/>
          </p:cNvSpPr>
          <p:nvPr>
            <p:ph type="body" sz="quarter" idx="16"/>
          </p:nvPr>
        </p:nvSpPr>
        <p:spPr>
          <a:xfrm>
            <a:off x="1981200" y="1600200"/>
            <a:ext cx="8229600" cy="4292600"/>
          </a:xfrm>
        </p:spPr>
        <p:txBody>
          <a:bodyPr/>
          <a:lstStyle/>
          <a:p>
            <a:r>
              <a:rPr lang="en-US" dirty="0"/>
              <a:t>References</a:t>
            </a:r>
            <a:endParaRPr lang="en-US" b="0" dirty="0"/>
          </a:p>
          <a:p>
            <a:r>
              <a:rPr lang="en-US" b="0" dirty="0"/>
              <a:t>Dorr, D. </a:t>
            </a:r>
          </a:p>
          <a:p>
            <a:r>
              <a:rPr lang="en-US" b="0" dirty="0"/>
              <a:t>Smith M. et al. (2012). Best Care at Lower Cost: The Path to Continuously Learning Health Care in America. Institute of Medicine. Harvard Business Press.</a:t>
            </a:r>
          </a:p>
          <a:p>
            <a:r>
              <a:rPr lang="en-US" b="0" dirty="0"/>
              <a:t>Longhurst CA, Harrington RA, Shah NH. A 'green button' for using aggregate patient data at the point of care. Health Aff (Millwood). 2014 Jul;33(7):1229-35. doi: 10.1377/hlthaff.2014.0099. PubMed PMID: 25006150.</a:t>
            </a:r>
          </a:p>
          <a:p>
            <a:r>
              <a:rPr lang="en-US" b="0" dirty="0"/>
              <a:t>M. Farias, K. Jenkins, J. Lock et al., “Standardized Clinical Assessment and Management Plans (SCAMPs) Provide a Better Alternative to Clinical Practice Guidelines,” Health Affairs, May 2013 32(5):911–20.</a:t>
            </a:r>
          </a:p>
          <a:p>
            <a:r>
              <a:rPr lang="en-US" b="0" dirty="0"/>
              <a:t>Sentinel Program Interim Assessment (FY15). (2015, September 24). Retrieved June 25, 2016, from </a:t>
            </a:r>
            <a:r>
              <a:rPr lang="en-US" b="0" dirty="0">
                <a:hlinkClick r:id="rId4" tooltip="Sentinel Program Interim Assessment, FY 15 (PDF) at fda.gov"/>
              </a:rPr>
              <a:t>http://www.fda.gov/downloads/ForIndustry/UserFees/PrescriptionDrugUserFee/UCM464043</a:t>
            </a:r>
            <a:r>
              <a:rPr lang="en-US" b="0" dirty="0"/>
              <a:t> </a:t>
            </a:r>
          </a:p>
          <a:p>
            <a:endParaRPr lang="en-US" b="0" dirty="0"/>
          </a:p>
        </p:txBody>
      </p:sp>
    </p:spTree>
    <p:custDataLst>
      <p:tags r:id="rId1"/>
    </p:custDataLst>
    <p:extLst>
      <p:ext uri="{BB962C8B-B14F-4D97-AF65-F5344CB8AC3E}">
        <p14:creationId xmlns:p14="http://schemas.microsoft.com/office/powerpoint/2010/main" val="3377676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Care Data Analytics</a:t>
            </a:r>
            <a:br>
              <a:rPr lang="en-US" dirty="0"/>
            </a:br>
            <a:r>
              <a:rPr lang="en-US" dirty="0"/>
              <a:t>Learning Health Systems</a:t>
            </a:r>
          </a:p>
        </p:txBody>
      </p:sp>
      <p:sp>
        <p:nvSpPr>
          <p:cNvPr id="5" name="Content Placeholder 4"/>
          <p:cNvSpPr>
            <a:spLocks noGrp="1"/>
          </p:cNvSpPr>
          <p:nvPr>
            <p:ph sz="quarter" idx="14"/>
          </p:nvPr>
        </p:nvSpPr>
        <p:spPr/>
        <p:txBody>
          <a:bodyPr/>
          <a:lstStyle/>
          <a:p>
            <a:r>
              <a:rPr lang="en-US" i="0" dirty="0"/>
              <a:t>This material was developed by Oregon Health &amp; Science University, funded by the Department of Health and Human Services, Office of the National Coordinator for Health Information Technology under Award Number 90WT0001.</a:t>
            </a:r>
          </a:p>
        </p:txBody>
      </p:sp>
    </p:spTree>
    <p:custDataLst>
      <p:tags r:id="rId1"/>
    </p:custDataLst>
    <p:extLst>
      <p:ext uri="{BB962C8B-B14F-4D97-AF65-F5344CB8AC3E}">
        <p14:creationId xmlns:p14="http://schemas.microsoft.com/office/powerpoint/2010/main" val="183648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4"/>
          </p:nvPr>
        </p:nvSpPr>
        <p:spPr/>
        <p:txBody>
          <a:bodyPr/>
          <a:lstStyle/>
          <a:p>
            <a:r>
              <a:rPr lang="en-US" sz="2800" dirty="0"/>
              <a:t>Define a learning health system.</a:t>
            </a:r>
          </a:p>
          <a:p>
            <a:r>
              <a:rPr lang="en-US" sz="2800" dirty="0"/>
              <a:t>Compare the current state of health systems versus the promise of learning health systems</a:t>
            </a:r>
          </a:p>
          <a:p>
            <a:r>
              <a:rPr lang="en-US" sz="2800" dirty="0"/>
              <a:t>Discuss different models of learning health systems in theory and practice</a:t>
            </a:r>
          </a:p>
          <a:p>
            <a:r>
              <a:rPr lang="en-US" sz="2800" dirty="0"/>
              <a:t>Evaluate the capabilities of learning health systems</a:t>
            </a:r>
          </a:p>
          <a:p>
            <a:r>
              <a:rPr lang="en-US" sz="2800" dirty="0"/>
              <a:t>Characterize the data and data systems necessary for a learning health system</a:t>
            </a:r>
          </a:p>
        </p:txBody>
      </p:sp>
    </p:spTree>
    <p:custDataLst>
      <p:tags r:id="rId1"/>
    </p:custDataLst>
    <p:extLst>
      <p:ext uri="{BB962C8B-B14F-4D97-AF65-F5344CB8AC3E}">
        <p14:creationId xmlns:p14="http://schemas.microsoft.com/office/powerpoint/2010/main" val="15179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Learning </a:t>
            </a:r>
            <a:br>
              <a:rPr lang="en-US" dirty="0"/>
            </a:br>
            <a:r>
              <a:rPr lang="en-US" dirty="0"/>
              <a:t>Health System?</a:t>
            </a:r>
          </a:p>
        </p:txBody>
      </p:sp>
      <p:sp>
        <p:nvSpPr>
          <p:cNvPr id="3" name="Content Placeholder 2"/>
          <p:cNvSpPr>
            <a:spLocks noGrp="1"/>
          </p:cNvSpPr>
          <p:nvPr>
            <p:ph sz="quarter" idx="14"/>
          </p:nvPr>
        </p:nvSpPr>
        <p:spPr/>
        <p:txBody>
          <a:bodyPr/>
          <a:lstStyle/>
          <a:p>
            <a:r>
              <a:rPr lang="en-US"/>
              <a:t>“Science, informatics, incentives, and culture are aligned for continuous improvement and innovation, with best practices seamlessly embedded in the care process, patients and families active participants in all elements, and new knowledge captured as an integral by-product of the care experience.”</a:t>
            </a:r>
            <a:endParaRPr lang="en-US" dirty="0"/>
          </a:p>
        </p:txBody>
      </p:sp>
      <p:sp>
        <p:nvSpPr>
          <p:cNvPr id="7" name="Text Placeholder 6"/>
          <p:cNvSpPr>
            <a:spLocks noGrp="1"/>
          </p:cNvSpPr>
          <p:nvPr>
            <p:ph type="body" sz="quarter" idx="15"/>
          </p:nvPr>
        </p:nvSpPr>
        <p:spPr/>
        <p:txBody>
          <a:bodyPr/>
          <a:lstStyle/>
          <a:p>
            <a:r>
              <a:rPr lang="en-US"/>
              <a:t>Smith et al, Institute of Medicine, 2012</a:t>
            </a:r>
            <a:endParaRPr lang="en-US" dirty="0"/>
          </a:p>
        </p:txBody>
      </p:sp>
    </p:spTree>
    <p:custDataLst>
      <p:tags r:id="rId1"/>
    </p:custDataLst>
    <p:extLst>
      <p:ext uri="{BB962C8B-B14F-4D97-AF65-F5344CB8AC3E}">
        <p14:creationId xmlns:p14="http://schemas.microsoft.com/office/powerpoint/2010/main" val="247289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 We Need a </a:t>
            </a:r>
            <a:br>
              <a:rPr lang="en-US"/>
            </a:br>
            <a:r>
              <a:rPr lang="en-US"/>
              <a:t>Learning Health System - 1</a:t>
            </a:r>
            <a:endParaRPr lang="en-US" dirty="0"/>
          </a:p>
        </p:txBody>
      </p:sp>
      <p:sp>
        <p:nvSpPr>
          <p:cNvPr id="3" name="Content Placeholder 2"/>
          <p:cNvSpPr>
            <a:spLocks noGrp="1"/>
          </p:cNvSpPr>
          <p:nvPr>
            <p:ph sz="quarter" idx="14"/>
          </p:nvPr>
        </p:nvSpPr>
        <p:spPr/>
        <p:txBody>
          <a:bodyPr/>
          <a:lstStyle/>
          <a:p>
            <a:r>
              <a:rPr lang="en-US"/>
              <a:t>Evidence is growing exponentially, with &gt; 1 million articles published each year</a:t>
            </a:r>
          </a:p>
          <a:p>
            <a:r>
              <a:rPr lang="en-US"/>
              <a:t>Patient complexity is advancing, more than 75 million have multiple chronic conditions</a:t>
            </a:r>
          </a:p>
          <a:p>
            <a:r>
              <a:rPr lang="en-US"/>
              <a:t>Care complexity is increasing; 21 hours/day to manage a primary care provider’s panel, or 180 actions per patient in the ICU</a:t>
            </a:r>
            <a:endParaRPr lang="en-US" dirty="0"/>
          </a:p>
        </p:txBody>
      </p:sp>
      <p:sp>
        <p:nvSpPr>
          <p:cNvPr id="7" name="Text Placeholder 6"/>
          <p:cNvSpPr>
            <a:spLocks noGrp="1"/>
          </p:cNvSpPr>
          <p:nvPr>
            <p:ph type="body" sz="quarter" idx="15"/>
          </p:nvPr>
        </p:nvSpPr>
        <p:spPr/>
        <p:txBody>
          <a:bodyPr/>
          <a:lstStyle/>
          <a:p>
            <a:r>
              <a:rPr lang="en-US"/>
              <a:t>Source: Smith et al, IOM, 2012</a:t>
            </a:r>
            <a:endParaRPr lang="en-US" dirty="0"/>
          </a:p>
        </p:txBody>
      </p:sp>
    </p:spTree>
    <p:custDataLst>
      <p:tags r:id="rId1"/>
    </p:custDataLst>
    <p:extLst>
      <p:ext uri="{BB962C8B-B14F-4D97-AF65-F5344CB8AC3E}">
        <p14:creationId xmlns:p14="http://schemas.microsoft.com/office/powerpoint/2010/main" val="206167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a </a:t>
            </a:r>
            <a:br>
              <a:rPr lang="en-US" dirty="0"/>
            </a:br>
            <a:r>
              <a:rPr lang="en-US" dirty="0"/>
              <a:t>Learning Health System - 2</a:t>
            </a:r>
          </a:p>
        </p:txBody>
      </p:sp>
      <p:sp>
        <p:nvSpPr>
          <p:cNvPr id="3" name="Content Placeholder 2"/>
          <p:cNvSpPr>
            <a:spLocks noGrp="1"/>
          </p:cNvSpPr>
          <p:nvPr>
            <p:ph sz="quarter" idx="14"/>
          </p:nvPr>
        </p:nvSpPr>
        <p:spPr/>
        <p:txBody>
          <a:bodyPr/>
          <a:lstStyle/>
          <a:p>
            <a:r>
              <a:rPr lang="en-US" dirty="0"/>
              <a:t>Fragmentation is increasing: a PCP’s 2000 patients see over 200 providers altogether/year</a:t>
            </a:r>
          </a:p>
          <a:p>
            <a:r>
              <a:rPr lang="en-US" dirty="0"/>
              <a:t>Costs are increasing; over 76% in the decade of the 00s alone</a:t>
            </a:r>
          </a:p>
        </p:txBody>
      </p:sp>
    </p:spTree>
    <p:custDataLst>
      <p:tags r:id="rId1"/>
    </p:custDataLst>
    <p:extLst>
      <p:ext uri="{BB962C8B-B14F-4D97-AF65-F5344CB8AC3E}">
        <p14:creationId xmlns:p14="http://schemas.microsoft.com/office/powerpoint/2010/main" val="310592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This </a:t>
            </a:r>
            <a:br>
              <a:rPr lang="en-US" dirty="0"/>
            </a:br>
            <a:r>
              <a:rPr lang="en-US" dirty="0"/>
              <a:t>Health System Look Like?</a:t>
            </a:r>
          </a:p>
        </p:txBody>
      </p:sp>
      <p:pic>
        <p:nvPicPr>
          <p:cNvPr id="15" name="Picture Placeholder 14" descr="Figure S-2 Schematic of the health care system today. Science, evicence, and care make up three large circles which are laid out linearly; 1-directional arrows flow between them from left to right, leading to patient experience. &#10;Communities, Patients, and Clinicians are smaller circles hovering above them. &#10;Insights poorly managed, evidence poorly used, and experience poorly captured seem to fall out from the Science, evidence, and care bubbles into a morass of missed opportunities, waste, and harm. Source: Smith et al. IOM, 2012."/>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t="-3495" b="-3495"/>
          <a:stretch/>
        </p:blipFill>
        <p:spPr/>
      </p:pic>
      <p:sp>
        <p:nvSpPr>
          <p:cNvPr id="12" name="Text Placeholder 11"/>
          <p:cNvSpPr>
            <a:spLocks noGrp="1"/>
          </p:cNvSpPr>
          <p:nvPr>
            <p:ph type="body" sz="quarter" idx="32"/>
          </p:nvPr>
        </p:nvSpPr>
        <p:spPr>
          <a:xfrm>
            <a:off x="2621279" y="5996940"/>
            <a:ext cx="2575562" cy="533400"/>
          </a:xfrm>
        </p:spPr>
        <p:txBody>
          <a:bodyPr/>
          <a:lstStyle/>
          <a:p>
            <a:r>
              <a:rPr lang="en-US" dirty="0"/>
              <a:t>Source: Smith et al, IOM, 2012</a:t>
            </a:r>
          </a:p>
        </p:txBody>
      </p:sp>
    </p:spTree>
    <p:custDataLst>
      <p:tags r:id="rId1"/>
    </p:custDataLst>
    <p:extLst>
      <p:ext uri="{BB962C8B-B14F-4D97-AF65-F5344CB8AC3E}">
        <p14:creationId xmlns:p14="http://schemas.microsoft.com/office/powerpoint/2010/main" val="324441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Might a Learning Health System Look Like?</a:t>
            </a:r>
          </a:p>
        </p:txBody>
      </p:sp>
      <p:pic>
        <p:nvPicPr>
          <p:cNvPr id="15" name="Content Placeholder 14" descr="Figure 1-1 Schematic of a learning health system. An outer ring comprised of culture, incentives and leadership surrounds three large circles identified as Care, Science, and Evidence. An arrow flows from care to science to evidence. &#10;Inside the ring created by care, science and evidence are   three groups of smaller circles. The groups are identified as patients, clinicians, and communities.&#10;Source: IOM, 2012. "/>
          <p:cNvPicPr>
            <a:picLocks noGrp="1" noChangeAspect="1"/>
          </p:cNvPicPr>
          <p:nvPr>
            <p:ph sz="quarter" idx="14"/>
          </p:nvPr>
        </p:nvPicPr>
        <p:blipFill rotWithShape="1">
          <a:blip r:embed="rId4">
            <a:extLst>
              <a:ext uri="{28A0092B-C50C-407E-A947-70E740481C1C}">
                <a14:useLocalDpi xmlns:a14="http://schemas.microsoft.com/office/drawing/2010/main" val="0"/>
              </a:ext>
            </a:extLst>
          </a:blip>
          <a:srcRect/>
          <a:stretch/>
        </p:blipFill>
        <p:spPr>
          <a:xfrm>
            <a:off x="1981201" y="1673066"/>
            <a:ext cx="4041775" cy="4426269"/>
          </a:xfrm>
        </p:spPr>
      </p:pic>
      <p:sp>
        <p:nvSpPr>
          <p:cNvPr id="12" name="Content Placeholder 11"/>
          <p:cNvSpPr>
            <a:spLocks noGrp="1"/>
          </p:cNvSpPr>
          <p:nvPr>
            <p:ph sz="quarter" idx="18"/>
          </p:nvPr>
        </p:nvSpPr>
        <p:spPr/>
        <p:txBody>
          <a:bodyPr/>
          <a:lstStyle/>
          <a:p>
            <a:r>
              <a:rPr lang="en-US" dirty="0"/>
              <a:t>Closed loop: </a:t>
            </a:r>
            <a:br>
              <a:rPr lang="en-US" dirty="0"/>
            </a:br>
            <a:r>
              <a:rPr lang="en-US" dirty="0"/>
              <a:t>care -&gt; science -&gt; evidence</a:t>
            </a:r>
          </a:p>
          <a:p>
            <a:r>
              <a:rPr lang="en-US" dirty="0"/>
              <a:t>Central: patients and communities</a:t>
            </a:r>
          </a:p>
          <a:p>
            <a:r>
              <a:rPr lang="en-US" dirty="0"/>
              <a:t>Surrounded by: culture, incentives, and leadership</a:t>
            </a:r>
          </a:p>
        </p:txBody>
      </p:sp>
    </p:spTree>
    <p:custDataLst>
      <p:tags r:id="rId1"/>
    </p:custDataLst>
    <p:extLst>
      <p:ext uri="{BB962C8B-B14F-4D97-AF65-F5344CB8AC3E}">
        <p14:creationId xmlns:p14="http://schemas.microsoft.com/office/powerpoint/2010/main" val="225926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From Data to Information</a:t>
            </a:r>
          </a:p>
        </p:txBody>
      </p:sp>
      <p:pic>
        <p:nvPicPr>
          <p:cNvPr id="28" name="Picture Placeholder 27" descr="Multilayer graphic. Bottom layer is labeled Data, above that is Information, above that is Knowledge, and the top layer is labeled Discovery.&#10;Bottom layer is data, comprised of EHR, claims, patient-centered, environmental, genomic, etc.&#10;An arrow labeled Integration Transformation points up to the next layer.&#10;Next layer is labeled Information. It receives input from the integration transformation arrow and from two additional arrows positioned above this layer. The arrow on the left is labeled identification application. It comes out of the Knowledge layer, the personalized treatments bubble. &#10;The arrow on the right is labeled Review and Implement. It also comes out of the Knowledge layer, but from the Population health bubble.&#10;Where the three arrows meet is labeled Right information to the Right person at the Right time.&#10;The knowledge layer contains the two bubbles just mentioned, personalized treatments and population health, as well as an arrow that goes up from the Right information to the Right person at the Right time figure. The arrow is labeled Analytics processing. It points up to the top-most layer, Discovery. &#10;In the Discovery layer, it says new approaches, new tools, new health systems. The words &quot;Or another model&quot; are also in the Discovery layer, at the arrow head of the analytics processing arrow."/>
          <p:cNvPicPr>
            <a:picLocks noGrp="1" noChangeAspect="1"/>
          </p:cNvPicPr>
          <p:nvPr>
            <p:ph type="pic" sz="quarter" idx="14"/>
          </p:nvPr>
        </p:nvPicPr>
        <p:blipFill rotWithShape="1">
          <a:blip r:embed="rId4" cstate="print">
            <a:extLst>
              <a:ext uri="{28A0092B-C50C-407E-A947-70E740481C1C}">
                <a14:useLocalDpi xmlns:a14="http://schemas.microsoft.com/office/drawing/2010/main" val="0"/>
              </a:ext>
            </a:extLst>
          </a:blip>
          <a:srcRect l="-29610" r="-29610"/>
          <a:stretch/>
        </p:blipFill>
        <p:spPr/>
      </p:pic>
      <p:sp>
        <p:nvSpPr>
          <p:cNvPr id="27" name="Text Placeholder 26"/>
          <p:cNvSpPr>
            <a:spLocks noGrp="1"/>
          </p:cNvSpPr>
          <p:nvPr>
            <p:ph type="body" sz="quarter" idx="32"/>
          </p:nvPr>
        </p:nvSpPr>
        <p:spPr>
          <a:xfrm>
            <a:off x="3413761" y="6278880"/>
            <a:ext cx="1143000" cy="335280"/>
          </a:xfrm>
        </p:spPr>
        <p:txBody>
          <a:bodyPr/>
          <a:lstStyle/>
          <a:p>
            <a:r>
              <a:rPr lang="en-US" dirty="0"/>
              <a:t>Dorr, 2016</a:t>
            </a:r>
          </a:p>
        </p:txBody>
      </p:sp>
    </p:spTree>
    <p:custDataLst>
      <p:tags r:id="rId1"/>
    </p:custDataLst>
    <p:extLst>
      <p:ext uri="{BB962C8B-B14F-4D97-AF65-F5344CB8AC3E}">
        <p14:creationId xmlns:p14="http://schemas.microsoft.com/office/powerpoint/2010/main" val="425318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Needed to Start </a:t>
            </a:r>
            <a:br>
              <a:rPr lang="en-US" dirty="0"/>
            </a:br>
            <a:r>
              <a:rPr lang="en-US" dirty="0"/>
              <a:t>to Actively Learn?</a:t>
            </a:r>
          </a:p>
        </p:txBody>
      </p:sp>
      <p:sp>
        <p:nvSpPr>
          <p:cNvPr id="3" name="Content Placeholder 2"/>
          <p:cNvSpPr>
            <a:spLocks noGrp="1"/>
          </p:cNvSpPr>
          <p:nvPr>
            <p:ph sz="quarter" idx="14"/>
          </p:nvPr>
        </p:nvSpPr>
        <p:spPr/>
        <p:txBody>
          <a:bodyPr/>
          <a:lstStyle/>
          <a:p>
            <a:r>
              <a:rPr lang="en-US" dirty="0"/>
              <a:t>Foundational elements</a:t>
            </a:r>
          </a:p>
          <a:p>
            <a:r>
              <a:rPr lang="en-US" dirty="0"/>
              <a:t>Computational power</a:t>
            </a:r>
          </a:p>
          <a:p>
            <a:r>
              <a:rPr lang="en-US" dirty="0"/>
              <a:t>Connectivity</a:t>
            </a:r>
          </a:p>
          <a:p>
            <a:r>
              <a:rPr lang="en-US" dirty="0"/>
              <a:t>Human and organizational processes that are reliable and efficient</a:t>
            </a:r>
          </a:p>
          <a:p>
            <a:r>
              <a:rPr lang="en-US" dirty="0"/>
              <a:t>Collaborative teams</a:t>
            </a:r>
          </a:p>
          <a:p>
            <a:endParaRPr lang="en-US" dirty="0"/>
          </a:p>
        </p:txBody>
      </p:sp>
    </p:spTree>
    <p:custDataLst>
      <p:tags r:id="rId1"/>
    </p:custDataLst>
    <p:extLst>
      <p:ext uri="{BB962C8B-B14F-4D97-AF65-F5344CB8AC3E}">
        <p14:creationId xmlns:p14="http://schemas.microsoft.com/office/powerpoint/2010/main" val="33763645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87"/>
  <p:tag name="ELAPSEDTIME" val="108.4"/>
  <p:tag name="ANNOTATION_COUNT" val="0"/>
  <p:tag name="ARTICULATE_SLIDE_NAV" val="34"/>
  <p:tag name="ARTICULATE_SLIDE_GUID" val="6237cf7f-4212-44e3-9ffc-cee0b21830bb"/>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90"/>
  <p:tag name="ELAPSEDTIME" val="104.3"/>
  <p:tag name="ANNOTATION_COUNT" val="0"/>
  <p:tag name="ARTICULATE_SLIDE_NAV" val="36"/>
  <p:tag name="ARTICULATE_SLIDE_GUID" val="02533f51-d234-4439-86b3-ba16ee58745e"/>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pX_unitY_Lecture_Slides_Template.potx" id="{BFDE5FB8-FBB1-4F5A-B8AC-26771944143A}" vid="{3ABEC94C-E8A2-4610-93A8-5C6AB1969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Comp24_unit10a_Lecture_Slides</Template>
  <TotalTime>20948</TotalTime>
  <Words>3187</Words>
  <Application>Microsoft Office PowerPoint</Application>
  <PresentationFormat>Widescreen</PresentationFormat>
  <Paragraphs>147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Tahoma</vt:lpstr>
      <vt:lpstr>Verdana</vt:lpstr>
      <vt:lpstr>Wingdings</vt:lpstr>
      <vt:lpstr>ONC-Template-FINAL DRAFT</vt:lpstr>
      <vt:lpstr>Health Care Data Analytics</vt:lpstr>
      <vt:lpstr>Objectives</vt:lpstr>
      <vt:lpstr>What is a Learning  Health System?</vt:lpstr>
      <vt:lpstr>Why Do We Need a  Learning Health System - 1</vt:lpstr>
      <vt:lpstr>Why Do We Need a  Learning Health System - 2</vt:lpstr>
      <vt:lpstr>What Does This  Health System Look Like?</vt:lpstr>
      <vt:lpstr>What Might a Learning Health System Look Like?</vt:lpstr>
      <vt:lpstr>From Data to Information</vt:lpstr>
      <vt:lpstr>What is Needed to Start  to Actively Learn?</vt:lpstr>
      <vt:lpstr>Capabilities of a  Learning Health System</vt:lpstr>
      <vt:lpstr>Another Vision</vt:lpstr>
      <vt:lpstr>Examples of Learning Health Systems: the Green Button</vt:lpstr>
      <vt:lpstr>Examples of Learning Health Systems: Mini-Sentinel</vt:lpstr>
      <vt:lpstr>Standardized Clinical Assessment and Management Plans (SCAMPs)</vt:lpstr>
      <vt:lpstr>Data Systems for  Learning Health Systems</vt:lpstr>
      <vt:lpstr>Data System Example: OHDSI</vt:lpstr>
      <vt:lpstr>Learning Health Systems Summary</vt:lpstr>
      <vt:lpstr>Learning Health Systems References</vt:lpstr>
      <vt:lpstr>Health Care Data Analytics Learning Health Systems</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8, Health Care Data Analytics</dc:title>
  <dc:subject>Learning Health Systems: Lecture Slides</dc:subject>
  <dc:creator>U.S. Department of Health and Human Services, Office of the National Coordinator for Health Information Technology</dc:creator>
  <cp:keywords>Health IT, Health IT Curriculum, Data Analytics, Health Care, Health Care Data Analytics, Learning Health Systems</cp:keywords>
  <cp:lastModifiedBy>Jubayer Hossain</cp:lastModifiedBy>
  <cp:revision>214</cp:revision>
  <cp:lastPrinted>2016-04-30T23:31:52Z</cp:lastPrinted>
  <dcterms:created xsi:type="dcterms:W3CDTF">2016-04-29T18:43:41Z</dcterms:created>
  <dcterms:modified xsi:type="dcterms:W3CDTF">2024-01-02T18:26:02Z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CB699896-F158-4648-B995-1794998A9784</vt:lpwstr>
  </property>
  <property fmtid="{D5CDD505-2E9C-101B-9397-08002B2CF9AE}" pid="3" name="ArticulatePath">
    <vt:lpwstr>Presentation1</vt:lpwstr>
  </property>
  <property fmtid="{D5CDD505-2E9C-101B-9397-08002B2CF9AE}" pid="4" name="Language">
    <vt:lpwstr>English</vt:lpwstr>
  </property>
</Properties>
</file>