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12" autoAdjust="0"/>
    <p:restoredTop sz="0" autoAdjust="0"/>
  </p:normalViewPr>
  <p:slideViewPr>
    <p:cSldViewPr snapToGrid="0">
      <p:cViewPr varScale="1">
        <p:scale>
          <a:sx n="111" d="100"/>
          <a:sy n="111" d="100"/>
        </p:scale>
        <p:origin x="972" y="96"/>
      </p:cViewPr>
      <p:guideLst>
        <p:guide orient="horz" pos="2160"/>
        <p:guide pos="3840"/>
        <p:guide orient="horz" pos="3888"/>
        <p:guide orient="horz" pos="1008"/>
        <p:guide pos="3833"/>
      </p:guideLst>
    </p:cSldViewPr>
  </p:slideViewPr>
  <p:outlineViewPr>
    <p:cViewPr>
      <p:scale>
        <a:sx n="33" d="100"/>
        <a:sy n="33" d="100"/>
      </p:scale>
      <p:origin x="0" y="-159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dirty="0">
                <a:solidFill>
                  <a:schemeClr val="tx1"/>
                </a:solidFill>
                <a:effectLst/>
                <a:latin typeface="Arial" pitchFamily="34" charset="0"/>
                <a:ea typeface="+mn-ea"/>
                <a:cs typeface="Arial" pitchFamily="34" charset="0"/>
              </a:rPr>
              <a:t>There is also a similar story to be told in terms of patients and health consumers. There are a growing number of high quality e-health interventions and they offer significant promise to bridge the digital divide, to reach out to users who are normally disenfranchised by such systems.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However, problems associated with usability and inadequate designs are likely to present significant problems for this population.  These problems disproportionately affect lower computer literacy users.  Similarly, patients suffering from chronic illness and older adults have special needs and they are also more susceptible to usability problems.  The net effect of such interventions could be to further exacerbate the digital divide and possibly even increase health disparities. This would be a very unfortunate turn of events.</a:t>
            </a:r>
          </a:p>
          <a:p>
            <a:endParaRPr lang="en-US" altLang="en-US" dirty="0"/>
          </a:p>
        </p:txBody>
      </p:sp>
      <p:sp>
        <p:nvSpPr>
          <p:cNvPr id="4506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4506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96CB84-0D1F-4056-9A2E-60BDF8EBC4BC}" type="slidenum">
              <a:rPr lang="en-US" altLang="en-US"/>
              <a:pPr eaLnBrk="1" hangingPunct="1"/>
              <a:t>10</a:t>
            </a:fld>
            <a:endParaRPr lang="en-US" altLang="en-US"/>
          </a:p>
        </p:txBody>
      </p:sp>
    </p:spTree>
    <p:extLst>
      <p:ext uri="{BB962C8B-B14F-4D97-AF65-F5344CB8AC3E}">
        <p14:creationId xmlns:p14="http://schemas.microsoft.com/office/powerpoint/2010/main" val="348729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So given all this, if we are looking at usability of data analytics or other systems, how do we evaluate usability? Today we are going to talk about a few different usability evaluation methods.  Ethnographic observations refer to observing users in the real world as they perform computing tasks. Controlled cognitive experiments may be employed to investigate how a given system impacts or transforms human performance.  These are conducted in laboratory settings. </a:t>
            </a:r>
          </a:p>
          <a:p>
            <a:endParaRPr lang="en-US" altLang="en-US" dirty="0"/>
          </a:p>
        </p:txBody>
      </p:sp>
      <p:sp>
        <p:nvSpPr>
          <p:cNvPr id="4608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4608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FE38C2-0F7D-45F3-8256-AB1774E308E9}" type="slidenum">
              <a:rPr lang="en-US" altLang="en-US"/>
              <a:pPr eaLnBrk="1" hangingPunct="1"/>
              <a:t>11</a:t>
            </a:fld>
            <a:endParaRPr lang="en-US" altLang="en-US"/>
          </a:p>
        </p:txBody>
      </p:sp>
    </p:spTree>
    <p:extLst>
      <p:ext uri="{BB962C8B-B14F-4D97-AF65-F5344CB8AC3E}">
        <p14:creationId xmlns:p14="http://schemas.microsoft.com/office/powerpoint/2010/main" val="21665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a:solidFill>
                  <a:schemeClr val="tx1"/>
                </a:solidFill>
                <a:effectLst/>
                <a:latin typeface="Arial" pitchFamily="34" charset="0"/>
                <a:ea typeface="+mn-ea"/>
                <a:cs typeface="Arial" pitchFamily="34" charset="0"/>
              </a:rPr>
              <a:t>There is another way to represent usability methods. It is easier to think of five larger classes or types of methods that can be further sub-divided into a range of methods. We’ll talk a little bit about the first four classes of methods namely, interviews, questionnaires, usability inspection and usability testing. So interviews and focus groups are where we’re talking to people in either a semi-structured or structured setting, trying to find out their feelings about whatever it is we are interviewing them about. Usability inspection involves a cognitive walkthrough and heuristic evaluation; we’ll talk a little bit more about that. The usability testing involves laboratory testing or field testing. And questionnaires and surveys generally use a Likert scale or some other type of ranking scale to elicit opinions about the item that we are assessing. And as we said previously, the observations are just what we observe with someone when they are trying to use a system.</a:t>
            </a:r>
            <a:endParaRPr lang="en-US" sz="1000" kern="1200" dirty="0">
              <a:solidFill>
                <a:schemeClr val="tx1"/>
              </a:solidFill>
              <a:effectLst/>
              <a:latin typeface="Arial" pitchFamily="34" charset="0"/>
              <a:ea typeface="+mn-ea"/>
              <a:cs typeface="Arial" pitchFamily="34" charset="0"/>
            </a:endParaRPr>
          </a:p>
          <a:p>
            <a:endParaRPr lang="en-US" altLang="en-US" dirty="0"/>
          </a:p>
        </p:txBody>
      </p:sp>
      <p:sp>
        <p:nvSpPr>
          <p:cNvPr id="47108"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4710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E2B058-46E7-44CA-9E62-CF2D35DF72E3}" type="slidenum">
              <a:rPr lang="en-US" altLang="en-US"/>
              <a:pPr eaLnBrk="1" hangingPunct="1"/>
              <a:t>12</a:t>
            </a:fld>
            <a:endParaRPr lang="en-US" altLang="en-US"/>
          </a:p>
        </p:txBody>
      </p:sp>
    </p:spTree>
    <p:extLst>
      <p:ext uri="{BB962C8B-B14F-4D97-AF65-F5344CB8AC3E}">
        <p14:creationId xmlns:p14="http://schemas.microsoft.com/office/powerpoint/2010/main" val="3927108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a:solidFill>
                  <a:schemeClr val="tx1"/>
                </a:solidFill>
                <a:effectLst/>
                <a:latin typeface="Arial" pitchFamily="34" charset="0"/>
                <a:ea typeface="+mn-ea"/>
                <a:cs typeface="Arial" pitchFamily="34" charset="0"/>
              </a:rPr>
              <a:t>So what do we evaluate for when we are evaluating? Nielsen articulated a set of very general and broadly applicable heuristics. Visibility of system status refers to how easily one can determine the state of the system at a given moment in time. For example, if you just clicked on a link on a webpage and it’s taking a long time to load, you should be able to tell whether the server is slow or overloaded or whether the page is no longer accessible. In most cases, you simply don’t know what is going on. </a:t>
            </a:r>
            <a:endParaRPr lang="en-US" sz="1000" kern="1200" dirty="0">
              <a:solidFill>
                <a:schemeClr val="tx1"/>
              </a:solidFill>
              <a:effectLst/>
              <a:latin typeface="Arial" pitchFamily="34" charset="0"/>
              <a:ea typeface="+mn-ea"/>
              <a:cs typeface="Arial" pitchFamily="34" charset="0"/>
            </a:endParaRPr>
          </a:p>
          <a:p>
            <a:r>
              <a:rPr lang="x-none" sz="1000" kern="1200">
                <a:solidFill>
                  <a:schemeClr val="tx1"/>
                </a:solidFill>
                <a:effectLst/>
                <a:latin typeface="Arial" pitchFamily="34" charset="0"/>
                <a:ea typeface="+mn-ea"/>
                <a:cs typeface="Arial" pitchFamily="34" charset="0"/>
              </a:rPr>
              <a:t>A match between the system and the real world suggests that the system should speak the users’ language using words, phrases and concepts familiar to the user rather than system-oriented speak. And this was covered in the unit on “Displaying Our Data.”  It should also follow real world conventions; for example you expect a button to be pressed sand a scroll bar to slide up and down to take a very simple case. </a:t>
            </a:r>
            <a:endParaRPr lang="en-US" sz="1000" kern="1200" dirty="0">
              <a:solidFill>
                <a:schemeClr val="tx1"/>
              </a:solidFill>
              <a:effectLst/>
              <a:latin typeface="Arial" pitchFamily="34" charset="0"/>
              <a:ea typeface="+mn-ea"/>
              <a:cs typeface="Arial" pitchFamily="34" charset="0"/>
            </a:endParaRPr>
          </a:p>
          <a:p>
            <a:r>
              <a:rPr lang="x-none" sz="1000" kern="1200">
                <a:solidFill>
                  <a:schemeClr val="tx1"/>
                </a:solidFill>
                <a:effectLst/>
                <a:latin typeface="Arial" pitchFamily="34" charset="0"/>
                <a:ea typeface="+mn-ea"/>
                <a:cs typeface="Arial" pitchFamily="34" charset="0"/>
              </a:rPr>
              <a:t>Minimizing memory load suggests that a user should not have to memorize complex command sequences to use an application. A system that provides multiple clues and texts or icons to guide the user will diminish memory load. When memory load is reduced, a user can devote more of their energy to the task at hand.  This is very important when clinicians are interacting with clinical information systems. Their energy should be devoted to tasks and activities that facilitate patient care rather than having to negotiate the vagaries of a clunky display. Errors are inevitable but a good system should allow a user to recover from an error without the risk of disastrous consequences, such as loss of data. </a:t>
            </a:r>
            <a:endParaRPr lang="en-US" sz="1000" kern="1200" dirty="0">
              <a:solidFill>
                <a:schemeClr val="tx1"/>
              </a:solidFill>
              <a:effectLst/>
              <a:latin typeface="Arial" pitchFamily="34" charset="0"/>
              <a:ea typeface="+mn-ea"/>
              <a:cs typeface="Arial" pitchFamily="34" charset="0"/>
            </a:endParaRPr>
          </a:p>
          <a:p>
            <a:r>
              <a:rPr lang="x-none" sz="1000" kern="1200">
                <a:solidFill>
                  <a:schemeClr val="tx1"/>
                </a:solidFill>
                <a:effectLst/>
                <a:latin typeface="Arial" pitchFamily="34" charset="0"/>
                <a:ea typeface="+mn-ea"/>
                <a:cs typeface="Arial" pitchFamily="34" charset="0"/>
              </a:rPr>
              <a:t>Consistency and standards refer to the fact that a system should adhere to widely acceptable standards and there should be a measure of consistency across all display and modules within a given system.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Finally, an application that motivates users and is engaging and pleasurable to use will likely be more widely adopted than one that is not. </a:t>
            </a:r>
          </a:p>
          <a:p>
            <a:endParaRPr lang="en-US" altLang="en-US" dirty="0"/>
          </a:p>
        </p:txBody>
      </p:sp>
      <p:sp>
        <p:nvSpPr>
          <p:cNvPr id="6144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144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46426C-D57C-4BE3-80D8-A06922BDF3FE}" type="slidenum">
              <a:rPr lang="en-US" altLang="en-US"/>
              <a:pPr eaLnBrk="1" hangingPunct="1"/>
              <a:t>13</a:t>
            </a:fld>
            <a:endParaRPr lang="en-US" altLang="en-US"/>
          </a:p>
        </p:txBody>
      </p:sp>
    </p:spTree>
    <p:extLst>
      <p:ext uri="{BB962C8B-B14F-4D97-AF65-F5344CB8AC3E}">
        <p14:creationId xmlns:p14="http://schemas.microsoft.com/office/powerpoint/2010/main" val="62545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Some researchers have taken Nielsen’s Heuristics and tried to make it more specific or tailored to a particular context.  The heuristics proposed by Gerhardt-</a:t>
            </a:r>
            <a:r>
              <a:rPr lang="en-US" sz="1000" kern="1200" dirty="0" err="1">
                <a:solidFill>
                  <a:schemeClr val="tx1"/>
                </a:solidFill>
                <a:effectLst/>
                <a:latin typeface="Arial" pitchFamily="34" charset="0"/>
                <a:ea typeface="+mn-ea"/>
                <a:cs typeface="Arial" pitchFamily="34" charset="0"/>
              </a:rPr>
              <a:t>Powals</a:t>
            </a:r>
            <a:r>
              <a:rPr lang="en-US" sz="1000" kern="1200" dirty="0">
                <a:solidFill>
                  <a:schemeClr val="tx1"/>
                </a:solidFill>
                <a:effectLst/>
                <a:latin typeface="Arial" pitchFamily="34" charset="0"/>
                <a:ea typeface="+mn-ea"/>
                <a:cs typeface="Arial" pitchFamily="34" charset="0"/>
              </a:rPr>
              <a:t> is focused on judging a system in terms of how much energy expenditure is necessary to perform a set of tasks. And as you can see here, they’re talking about displaying data in a clear and obvious manner, bringing together lower level data to a higher-level summation. These are principles that are very important in terms of data analytics. </a:t>
            </a:r>
          </a:p>
          <a:p>
            <a:endParaRPr lang="en-US" altLang="en-US" dirty="0"/>
          </a:p>
        </p:txBody>
      </p:sp>
      <p:sp>
        <p:nvSpPr>
          <p:cNvPr id="62468"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246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80A05-84F0-42B2-A5A4-27A5E9032068}" type="slidenum">
              <a:rPr lang="en-US" altLang="en-US"/>
              <a:pPr eaLnBrk="1" hangingPunct="1"/>
              <a:t>14</a:t>
            </a:fld>
            <a:endParaRPr lang="en-US" altLang="en-US"/>
          </a:p>
        </p:txBody>
      </p:sp>
    </p:spTree>
    <p:extLst>
      <p:ext uri="{BB962C8B-B14F-4D97-AF65-F5344CB8AC3E}">
        <p14:creationId xmlns:p14="http://schemas.microsoft.com/office/powerpoint/2010/main" val="28915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Gerhardt-</a:t>
            </a:r>
            <a:r>
              <a:rPr lang="en-US" sz="1000" kern="1200" dirty="0" err="1">
                <a:solidFill>
                  <a:schemeClr val="tx1"/>
                </a:solidFill>
                <a:effectLst/>
                <a:latin typeface="Arial" pitchFamily="34" charset="0"/>
                <a:ea typeface="+mn-ea"/>
                <a:cs typeface="Arial" pitchFamily="34" charset="0"/>
              </a:rPr>
              <a:t>Powals</a:t>
            </a:r>
            <a:r>
              <a:rPr lang="en-US" sz="1000" kern="1200" dirty="0">
                <a:solidFill>
                  <a:schemeClr val="tx1"/>
                </a:solidFill>
                <a:effectLst/>
                <a:latin typeface="Arial" pitchFamily="34" charset="0"/>
                <a:ea typeface="+mn-ea"/>
                <a:cs typeface="Arial" pitchFamily="34" charset="0"/>
              </a:rPr>
              <a:t> also suggested heuristics for grouping items effectively to reduce search and minimizing cognitive load by aggregating lower level data into summaries. Incidentally, there are several ongoing efforts to introduce summaries to aggregate patient data and electronic health records. This can save unnecessary search time for sifting through different electronic documents such as lab reports to find the information of interest.</a:t>
            </a:r>
          </a:p>
          <a:p>
            <a:endParaRPr lang="en-US" altLang="en-US" dirty="0"/>
          </a:p>
        </p:txBody>
      </p:sp>
      <p:sp>
        <p:nvSpPr>
          <p:cNvPr id="6349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349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FEB6AB-5DEE-4496-965C-91EFDD04647D}" type="slidenum">
              <a:rPr lang="en-US" altLang="en-US"/>
              <a:pPr eaLnBrk="1" hangingPunct="1"/>
              <a:t>15</a:t>
            </a:fld>
            <a:endParaRPr lang="en-US" altLang="en-US"/>
          </a:p>
        </p:txBody>
      </p:sp>
    </p:spTree>
    <p:extLst>
      <p:ext uri="{BB962C8B-B14F-4D97-AF65-F5344CB8AC3E}">
        <p14:creationId xmlns:p14="http://schemas.microsoft.com/office/powerpoint/2010/main" val="2802024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a:solidFill>
                  <a:schemeClr val="tx1"/>
                </a:solidFill>
                <a:effectLst/>
                <a:latin typeface="Arial" pitchFamily="34" charset="0"/>
                <a:ea typeface="+mn-ea"/>
                <a:cs typeface="Arial" pitchFamily="34" charset="0"/>
              </a:rPr>
              <a:t>The problem-severity scale was developed by Nielsen to be used with the heuristic evaluation. It is an excellent tool that can be used with any usability evaluation method. Rating the severity of problems is a very important step in usability analysis. The severity is a combination of three factors, the frequency with which a problem occurs, the impact of the problem and problem persistence i.e. Does it quickly go away or is the problem a constant irritant?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The rating scale ranges from a cosmetic problem that is not going to be prioritized to a usability catastrophe, the latter needs to be fixed immediately because it could cause clinicians immense frustration. In Health Information Systems, the wrong display could even result in patient harm. </a:t>
            </a:r>
          </a:p>
          <a:p>
            <a:endParaRPr lang="en-US" altLang="en-US" dirty="0"/>
          </a:p>
        </p:txBody>
      </p:sp>
      <p:sp>
        <p:nvSpPr>
          <p:cNvPr id="6554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554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9890D8-0294-4A0F-9396-49AB1A09236F}" type="slidenum">
              <a:rPr lang="en-US" altLang="en-US"/>
              <a:pPr eaLnBrk="1" hangingPunct="1"/>
              <a:t>16</a:t>
            </a:fld>
            <a:endParaRPr lang="en-US" altLang="en-US"/>
          </a:p>
        </p:txBody>
      </p:sp>
    </p:spTree>
    <p:extLst>
      <p:ext uri="{BB962C8B-B14F-4D97-AF65-F5344CB8AC3E}">
        <p14:creationId xmlns:p14="http://schemas.microsoft.com/office/powerpoint/2010/main" val="164178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a:solidFill>
                  <a:schemeClr val="tx1"/>
                </a:solidFill>
                <a:effectLst/>
                <a:latin typeface="Arial" pitchFamily="34" charset="0"/>
                <a:ea typeface="+mn-ea"/>
                <a:cs typeface="Arial" pitchFamily="34" charset="0"/>
              </a:rPr>
              <a:t>Finally to usability testing, this is widely believed to be the gold standard for usability evaluation. The usability inspection method involves the judgement and speculation of analysts. Interviews, focus groups and questionnaires are either subjective or involve some form of reporting. Usability testing provides hardcore evidence as to the nature of difficulties that users encounter when interacting with a system.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All of the evaluation methods are useful.  In addition, usability testing is the most time-consuming and costly of all the methods. </a:t>
            </a:r>
          </a:p>
          <a:p>
            <a:endParaRPr lang="en-US" altLang="en-US" dirty="0"/>
          </a:p>
        </p:txBody>
      </p:sp>
      <p:sp>
        <p:nvSpPr>
          <p:cNvPr id="59396"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593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9E5E7F-88E2-4AB4-93C9-05804CC552CA}" type="slidenum">
              <a:rPr lang="en-US" altLang="en-US"/>
              <a:pPr eaLnBrk="1" hangingPunct="1"/>
              <a:t>17</a:t>
            </a:fld>
            <a:endParaRPr lang="en-US" altLang="en-US"/>
          </a:p>
        </p:txBody>
      </p:sp>
    </p:spTree>
    <p:extLst>
      <p:ext uri="{BB962C8B-B14F-4D97-AF65-F5344CB8AC3E}">
        <p14:creationId xmlns:p14="http://schemas.microsoft.com/office/powerpoint/2010/main" val="329057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think aloud protocol is a method broadly used in cognitive research as well as in usability testing. The user is asked to verbalize his or her thoughts while examining a data display. They are expected to report the contents of their working memory, basically whatever comes to mind as they examine the display. The user is discouraged from engaging in self-analysis, for example commenting on their strategies.  The session is audio and or video recorded, the transcript of the think-aloud protocol is coordinated with video analysis and provides a rather complete picture characterizing the nature of the interaction. </a:t>
            </a:r>
          </a:p>
          <a:p>
            <a:endParaRPr lang="en-US" altLang="en-US" dirty="0"/>
          </a:p>
        </p:txBody>
      </p:sp>
      <p:sp>
        <p:nvSpPr>
          <p:cNvPr id="6042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042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F4A02A-0485-4922-8BD3-F047EF38F5AB}" type="slidenum">
              <a:rPr lang="en-US" altLang="en-US"/>
              <a:pPr eaLnBrk="1" hangingPunct="1"/>
              <a:t>18</a:t>
            </a:fld>
            <a:endParaRPr lang="en-US" altLang="en-US"/>
          </a:p>
        </p:txBody>
      </p:sp>
    </p:spTree>
    <p:extLst>
      <p:ext uri="{BB962C8B-B14F-4D97-AF65-F5344CB8AC3E}">
        <p14:creationId xmlns:p14="http://schemas.microsoft.com/office/powerpoint/2010/main" val="3322229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Most usability studies are conducted in a lab setting. Sometimes that’s just an office of an investigator. Field usability testing can be rather challenging but very informative. You can study users in their naturalistic setting, whether it’s in a clinic or in a patient’s home.</a:t>
            </a:r>
          </a:p>
          <a:p>
            <a:endParaRPr lang="en-US" altLang="en-US" dirty="0"/>
          </a:p>
        </p:txBody>
      </p:sp>
      <p:sp>
        <p:nvSpPr>
          <p:cNvPr id="64516"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451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DAE521-2305-4F41-8B8F-9E4F6BEA0C14}" type="slidenum">
              <a:rPr lang="en-US" altLang="en-US"/>
              <a:pPr eaLnBrk="1" hangingPunct="1"/>
              <a:t>19</a:t>
            </a:fld>
            <a:endParaRPr lang="en-US" altLang="en-US"/>
          </a:p>
        </p:txBody>
      </p:sp>
    </p:spTree>
    <p:extLst>
      <p:ext uri="{BB962C8B-B14F-4D97-AF65-F5344CB8AC3E}">
        <p14:creationId xmlns:p14="http://schemas.microsoft.com/office/powerpoint/2010/main" val="208499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a:solidFill>
                  <a:schemeClr val="tx1"/>
                </a:solidFill>
                <a:effectLst/>
                <a:latin typeface="Arial" pitchFamily="34" charset="0"/>
                <a:ea typeface="+mn-ea"/>
                <a:cs typeface="Arial" pitchFamily="34" charset="0"/>
              </a:rPr>
              <a:t>The objectives for this unit are to:</a:t>
            </a:r>
            <a:endParaRPr lang="en-US" sz="1000" kern="1200" dirty="0">
              <a:solidFill>
                <a:schemeClr val="tx1"/>
              </a:solidFill>
              <a:effectLst/>
              <a:latin typeface="Arial" pitchFamily="34" charset="0"/>
              <a:ea typeface="+mn-ea"/>
              <a:cs typeface="Arial" pitchFamily="34" charset="0"/>
            </a:endParaRPr>
          </a:p>
          <a:p>
            <a:pPr lvl="0"/>
            <a:r>
              <a:rPr lang="x-none" sz="1000" kern="1200">
                <a:solidFill>
                  <a:schemeClr val="tx1"/>
                </a:solidFill>
                <a:effectLst/>
                <a:latin typeface="Arial" pitchFamily="34" charset="0"/>
                <a:ea typeface="+mn-ea"/>
                <a:cs typeface="Arial" pitchFamily="34" charset="0"/>
              </a:rPr>
              <a:t>Discuss the different threats to Health Information Systems Usability</a:t>
            </a:r>
            <a:endParaRPr lang="en-US" sz="1000" kern="1200" dirty="0">
              <a:solidFill>
                <a:schemeClr val="tx1"/>
              </a:solidFill>
              <a:effectLst/>
              <a:latin typeface="Arial" pitchFamily="34" charset="0"/>
              <a:ea typeface="+mn-ea"/>
              <a:cs typeface="Arial" pitchFamily="34" charset="0"/>
            </a:endParaRPr>
          </a:p>
          <a:p>
            <a:pPr lvl="0"/>
            <a:r>
              <a:rPr lang="en-US" sz="1000" kern="1200" dirty="0">
                <a:solidFill>
                  <a:schemeClr val="tx1"/>
                </a:solidFill>
                <a:effectLst/>
                <a:latin typeface="Arial" pitchFamily="34" charset="0"/>
                <a:ea typeface="+mn-ea"/>
                <a:cs typeface="Arial" pitchFamily="34" charset="0"/>
              </a:rPr>
              <a:t>Determine a plausible analysis given a usability concern.</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2972749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Readability in data analytics is very important; it ensures that users can scan interfaces quickly with good comprehension, an important factor for clinicians or patients under time pressures.  Systems must respect users’ settings for font size or color to accommodate those with visual impairments.  Sans serif fonts are most readable on a computer screen and black on white is generally most readable. Contrast and fading should be used appropriately. </a:t>
            </a:r>
          </a:p>
          <a:p>
            <a:endParaRPr lang="en-US" altLang="en-US" dirty="0"/>
          </a:p>
        </p:txBody>
      </p:sp>
      <p:sp>
        <p:nvSpPr>
          <p:cNvPr id="8602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8602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84EE2C-8B75-444B-8405-5C4E7AE84EB5}" type="slidenum">
              <a:rPr lang="en-US" altLang="en-US"/>
              <a:pPr eaLnBrk="1" hangingPunct="1"/>
              <a:t>20</a:t>
            </a:fld>
            <a:endParaRPr lang="en-US" altLang="en-US"/>
          </a:p>
        </p:txBody>
      </p:sp>
    </p:spTree>
    <p:extLst>
      <p:ext uri="{BB962C8B-B14F-4D97-AF65-F5344CB8AC3E}">
        <p14:creationId xmlns:p14="http://schemas.microsoft.com/office/powerpoint/2010/main" val="544321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a:solidFill>
                  <a:schemeClr val="tx1"/>
                </a:solidFill>
                <a:effectLst/>
                <a:latin typeface="Arial" pitchFamily="34" charset="0"/>
                <a:ea typeface="+mn-ea"/>
                <a:cs typeface="Arial" pitchFamily="34" charset="0"/>
              </a:rPr>
              <a:t>It can be important to use color to convey meaning following conventions common in the United States. Consistency of colors assigned to meanings must also be part of the design. Colors for decoration should be limited to logos and similar branding aspects of design.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It is important to note that many people are color blind and confuse red and green and blue and yellow, so secondary methods of showing the same meaning should be used.  For example, text highlighted in color can also be underlined for emphasis. Hatch marks or other field techniques can be used to show differences between regions. One practice is to print interfaces in grayscale to ensure that areas distinguished by color are intelligible without it. </a:t>
            </a:r>
          </a:p>
          <a:p>
            <a:endParaRPr lang="en-US" altLang="en-US" dirty="0"/>
          </a:p>
        </p:txBody>
      </p:sp>
      <p:sp>
        <p:nvSpPr>
          <p:cNvPr id="8397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8397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3FB185-0501-40DD-8D7E-BE10CFBC042C}" type="slidenum">
              <a:rPr lang="en-US" altLang="en-US"/>
              <a:pPr eaLnBrk="1" hangingPunct="1"/>
              <a:t>21</a:t>
            </a:fld>
            <a:endParaRPr lang="en-US" altLang="en-US"/>
          </a:p>
        </p:txBody>
      </p:sp>
    </p:spTree>
    <p:extLst>
      <p:ext uri="{BB962C8B-B14F-4D97-AF65-F5344CB8AC3E}">
        <p14:creationId xmlns:p14="http://schemas.microsoft.com/office/powerpoint/2010/main" val="2650937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So let’s examine some examples of poor design and then hopefully some better. So this particular display is taken from data that was used in unit two of this component. When we look at this, it can be difficult to tell what’s going on with this. So this is the 2012 Death Rate For Males but what death rate? And what are the actual numbers? And how do we tell what’s going on with this? The colors in this are very odd with the black background could make it very difficult to see this especially if you were colorblind. So this could be a very difficult display for a data analytics result.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a:p>
        </p:txBody>
      </p:sp>
    </p:spTree>
    <p:extLst>
      <p:ext uri="{BB962C8B-B14F-4D97-AF65-F5344CB8AC3E}">
        <p14:creationId xmlns:p14="http://schemas.microsoft.com/office/powerpoint/2010/main" val="671342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This one is somewhat better, as you can see it tends to use a lighter background, the title is clearer, it’s the 2012 Motor Vehicle Occupant Death Rate For Males and you can see that a field is used for the bars making it easier to determine whether the numbers are. This display could be improved if you actually included the numbers at the end of the bars.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 there are many ways to do a display and many ways to improve a display.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a:p>
        </p:txBody>
      </p:sp>
    </p:spTree>
    <p:extLst>
      <p:ext uri="{BB962C8B-B14F-4D97-AF65-F5344CB8AC3E}">
        <p14:creationId xmlns:p14="http://schemas.microsoft.com/office/powerpoint/2010/main" val="376581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dirty="0">
                <a:solidFill>
                  <a:schemeClr val="tx1"/>
                </a:solidFill>
                <a:effectLst/>
                <a:latin typeface="Arial" pitchFamily="34" charset="0"/>
                <a:ea typeface="+mn-ea"/>
                <a:cs typeface="Arial" pitchFamily="34" charset="0"/>
              </a:rPr>
              <a:t>We have this one which has the same information presented graphically as well as in table form.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On the top is a table showing the patient’s </a:t>
            </a:r>
            <a:r>
              <a:rPr lang="en-US" sz="1000" kern="1200" dirty="0" err="1">
                <a:solidFill>
                  <a:schemeClr val="tx1"/>
                </a:solidFill>
                <a:effectLst/>
                <a:latin typeface="Arial" pitchFamily="34" charset="0"/>
                <a:ea typeface="+mn-ea"/>
                <a:cs typeface="Arial" pitchFamily="34" charset="0"/>
              </a:rPr>
              <a:t>creatinine</a:t>
            </a:r>
            <a:r>
              <a:rPr lang="en-US" sz="1000" kern="1200" dirty="0">
                <a:solidFill>
                  <a:schemeClr val="tx1"/>
                </a:solidFill>
                <a:effectLst/>
                <a:latin typeface="Arial" pitchFamily="34" charset="0"/>
                <a:ea typeface="+mn-ea"/>
                <a:cs typeface="Arial" pitchFamily="34" charset="0"/>
              </a:rPr>
              <a:t> values and renal function over several years. On the bottom are the same values graphed, allowing one to see patterns at a glance. And this is why visual display with data is often so important. </a:t>
            </a:r>
          </a:p>
          <a:p>
            <a:endParaRPr lang="en-US" altLang="en-US" dirty="0"/>
          </a:p>
        </p:txBody>
      </p:sp>
      <p:sp>
        <p:nvSpPr>
          <p:cNvPr id="7168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7168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CB5A86-AD8E-40F4-86FC-F8D1EA3014A3}" type="slidenum">
              <a:rPr lang="en-US" altLang="en-US"/>
              <a:pPr eaLnBrk="1" hangingPunct="1"/>
              <a:t>24</a:t>
            </a:fld>
            <a:endParaRPr lang="en-US" altLang="en-US"/>
          </a:p>
        </p:txBody>
      </p:sp>
    </p:spTree>
    <p:extLst>
      <p:ext uri="{BB962C8B-B14F-4D97-AF65-F5344CB8AC3E}">
        <p14:creationId xmlns:p14="http://schemas.microsoft.com/office/powerpoint/2010/main" val="2690922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concludes </a:t>
            </a:r>
            <a:r>
              <a:rPr lang="x-none" sz="1000" kern="1200" dirty="0">
                <a:solidFill>
                  <a:schemeClr val="tx1"/>
                </a:solidFill>
                <a:effectLst/>
                <a:latin typeface="Arial" pitchFamily="34" charset="0"/>
                <a:ea typeface="+mn-ea"/>
                <a:cs typeface="Arial" pitchFamily="34" charset="0"/>
              </a:rPr>
              <a:t>Component 24, Working with Health IT Systems, Unit 9, Usability</a:t>
            </a:r>
            <a:r>
              <a:rPr lang="en-US" sz="1000" kern="1200" dirty="0">
                <a:solidFill>
                  <a:schemeClr val="tx1"/>
                </a:solidFill>
                <a:effectLst/>
                <a:latin typeface="Arial" pitchFamily="34" charset="0"/>
                <a:ea typeface="+mn-ea"/>
                <a:cs typeface="Arial" pitchFamily="34" charset="0"/>
              </a:rPr>
              <a:t>.</a:t>
            </a:r>
          </a:p>
          <a:p>
            <a:endParaRPr lang="en-US" sz="1000" kern="1200">
              <a:solidFill>
                <a:schemeClr val="tx1"/>
              </a:solidFill>
              <a:effectLst/>
              <a:latin typeface="Arial" pitchFamily="34" charset="0"/>
              <a:ea typeface="+mn-ea"/>
              <a:cs typeface="Arial" pitchFamily="34" charset="0"/>
            </a:endParaRPr>
          </a:p>
          <a:p>
            <a:r>
              <a:rPr lang="x-none" sz="1000" kern="1200">
                <a:solidFill>
                  <a:schemeClr val="tx1"/>
                </a:solidFill>
                <a:effectLst/>
                <a:latin typeface="Arial" pitchFamily="34" charset="0"/>
                <a:ea typeface="+mn-ea"/>
                <a:cs typeface="Arial" pitchFamily="34" charset="0"/>
              </a:rPr>
              <a:t>In </a:t>
            </a:r>
            <a:r>
              <a:rPr lang="x-none" sz="1000" kern="1200" dirty="0">
                <a:solidFill>
                  <a:schemeClr val="tx1"/>
                </a:solidFill>
                <a:effectLst/>
                <a:latin typeface="Arial" pitchFamily="34" charset="0"/>
                <a:ea typeface="+mn-ea"/>
                <a:cs typeface="Arial" pitchFamily="34" charset="0"/>
              </a:rPr>
              <a:t>summary, usability for data analytics is similar to usability for other areas of health information technology and it can be very important for true information understanding. </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Determining the true usability of information can be a very complex undertaken.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Presenting the information so that it minimizes cognitive load requires the use of basic readability and information formatting principles.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a:p>
        </p:txBody>
      </p:sp>
    </p:spTree>
    <p:extLst>
      <p:ext uri="{BB962C8B-B14F-4D97-AF65-F5344CB8AC3E}">
        <p14:creationId xmlns:p14="http://schemas.microsoft.com/office/powerpoint/2010/main" val="4233331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a:p>
        </p:txBody>
      </p:sp>
    </p:spTree>
    <p:extLst>
      <p:ext uri="{BB962C8B-B14F-4D97-AF65-F5344CB8AC3E}">
        <p14:creationId xmlns:p14="http://schemas.microsoft.com/office/powerpoint/2010/main" val="2876069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a:p>
        </p:txBody>
      </p:sp>
    </p:spTree>
    <p:extLst>
      <p:ext uri="{BB962C8B-B14F-4D97-AF65-F5344CB8AC3E}">
        <p14:creationId xmlns:p14="http://schemas.microsoft.com/office/powerpoint/2010/main" val="345093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a:solidFill>
                  <a:schemeClr val="tx1"/>
                </a:solidFill>
                <a:effectLst/>
                <a:latin typeface="Arial" pitchFamily="34" charset="0"/>
                <a:ea typeface="+mn-ea"/>
                <a:cs typeface="Arial" pitchFamily="34" charset="0"/>
              </a:rPr>
              <a:t>Before we can discuss usability reasonably, we need to determine a definition for usability. According to Webster’s Dictionary, usability is the effectiveness, efficiency, and satisfaction with which users can achieve tasks in a particular environment.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 for the purposes of this unit, we’re going to focus on human factors and less on human-computer interactions, because we’re really concerned with usability around data analytics.</a:t>
            </a:r>
          </a:p>
        </p:txBody>
      </p:sp>
      <p:sp>
        <p:nvSpPr>
          <p:cNvPr id="4" name="Slide Number Placeholder 3"/>
          <p:cNvSpPr>
            <a:spLocks noGrp="1"/>
          </p:cNvSpPr>
          <p:nvPr>
            <p:ph type="sldNum" sz="quarter" idx="10"/>
          </p:nvPr>
        </p:nvSpPr>
        <p:spPr/>
        <p:txBody>
          <a:bodyPr/>
          <a:lstStyle/>
          <a:p>
            <a:fld id="{37750066-D30B-4A3B-8AA1-B3B63084E047}" type="slidenum">
              <a:rPr lang="en-US" smtClean="0"/>
              <a:t>3</a:t>
            </a:fld>
            <a:endParaRPr lang="en-US"/>
          </a:p>
        </p:txBody>
      </p:sp>
    </p:spTree>
    <p:extLst>
      <p:ext uri="{BB962C8B-B14F-4D97-AF65-F5344CB8AC3E}">
        <p14:creationId xmlns:p14="http://schemas.microsoft.com/office/powerpoint/2010/main" val="134126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kern="1200" dirty="0">
                <a:solidFill>
                  <a:schemeClr val="tx1"/>
                </a:solidFill>
                <a:effectLst/>
                <a:latin typeface="Arial" pitchFamily="34" charset="0"/>
                <a:ea typeface="+mn-ea"/>
                <a:cs typeface="Arial" pitchFamily="34" charset="0"/>
              </a:rPr>
              <a:t>So what is the central focus of human factors work? Broadly, it is people and their interaction with all of the technologies and systems.  The goal of this work is to optimize these technologies such that they match the capabilities and limitations of people who use them.</a:t>
            </a:r>
          </a:p>
          <a:p>
            <a:endParaRPr lang="en-US" altLang="en-US" dirty="0"/>
          </a:p>
        </p:txBody>
      </p:sp>
      <p:sp>
        <p:nvSpPr>
          <p:cNvPr id="47108"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4710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0372B-03AF-4192-9519-0FDDD5680173}" type="slidenum">
              <a:rPr lang="en-US" altLang="en-US"/>
              <a:pPr eaLnBrk="1" hangingPunct="1"/>
              <a:t>4</a:t>
            </a:fld>
            <a:endParaRPr lang="en-US" altLang="en-US"/>
          </a:p>
        </p:txBody>
      </p:sp>
    </p:spTree>
    <p:extLst>
      <p:ext uri="{BB962C8B-B14F-4D97-AF65-F5344CB8AC3E}">
        <p14:creationId xmlns:p14="http://schemas.microsoft.com/office/powerpoint/2010/main" val="28338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kern="1200" dirty="0">
                <a:solidFill>
                  <a:schemeClr val="tx1"/>
                </a:solidFill>
                <a:effectLst/>
                <a:latin typeface="Arial" pitchFamily="34" charset="0"/>
                <a:ea typeface="+mn-ea"/>
                <a:cs typeface="Arial" pitchFamily="34" charset="0"/>
              </a:rPr>
              <a:t>Human Factors Ergonomics have three main domains. Ergonomics is broadly conceived as the study of work and factors that affect it. The term is sometimes used interchangeably with human factors. In any case, we can characterize the three main domains that you see on this slide.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a:cs typeface="Arial"/>
            </a:endParaRPr>
          </a:p>
          <a:p>
            <a:pPr lvl="0"/>
            <a:endParaRPr lang="en-US" dirty="0">
              <a:latin typeface="Arial"/>
              <a:cs typeface="Arial"/>
            </a:endParaRPr>
          </a:p>
        </p:txBody>
      </p:sp>
      <p:sp>
        <p:nvSpPr>
          <p:cNvPr id="5325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5325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B44B69-3C3D-4DC1-B438-3E57C22FEA6E}" type="slidenum">
              <a:rPr lang="en-US" altLang="en-US"/>
              <a:pPr eaLnBrk="1" hangingPunct="1"/>
              <a:t>5</a:t>
            </a:fld>
            <a:endParaRPr lang="en-US" altLang="en-US"/>
          </a:p>
        </p:txBody>
      </p:sp>
    </p:spTree>
    <p:extLst>
      <p:ext uri="{BB962C8B-B14F-4D97-AF65-F5344CB8AC3E}">
        <p14:creationId xmlns:p14="http://schemas.microsoft.com/office/powerpoint/2010/main" val="36875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kern="1200" dirty="0">
                <a:solidFill>
                  <a:schemeClr val="tx1"/>
                </a:solidFill>
                <a:effectLst/>
                <a:latin typeface="Arial" pitchFamily="34" charset="0"/>
                <a:ea typeface="+mn-ea"/>
                <a:cs typeface="Arial" pitchFamily="34" charset="0"/>
              </a:rPr>
              <a:t>For this unit, we would focus on cognitive ergonomics.  This is concerned with the mental processes.  Cognitive ergonomics includes mental workload, an issue that we would come back to later and usability of systems. This lecture focuses predominantly on cognitive issues.</a:t>
            </a:r>
          </a:p>
          <a:p>
            <a:endParaRPr lang="en-US" altLang="en-US" dirty="0"/>
          </a:p>
        </p:txBody>
      </p:sp>
      <p:sp>
        <p:nvSpPr>
          <p:cNvPr id="5632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5632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8CA5B9-DCE2-44F2-B696-F380E8C0EE24}" type="slidenum">
              <a:rPr lang="en-US" altLang="en-US"/>
              <a:pPr eaLnBrk="1" hangingPunct="1"/>
              <a:t>6</a:t>
            </a:fld>
            <a:endParaRPr lang="en-US" altLang="en-US"/>
          </a:p>
        </p:txBody>
      </p:sp>
    </p:spTree>
    <p:extLst>
      <p:ext uri="{BB962C8B-B14F-4D97-AF65-F5344CB8AC3E}">
        <p14:creationId xmlns:p14="http://schemas.microsoft.com/office/powerpoint/2010/main" val="533063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Human factors focus on different dimensions of cognitive capacity, including memory attention and workload. Our perceptual system inundates us with more stimuli than the cognitive system can possibly process.  Attention mechanisms enable us to selectively prioritize and attend to certain stimuli and attenuate other ones. Attentional resources are limited; they also have the property of being shareable which enables us to multitask by dividing our attention between two activities. If we are driving on a highway, we can easily have a conversation with a passenger at the same time. However, as the skies get dark or the weather changes, or suddenly you find yourself driving through winding mountainous roads, you will have to allocate more of your attentional resources to driving and less to the conversation.  Most states have outlawed the use of handheld cellphones while driving because they serve to divide one’s attentional resources and greatly increase the likelihood of accidents and highway fatalities. On the basis of studies thus far, it is not clear that using a hands-free cellphone has any effect on reducing driving accidents. It has the effect of sapping one’s needed attentional resources.</a:t>
            </a:r>
          </a:p>
          <a:p>
            <a:endParaRPr lang="en-US" altLang="en-US" dirty="0"/>
          </a:p>
          <a:p>
            <a:endParaRPr lang="en-US" altLang="en-US" dirty="0"/>
          </a:p>
        </p:txBody>
      </p:sp>
      <p:sp>
        <p:nvSpPr>
          <p:cNvPr id="5837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5837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C65BB6-D0BC-43E9-8C0A-7CFF0EE20539}" type="slidenum">
              <a:rPr lang="en-US" altLang="en-US"/>
              <a:pPr eaLnBrk="1" hangingPunct="1"/>
              <a:t>7</a:t>
            </a:fld>
            <a:endParaRPr lang="en-US" altLang="en-US"/>
          </a:p>
        </p:txBody>
      </p:sp>
    </p:spTree>
    <p:extLst>
      <p:ext uri="{BB962C8B-B14F-4D97-AF65-F5344CB8AC3E}">
        <p14:creationId xmlns:p14="http://schemas.microsoft.com/office/powerpoint/2010/main" val="164917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Humans can easily go into information overload. This slide describes some of the conditions for overload. If you are under pressure to increase the pace of your performance or you are burdened by a heavy information load, the quality or accuracy of performance is likely to degrade.  There is a speed accuracy trade-off.  As you increase your speed of performance beyond a certain threshold, you increase the probability that the quality or accuracy of your work will degrade. </a:t>
            </a:r>
          </a:p>
          <a:p>
            <a:r>
              <a:rPr lang="en-US" altLang="en-US" dirty="0"/>
              <a:t> </a:t>
            </a:r>
          </a:p>
        </p:txBody>
      </p:sp>
      <p:sp>
        <p:nvSpPr>
          <p:cNvPr id="6042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6042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1C2279-37FA-4CC5-B349-827F44073F71}" type="slidenum">
              <a:rPr lang="en-US" altLang="en-US"/>
              <a:pPr eaLnBrk="1" hangingPunct="1"/>
              <a:t>8</a:t>
            </a:fld>
            <a:endParaRPr lang="en-US" altLang="en-US"/>
          </a:p>
        </p:txBody>
      </p:sp>
    </p:spTree>
    <p:extLst>
      <p:ext uri="{BB962C8B-B14F-4D97-AF65-F5344CB8AC3E}">
        <p14:creationId xmlns:p14="http://schemas.microsoft.com/office/powerpoint/2010/main" val="37795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x-none" sz="1000" kern="1200" dirty="0">
                <a:solidFill>
                  <a:schemeClr val="tx1"/>
                </a:solidFill>
                <a:effectLst/>
                <a:latin typeface="Arial" pitchFamily="34" charset="0"/>
                <a:ea typeface="+mn-ea"/>
                <a:cs typeface="Arial" pitchFamily="34" charset="0"/>
              </a:rPr>
              <a:t>So why does usability matter?  I don’t think we need to make a case at this point for usability evaluation but there is certainly one to be made on both the clinical and patient side.  At least forty percent of clinical information system implementations are either abandoned or fail to meet minimum requirements of use. </a:t>
            </a:r>
            <a:r>
              <a:rPr lang="en-US" sz="1000" kern="1200" dirty="0">
                <a:solidFill>
                  <a:schemeClr val="tx1"/>
                </a:solidFill>
                <a:effectLst/>
                <a:latin typeface="Arial" pitchFamily="34" charset="0"/>
                <a:ea typeface="+mn-ea"/>
                <a:cs typeface="Arial" pitchFamily="34" charset="0"/>
              </a:rPr>
              <a:t>T</a:t>
            </a:r>
            <a:r>
              <a:rPr lang="x-none" sz="1000" kern="1200" dirty="0">
                <a:solidFill>
                  <a:schemeClr val="tx1"/>
                </a:solidFill>
                <a:effectLst/>
                <a:latin typeface="Arial" pitchFamily="34" charset="0"/>
                <a:ea typeface="+mn-ea"/>
                <a:cs typeface="Arial" pitchFamily="34" charset="0"/>
              </a:rPr>
              <a:t>his is a rather conservative estimate.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The Healthcare Information and Management Systems Society, better known as HIMSS, considers poor usability of clinical information systems as possibly the single most important factor hindering adoption. Usability problems are not only associated with poor system adoption, but a lack of efficiency and productivity and even problems associated with patient safety and medical error. Two items were really focused on for analytics. One can expect that clinical information systems that are difficult to use will be associated with user-fatigue, frustration and high error rates.</a:t>
            </a:r>
          </a:p>
          <a:p>
            <a:endParaRPr lang="en-US" altLang="en-US" dirty="0"/>
          </a:p>
        </p:txBody>
      </p:sp>
      <p:sp>
        <p:nvSpPr>
          <p:cNvPr id="44036"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p>
        </p:txBody>
      </p:sp>
      <p:sp>
        <p:nvSpPr>
          <p:cNvPr id="4403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E91C63-9013-4701-B20F-3EDE669CC6B1}" type="slidenum">
              <a:rPr lang="en-US" altLang="en-US"/>
              <a:pPr eaLnBrk="1" hangingPunct="1"/>
              <a:t>9</a:t>
            </a:fld>
            <a:endParaRPr lang="en-US" altLang="en-US"/>
          </a:p>
        </p:txBody>
      </p:sp>
    </p:spTree>
    <p:extLst>
      <p:ext uri="{BB962C8B-B14F-4D97-AF65-F5344CB8AC3E}">
        <p14:creationId xmlns:p14="http://schemas.microsoft.com/office/powerpoint/2010/main" val="346737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8259804-D2E9-4F6D-9140-40C392F0AC6A}" type="slidenum">
              <a:rPr lang="en-US" smtClean="0"/>
              <a:t>‹#›</a:t>
            </a:fld>
            <a:endParaRPr lang="en-US"/>
          </a:p>
        </p:txBody>
      </p:sp>
    </p:spTree>
    <p:extLst>
      <p:ext uri="{BB962C8B-B14F-4D97-AF65-F5344CB8AC3E}">
        <p14:creationId xmlns:p14="http://schemas.microsoft.com/office/powerpoint/2010/main" val="295478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984248"/>
            <a:ext cx="10972800" cy="4206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15"/>
          </p:nvPr>
        </p:nvSpPr>
        <p:spPr>
          <a:xfrm>
            <a:off x="9144000" y="6356353"/>
            <a:ext cx="2438400" cy="365125"/>
          </a:xfrm>
        </p:spPr>
        <p:txBody>
          <a:bodyPr/>
          <a:lstStyle>
            <a:lvl1pPr>
              <a:defRPr/>
            </a:lvl1pPr>
          </a:lstStyle>
          <a:p>
            <a:fld id="{8E56B016-908C-44A1-96B9-2575619465C0}" type="slidenum">
              <a:rPr lang="en-US" altLang="en-US"/>
              <a:pPr/>
              <a:t>‹#›</a:t>
            </a:fld>
            <a:endParaRPr lang="en-US" altLang="en-US"/>
          </a:p>
        </p:txBody>
      </p:sp>
      <p:sp>
        <p:nvSpPr>
          <p:cNvPr id="5" name="Date Placeholder 4"/>
          <p:cNvSpPr>
            <a:spLocks noGrp="1"/>
          </p:cNvSpPr>
          <p:nvPr>
            <p:ph type="dt" sz="half" idx="16"/>
          </p:nvPr>
        </p:nvSpPr>
        <p:spPr>
          <a:xfrm>
            <a:off x="609600" y="6356353"/>
            <a:ext cx="2844800" cy="365125"/>
          </a:xfrm>
          <a:prstGeom prst="rect">
            <a:avLst/>
          </a:prstGeom>
        </p:spPr>
        <p:txBody>
          <a:bodyPr/>
          <a:lstStyle>
            <a:lvl1pPr>
              <a:defRPr sz="750">
                <a:solidFill>
                  <a:schemeClr val="bg1">
                    <a:lumMod val="65000"/>
                  </a:schemeClr>
                </a:solidFill>
                <a:latin typeface="Arial" pitchFamily="34" charset="0"/>
                <a:cs typeface="Arial" pitchFamily="34" charset="0"/>
              </a:defRPr>
            </a:lvl1pPr>
          </a:lstStyle>
          <a:p>
            <a:pPr>
              <a:defRPr/>
            </a:pPr>
            <a:endParaRPr lang="en-US"/>
          </a:p>
        </p:txBody>
      </p:sp>
      <p:sp>
        <p:nvSpPr>
          <p:cNvPr id="6" name="Footer Placeholder 5"/>
          <p:cNvSpPr>
            <a:spLocks noGrp="1"/>
          </p:cNvSpPr>
          <p:nvPr>
            <p:ph type="ftr" sz="quarter" idx="17"/>
          </p:nvPr>
        </p:nvSpPr>
        <p:spPr>
          <a:xfrm>
            <a:off x="4157133" y="6345241"/>
            <a:ext cx="4633384" cy="365125"/>
          </a:xfrm>
          <a:prstGeom prst="rect">
            <a:avLst/>
          </a:prstGeom>
        </p:spPr>
        <p:txBody>
          <a:bodyPr/>
          <a:lstStyle>
            <a:lvl1pPr algn="ctr">
              <a:defRPr sz="750">
                <a:solidFill>
                  <a:schemeClr val="bg1">
                    <a:lumMod val="65000"/>
                  </a:schemeClr>
                </a:solidFill>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523111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609600" y="1981200"/>
            <a:ext cx="10972800" cy="4218432"/>
          </a:xfrm>
          <a:prstGeom prst="rect">
            <a:avLst/>
          </a:prstGeom>
        </p:spPr>
        <p:txBody>
          <a:bodyPr/>
          <a:lstStyle>
            <a:lvl1pPr>
              <a:defRPr baseline="0"/>
            </a:lvl1pPr>
          </a:lstStyle>
          <a:p>
            <a:pPr lvl="0"/>
            <a:r>
              <a:rPr lang="en-US"/>
              <a:t>Click to edit Master text styles</a:t>
            </a:r>
          </a:p>
          <a:p>
            <a:pPr lvl="1"/>
            <a:r>
              <a:rPr lang="en-US"/>
              <a:t>Second level</a:t>
            </a:r>
          </a:p>
        </p:txBody>
      </p:sp>
      <p:sp>
        <p:nvSpPr>
          <p:cNvPr id="4" name="Slide Number Placeholder 2"/>
          <p:cNvSpPr>
            <a:spLocks noGrp="1"/>
          </p:cNvSpPr>
          <p:nvPr>
            <p:ph type="sldNum" sz="quarter" idx="12"/>
          </p:nvPr>
        </p:nvSpPr>
        <p:spPr>
          <a:xfrm>
            <a:off x="9144000" y="6356353"/>
            <a:ext cx="2438400" cy="365125"/>
          </a:xfrm>
        </p:spPr>
        <p:txBody>
          <a:bodyPr/>
          <a:lstStyle>
            <a:lvl1pPr>
              <a:defRPr/>
            </a:lvl1pPr>
          </a:lstStyle>
          <a:p>
            <a:fld id="{2F9089F8-9C5D-4E69-89F7-422BAD50300F}" type="slidenum">
              <a:rPr lang="en-US" altLang="en-US"/>
              <a:pPr/>
              <a:t>‹#›</a:t>
            </a:fld>
            <a:endParaRPr lang="en-US" altLang="en-US"/>
          </a:p>
        </p:txBody>
      </p:sp>
      <p:sp>
        <p:nvSpPr>
          <p:cNvPr id="5" name="Date Placeholder 4"/>
          <p:cNvSpPr>
            <a:spLocks noGrp="1"/>
          </p:cNvSpPr>
          <p:nvPr>
            <p:ph type="dt" sz="half" idx="13"/>
          </p:nvPr>
        </p:nvSpPr>
        <p:spPr>
          <a:xfrm>
            <a:off x="609600" y="6356353"/>
            <a:ext cx="2844800" cy="365125"/>
          </a:xfrm>
          <a:prstGeom prst="rect">
            <a:avLst/>
          </a:prstGeom>
        </p:spPr>
        <p:txBody>
          <a:bodyPr/>
          <a:lstStyle>
            <a:lvl1pPr>
              <a:defRPr sz="750" smtClean="0">
                <a:solidFill>
                  <a:schemeClr val="bg1">
                    <a:lumMod val="65000"/>
                  </a:schemeClr>
                </a:solidFill>
                <a:latin typeface="Arial" pitchFamily="34" charset="0"/>
                <a:cs typeface="Arial" pitchFamily="34" charset="0"/>
              </a:defRPr>
            </a:lvl1pPr>
          </a:lstStyle>
          <a:p>
            <a:pPr>
              <a:defRPr/>
            </a:pPr>
            <a:endParaRPr lang="en-US" dirty="0"/>
          </a:p>
        </p:txBody>
      </p:sp>
      <p:sp>
        <p:nvSpPr>
          <p:cNvPr id="6" name="Footer Placeholder 5"/>
          <p:cNvSpPr>
            <a:spLocks noGrp="1"/>
          </p:cNvSpPr>
          <p:nvPr>
            <p:ph type="ftr" sz="quarter" idx="14"/>
          </p:nvPr>
        </p:nvSpPr>
        <p:spPr>
          <a:xfrm>
            <a:off x="4157133" y="6345241"/>
            <a:ext cx="4633384" cy="365125"/>
          </a:xfrm>
          <a:prstGeom prst="rect">
            <a:avLst/>
          </a:prstGeom>
        </p:spPr>
        <p:txBody>
          <a:bodyPr/>
          <a:lstStyle>
            <a:lvl1pPr algn="ctr">
              <a:defRPr sz="750" smtClean="0">
                <a:solidFill>
                  <a:schemeClr val="bg1">
                    <a:lumMod val="65000"/>
                  </a:schemeClr>
                </a:solidFill>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3011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752600"/>
            <a:ext cx="10972800" cy="3657600"/>
          </a:xfrm>
          <a:prstGeom prst="rect">
            <a:avLst/>
          </a:prstGeom>
        </p:spPr>
        <p:txBody>
          <a:bodyPr/>
          <a:lstStyle/>
          <a:p>
            <a:pPr lvl="0"/>
            <a:r>
              <a:rPr lang="en-US" noProof="0"/>
              <a:t>Click icon to add table</a:t>
            </a:r>
            <a:endParaRPr lang="en-US" noProof="0" dirty="0"/>
          </a:p>
        </p:txBody>
      </p:sp>
      <p:sp>
        <p:nvSpPr>
          <p:cNvPr id="9" name="Text Placeholder 9"/>
          <p:cNvSpPr>
            <a:spLocks noGrp="1"/>
          </p:cNvSpPr>
          <p:nvPr>
            <p:ph type="body" sz="quarter" idx="15"/>
          </p:nvPr>
        </p:nvSpPr>
        <p:spPr>
          <a:xfrm>
            <a:off x="609600" y="5486400"/>
            <a:ext cx="10972800" cy="685800"/>
          </a:xfrm>
          <a:prstGeom prst="rect">
            <a:avLst/>
          </a:prstGeom>
        </p:spPr>
        <p:txBody>
          <a:bodyPr/>
          <a:lstStyle>
            <a:lvl1pPr marL="0" indent="0">
              <a:buNone/>
              <a:defRPr sz="750">
                <a:latin typeface="Arial" pitchFamily="34" charset="0"/>
                <a:cs typeface="Arial" pitchFamily="34" charset="0"/>
              </a:defRPr>
            </a:lvl1pPr>
          </a:lstStyle>
          <a:p>
            <a:pPr lvl="0"/>
            <a:r>
              <a:rPr lang="en-US"/>
              <a:t>Click to edit Master text styles</a:t>
            </a:r>
          </a:p>
        </p:txBody>
      </p:sp>
      <p:sp>
        <p:nvSpPr>
          <p:cNvPr id="5" name="Slide Number Placeholder 2"/>
          <p:cNvSpPr>
            <a:spLocks noGrp="1"/>
          </p:cNvSpPr>
          <p:nvPr>
            <p:ph type="sldNum" sz="quarter" idx="16"/>
          </p:nvPr>
        </p:nvSpPr>
        <p:spPr>
          <a:xfrm>
            <a:off x="9144000" y="6356353"/>
            <a:ext cx="2438400" cy="365125"/>
          </a:xfrm>
        </p:spPr>
        <p:txBody>
          <a:bodyPr/>
          <a:lstStyle>
            <a:lvl1pPr>
              <a:defRPr/>
            </a:lvl1pPr>
          </a:lstStyle>
          <a:p>
            <a:fld id="{485F5F58-6555-415B-AE8E-2108F13BB5BE}" type="slidenum">
              <a:rPr lang="en-US" altLang="en-US"/>
              <a:pPr/>
              <a:t>‹#›</a:t>
            </a:fld>
            <a:endParaRPr lang="en-US" altLang="en-US"/>
          </a:p>
        </p:txBody>
      </p:sp>
      <p:sp>
        <p:nvSpPr>
          <p:cNvPr id="6" name="Date Placeholder 4"/>
          <p:cNvSpPr>
            <a:spLocks noGrp="1"/>
          </p:cNvSpPr>
          <p:nvPr>
            <p:ph type="dt" sz="half" idx="17"/>
          </p:nvPr>
        </p:nvSpPr>
        <p:spPr>
          <a:xfrm>
            <a:off x="609600" y="6356353"/>
            <a:ext cx="2844800" cy="365125"/>
          </a:xfrm>
          <a:prstGeom prst="rect">
            <a:avLst/>
          </a:prstGeom>
        </p:spPr>
        <p:txBody>
          <a:bodyPr/>
          <a:lstStyle>
            <a:lvl1pPr>
              <a:defRPr sz="750" smtClean="0">
                <a:solidFill>
                  <a:schemeClr val="bg1">
                    <a:lumMod val="65000"/>
                  </a:schemeClr>
                </a:solidFill>
                <a:latin typeface="Arial" pitchFamily="34" charset="0"/>
                <a:cs typeface="Arial" pitchFamily="34" charset="0"/>
              </a:defRPr>
            </a:lvl1pPr>
          </a:lstStyle>
          <a:p>
            <a:pPr>
              <a:defRPr/>
            </a:pPr>
            <a:endParaRPr lang="en-US"/>
          </a:p>
        </p:txBody>
      </p:sp>
      <p:sp>
        <p:nvSpPr>
          <p:cNvPr id="7" name="Footer Placeholder 5"/>
          <p:cNvSpPr>
            <a:spLocks noGrp="1"/>
          </p:cNvSpPr>
          <p:nvPr>
            <p:ph type="ftr" sz="quarter" idx="18"/>
          </p:nvPr>
        </p:nvSpPr>
        <p:spPr>
          <a:xfrm>
            <a:off x="4157133" y="6345241"/>
            <a:ext cx="4633384" cy="365125"/>
          </a:xfrm>
          <a:prstGeom prst="rect">
            <a:avLst/>
          </a:prstGeom>
        </p:spPr>
        <p:txBody>
          <a:bodyPr/>
          <a:lstStyle>
            <a:lvl1pPr algn="ctr">
              <a:defRPr sz="750" smtClean="0">
                <a:solidFill>
                  <a:schemeClr val="bg1">
                    <a:lumMod val="65000"/>
                  </a:schemeClr>
                </a:solidFill>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311834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3886200"/>
          </a:xfrm>
          <a:prstGeom prst="rect">
            <a:avLst/>
          </a:prstGeom>
        </p:spPr>
        <p:txBody>
          <a:bodyPr/>
          <a:lstStyle/>
          <a:p>
            <a:pPr lvl="0"/>
            <a:r>
              <a:rPr lang="en-US" noProof="0"/>
              <a:t>Click icon to add picture</a:t>
            </a:r>
            <a:endParaRPr lang="en-US" noProof="0" dirty="0"/>
          </a:p>
        </p:txBody>
      </p:sp>
      <p:sp>
        <p:nvSpPr>
          <p:cNvPr id="9" name="Text Placeholder 9"/>
          <p:cNvSpPr>
            <a:spLocks noGrp="1"/>
          </p:cNvSpPr>
          <p:nvPr>
            <p:ph type="body" sz="quarter" idx="15"/>
          </p:nvPr>
        </p:nvSpPr>
        <p:spPr>
          <a:xfrm>
            <a:off x="609600" y="5562600"/>
            <a:ext cx="10972800" cy="685800"/>
          </a:xfrm>
          <a:prstGeom prst="rect">
            <a:avLst/>
          </a:prstGeom>
        </p:spPr>
        <p:txBody>
          <a:bodyPr/>
          <a:lstStyle>
            <a:lvl1pPr marL="0" indent="0">
              <a:buNone/>
              <a:defRPr sz="750">
                <a:latin typeface="Arial" pitchFamily="34" charset="0"/>
                <a:cs typeface="Arial" pitchFamily="34" charset="0"/>
              </a:defRPr>
            </a:lvl1pPr>
          </a:lstStyle>
          <a:p>
            <a:pPr lvl="0"/>
            <a:r>
              <a:rPr lang="en-US"/>
              <a:t>Click to edit Master text styles</a:t>
            </a:r>
          </a:p>
        </p:txBody>
      </p:sp>
      <p:sp>
        <p:nvSpPr>
          <p:cNvPr id="5" name="Slide Number Placeholder 2"/>
          <p:cNvSpPr>
            <a:spLocks noGrp="1"/>
          </p:cNvSpPr>
          <p:nvPr>
            <p:ph type="sldNum" sz="quarter" idx="16"/>
          </p:nvPr>
        </p:nvSpPr>
        <p:spPr>
          <a:xfrm>
            <a:off x="9144000" y="6356353"/>
            <a:ext cx="2438400" cy="365125"/>
          </a:xfrm>
        </p:spPr>
        <p:txBody>
          <a:bodyPr/>
          <a:lstStyle>
            <a:lvl1pPr>
              <a:defRPr/>
            </a:lvl1pPr>
          </a:lstStyle>
          <a:p>
            <a:fld id="{B27D6F50-DBAE-4ACC-B0BC-F938691A70F3}" type="slidenum">
              <a:rPr lang="en-US" altLang="en-US"/>
              <a:pPr/>
              <a:t>‹#›</a:t>
            </a:fld>
            <a:endParaRPr lang="en-US" altLang="en-US"/>
          </a:p>
        </p:txBody>
      </p:sp>
      <p:sp>
        <p:nvSpPr>
          <p:cNvPr id="6" name="Date Placeholder 4"/>
          <p:cNvSpPr>
            <a:spLocks noGrp="1"/>
          </p:cNvSpPr>
          <p:nvPr>
            <p:ph type="dt" sz="half" idx="17"/>
          </p:nvPr>
        </p:nvSpPr>
        <p:spPr>
          <a:xfrm>
            <a:off x="609600" y="6356353"/>
            <a:ext cx="2844800" cy="365125"/>
          </a:xfrm>
          <a:prstGeom prst="rect">
            <a:avLst/>
          </a:prstGeom>
        </p:spPr>
        <p:txBody>
          <a:bodyPr/>
          <a:lstStyle>
            <a:lvl1pPr>
              <a:defRPr sz="750">
                <a:solidFill>
                  <a:schemeClr val="bg1">
                    <a:lumMod val="65000"/>
                  </a:schemeClr>
                </a:solidFill>
                <a:latin typeface="Arial" pitchFamily="34" charset="0"/>
                <a:cs typeface="Arial" pitchFamily="34" charset="0"/>
              </a:defRPr>
            </a:lvl1pPr>
          </a:lstStyle>
          <a:p>
            <a:pPr>
              <a:defRPr/>
            </a:pPr>
            <a:endParaRPr lang="en-US"/>
          </a:p>
        </p:txBody>
      </p:sp>
      <p:sp>
        <p:nvSpPr>
          <p:cNvPr id="7" name="Footer Placeholder 5"/>
          <p:cNvSpPr>
            <a:spLocks noGrp="1"/>
          </p:cNvSpPr>
          <p:nvPr>
            <p:ph type="ftr" sz="quarter" idx="18"/>
          </p:nvPr>
        </p:nvSpPr>
        <p:spPr>
          <a:xfrm>
            <a:off x="4157133" y="6345241"/>
            <a:ext cx="4633384" cy="365125"/>
          </a:xfrm>
          <a:prstGeom prst="rect">
            <a:avLst/>
          </a:prstGeom>
        </p:spPr>
        <p:txBody>
          <a:bodyPr/>
          <a:lstStyle>
            <a:lvl1pPr algn="ctr">
              <a:defRPr sz="750">
                <a:solidFill>
                  <a:schemeClr val="bg1">
                    <a:lumMod val="65000"/>
                  </a:schemeClr>
                </a:solidFill>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122826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4" r:id="rId12"/>
    <p:sldLayoutId id="2147484275" r:id="rId13"/>
    <p:sldLayoutId id="2147484276" r:id="rId14"/>
    <p:sldLayoutId id="2147484277" r:id="rId15"/>
    <p:sldLayoutId id="2147484278" r:id="rId16"/>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crashstats.nhtsa.dot.gov/Api/Public/ViewPublication/812032"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webster-dictionary.org/definition/usabi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Usability</a:t>
            </a:r>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1981200" y="274638"/>
            <a:ext cx="8229600" cy="12879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fontScale="90000"/>
          </a:bodyPr>
          <a:lstStyle/>
          <a:p>
            <a:pPr eaLnBrk="1" hangingPunct="1"/>
            <a:r>
              <a:rPr lang="en-US" altLang="en-US" dirty="0"/>
              <a:t>Why Usability Matters: </a:t>
            </a:r>
            <a:br>
              <a:rPr lang="en-US" altLang="en-US" dirty="0"/>
            </a:br>
            <a:r>
              <a:rPr lang="en-US" altLang="en-US" dirty="0"/>
              <a:t>The Story from Patients and Consumers</a:t>
            </a:r>
          </a:p>
        </p:txBody>
      </p:sp>
      <p:sp>
        <p:nvSpPr>
          <p:cNvPr id="2" name="Content Placeholder 1"/>
          <p:cNvSpPr>
            <a:spLocks noGrp="1"/>
          </p:cNvSpPr>
          <p:nvPr>
            <p:ph sz="quarter" idx="14"/>
          </p:nvPr>
        </p:nvSpPr>
        <p:spPr/>
        <p:txBody>
          <a:bodyPr/>
          <a:lstStyle/>
          <a:p>
            <a:pPr eaLnBrk="0" hangingPunct="0">
              <a:spcBef>
                <a:spcPct val="30000"/>
              </a:spcBef>
              <a:defRPr/>
            </a:pPr>
            <a:r>
              <a:rPr lang="en-US" dirty="0">
                <a:cs typeface="Arial"/>
              </a:rPr>
              <a:t>eHealth interventions offer significant promise to bridge the digital divide:</a:t>
            </a:r>
            <a:endParaRPr lang="en-US" altLang="en-US" dirty="0"/>
          </a:p>
          <a:p>
            <a:pPr lvl="0">
              <a:buFont typeface="Arial" panose="020B0604020202020204" pitchFamily="34" charset="0"/>
              <a:buChar char="–"/>
            </a:pPr>
            <a:r>
              <a:rPr lang="en-US" sz="2000" dirty="0">
                <a:cs typeface="Arial"/>
              </a:rPr>
              <a:t>Problems with usability and poor design disproportionately affect lower computer literacy users</a:t>
            </a:r>
          </a:p>
          <a:p>
            <a:pPr lvl="0">
              <a:buFont typeface="Arial" panose="020B0604020202020204" pitchFamily="34" charset="0"/>
              <a:buChar char="–"/>
            </a:pPr>
            <a:r>
              <a:rPr lang="en-US" sz="2000" dirty="0">
                <a:cs typeface="Arial"/>
              </a:rPr>
              <a:t>Exacerbate the digital divide and possibly increase health disparities</a:t>
            </a:r>
          </a:p>
          <a:p>
            <a:pPr eaLnBrk="0" hangingPunct="0">
              <a:spcBef>
                <a:spcPct val="30000"/>
              </a:spcBef>
              <a:defRPr/>
            </a:pPr>
            <a:r>
              <a:rPr lang="en-US" dirty="0">
                <a:solidFill>
                  <a:srgbClr val="000000"/>
                </a:solidFill>
                <a:cs typeface="Arial"/>
              </a:rPr>
              <a:t>Chronic illness and Aging populations have special needs:</a:t>
            </a:r>
          </a:p>
          <a:p>
            <a:pPr lvl="0" eaLnBrk="0" hangingPunct="0">
              <a:spcBef>
                <a:spcPct val="30000"/>
              </a:spcBef>
              <a:buFont typeface="Arial" panose="020B0604020202020204" pitchFamily="34" charset="0"/>
              <a:buChar char="–"/>
              <a:defRPr/>
            </a:pPr>
            <a:r>
              <a:rPr lang="en-US" sz="2000" dirty="0">
                <a:solidFill>
                  <a:srgbClr val="000000"/>
                </a:solidFill>
                <a:cs typeface="Arial"/>
              </a:rPr>
              <a:t>More susceptible to usability problems</a:t>
            </a:r>
          </a:p>
          <a:p>
            <a:pPr eaLnBrk="0" hangingPunct="0">
              <a:spcBef>
                <a:spcPct val="30000"/>
              </a:spcBef>
              <a:defRPr/>
            </a:pPr>
            <a:r>
              <a:rPr lang="en-US" dirty="0">
                <a:solidFill>
                  <a:srgbClr val="000000"/>
                </a:solidFill>
                <a:cs typeface="Arial"/>
              </a:rPr>
              <a:t>Chronic illness and Aging populations have special needs:</a:t>
            </a:r>
          </a:p>
          <a:p>
            <a:pPr lvl="0" eaLnBrk="0" hangingPunct="0">
              <a:spcBef>
                <a:spcPct val="30000"/>
              </a:spcBef>
              <a:buFont typeface="Arial" panose="020B0604020202020204" pitchFamily="34" charset="0"/>
              <a:buChar char="–"/>
              <a:defRPr/>
            </a:pPr>
            <a:r>
              <a:rPr lang="en-US" sz="2000" dirty="0">
                <a:solidFill>
                  <a:srgbClr val="000000"/>
                </a:solidFill>
                <a:cs typeface="Arial"/>
              </a:rPr>
              <a:t>More susceptible to usability problems</a:t>
            </a:r>
          </a:p>
        </p:txBody>
      </p:sp>
    </p:spTree>
    <p:extLst>
      <p:ext uri="{BB962C8B-B14F-4D97-AF65-F5344CB8AC3E}">
        <p14:creationId xmlns:p14="http://schemas.microsoft.com/office/powerpoint/2010/main" val="226104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Usability Evaluation Methods</a:t>
            </a:r>
          </a:p>
        </p:txBody>
      </p:sp>
      <p:sp>
        <p:nvSpPr>
          <p:cNvPr id="2" name="Content Placeholder 1"/>
          <p:cNvSpPr>
            <a:spLocks noGrp="1"/>
          </p:cNvSpPr>
          <p:nvPr>
            <p:ph sz="quarter" idx="14"/>
          </p:nvPr>
        </p:nvSpPr>
        <p:spPr/>
        <p:txBody>
          <a:bodyPr/>
          <a:lstStyle/>
          <a:p>
            <a:r>
              <a:rPr lang="en-US" dirty="0"/>
              <a:t>Interviews/Focus groups</a:t>
            </a:r>
          </a:p>
          <a:p>
            <a:r>
              <a:rPr lang="en-US" dirty="0"/>
              <a:t>Questionnaires/Surveys</a:t>
            </a:r>
          </a:p>
          <a:p>
            <a:r>
              <a:rPr lang="en-US" dirty="0"/>
              <a:t>Ethnographic Observations</a:t>
            </a:r>
          </a:p>
          <a:p>
            <a:r>
              <a:rPr lang="en-US" dirty="0"/>
              <a:t>Usability Inspection Methods</a:t>
            </a:r>
          </a:p>
          <a:p>
            <a:r>
              <a:rPr lang="en-US" dirty="0"/>
              <a:t>Usability Testing</a:t>
            </a:r>
          </a:p>
          <a:p>
            <a:r>
              <a:rPr lang="en-US" dirty="0"/>
              <a:t>Controlled Cognitive Experiments</a:t>
            </a:r>
          </a:p>
        </p:txBody>
      </p:sp>
    </p:spTree>
    <p:extLst>
      <p:ext uri="{BB962C8B-B14F-4D97-AF65-F5344CB8AC3E}">
        <p14:creationId xmlns:p14="http://schemas.microsoft.com/office/powerpoint/2010/main" val="159558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Usability Evaluation for Data Analytics</a:t>
            </a:r>
          </a:p>
        </p:txBody>
      </p:sp>
      <p:pic>
        <p:nvPicPr>
          <p:cNvPr id="3" name="Picture Placeholder 2" descr="Figure depicting a taxonomy of Usability Evaluation techniques.  &#10;Categories include Interviews/Focus Groups (semi-structured and structured), Usability Inspections (Cognitive Walkthrough and Heuristic Evaluation), Questionnaires/Surveys (Likert Rating and Semantic Differential), Usability Testing (Laboratory and Field), and Observations." title="Usability Evaluation for Data Analytics"/>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513" r="513"/>
          <a:stretch>
            <a:fillRect/>
          </a:stretch>
        </p:blipFill>
        <p:spPr/>
      </p:pic>
      <p:sp>
        <p:nvSpPr>
          <p:cNvPr id="18435" name="Text Placeholder 2"/>
          <p:cNvSpPr>
            <a:spLocks noGrp="1"/>
          </p:cNvSpPr>
          <p:nvPr>
            <p:ph type="body" sz="quarter" idx="3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dirty="0"/>
              <a:t>1.1 Figure: </a:t>
            </a:r>
            <a:r>
              <a:rPr lang="en-US" altLang="en-US" dirty="0" err="1"/>
              <a:t>Preece</a:t>
            </a:r>
            <a:r>
              <a:rPr lang="en-US" altLang="en-US" dirty="0"/>
              <a:t>, J., Rogers, Y., &amp; Sharp, H. (2007).</a:t>
            </a:r>
          </a:p>
        </p:txBody>
      </p:sp>
    </p:spTree>
    <p:extLst>
      <p:ext uri="{BB962C8B-B14F-4D97-AF65-F5344CB8AC3E}">
        <p14:creationId xmlns:p14="http://schemas.microsoft.com/office/powerpoint/2010/main" val="241612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Usability Principles </a:t>
            </a:r>
          </a:p>
        </p:txBody>
      </p:sp>
      <p:sp>
        <p:nvSpPr>
          <p:cNvPr id="32771" name="Content Placeholder 2"/>
          <p:cNvSpPr>
            <a:spLocks noGrp="1"/>
          </p:cNvSpPr>
          <p:nvPr>
            <p:ph sz="quarter" idx="1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lnSpc>
                <a:spcPct val="80000"/>
              </a:lnSpc>
              <a:buFont typeface="Arial" charset="0"/>
              <a:buChar char="•"/>
              <a:defRPr/>
            </a:pPr>
            <a:r>
              <a:rPr lang="en-US" sz="2250" dirty="0"/>
              <a:t>Visibility of system status</a:t>
            </a:r>
          </a:p>
          <a:p>
            <a:pPr eaLnBrk="1" hangingPunct="1">
              <a:lnSpc>
                <a:spcPct val="80000"/>
              </a:lnSpc>
              <a:buFont typeface="Arial" charset="0"/>
              <a:buChar char="•"/>
              <a:defRPr/>
            </a:pPr>
            <a:r>
              <a:rPr lang="en-US" sz="2250" dirty="0"/>
              <a:t>Match between system and the real world</a:t>
            </a:r>
          </a:p>
          <a:p>
            <a:pPr eaLnBrk="1" hangingPunct="1">
              <a:lnSpc>
                <a:spcPct val="80000"/>
              </a:lnSpc>
              <a:buFont typeface="Arial" charset="0"/>
              <a:buChar char="•"/>
              <a:defRPr/>
            </a:pPr>
            <a:r>
              <a:rPr lang="en-US" sz="2250" dirty="0"/>
              <a:t>User control and freedom</a:t>
            </a:r>
          </a:p>
          <a:p>
            <a:pPr eaLnBrk="1" hangingPunct="1">
              <a:lnSpc>
                <a:spcPct val="80000"/>
              </a:lnSpc>
              <a:buFont typeface="Arial" charset="0"/>
              <a:buChar char="•"/>
              <a:defRPr/>
            </a:pPr>
            <a:r>
              <a:rPr lang="en-US" sz="2250" dirty="0"/>
              <a:t>Consistency and standards</a:t>
            </a:r>
          </a:p>
          <a:p>
            <a:pPr eaLnBrk="1" hangingPunct="1">
              <a:lnSpc>
                <a:spcPct val="80000"/>
              </a:lnSpc>
              <a:buFont typeface="Arial" charset="0"/>
              <a:buChar char="•"/>
              <a:defRPr/>
            </a:pPr>
            <a:r>
              <a:rPr lang="en-US" sz="2250" dirty="0"/>
              <a:t>Help users recognize, diagnose, and recover from errors</a:t>
            </a:r>
          </a:p>
          <a:p>
            <a:pPr eaLnBrk="1" hangingPunct="1">
              <a:lnSpc>
                <a:spcPct val="80000"/>
              </a:lnSpc>
              <a:buFont typeface="Arial" charset="0"/>
              <a:buChar char="•"/>
              <a:defRPr/>
            </a:pPr>
            <a:r>
              <a:rPr lang="en-US" sz="2250" dirty="0"/>
              <a:t>Minimize memory load</a:t>
            </a:r>
          </a:p>
          <a:p>
            <a:pPr lvl="1" eaLnBrk="1" hangingPunct="1">
              <a:lnSpc>
                <a:spcPct val="80000"/>
              </a:lnSpc>
              <a:buFont typeface="Arial" charset="0"/>
              <a:buChar char="–"/>
              <a:defRPr/>
            </a:pPr>
            <a:r>
              <a:rPr lang="en-US" sz="1950" dirty="0"/>
              <a:t>Emphasize recognition rather than recall</a:t>
            </a:r>
          </a:p>
          <a:p>
            <a:pPr eaLnBrk="1" hangingPunct="1">
              <a:lnSpc>
                <a:spcPct val="80000"/>
              </a:lnSpc>
              <a:buFont typeface="Arial" charset="0"/>
              <a:buChar char="•"/>
              <a:defRPr/>
            </a:pPr>
            <a:r>
              <a:rPr lang="en-US" sz="2250" dirty="0"/>
              <a:t>Flexibility and efficiency</a:t>
            </a:r>
          </a:p>
          <a:p>
            <a:pPr eaLnBrk="1" hangingPunct="1">
              <a:lnSpc>
                <a:spcPct val="80000"/>
              </a:lnSpc>
              <a:buFont typeface="Arial" charset="0"/>
              <a:buChar char="•"/>
              <a:defRPr/>
            </a:pPr>
            <a:r>
              <a:rPr lang="en-US" sz="2250" dirty="0"/>
              <a:t>Motivation and engagement </a:t>
            </a:r>
          </a:p>
        </p:txBody>
      </p:sp>
    </p:spTree>
    <p:extLst>
      <p:ext uri="{BB962C8B-B14F-4D97-AF65-F5344CB8AC3E}">
        <p14:creationId xmlns:p14="http://schemas.microsoft.com/office/powerpoint/2010/main" val="347522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More Specific Heuristics </a:t>
            </a:r>
          </a:p>
        </p:txBody>
      </p:sp>
      <p:sp>
        <p:nvSpPr>
          <p:cNvPr id="33795" name="Content Placeholder 2"/>
          <p:cNvSpPr>
            <a:spLocks noGrp="1"/>
          </p:cNvSpPr>
          <p:nvPr>
            <p:ph sz="quarter" idx="14"/>
          </p:nvPr>
        </p:nvSpPr>
        <p:spPr bwMode="auto">
          <a:xfrm>
            <a:off x="1981200" y="1590040"/>
            <a:ext cx="8229600" cy="457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lnSpc>
                <a:spcPct val="90000"/>
              </a:lnSpc>
              <a:buFont typeface="Arial" charset="0"/>
              <a:buChar char="•"/>
              <a:defRPr/>
            </a:pPr>
            <a:r>
              <a:rPr lang="en-US" sz="2400" dirty="0"/>
              <a:t>Automate unwanted workload: </a:t>
            </a:r>
          </a:p>
          <a:p>
            <a:pPr lvl="1" eaLnBrk="1" hangingPunct="1">
              <a:lnSpc>
                <a:spcPct val="90000"/>
              </a:lnSpc>
              <a:buFont typeface="Arial" charset="0"/>
              <a:buChar char="–"/>
              <a:defRPr/>
            </a:pPr>
            <a:r>
              <a:rPr lang="en-US" sz="2400" dirty="0"/>
              <a:t>Free cognitive resources for high-level tasks </a:t>
            </a:r>
          </a:p>
          <a:p>
            <a:pPr lvl="1" eaLnBrk="1" hangingPunct="1">
              <a:lnSpc>
                <a:spcPct val="90000"/>
              </a:lnSpc>
              <a:buFont typeface="Arial" charset="0"/>
              <a:buChar char="–"/>
              <a:defRPr/>
            </a:pPr>
            <a:r>
              <a:rPr lang="en-US" sz="2400" dirty="0"/>
              <a:t>Eliminate mental calculations, estimations, comparisons, &amp; thinking</a:t>
            </a:r>
          </a:p>
          <a:p>
            <a:pPr eaLnBrk="1" hangingPunct="1">
              <a:lnSpc>
                <a:spcPct val="90000"/>
              </a:lnSpc>
              <a:buFont typeface="Arial" charset="0"/>
              <a:buChar char="•"/>
              <a:defRPr/>
            </a:pPr>
            <a:r>
              <a:rPr lang="en-US" sz="2400" dirty="0"/>
              <a:t>Reduce uncertainty; display data in a clear and obvious manner</a:t>
            </a:r>
          </a:p>
          <a:p>
            <a:pPr eaLnBrk="1" hangingPunct="1">
              <a:lnSpc>
                <a:spcPct val="90000"/>
              </a:lnSpc>
              <a:buFont typeface="Arial" charset="0"/>
              <a:buChar char="•"/>
              <a:defRPr/>
            </a:pPr>
            <a:r>
              <a:rPr lang="en-US" sz="2400" dirty="0"/>
              <a:t>Reduce cognitive load by bringing together lower level data into a higher-level summation</a:t>
            </a:r>
          </a:p>
          <a:p>
            <a:pPr eaLnBrk="1" hangingPunct="1">
              <a:lnSpc>
                <a:spcPct val="90000"/>
              </a:lnSpc>
              <a:buFont typeface="Arial" charset="0"/>
              <a:buChar char="•"/>
              <a:defRPr/>
            </a:pPr>
            <a:r>
              <a:rPr lang="en-US" sz="2400" dirty="0"/>
              <a:t>Present new information with meaningful aids to interpretation: </a:t>
            </a:r>
          </a:p>
          <a:p>
            <a:pPr lvl="1" eaLnBrk="1" hangingPunct="1">
              <a:lnSpc>
                <a:spcPct val="90000"/>
              </a:lnSpc>
              <a:buFont typeface="Arial" charset="0"/>
              <a:buChar char="–"/>
              <a:defRPr/>
            </a:pPr>
            <a:r>
              <a:rPr lang="en-US" sz="2400" dirty="0"/>
              <a:t>Use a familiar framework, everyday terms, metaphors</a:t>
            </a:r>
          </a:p>
        </p:txBody>
      </p:sp>
    </p:spTree>
    <p:extLst>
      <p:ext uri="{BB962C8B-B14F-4D97-AF65-F5344CB8AC3E}">
        <p14:creationId xmlns:p14="http://schemas.microsoft.com/office/powerpoint/2010/main" val="8889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More Specific </a:t>
            </a:r>
            <a:r>
              <a:rPr lang="en-US" altLang="en-US"/>
              <a:t>Heuristics (cont’d</a:t>
            </a:r>
            <a:r>
              <a:rPr lang="en-US" altLang="en-US" dirty="0"/>
              <a:t>)</a:t>
            </a:r>
          </a:p>
        </p:txBody>
      </p:sp>
      <p:sp>
        <p:nvSpPr>
          <p:cNvPr id="34819" name="Content Placeholder 2"/>
          <p:cNvSpPr>
            <a:spLocks noGrp="1"/>
          </p:cNvSpPr>
          <p:nvPr>
            <p:ph sz="quarter" idx="1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lnSpc>
                <a:spcPct val="80000"/>
              </a:lnSpc>
              <a:buFont typeface="Arial" charset="0"/>
              <a:buChar char="•"/>
              <a:defRPr/>
            </a:pPr>
            <a:r>
              <a:rPr lang="en-US" sz="2250" dirty="0"/>
              <a:t>Use names that are conceptually related to function </a:t>
            </a:r>
          </a:p>
          <a:p>
            <a:pPr lvl="1" eaLnBrk="1" hangingPunct="1">
              <a:lnSpc>
                <a:spcPct val="80000"/>
              </a:lnSpc>
              <a:buFont typeface="Arial" charset="0"/>
              <a:buChar char="–"/>
              <a:defRPr/>
            </a:pPr>
            <a:r>
              <a:rPr lang="en-US" sz="1950" dirty="0"/>
              <a:t>Context-dependent</a:t>
            </a:r>
          </a:p>
          <a:p>
            <a:pPr lvl="1" eaLnBrk="1" hangingPunct="1">
              <a:lnSpc>
                <a:spcPct val="80000"/>
              </a:lnSpc>
              <a:buFont typeface="Arial" charset="0"/>
              <a:buChar char="–"/>
              <a:defRPr/>
            </a:pPr>
            <a:r>
              <a:rPr lang="en-US" sz="1950" dirty="0"/>
              <a:t>Attempt to improve recall and recognition</a:t>
            </a:r>
          </a:p>
          <a:p>
            <a:pPr eaLnBrk="1" hangingPunct="1">
              <a:lnSpc>
                <a:spcPct val="80000"/>
              </a:lnSpc>
              <a:buFont typeface="Arial" charset="0"/>
              <a:buChar char="•"/>
              <a:defRPr/>
            </a:pPr>
            <a:r>
              <a:rPr lang="en-US" sz="2250" dirty="0"/>
              <a:t>Group data consistently meaningful ways to decrease search time</a:t>
            </a:r>
          </a:p>
          <a:p>
            <a:pPr eaLnBrk="1" hangingPunct="1">
              <a:lnSpc>
                <a:spcPct val="80000"/>
              </a:lnSpc>
              <a:buFont typeface="Arial" charset="0"/>
              <a:buChar char="•"/>
              <a:defRPr/>
            </a:pPr>
            <a:r>
              <a:rPr lang="en-US" sz="2250" dirty="0"/>
              <a:t>Limit data-driven tasks: </a:t>
            </a:r>
          </a:p>
          <a:p>
            <a:pPr lvl="1" eaLnBrk="1" hangingPunct="1">
              <a:lnSpc>
                <a:spcPct val="80000"/>
              </a:lnSpc>
              <a:buFont typeface="Arial" charset="0"/>
              <a:buChar char="–"/>
              <a:defRPr/>
            </a:pPr>
            <a:r>
              <a:rPr lang="en-US" sz="1950" dirty="0"/>
              <a:t>Reduce time assimilating raw data, appropriate use of color &amp; graphics</a:t>
            </a:r>
          </a:p>
          <a:p>
            <a:pPr eaLnBrk="1" hangingPunct="1">
              <a:lnSpc>
                <a:spcPct val="80000"/>
              </a:lnSpc>
              <a:buFont typeface="Arial" charset="0"/>
              <a:buChar char="•"/>
              <a:defRPr/>
            </a:pPr>
            <a:r>
              <a:rPr lang="en-US" sz="2250" dirty="0"/>
              <a:t>Include only information needed by the user at a given time</a:t>
            </a:r>
          </a:p>
        </p:txBody>
      </p:sp>
    </p:spTree>
    <p:extLst>
      <p:ext uri="{BB962C8B-B14F-4D97-AF65-F5344CB8AC3E}">
        <p14:creationId xmlns:p14="http://schemas.microsoft.com/office/powerpoint/2010/main" val="383919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a:t>Problem Severity</a:t>
            </a:r>
          </a:p>
        </p:txBody>
      </p:sp>
      <p:sp>
        <p:nvSpPr>
          <p:cNvPr id="12" name="Content Placeholder 11"/>
          <p:cNvSpPr>
            <a:spLocks noGrp="1"/>
          </p:cNvSpPr>
          <p:nvPr>
            <p:ph sz="quarter" idx="14"/>
          </p:nvPr>
        </p:nvSpPr>
        <p:spPr/>
        <p:txBody>
          <a:bodyPr/>
          <a:lstStyle/>
          <a:p>
            <a:pPr marL="0" indent="0" eaLnBrk="0" hangingPunct="0">
              <a:spcBef>
                <a:spcPct val="30000"/>
              </a:spcBef>
              <a:buNone/>
              <a:defRPr/>
            </a:pPr>
            <a:r>
              <a:rPr lang="en-US" sz="2400" dirty="0">
                <a:cs typeface="Arial"/>
              </a:rPr>
              <a:t>Combination of 3 Factors:</a:t>
            </a:r>
          </a:p>
          <a:p>
            <a:pPr lvl="0"/>
            <a:r>
              <a:rPr lang="en-US" sz="2400" dirty="0">
                <a:cs typeface="Arial"/>
              </a:rPr>
              <a:t>Frequency with which a problem occurs</a:t>
            </a:r>
          </a:p>
          <a:p>
            <a:pPr lvl="1"/>
            <a:r>
              <a:rPr lang="en-US" sz="2400" dirty="0">
                <a:cs typeface="Arial"/>
              </a:rPr>
              <a:t>Commonly or rarely</a:t>
            </a:r>
          </a:p>
          <a:p>
            <a:pPr lvl="0"/>
            <a:r>
              <a:rPr lang="en-US" sz="2400" dirty="0">
                <a:cs typeface="Arial"/>
              </a:rPr>
              <a:t>Impact of the problem</a:t>
            </a:r>
          </a:p>
          <a:p>
            <a:pPr lvl="1"/>
            <a:r>
              <a:rPr lang="en-US" sz="2400" dirty="0">
                <a:cs typeface="Arial"/>
              </a:rPr>
              <a:t>Easy or difficult to overcome</a:t>
            </a:r>
          </a:p>
          <a:p>
            <a:pPr lvl="0"/>
            <a:r>
              <a:rPr lang="en-US" sz="2400" dirty="0">
                <a:cs typeface="Arial"/>
              </a:rPr>
              <a:t>Persistence of a problem</a:t>
            </a:r>
          </a:p>
          <a:p>
            <a:pPr lvl="1"/>
            <a:r>
              <a:rPr lang="en-US" sz="2400" dirty="0">
                <a:cs typeface="Arial"/>
              </a:rPr>
              <a:t>One-time problem or constant source of difficulty</a:t>
            </a:r>
          </a:p>
        </p:txBody>
      </p:sp>
      <p:sp>
        <p:nvSpPr>
          <p:cNvPr id="9" name="Content Placeholder 8"/>
          <p:cNvSpPr>
            <a:spLocks noGrp="1"/>
          </p:cNvSpPr>
          <p:nvPr>
            <p:ph sz="quarter" idx="18"/>
          </p:nvPr>
        </p:nvSpPr>
        <p:spPr/>
        <p:txBody>
          <a:bodyPr/>
          <a:lstStyle/>
          <a:p>
            <a:pPr marL="0" indent="0">
              <a:buNone/>
            </a:pPr>
            <a:r>
              <a:rPr lang="en-US" sz="2400" dirty="0">
                <a:cs typeface="Arial"/>
              </a:rPr>
              <a:t>Nielsen’s Rating Scale:</a:t>
            </a:r>
          </a:p>
          <a:p>
            <a:pPr lvl="0"/>
            <a:r>
              <a:rPr lang="en-US" sz="2400" dirty="0">
                <a:cs typeface="Arial"/>
              </a:rPr>
              <a:t>0: Don’t agree there is a  problem</a:t>
            </a:r>
          </a:p>
          <a:p>
            <a:pPr lvl="0"/>
            <a:r>
              <a:rPr lang="en-US" sz="2400" dirty="0">
                <a:cs typeface="Arial"/>
              </a:rPr>
              <a:t>1: Cosmetic problem only</a:t>
            </a:r>
          </a:p>
          <a:p>
            <a:pPr lvl="0"/>
            <a:r>
              <a:rPr lang="en-US" sz="2400" dirty="0">
                <a:cs typeface="Arial"/>
              </a:rPr>
              <a:t>2: Minor usability problem-low priority</a:t>
            </a:r>
          </a:p>
          <a:p>
            <a:pPr lvl="0"/>
            <a:r>
              <a:rPr lang="en-US" sz="2400" dirty="0">
                <a:cs typeface="Arial"/>
              </a:rPr>
              <a:t>3: Major usability problem</a:t>
            </a:r>
          </a:p>
          <a:p>
            <a:pPr lvl="0"/>
            <a:r>
              <a:rPr lang="en-US" sz="2400" dirty="0">
                <a:cs typeface="Arial"/>
              </a:rPr>
              <a:t>4: Usability catastrophe-Fix Now!</a:t>
            </a:r>
          </a:p>
        </p:txBody>
      </p:sp>
    </p:spTree>
    <p:extLst>
      <p:ext uri="{BB962C8B-B14F-4D97-AF65-F5344CB8AC3E}">
        <p14:creationId xmlns:p14="http://schemas.microsoft.com/office/powerpoint/2010/main" val="372159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Usability Testing</a:t>
            </a:r>
          </a:p>
        </p:txBody>
      </p:sp>
      <p:sp>
        <p:nvSpPr>
          <p:cNvPr id="26627" name="Content Placeholder 2"/>
          <p:cNvSpPr>
            <a:spLocks noGrp="1"/>
          </p:cNvSpPr>
          <p:nvPr>
            <p:ph sz="quarter" idx="14"/>
          </p:nvPr>
        </p:nvSpPr>
        <p:spPr bwMode="auto"/>
        <p:txBody>
          <a:bodyPr vert="horz" wrap="square" lIns="68580" tIns="34290" rIns="68580" bIns="34290" numCol="1" rtlCol="0" anchor="t" anchorCtr="0" compatLnSpc="1">
            <a:prstTxWarp prst="textNoShape">
              <a:avLst/>
            </a:prstTxWarp>
            <a:normAutofit/>
          </a:bodyPr>
          <a:lstStyle/>
          <a:p>
            <a:pPr eaLnBrk="1" hangingPunct="1">
              <a:lnSpc>
                <a:spcPct val="90000"/>
              </a:lnSpc>
              <a:buFont typeface="Arial" charset="0"/>
              <a:buChar char="•"/>
              <a:defRPr/>
            </a:pPr>
            <a:r>
              <a:rPr lang="en-US" sz="2400" dirty="0">
                <a:cs typeface="Arial" charset="0"/>
              </a:rPr>
              <a:t>Gold standard for usability evaluation</a:t>
            </a:r>
          </a:p>
          <a:p>
            <a:pPr eaLnBrk="1" hangingPunct="1">
              <a:lnSpc>
                <a:spcPct val="90000"/>
              </a:lnSpc>
              <a:buFont typeface="Arial" charset="0"/>
              <a:buChar char="•"/>
              <a:defRPr/>
            </a:pPr>
            <a:r>
              <a:rPr lang="en-US" sz="2400" dirty="0">
                <a:cs typeface="Arial" charset="0"/>
              </a:rPr>
              <a:t>Set of techniques to collect empirical data </a:t>
            </a:r>
          </a:p>
          <a:p>
            <a:pPr lvl="1" eaLnBrk="1" hangingPunct="1">
              <a:lnSpc>
                <a:spcPct val="90000"/>
              </a:lnSpc>
              <a:buFont typeface="Arial" charset="0"/>
              <a:buChar char="–"/>
              <a:defRPr/>
            </a:pPr>
            <a:r>
              <a:rPr lang="en-US" sz="2400" dirty="0">
                <a:cs typeface="Arial" charset="0"/>
              </a:rPr>
              <a:t>while observing representative end users using the system under study to perform representative tasks</a:t>
            </a:r>
          </a:p>
          <a:p>
            <a:pPr eaLnBrk="1" hangingPunct="1">
              <a:lnSpc>
                <a:spcPct val="90000"/>
              </a:lnSpc>
              <a:buFont typeface="Arial" charset="0"/>
              <a:buChar char="•"/>
              <a:defRPr/>
            </a:pPr>
            <a:r>
              <a:rPr lang="en-US" sz="2400" dirty="0">
                <a:cs typeface="Arial" charset="0"/>
              </a:rPr>
              <a:t>Video-recorded</a:t>
            </a:r>
          </a:p>
          <a:p>
            <a:pPr eaLnBrk="1" hangingPunct="1">
              <a:lnSpc>
                <a:spcPct val="90000"/>
              </a:lnSpc>
              <a:buFont typeface="Arial" charset="0"/>
              <a:buChar char="•"/>
              <a:defRPr/>
            </a:pPr>
            <a:r>
              <a:rPr lang="en-US" sz="2400" dirty="0">
                <a:cs typeface="Arial" charset="0"/>
              </a:rPr>
              <a:t>Provide information that can lead to systems that:</a:t>
            </a:r>
          </a:p>
          <a:p>
            <a:pPr lvl="1" eaLnBrk="1" hangingPunct="1">
              <a:lnSpc>
                <a:spcPct val="90000"/>
              </a:lnSpc>
              <a:buFont typeface="Arial" charset="0"/>
              <a:buChar char="–"/>
              <a:defRPr/>
            </a:pPr>
            <a:r>
              <a:rPr lang="en-US" sz="2400" dirty="0">
                <a:cs typeface="Arial" charset="0"/>
              </a:rPr>
              <a:t>Easy to learn and use</a:t>
            </a:r>
          </a:p>
          <a:p>
            <a:pPr lvl="1" eaLnBrk="1" hangingPunct="1">
              <a:lnSpc>
                <a:spcPct val="90000"/>
              </a:lnSpc>
              <a:buFont typeface="Arial" charset="0"/>
              <a:buChar char="–"/>
              <a:defRPr/>
            </a:pPr>
            <a:r>
              <a:rPr lang="en-US" sz="2400" dirty="0">
                <a:cs typeface="Arial" charset="0"/>
              </a:rPr>
              <a:t>Satisfying to use</a:t>
            </a:r>
          </a:p>
          <a:p>
            <a:pPr lvl="1" eaLnBrk="1" hangingPunct="1">
              <a:lnSpc>
                <a:spcPct val="90000"/>
              </a:lnSpc>
              <a:buFont typeface="Arial" charset="0"/>
              <a:buChar char="–"/>
              <a:defRPr/>
            </a:pPr>
            <a:r>
              <a:rPr lang="en-US" sz="2400" dirty="0">
                <a:cs typeface="Arial" charset="0"/>
              </a:rPr>
              <a:t>Provide utility and functionality that are valued by the target population</a:t>
            </a:r>
          </a:p>
          <a:p>
            <a:pPr lvl="1" eaLnBrk="1" hangingPunct="1">
              <a:lnSpc>
                <a:spcPct val="90000"/>
              </a:lnSpc>
              <a:buFont typeface="Arial" charset="0"/>
              <a:buChar char="–"/>
              <a:defRPr/>
            </a:pPr>
            <a:r>
              <a:rPr lang="en-US" sz="2400" dirty="0">
                <a:cs typeface="Arial" charset="0"/>
              </a:rPr>
              <a:t>Characterize task-specific competencies</a:t>
            </a:r>
          </a:p>
        </p:txBody>
      </p:sp>
    </p:spTree>
    <p:extLst>
      <p:ext uri="{BB962C8B-B14F-4D97-AF65-F5344CB8AC3E}">
        <p14:creationId xmlns:p14="http://schemas.microsoft.com/office/powerpoint/2010/main" val="355215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Think-Aloud Protocol</a:t>
            </a:r>
          </a:p>
        </p:txBody>
      </p:sp>
      <p:sp>
        <p:nvSpPr>
          <p:cNvPr id="27651" name="Content Placeholder 2"/>
          <p:cNvSpPr>
            <a:spLocks noGrp="1"/>
          </p:cNvSpPr>
          <p:nvPr>
            <p:ph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dirty="0">
                <a:cs typeface="Arial" panose="020B0604020202020204" pitchFamily="34" charset="0"/>
              </a:rPr>
              <a:t>Method broadly used in cognitive research and usability testing</a:t>
            </a:r>
          </a:p>
          <a:p>
            <a:pPr eaLnBrk="1" hangingPunct="1"/>
            <a:r>
              <a:rPr lang="en-US" altLang="en-US" dirty="0">
                <a:cs typeface="Arial" panose="020B0604020202020204" pitchFamily="34" charset="0"/>
              </a:rPr>
              <a:t>User verbalizes his/her thoughts while performing a task</a:t>
            </a:r>
          </a:p>
          <a:p>
            <a:pPr lvl="1" eaLnBrk="1" hangingPunct="1"/>
            <a:r>
              <a:rPr lang="en-US" altLang="en-US" dirty="0">
                <a:cs typeface="Arial" panose="020B0604020202020204" pitchFamily="34" charset="0"/>
              </a:rPr>
              <a:t>Report the contents of working memory</a:t>
            </a:r>
          </a:p>
          <a:p>
            <a:pPr lvl="1" eaLnBrk="1" hangingPunct="1"/>
            <a:r>
              <a:rPr lang="en-US" altLang="en-US" dirty="0">
                <a:cs typeface="Arial" panose="020B0604020202020204" pitchFamily="34" charset="0"/>
              </a:rPr>
              <a:t>Session is audio and/or video recorded</a:t>
            </a:r>
          </a:p>
          <a:p>
            <a:pPr eaLnBrk="1" hangingPunct="1"/>
            <a:r>
              <a:rPr lang="en-US" altLang="en-US" dirty="0">
                <a:cs typeface="Arial" panose="020B0604020202020204" pitchFamily="34" charset="0"/>
              </a:rPr>
              <a:t>Transcript of think aloud is coordinated with video analysis</a:t>
            </a:r>
          </a:p>
        </p:txBody>
      </p:sp>
    </p:spTree>
    <p:extLst>
      <p:ext uri="{BB962C8B-B14F-4D97-AF65-F5344CB8AC3E}">
        <p14:creationId xmlns:p14="http://schemas.microsoft.com/office/powerpoint/2010/main" val="31784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Field Usability Testing</a:t>
            </a:r>
          </a:p>
        </p:txBody>
      </p:sp>
      <p:sp>
        <p:nvSpPr>
          <p:cNvPr id="31747" name="Content Placeholder 2"/>
          <p:cNvSpPr>
            <a:spLocks noGrp="1"/>
          </p:cNvSpPr>
          <p:nvPr>
            <p:ph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dirty="0">
                <a:cs typeface="Arial" panose="020B0604020202020204" pitchFamily="34" charset="0"/>
              </a:rPr>
              <a:t>Hybrid Method: Lab and Ethnography/ Field Study</a:t>
            </a:r>
          </a:p>
          <a:p>
            <a:pPr eaLnBrk="1" hangingPunct="1"/>
            <a:r>
              <a:rPr lang="en-US" altLang="en-US" dirty="0">
                <a:cs typeface="Arial" panose="020B0604020202020204" pitchFamily="34" charset="0"/>
              </a:rPr>
              <a:t>Naturalistic setting</a:t>
            </a:r>
          </a:p>
          <a:p>
            <a:pPr lvl="1" eaLnBrk="1" hangingPunct="1"/>
            <a:r>
              <a:rPr lang="en-US" altLang="en-US" dirty="0">
                <a:cs typeface="Arial" panose="020B0604020202020204" pitchFamily="34" charset="0"/>
              </a:rPr>
              <a:t>Numerous constraints</a:t>
            </a:r>
          </a:p>
          <a:p>
            <a:pPr eaLnBrk="1" hangingPunct="1"/>
            <a:r>
              <a:rPr lang="en-US" altLang="en-US" dirty="0">
                <a:cs typeface="Arial" panose="020B0604020202020204" pitchFamily="34" charset="0"/>
              </a:rPr>
              <a:t>Proscribed set of tasks</a:t>
            </a:r>
          </a:p>
          <a:p>
            <a:pPr lvl="1" eaLnBrk="1" hangingPunct="1"/>
            <a:r>
              <a:rPr lang="en-US" altLang="en-US" dirty="0">
                <a:cs typeface="Arial" panose="020B0604020202020204" pitchFamily="34" charset="0"/>
              </a:rPr>
              <a:t>Quasi- Experiment</a:t>
            </a:r>
          </a:p>
          <a:p>
            <a:pPr eaLnBrk="1" hangingPunct="1"/>
            <a:r>
              <a:rPr lang="en-US" altLang="en-US" dirty="0">
                <a:cs typeface="Arial" panose="020B0604020202020204" pitchFamily="34" charset="0"/>
              </a:rPr>
              <a:t>Video analysis is key</a:t>
            </a:r>
          </a:p>
          <a:p>
            <a:pPr lvl="1" eaLnBrk="1" hangingPunct="1"/>
            <a:r>
              <a:rPr lang="en-US" altLang="en-US" dirty="0">
                <a:cs typeface="Arial" panose="020B0604020202020204" pitchFamily="34" charset="0"/>
              </a:rPr>
              <a:t>Intrusive</a:t>
            </a:r>
          </a:p>
        </p:txBody>
      </p:sp>
    </p:spTree>
    <p:extLst>
      <p:ext uri="{BB962C8B-B14F-4D97-AF65-F5344CB8AC3E}">
        <p14:creationId xmlns:p14="http://schemas.microsoft.com/office/powerpoint/2010/main" val="230127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a:t>
            </a:r>
            <a:br>
              <a:rPr lang="en-US" dirty="0"/>
            </a:br>
            <a:r>
              <a:rPr lang="en-US" dirty="0"/>
              <a:t>Lecture – Learning Objectives</a:t>
            </a:r>
          </a:p>
        </p:txBody>
      </p:sp>
      <p:sp>
        <p:nvSpPr>
          <p:cNvPr id="3" name="Content Placeholder 2"/>
          <p:cNvSpPr>
            <a:spLocks noGrp="1"/>
          </p:cNvSpPr>
          <p:nvPr>
            <p:ph sz="quarter" idx="14"/>
          </p:nvPr>
        </p:nvSpPr>
        <p:spPr/>
        <p:txBody>
          <a:bodyPr>
            <a:normAutofit/>
          </a:bodyPr>
          <a:lstStyle/>
          <a:p>
            <a:r>
              <a:rPr lang="en-US" sz="2400" dirty="0"/>
              <a:t>Discuss the different threats to HIS usability</a:t>
            </a:r>
          </a:p>
          <a:p>
            <a:r>
              <a:rPr lang="en-US" sz="2400" dirty="0"/>
              <a:t>Determine a plausible analysis given a usability concern</a:t>
            </a:r>
          </a:p>
        </p:txBody>
      </p:sp>
    </p:spTree>
    <p:extLst>
      <p:ext uri="{BB962C8B-B14F-4D97-AF65-F5344CB8AC3E}">
        <p14:creationId xmlns:p14="http://schemas.microsoft.com/office/powerpoint/2010/main" val="139499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a:t>Readability</a:t>
            </a:r>
          </a:p>
        </p:txBody>
      </p:sp>
      <p:sp>
        <p:nvSpPr>
          <p:cNvPr id="38915" name="Content Placeholder 2"/>
          <p:cNvSpPr>
            <a:spLocks noGrp="1"/>
          </p:cNvSpPr>
          <p:nvPr>
            <p:ph sz="quarter" idx="14"/>
          </p:nvPr>
        </p:nvSpPr>
        <p:spPr bwMode="auto"/>
        <p:txBody>
          <a:bodyPr vert="horz" wrap="square" lIns="68580" tIns="34290" rIns="68580" bIns="34290" numCol="1" rtlCol="0" anchor="t" anchorCtr="0" compatLnSpc="1">
            <a:prstTxWarp prst="textNoShape">
              <a:avLst/>
            </a:prstTxWarp>
            <a:normAutofit/>
          </a:bodyPr>
          <a:lstStyle/>
          <a:p>
            <a:pPr eaLnBrk="1" hangingPunct="1">
              <a:lnSpc>
                <a:spcPct val="90000"/>
              </a:lnSpc>
              <a:buFont typeface="Arial" charset="0"/>
              <a:buChar char="•"/>
              <a:defRPr/>
            </a:pPr>
            <a:r>
              <a:rPr lang="en-US" sz="2250" dirty="0">
                <a:ea typeface="ＭＳ Ｐゴシック" pitchFamily="34" charset="-128"/>
                <a:cs typeface="Arial" charset="0"/>
              </a:rPr>
              <a:t>Must be able to scan quickly with high comprehension</a:t>
            </a:r>
          </a:p>
          <a:p>
            <a:pPr eaLnBrk="1" hangingPunct="1">
              <a:lnSpc>
                <a:spcPct val="90000"/>
              </a:lnSpc>
              <a:buFont typeface="Arial" charset="0"/>
              <a:buChar char="•"/>
              <a:defRPr/>
            </a:pPr>
            <a:r>
              <a:rPr lang="en-US" sz="2250" dirty="0">
                <a:ea typeface="ＭＳ Ｐゴシック" pitchFamily="34" charset="-128"/>
                <a:cs typeface="Arial" charset="0"/>
              </a:rPr>
              <a:t>12 point or greater, always &gt;9point</a:t>
            </a:r>
          </a:p>
          <a:p>
            <a:pPr eaLnBrk="1" hangingPunct="1">
              <a:lnSpc>
                <a:spcPct val="90000"/>
              </a:lnSpc>
              <a:buFont typeface="Arial" charset="0"/>
              <a:buChar char="•"/>
              <a:defRPr/>
            </a:pPr>
            <a:r>
              <a:rPr lang="en-US" sz="2250" dirty="0">
                <a:ea typeface="ＭＳ Ｐゴシック" pitchFamily="34" charset="-128"/>
                <a:cs typeface="Arial" charset="0"/>
              </a:rPr>
              <a:t>Allow users to change font size </a:t>
            </a:r>
          </a:p>
          <a:p>
            <a:pPr lvl="1" eaLnBrk="1" hangingPunct="1">
              <a:lnSpc>
                <a:spcPct val="90000"/>
              </a:lnSpc>
              <a:buFont typeface="Arial" charset="0"/>
              <a:buChar char="–"/>
              <a:defRPr/>
            </a:pPr>
            <a:r>
              <a:rPr lang="en-US" sz="1950" dirty="0">
                <a:ea typeface="ＭＳ Ｐゴシック" pitchFamily="34" charset="-128"/>
                <a:cs typeface="Arial" charset="0"/>
              </a:rPr>
              <a:t>Visual impairments in much of the population</a:t>
            </a:r>
          </a:p>
          <a:p>
            <a:pPr lvl="1" eaLnBrk="1" hangingPunct="1">
              <a:lnSpc>
                <a:spcPct val="90000"/>
              </a:lnSpc>
              <a:buFont typeface="Arial" charset="0"/>
              <a:buChar char="–"/>
              <a:defRPr/>
            </a:pPr>
            <a:r>
              <a:rPr lang="en-US" sz="1950" dirty="0">
                <a:ea typeface="ＭＳ Ｐゴシック" pitchFamily="34" charset="-128"/>
                <a:cs typeface="Arial" charset="0"/>
              </a:rPr>
              <a:t>i.e. respect system settings for color, size, font</a:t>
            </a:r>
          </a:p>
          <a:p>
            <a:pPr eaLnBrk="1" hangingPunct="1">
              <a:lnSpc>
                <a:spcPct val="90000"/>
              </a:lnSpc>
              <a:buFont typeface="Arial" charset="0"/>
              <a:buChar char="•"/>
              <a:defRPr/>
            </a:pPr>
            <a:r>
              <a:rPr lang="en-US" sz="2250" dirty="0">
                <a:ea typeface="ＭＳ Ｐゴシック" pitchFamily="34" charset="-128"/>
                <a:cs typeface="Arial" charset="0"/>
              </a:rPr>
              <a:t>Sans serif most readable on computer screens</a:t>
            </a:r>
          </a:p>
          <a:p>
            <a:pPr eaLnBrk="1" hangingPunct="1">
              <a:lnSpc>
                <a:spcPct val="90000"/>
              </a:lnSpc>
              <a:buFont typeface="Arial" charset="0"/>
              <a:buChar char="•"/>
              <a:defRPr/>
            </a:pPr>
            <a:r>
              <a:rPr lang="en-US" sz="2250" dirty="0">
                <a:ea typeface="ＭＳ Ｐゴシック" pitchFamily="34" charset="-128"/>
                <a:cs typeface="Arial" charset="0"/>
              </a:rPr>
              <a:t>Black on white most readable</a:t>
            </a:r>
          </a:p>
        </p:txBody>
      </p:sp>
    </p:spTree>
    <p:extLst>
      <p:ext uri="{BB962C8B-B14F-4D97-AF65-F5344CB8AC3E}">
        <p14:creationId xmlns:p14="http://schemas.microsoft.com/office/powerpoint/2010/main" val="2268207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a:t>Information Presentation</a:t>
            </a:r>
          </a:p>
        </p:txBody>
      </p:sp>
      <p:sp>
        <p:nvSpPr>
          <p:cNvPr id="36867" name="Content Placeholder 2"/>
          <p:cNvSpPr>
            <a:spLocks noGrp="1"/>
          </p:cNvSpPr>
          <p:nvPr>
            <p:ph sz="quarter" idx="14"/>
          </p:nvPr>
        </p:nvSpPr>
        <p:spPr bwMode="auto"/>
        <p:txBody>
          <a:bodyPr vert="horz" wrap="square" lIns="68580" tIns="34290" rIns="68580" bIns="34290" numCol="1" rtlCol="0" anchor="t" anchorCtr="0" compatLnSpc="1">
            <a:prstTxWarp prst="textNoShape">
              <a:avLst/>
            </a:prstTxWarp>
            <a:normAutofit/>
          </a:bodyPr>
          <a:lstStyle/>
          <a:p>
            <a:pPr eaLnBrk="1" hangingPunct="1">
              <a:buFont typeface="Arial" charset="0"/>
              <a:buChar char="•"/>
              <a:defRPr/>
            </a:pPr>
            <a:r>
              <a:rPr lang="en-US" sz="2250" dirty="0">
                <a:ea typeface="ＭＳ Ｐゴシック" pitchFamily="34" charset="-128"/>
                <a:cs typeface="Arial" charset="0"/>
              </a:rPr>
              <a:t>Color: use to convey meaning, not decoration</a:t>
            </a:r>
          </a:p>
          <a:p>
            <a:pPr eaLnBrk="1" hangingPunct="1">
              <a:buFont typeface="Arial" charset="0"/>
              <a:buChar char="•"/>
              <a:defRPr/>
            </a:pPr>
            <a:r>
              <a:rPr lang="en-US" sz="2250" dirty="0">
                <a:ea typeface="ＭＳ Ｐゴシック" pitchFamily="34" charset="-128"/>
                <a:cs typeface="Arial" charset="0"/>
              </a:rPr>
              <a:t>Consistency of color meaning</a:t>
            </a:r>
          </a:p>
          <a:p>
            <a:pPr eaLnBrk="1" hangingPunct="1">
              <a:buFont typeface="Arial" charset="0"/>
              <a:buChar char="•"/>
              <a:defRPr/>
            </a:pPr>
            <a:r>
              <a:rPr lang="en-US" sz="2250" dirty="0">
                <a:ea typeface="ＭＳ Ｐゴシック" pitchFamily="34" charset="-128"/>
                <a:cs typeface="Arial" charset="0"/>
              </a:rPr>
              <a:t>Use number of colors user can remember</a:t>
            </a:r>
          </a:p>
          <a:p>
            <a:pPr eaLnBrk="1" hangingPunct="1">
              <a:buFont typeface="Arial" charset="0"/>
              <a:buChar char="•"/>
              <a:defRPr/>
            </a:pPr>
            <a:r>
              <a:rPr lang="en-US" sz="2250" dirty="0">
                <a:ea typeface="ＭＳ Ｐゴシック" pitchFamily="34" charset="-128"/>
                <a:cs typeface="Arial" charset="0"/>
              </a:rPr>
              <a:t>Don</a:t>
            </a:r>
            <a:r>
              <a:rPr lang="ja-JP" altLang="en-US" sz="2250" dirty="0">
                <a:cs typeface="Arial" charset="0"/>
              </a:rPr>
              <a:t>’</a:t>
            </a:r>
            <a:r>
              <a:rPr lang="en-US" altLang="ja-JP" sz="2250" dirty="0">
                <a:cs typeface="Arial" charset="0"/>
              </a:rPr>
              <a:t>t contradict conventions</a:t>
            </a:r>
          </a:p>
          <a:p>
            <a:pPr lvl="1" eaLnBrk="1" hangingPunct="1">
              <a:buFont typeface="Arial" charset="0"/>
              <a:buChar char="–"/>
              <a:defRPr/>
            </a:pPr>
            <a:r>
              <a:rPr lang="en-US" sz="1950" dirty="0">
                <a:ea typeface="ＭＳ Ｐゴシック" pitchFamily="34" charset="-128"/>
                <a:cs typeface="Arial" charset="0"/>
              </a:rPr>
              <a:t>e.g. red=danger, stop; green=ok, go</a:t>
            </a:r>
          </a:p>
          <a:p>
            <a:pPr eaLnBrk="1" hangingPunct="1">
              <a:buFont typeface="Arial" charset="0"/>
              <a:buChar char="•"/>
              <a:defRPr/>
            </a:pPr>
            <a:r>
              <a:rPr lang="en-US" sz="2250" dirty="0">
                <a:ea typeface="ＭＳ Ｐゴシック" pitchFamily="34" charset="-128"/>
                <a:cs typeface="Arial" charset="0"/>
              </a:rPr>
              <a:t>Section 508: 8% of male users are colorblind</a:t>
            </a:r>
          </a:p>
          <a:p>
            <a:pPr eaLnBrk="1" hangingPunct="1">
              <a:buFont typeface="Arial" charset="0"/>
              <a:buChar char="•"/>
              <a:defRPr/>
            </a:pPr>
            <a:r>
              <a:rPr lang="en-US" sz="2250" dirty="0">
                <a:ea typeface="ＭＳ Ｐゴシック" pitchFamily="34" charset="-128"/>
                <a:cs typeface="Arial" charset="0"/>
              </a:rPr>
              <a:t>Convey color meaning with a secondary method</a:t>
            </a:r>
          </a:p>
          <a:p>
            <a:pPr lvl="1" eaLnBrk="1" hangingPunct="1">
              <a:buFont typeface="Arial" charset="0"/>
              <a:buChar char="–"/>
              <a:defRPr/>
            </a:pPr>
            <a:r>
              <a:rPr lang="en-US" sz="1950" dirty="0">
                <a:ea typeface="ＭＳ Ｐゴシック" pitchFamily="34" charset="-128"/>
                <a:cs typeface="Arial" charset="0"/>
              </a:rPr>
              <a:t>e.g. underlining</a:t>
            </a:r>
          </a:p>
        </p:txBody>
      </p:sp>
    </p:spTree>
    <p:extLst>
      <p:ext uri="{BB962C8B-B14F-4D97-AF65-F5344CB8AC3E}">
        <p14:creationId xmlns:p14="http://schemas.microsoft.com/office/powerpoint/2010/main" val="194332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tell what this is about?</a:t>
            </a:r>
          </a:p>
        </p:txBody>
      </p:sp>
      <p:pic>
        <p:nvPicPr>
          <p:cNvPr id="5" name="Content Placeholder 4" descr="Bar chart titled. 2012 Death rates for males in Louisiana, New Mexico, Oklahoma and Texas. The background is black as are the 4 unlabeled bars. The bars have different color orders, but there is no legend keying them to the states.  The Y axis Occupant Death Rate per 100,000, the X axis is Total by State. " title="2012 Death Rate for Males"/>
          <p:cNvPicPr>
            <a:picLocks noGrp="1" noChangeAspect="1"/>
          </p:cNvPicPr>
          <p:nvPr>
            <p:ph type="chart" sz="quarter" idx="14"/>
          </p:nvPr>
        </p:nvPicPr>
        <p:blipFill rotWithShape="1">
          <a:blip r:embed="rId3">
            <a:extLst>
              <a:ext uri="{28A0092B-C50C-407E-A947-70E740481C1C}">
                <a14:useLocalDpi xmlns:a14="http://schemas.microsoft.com/office/drawing/2010/main" val="0"/>
              </a:ext>
            </a:extLst>
          </a:blip>
          <a:srcRect l="-3879" r="-3879"/>
          <a:stretch/>
        </p:blipFill>
        <p:spPr>
          <a:xfrm>
            <a:off x="2090000" y="1394380"/>
            <a:ext cx="8120800" cy="4914843"/>
          </a:xfrm>
        </p:spPr>
      </p:pic>
      <p:sp>
        <p:nvSpPr>
          <p:cNvPr id="3" name="Text Placeholder 2"/>
          <p:cNvSpPr>
            <a:spLocks noGrp="1"/>
          </p:cNvSpPr>
          <p:nvPr>
            <p:ph type="body" sz="quarter" idx="32"/>
          </p:nvPr>
        </p:nvSpPr>
        <p:spPr/>
        <p:txBody>
          <a:bodyPr/>
          <a:lstStyle/>
          <a:p>
            <a:r>
              <a:rPr lang="en-US" dirty="0"/>
              <a:t>1.1 Chart: Data retrieved from the U.S. Department of Transportation.</a:t>
            </a:r>
          </a:p>
        </p:txBody>
      </p:sp>
    </p:spTree>
    <p:extLst>
      <p:ext uri="{BB962C8B-B14F-4D97-AF65-F5344CB8AC3E}">
        <p14:creationId xmlns:p14="http://schemas.microsoft.com/office/powerpoint/2010/main" val="328423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better?</a:t>
            </a:r>
          </a:p>
        </p:txBody>
      </p:sp>
      <p:pic>
        <p:nvPicPr>
          <p:cNvPr id="6" name="Picture Placeholder 5" descr="As on the previous slide, a chart labeled 2012 Motor Vehicle Occupant Death rate for males, this chart has 4 different colored bars. A Legend keys the color to the bar, from left to right. Blue, Louisiana has approximately 13.5 Deaths per 100,000; Orange, New Mexico, has 15 Occupant Deaths per 100,000; Gray, Oklahoma has about 19 deaths per 100,000 and yellow, Texas, has about 12.5 occupant deaths per 100,000.  "/>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3598" r="-3598"/>
          <a:stretch/>
        </p:blipFill>
        <p:spPr>
          <a:xfrm>
            <a:off x="2159024" y="1366769"/>
            <a:ext cx="8051776" cy="4901037"/>
          </a:xfrm>
        </p:spPr>
      </p:pic>
      <p:sp>
        <p:nvSpPr>
          <p:cNvPr id="5" name="Text Placeholder 4"/>
          <p:cNvSpPr>
            <a:spLocks noGrp="1"/>
          </p:cNvSpPr>
          <p:nvPr>
            <p:ph type="body" sz="quarter" idx="32"/>
          </p:nvPr>
        </p:nvSpPr>
        <p:spPr/>
        <p:txBody>
          <a:bodyPr/>
          <a:lstStyle/>
          <a:p>
            <a:r>
              <a:rPr lang="en-US" dirty="0"/>
              <a:t>1.2 Chart: Data retrieved from the U.S. Department of Transportation.</a:t>
            </a:r>
          </a:p>
        </p:txBody>
      </p:sp>
    </p:spTree>
    <p:extLst>
      <p:ext uri="{BB962C8B-B14F-4D97-AF65-F5344CB8AC3E}">
        <p14:creationId xmlns:p14="http://schemas.microsoft.com/office/powerpoint/2010/main" val="68276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ea typeface="ＭＳ Ｐゴシック" panose="020B0600070205080204" pitchFamily="34" charset="-128"/>
              </a:rPr>
              <a:t>Minimize Cognitive Load </a:t>
            </a:r>
          </a:p>
        </p:txBody>
      </p:sp>
      <p:sp>
        <p:nvSpPr>
          <p:cNvPr id="2" name="Content Placeholder 1"/>
          <p:cNvSpPr>
            <a:spLocks noGrp="1"/>
          </p:cNvSpPr>
          <p:nvPr>
            <p:ph sz="quarter" idx="14"/>
          </p:nvPr>
        </p:nvSpPr>
        <p:spPr/>
        <p:txBody>
          <a:bodyPr/>
          <a:lstStyle/>
          <a:p>
            <a:r>
              <a:rPr lang="en-US" altLang="en-US" dirty="0">
                <a:ea typeface="ＭＳ Ｐゴシック" panose="020B0600070205080204" pitchFamily="34" charset="-128"/>
                <a:cs typeface="Tahoma" panose="020B0604030504040204" pitchFamily="34" charset="0"/>
              </a:rPr>
              <a:t>Same information presented graphically allows easy detection of patterns &amp; perception, not calculation</a:t>
            </a:r>
          </a:p>
        </p:txBody>
      </p:sp>
      <p:pic>
        <p:nvPicPr>
          <p:cNvPr id="8" name="Content Placeholder 7" descr="A table and a graph (below) showing patients's creatinine values and renal function over several years. The same data is presented in the table and the graph, showing an increase in Creatine and a decrease in % Renal function over the period 2001 to 2007.  "/>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854639" y="1685618"/>
            <a:ext cx="2676899" cy="4401164"/>
          </a:xfrm>
        </p:spPr>
      </p:pic>
      <p:sp>
        <p:nvSpPr>
          <p:cNvPr id="4" name="Text Placeholder 3"/>
          <p:cNvSpPr>
            <a:spLocks noGrp="1"/>
          </p:cNvSpPr>
          <p:nvPr>
            <p:ph type="body" sz="quarter" idx="33"/>
          </p:nvPr>
        </p:nvSpPr>
        <p:spPr/>
        <p:txBody>
          <a:bodyPr/>
          <a:lstStyle/>
          <a:p>
            <a:r>
              <a:rPr lang="en-US" altLang="en-US" dirty="0">
                <a:ea typeface="ＭＳ Ｐゴシック" panose="020B0600070205080204" pitchFamily="34" charset="-128"/>
              </a:rPr>
              <a:t>1.2 Figure: </a:t>
            </a:r>
            <a:r>
              <a:rPr lang="en-US" altLang="en-US" dirty="0" err="1">
                <a:ea typeface="ＭＳ Ｐゴシック" panose="020B0600070205080204" pitchFamily="34" charset="-128"/>
              </a:rPr>
              <a:t>Senathirajah,Y</a:t>
            </a:r>
            <a:r>
              <a:rPr lang="en-US" altLang="en-US" dirty="0">
                <a:ea typeface="ＭＳ Ｐゴシック" panose="020B0600070205080204" pitchFamily="34" charset="-128"/>
              </a:rPr>
              <a:t>. (2010).</a:t>
            </a:r>
          </a:p>
        </p:txBody>
      </p:sp>
    </p:spTree>
    <p:extLst>
      <p:ext uri="{BB962C8B-B14F-4D97-AF65-F5344CB8AC3E}">
        <p14:creationId xmlns:p14="http://schemas.microsoft.com/office/powerpoint/2010/main" val="365764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a:t>
            </a:r>
            <a:br>
              <a:rPr lang="en-US" dirty="0"/>
            </a:br>
            <a:r>
              <a:rPr lang="en-US" dirty="0"/>
              <a:t>Summary</a:t>
            </a:r>
          </a:p>
        </p:txBody>
      </p:sp>
      <p:sp>
        <p:nvSpPr>
          <p:cNvPr id="5" name="Content Placeholder 4"/>
          <p:cNvSpPr>
            <a:spLocks noGrp="1"/>
          </p:cNvSpPr>
          <p:nvPr>
            <p:ph type="body" sz="quarter" idx="11"/>
          </p:nvPr>
        </p:nvSpPr>
        <p:spPr/>
        <p:txBody>
          <a:bodyPr/>
          <a:lstStyle/>
          <a:p>
            <a:r>
              <a:rPr lang="en-US" dirty="0"/>
              <a:t>Usability for data analytics can be very important for information understanding</a:t>
            </a:r>
          </a:p>
          <a:p>
            <a:r>
              <a:rPr lang="en-US" dirty="0"/>
              <a:t>Determining the usability of information can be complex</a:t>
            </a:r>
          </a:p>
          <a:p>
            <a:r>
              <a:rPr lang="en-US" dirty="0"/>
              <a:t>Presenting the information to minimize cognitive load requires the use of basic readability and information formatting principles</a:t>
            </a:r>
          </a:p>
        </p:txBody>
      </p:sp>
    </p:spTree>
    <p:extLst>
      <p:ext uri="{BB962C8B-B14F-4D97-AF65-F5344CB8AC3E}">
        <p14:creationId xmlns:p14="http://schemas.microsoft.com/office/powerpoint/2010/main" val="2140232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a:t>
            </a:r>
            <a:br>
              <a:rPr lang="en-US" dirty="0"/>
            </a:br>
            <a:r>
              <a:rPr lang="en-US" dirty="0"/>
              <a:t>References</a:t>
            </a:r>
          </a:p>
        </p:txBody>
      </p:sp>
      <p:sp>
        <p:nvSpPr>
          <p:cNvPr id="3" name="Text Placeholder 2"/>
          <p:cNvSpPr>
            <a:spLocks noGrp="1"/>
          </p:cNvSpPr>
          <p:nvPr>
            <p:ph type="body" sz="quarter" idx="16"/>
          </p:nvPr>
        </p:nvSpPr>
        <p:spPr>
          <a:xfrm>
            <a:off x="1981200" y="1600200"/>
            <a:ext cx="8229600" cy="3192549"/>
          </a:xfrm>
        </p:spPr>
        <p:txBody>
          <a:bodyPr/>
          <a:lstStyle/>
          <a:p>
            <a:r>
              <a:rPr lang="en-US" dirty="0"/>
              <a:t>References</a:t>
            </a:r>
          </a:p>
          <a:p>
            <a:r>
              <a:rPr lang="en-US" sz="1400" b="0" dirty="0" err="1">
                <a:latin typeface="Arial" pitchFamily="34" charset="0"/>
                <a:ea typeface="Arial" charset="0"/>
              </a:rPr>
              <a:t>Bubb</a:t>
            </a:r>
            <a:r>
              <a:rPr lang="en-US" sz="1400" b="0" dirty="0">
                <a:latin typeface="Arial" pitchFamily="34" charset="0"/>
                <a:ea typeface="Arial" charset="0"/>
              </a:rPr>
              <a:t>, H. Information Ergonomics. In </a:t>
            </a:r>
            <a:r>
              <a:rPr lang="en-US" sz="1400" b="0" dirty="0" err="1">
                <a:latin typeface="Arial" pitchFamily="34" charset="0"/>
                <a:ea typeface="Arial" charset="0"/>
              </a:rPr>
              <a:t>Herczeg</a:t>
            </a:r>
            <a:r>
              <a:rPr lang="en-US" sz="1400" b="0" dirty="0">
                <a:latin typeface="Arial" pitchFamily="34" charset="0"/>
                <a:ea typeface="Arial" charset="0"/>
              </a:rPr>
              <a:t>, M., &amp; Stein, M., eds. (2012). Information Ergonomics: </a:t>
            </a:r>
            <a:r>
              <a:rPr lang="en-US" sz="1400" b="0" dirty="0">
                <a:latin typeface="Arial" pitchFamily="34" charset="0"/>
              </a:rPr>
              <a:t>A theoretical approach and practical experience in transportation</a:t>
            </a:r>
            <a:r>
              <a:rPr lang="en-US" sz="1400" b="0" dirty="0">
                <a:latin typeface="Arial" pitchFamily="34" charset="0"/>
                <a:ea typeface="Arial" charset="0"/>
              </a:rPr>
              <a:t>. Springer Berlin Heidelberg, p. 23.</a:t>
            </a:r>
          </a:p>
          <a:p>
            <a:r>
              <a:rPr lang="en-US" sz="1400" b="0" dirty="0">
                <a:latin typeface="Arial" charset="0"/>
                <a:cs typeface="Arial" charset="0"/>
              </a:rPr>
              <a:t>Kaplan, B &amp; Harris-</a:t>
            </a:r>
            <a:r>
              <a:rPr lang="en-US" sz="1400" b="0" dirty="0" err="1">
                <a:latin typeface="Arial" charset="0"/>
                <a:cs typeface="Arial" charset="0"/>
              </a:rPr>
              <a:t>Salamone</a:t>
            </a:r>
            <a:r>
              <a:rPr lang="en-US" sz="1400" b="0" dirty="0">
                <a:latin typeface="Arial" charset="0"/>
                <a:cs typeface="Arial" charset="0"/>
              </a:rPr>
              <a:t>, K. (2009). Health IT Success and Failure: Recommendations from Literature and an AMIA Workshop. J Am Med Inform Assoc. 2009; 16:291-299.</a:t>
            </a:r>
          </a:p>
          <a:p>
            <a:r>
              <a:rPr lang="en-US" sz="1400" b="0" dirty="0">
                <a:latin typeface="Arial" charset="0"/>
                <a:cs typeface="Arial" charset="0"/>
              </a:rPr>
              <a:t>Nielsen, J. (1994). Heuristic evaluation. In Nielsen, J., and Mack, R.L. (Eds.), Usability Inspection Methods. John Wiley &amp; Sons, New York, NY.</a:t>
            </a:r>
          </a:p>
          <a:p>
            <a:r>
              <a:rPr lang="en-US" sz="1400" b="0" dirty="0">
                <a:latin typeface="Arial" charset="0"/>
                <a:cs typeface="Arial" charset="0"/>
              </a:rPr>
              <a:t>Polson, P., Lewis, C., </a:t>
            </a:r>
            <a:r>
              <a:rPr lang="en-US" sz="1400" b="0" dirty="0" err="1">
                <a:latin typeface="Arial" charset="0"/>
                <a:cs typeface="Arial" charset="0"/>
              </a:rPr>
              <a:t>Rieman</a:t>
            </a:r>
            <a:r>
              <a:rPr lang="en-US" sz="1400" b="0" dirty="0">
                <a:latin typeface="Arial" charset="0"/>
                <a:cs typeface="Arial" charset="0"/>
              </a:rPr>
              <a:t>, J., &amp; Wharton, C. (1992). Cognitive walkthroughs: A method for theory-based evaluation of user interfaces. International Journal of Man-Machine Studies, 36, 741–773.</a:t>
            </a:r>
          </a:p>
          <a:p>
            <a:endParaRPr lang="en-US" b="0" dirty="0">
              <a:latin typeface="Arial" charset="0"/>
              <a:cs typeface="Arial" charset="0"/>
            </a:endParaRPr>
          </a:p>
          <a:p>
            <a:endParaRPr lang="en-US" b="0" dirty="0"/>
          </a:p>
          <a:p>
            <a:endParaRPr lang="en-US" dirty="0"/>
          </a:p>
        </p:txBody>
      </p:sp>
      <p:sp>
        <p:nvSpPr>
          <p:cNvPr id="5" name="Text Placeholder 4"/>
          <p:cNvSpPr>
            <a:spLocks noGrp="1"/>
          </p:cNvSpPr>
          <p:nvPr>
            <p:ph type="body" sz="quarter" idx="21"/>
          </p:nvPr>
        </p:nvSpPr>
        <p:spPr>
          <a:xfrm>
            <a:off x="1981200" y="3959822"/>
            <a:ext cx="8229600" cy="1420073"/>
          </a:xfrm>
        </p:spPr>
        <p:txBody>
          <a:bodyPr/>
          <a:lstStyle/>
          <a:p>
            <a:r>
              <a:rPr lang="en-US" dirty="0"/>
              <a:t>Charts, Tables, and Figures</a:t>
            </a:r>
            <a:endParaRPr lang="en-US" b="0" dirty="0"/>
          </a:p>
          <a:p>
            <a:r>
              <a:rPr lang="en-US" sz="1400" b="0" dirty="0"/>
              <a:t>1.1 Figure: </a:t>
            </a:r>
            <a:r>
              <a:rPr lang="en-US" sz="1400" b="0" dirty="0" err="1"/>
              <a:t>Preece</a:t>
            </a:r>
            <a:r>
              <a:rPr lang="en-US" sz="1400" b="0" dirty="0"/>
              <a:t>, J., Rogers, Y., &amp; Sharp, H. (2007). Interaction Design: Beyond Human-Computer Interaction (2nd ed.). West Sussex, England: Wiley</a:t>
            </a:r>
          </a:p>
          <a:p>
            <a:r>
              <a:rPr lang="en-US" sz="1400" b="0" dirty="0"/>
              <a:t>1.2 Figure: </a:t>
            </a:r>
            <a:r>
              <a:rPr lang="en-US" sz="1400" b="0" dirty="0" err="1"/>
              <a:t>Senathirajah</a:t>
            </a:r>
            <a:r>
              <a:rPr lang="en-US" sz="1400" b="0" dirty="0"/>
              <a:t>, Y., Kaufman, D., &amp; </a:t>
            </a:r>
            <a:r>
              <a:rPr lang="en-US" sz="1400" b="0" dirty="0" err="1"/>
              <a:t>Bakken</a:t>
            </a:r>
            <a:r>
              <a:rPr lang="en-US" sz="1400" b="0" dirty="0"/>
              <a:t>, S. (2010, November). Cognitive analysis of a highly configurable web 2.0 EHR interface. In </a:t>
            </a:r>
            <a:r>
              <a:rPr lang="en-US" sz="1400" b="0" i="1" dirty="0"/>
              <a:t>AMIA </a:t>
            </a:r>
            <a:r>
              <a:rPr lang="en-US" sz="1400" b="0" i="1" dirty="0" err="1"/>
              <a:t>Annu</a:t>
            </a:r>
            <a:r>
              <a:rPr lang="en-US" sz="1400" b="0" i="1" dirty="0"/>
              <a:t> </a:t>
            </a:r>
            <a:r>
              <a:rPr lang="en-US" sz="1400" b="0" i="1" dirty="0" err="1"/>
              <a:t>Symp</a:t>
            </a:r>
            <a:r>
              <a:rPr lang="en-US" sz="1400" b="0" i="1" dirty="0"/>
              <a:t> </a:t>
            </a:r>
            <a:r>
              <a:rPr lang="en-US" sz="1400" b="0" i="1" dirty="0" err="1"/>
              <a:t>Proc</a:t>
            </a:r>
            <a:r>
              <a:rPr lang="en-US" sz="1400" b="0" dirty="0"/>
              <a:t> (Vol. 732).</a:t>
            </a:r>
          </a:p>
          <a:p>
            <a:r>
              <a:rPr lang="en-US" sz="1400" b="0" dirty="0"/>
              <a:t>1.1 and 1.2 Charts: National Highway Traffic Safety Administration. (2012). Traffic Safety Facts 2012.  Retrieved from </a:t>
            </a:r>
            <a:r>
              <a:rPr lang="en-US" sz="1400" b="0" dirty="0">
                <a:hlinkClick r:id="rId3" tooltip="Traffic Safety Facts 2012, National Highway Traffic Safety Administration at crashstats.nhtsa.dot.gov"/>
              </a:rPr>
              <a:t>https://crashstats.nhtsa.dot.gov/Api/Public/ViewPublication/812032</a:t>
            </a:r>
            <a:r>
              <a:rPr lang="en-US" sz="1400" b="0" dirty="0"/>
              <a:t> </a:t>
            </a:r>
          </a:p>
          <a:p>
            <a:endParaRPr lang="en-US" b="0" dirty="0"/>
          </a:p>
        </p:txBody>
      </p:sp>
    </p:spTree>
    <p:extLst>
      <p:ext uri="{BB962C8B-B14F-4D97-AF65-F5344CB8AC3E}">
        <p14:creationId xmlns:p14="http://schemas.microsoft.com/office/powerpoint/2010/main" val="1230263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Usability</a:t>
            </a:r>
          </a:p>
        </p:txBody>
      </p:sp>
      <p:sp>
        <p:nvSpPr>
          <p:cNvPr id="3" name="Content Placeholder 2"/>
          <p:cNvSpPr>
            <a:spLocks noGrp="1"/>
          </p:cNvSpPr>
          <p:nvPr>
            <p:ph sz="quarter" idx="14"/>
          </p:nvPr>
        </p:nvSpPr>
        <p:spPr/>
        <p:txBody>
          <a:bodyPr/>
          <a:lstStyle/>
          <a:p>
            <a:r>
              <a:rPr lang="en-US" dirty="0"/>
              <a:t>This material was developed by The University of Texas Health Science Center at Houston, funded by the Department of Health and Human Services, Office of the National Coordinator for Health Information Technology under Award Number 90WT0006. </a:t>
            </a:r>
          </a:p>
        </p:txBody>
      </p:sp>
    </p:spTree>
    <p:extLst>
      <p:ext uri="{BB962C8B-B14F-4D97-AF65-F5344CB8AC3E}">
        <p14:creationId xmlns:p14="http://schemas.microsoft.com/office/powerpoint/2010/main" val="385716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Usability?</a:t>
            </a:r>
          </a:p>
        </p:txBody>
      </p:sp>
      <p:sp>
        <p:nvSpPr>
          <p:cNvPr id="3" name="Content Placeholder 2"/>
          <p:cNvSpPr>
            <a:spLocks noGrp="1"/>
          </p:cNvSpPr>
          <p:nvPr>
            <p:ph sz="quarter" idx="14"/>
          </p:nvPr>
        </p:nvSpPr>
        <p:spPr/>
        <p:txBody>
          <a:bodyPr>
            <a:normAutofit/>
          </a:bodyPr>
          <a:lstStyle/>
          <a:p>
            <a:r>
              <a:rPr lang="en-US" sz="2400" dirty="0"/>
              <a:t>The effectiveness, efficiency, and satisfaction with which users can achieve tasks in a particular environment (Webster’s Online Dictionary, </a:t>
            </a:r>
            <a:r>
              <a:rPr lang="en-US" sz="2400" dirty="0">
                <a:hlinkClick r:id="rId3" tooltip="Webster's Online Dictionary entry for Usability."/>
              </a:rPr>
              <a:t>http://www.webster-dictionary.org/definition/usability</a:t>
            </a:r>
            <a:r>
              <a:rPr lang="en-US" sz="2400" dirty="0"/>
              <a:t>)</a:t>
            </a:r>
          </a:p>
          <a:p>
            <a:r>
              <a:rPr lang="en-US" sz="2400" dirty="0"/>
              <a:t>Human Factors</a:t>
            </a:r>
          </a:p>
          <a:p>
            <a:r>
              <a:rPr lang="en-US" sz="2400" dirty="0"/>
              <a:t>Human-Computer Interaction</a:t>
            </a:r>
          </a:p>
        </p:txBody>
      </p:sp>
    </p:spTree>
    <p:extLst>
      <p:ext uri="{BB962C8B-B14F-4D97-AF65-F5344CB8AC3E}">
        <p14:creationId xmlns:p14="http://schemas.microsoft.com/office/powerpoint/2010/main" val="407727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Human Factors Objective</a:t>
            </a:r>
          </a:p>
        </p:txBody>
      </p:sp>
      <p:sp>
        <p:nvSpPr>
          <p:cNvPr id="12" name="Content Placeholder 11"/>
          <p:cNvSpPr>
            <a:spLocks noGrp="1"/>
          </p:cNvSpPr>
          <p:nvPr>
            <p:ph sz="quarter" idx="14"/>
          </p:nvPr>
        </p:nvSpPr>
        <p:spPr/>
        <p:txBody>
          <a:bodyPr/>
          <a:lstStyle/>
          <a:p>
            <a:r>
              <a:rPr lang="en-US" sz="2800" b="1" dirty="0"/>
              <a:t>Focus:</a:t>
            </a:r>
          </a:p>
          <a:p>
            <a:pPr lvl="0"/>
            <a:r>
              <a:rPr lang="en-US" sz="2800" dirty="0">
                <a:cs typeface="Arial"/>
              </a:rPr>
              <a:t>Human beings and their interactions with products/equipment, tasks, environments</a:t>
            </a:r>
          </a:p>
          <a:p>
            <a:pPr lvl="0"/>
            <a:r>
              <a:rPr lang="en-US" sz="2800" dirty="0">
                <a:cs typeface="Arial"/>
              </a:rPr>
              <a:t>(Micro, macro, ambient)</a:t>
            </a:r>
          </a:p>
        </p:txBody>
      </p:sp>
      <p:sp>
        <p:nvSpPr>
          <p:cNvPr id="2" name="Content Placeholder 1"/>
          <p:cNvSpPr>
            <a:spLocks noGrp="1"/>
          </p:cNvSpPr>
          <p:nvPr>
            <p:ph sz="quarter" idx="18"/>
          </p:nvPr>
        </p:nvSpPr>
        <p:spPr/>
        <p:txBody>
          <a:bodyPr/>
          <a:lstStyle/>
          <a:p>
            <a:pPr lvl="0"/>
            <a:r>
              <a:rPr lang="en-US" sz="2800" b="1" dirty="0">
                <a:cs typeface="Arial"/>
              </a:rPr>
              <a:t>Goal:</a:t>
            </a:r>
          </a:p>
          <a:p>
            <a:pPr lvl="0"/>
            <a:r>
              <a:rPr lang="en-US" sz="2800" dirty="0">
                <a:cs typeface="Arial"/>
              </a:rPr>
              <a:t>Design systems and system components to match the capabilities and limitations of humans who use them</a:t>
            </a:r>
          </a:p>
          <a:p>
            <a:pPr lvl="0"/>
            <a:r>
              <a:rPr lang="en-US" sz="2800" dirty="0">
                <a:cs typeface="Arial"/>
              </a:rPr>
              <a:t>Optimize working &amp; living conditions</a:t>
            </a:r>
          </a:p>
        </p:txBody>
      </p:sp>
    </p:spTree>
    <p:extLst>
      <p:ext uri="{BB962C8B-B14F-4D97-AF65-F5344CB8AC3E}">
        <p14:creationId xmlns:p14="http://schemas.microsoft.com/office/powerpoint/2010/main" val="423186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Autofit/>
          </a:bodyPr>
          <a:lstStyle/>
          <a:p>
            <a:pPr eaLnBrk="1" hangingPunct="1"/>
            <a:r>
              <a:rPr lang="en-US" altLang="en-US" dirty="0"/>
              <a:t>Human Factors Ergonomics:</a:t>
            </a:r>
            <a:br>
              <a:rPr lang="en-US" altLang="en-US" dirty="0"/>
            </a:br>
            <a:r>
              <a:rPr lang="en-US" altLang="en-US" dirty="0"/>
              <a:t>3 Major Domains</a:t>
            </a:r>
          </a:p>
        </p:txBody>
      </p:sp>
      <p:sp>
        <p:nvSpPr>
          <p:cNvPr id="2" name="Content Placeholder 1"/>
          <p:cNvSpPr>
            <a:spLocks noGrp="1"/>
          </p:cNvSpPr>
          <p:nvPr>
            <p:ph sz="quarter" idx="14"/>
          </p:nvPr>
        </p:nvSpPr>
        <p:spPr/>
        <p:txBody>
          <a:bodyPr/>
          <a:lstStyle/>
          <a:p>
            <a:pPr lvl="0"/>
            <a:r>
              <a:rPr lang="en-US" dirty="0">
                <a:cs typeface="Arial"/>
              </a:rPr>
              <a:t>Physical Ergonomics</a:t>
            </a:r>
          </a:p>
          <a:p>
            <a:pPr eaLnBrk="0" hangingPunct="0">
              <a:spcBef>
                <a:spcPct val="30000"/>
              </a:spcBef>
              <a:defRPr/>
            </a:pPr>
            <a:r>
              <a:rPr lang="en-US" dirty="0">
                <a:cs typeface="Arial"/>
              </a:rPr>
              <a:t>Cognitive Ergonomics</a:t>
            </a:r>
          </a:p>
          <a:p>
            <a:pPr eaLnBrk="0" hangingPunct="0">
              <a:spcBef>
                <a:spcPct val="30000"/>
              </a:spcBef>
              <a:defRPr/>
            </a:pPr>
            <a:r>
              <a:rPr lang="en-US" dirty="0">
                <a:cs typeface="Arial"/>
              </a:rPr>
              <a:t>Organizational / Macro-ergonomics</a:t>
            </a:r>
          </a:p>
        </p:txBody>
      </p:sp>
    </p:spTree>
    <p:extLst>
      <p:ext uri="{BB962C8B-B14F-4D97-AF65-F5344CB8AC3E}">
        <p14:creationId xmlns:p14="http://schemas.microsoft.com/office/powerpoint/2010/main" val="184648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Cognitive Ergonomics</a:t>
            </a:r>
          </a:p>
        </p:txBody>
      </p:sp>
      <p:sp>
        <p:nvSpPr>
          <p:cNvPr id="2" name="Content Placeholder 1"/>
          <p:cNvSpPr>
            <a:spLocks noGrp="1"/>
          </p:cNvSpPr>
          <p:nvPr>
            <p:ph sz="quarter" idx="14"/>
          </p:nvPr>
        </p:nvSpPr>
        <p:spPr/>
        <p:txBody>
          <a:bodyPr/>
          <a:lstStyle/>
          <a:p>
            <a:r>
              <a:rPr lang="en-US" dirty="0"/>
              <a:t>Concerned with mental processes</a:t>
            </a:r>
          </a:p>
          <a:p>
            <a:r>
              <a:rPr lang="en-US" dirty="0"/>
              <a:t>Topics: mental workload, decision making, skilled performance, HCI, work stress,</a:t>
            </a:r>
          </a:p>
          <a:p>
            <a:r>
              <a:rPr lang="en-US" dirty="0"/>
              <a:t>Application to Health: usability, designing training systems, usable interfaces</a:t>
            </a:r>
          </a:p>
          <a:p>
            <a:r>
              <a:rPr lang="en-US" dirty="0"/>
              <a:t>Examples:</a:t>
            </a:r>
          </a:p>
          <a:p>
            <a:pPr>
              <a:buFont typeface="Arial" panose="020B0604020202020204" pitchFamily="34" charset="0"/>
              <a:buChar char="–"/>
            </a:pPr>
            <a:r>
              <a:rPr lang="en-US" sz="2400" dirty="0"/>
              <a:t>Event report systems</a:t>
            </a:r>
          </a:p>
          <a:p>
            <a:pPr>
              <a:buFont typeface="Arial" panose="020B0604020202020204" pitchFamily="34" charset="0"/>
              <a:buChar char="–"/>
            </a:pPr>
            <a:r>
              <a:rPr lang="en-US" sz="2400" dirty="0"/>
              <a:t>Implementing incident analysis system</a:t>
            </a:r>
          </a:p>
        </p:txBody>
      </p:sp>
    </p:spTree>
    <p:extLst>
      <p:ext uri="{BB962C8B-B14F-4D97-AF65-F5344CB8AC3E}">
        <p14:creationId xmlns:p14="http://schemas.microsoft.com/office/powerpoint/2010/main" val="17182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Human Attention</a:t>
            </a:r>
          </a:p>
        </p:txBody>
      </p:sp>
      <p:sp>
        <p:nvSpPr>
          <p:cNvPr id="2" name="Content Placeholder 1"/>
          <p:cNvSpPr>
            <a:spLocks noGrp="1"/>
          </p:cNvSpPr>
          <p:nvPr>
            <p:ph sz="quarter" idx="14"/>
          </p:nvPr>
        </p:nvSpPr>
        <p:spPr/>
        <p:txBody>
          <a:bodyPr/>
          <a:lstStyle/>
          <a:p>
            <a:r>
              <a:rPr lang="en-US" altLang="en-US" dirty="0"/>
              <a:t>Selective Mechanism</a:t>
            </a:r>
          </a:p>
          <a:p>
            <a:r>
              <a:rPr lang="en-US" altLang="en-US" dirty="0"/>
              <a:t>Resource needed for information processing</a:t>
            </a:r>
          </a:p>
          <a:p>
            <a:r>
              <a:rPr lang="en-US" altLang="en-US" dirty="0"/>
              <a:t>Limited</a:t>
            </a:r>
          </a:p>
          <a:p>
            <a:r>
              <a:rPr lang="en-US" altLang="en-US" dirty="0"/>
              <a:t>Sharable</a:t>
            </a:r>
          </a:p>
          <a:p>
            <a:r>
              <a:rPr lang="en-US" altLang="en-US" dirty="0"/>
              <a:t>Flexible</a:t>
            </a:r>
          </a:p>
        </p:txBody>
      </p:sp>
    </p:spTree>
    <p:extLst>
      <p:ext uri="{BB962C8B-B14F-4D97-AF65-F5344CB8AC3E}">
        <p14:creationId xmlns:p14="http://schemas.microsoft.com/office/powerpoint/2010/main" val="133706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pPr eaLnBrk="1" hangingPunct="1"/>
            <a:r>
              <a:rPr lang="en-US" altLang="en-US" dirty="0"/>
              <a:t>Information Overload</a:t>
            </a:r>
          </a:p>
        </p:txBody>
      </p:sp>
      <p:sp>
        <p:nvSpPr>
          <p:cNvPr id="2" name="Content Placeholder 1"/>
          <p:cNvSpPr>
            <a:spLocks noGrp="1"/>
          </p:cNvSpPr>
          <p:nvPr>
            <p:ph sz="quarter" idx="14"/>
          </p:nvPr>
        </p:nvSpPr>
        <p:spPr/>
        <p:txBody>
          <a:bodyPr/>
          <a:lstStyle/>
          <a:p>
            <a:r>
              <a:rPr lang="en-US" altLang="en-US" dirty="0"/>
              <a:t>Speed Stress</a:t>
            </a:r>
          </a:p>
          <a:p>
            <a:r>
              <a:rPr lang="en-US" altLang="en-US" dirty="0"/>
              <a:t>Load Stress</a:t>
            </a:r>
          </a:p>
          <a:p>
            <a:r>
              <a:rPr lang="en-US" altLang="en-US" dirty="0"/>
              <a:t>Speed/Accuracy Tradeoff</a:t>
            </a:r>
          </a:p>
        </p:txBody>
      </p:sp>
    </p:spTree>
    <p:extLst>
      <p:ext uri="{BB962C8B-B14F-4D97-AF65-F5344CB8AC3E}">
        <p14:creationId xmlns:p14="http://schemas.microsoft.com/office/powerpoint/2010/main" val="393842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fontScale="90000"/>
          </a:bodyPr>
          <a:lstStyle/>
          <a:p>
            <a:pPr eaLnBrk="1" hangingPunct="1"/>
            <a:r>
              <a:rPr lang="en-US" altLang="en-US" dirty="0"/>
              <a:t>Why Usability Matters: </a:t>
            </a:r>
            <a:br>
              <a:rPr lang="en-US" altLang="en-US" dirty="0"/>
            </a:br>
            <a:r>
              <a:rPr lang="en-US" altLang="en-US" dirty="0"/>
              <a:t>The Clinical Story</a:t>
            </a:r>
          </a:p>
        </p:txBody>
      </p:sp>
      <p:sp>
        <p:nvSpPr>
          <p:cNvPr id="2" name="Content Placeholder 1"/>
          <p:cNvSpPr>
            <a:spLocks noGrp="1"/>
          </p:cNvSpPr>
          <p:nvPr>
            <p:ph sz="quarter" idx="14"/>
          </p:nvPr>
        </p:nvSpPr>
        <p:spPr/>
        <p:txBody>
          <a:bodyPr/>
          <a:lstStyle/>
          <a:p>
            <a:pPr eaLnBrk="0" hangingPunct="0">
              <a:spcBef>
                <a:spcPct val="30000"/>
              </a:spcBef>
              <a:defRPr/>
            </a:pPr>
            <a:r>
              <a:rPr lang="en-US" dirty="0">
                <a:cs typeface="Arial"/>
              </a:rPr>
              <a:t>At least 40% of systems are either abandoned or fail to meet minimum requirements</a:t>
            </a:r>
          </a:p>
          <a:p>
            <a:pPr eaLnBrk="0" hangingPunct="0">
              <a:spcBef>
                <a:spcPct val="30000"/>
              </a:spcBef>
              <a:defRPr/>
            </a:pPr>
            <a:r>
              <a:rPr lang="en-US" dirty="0">
                <a:solidFill>
                  <a:srgbClr val="000000"/>
                </a:solidFill>
                <a:cs typeface="Arial"/>
              </a:rPr>
              <a:t>HIMSS consider poor usability of clinical information systems as possibly the most important factor hindering adoption</a:t>
            </a:r>
          </a:p>
          <a:p>
            <a:pPr eaLnBrk="0" hangingPunct="0">
              <a:spcBef>
                <a:spcPct val="30000"/>
              </a:spcBef>
              <a:defRPr/>
            </a:pPr>
            <a:r>
              <a:rPr lang="en-US" dirty="0">
                <a:solidFill>
                  <a:srgbClr val="000000"/>
                </a:solidFill>
                <a:cs typeface="Arial"/>
              </a:rPr>
              <a:t>Problems with adoption, productivity and patient safety</a:t>
            </a:r>
          </a:p>
        </p:txBody>
      </p:sp>
    </p:spTree>
    <p:extLst>
      <p:ext uri="{BB962C8B-B14F-4D97-AF65-F5344CB8AC3E}">
        <p14:creationId xmlns:p14="http://schemas.microsoft.com/office/powerpoint/2010/main" val="3195048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CompX_unitY_Lecture_Slides_Template (1)</Template>
  <TotalTime>291</TotalTime>
  <Words>3912</Words>
  <Application>Microsoft Office PowerPoint</Application>
  <PresentationFormat>Widescreen</PresentationFormat>
  <Paragraphs>245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Corbel</vt:lpstr>
      <vt:lpstr>Courier New</vt:lpstr>
      <vt:lpstr>Tahoma</vt:lpstr>
      <vt:lpstr>Verdana</vt:lpstr>
      <vt:lpstr>Wingdings</vt:lpstr>
      <vt:lpstr>ONC-Template-FINAL DRAFT</vt:lpstr>
      <vt:lpstr>Health Care Data Analytics</vt:lpstr>
      <vt:lpstr>Usability Lecture – Learning Objectives</vt:lpstr>
      <vt:lpstr>What is Usability?</vt:lpstr>
      <vt:lpstr>Human Factors Objective</vt:lpstr>
      <vt:lpstr>Human Factors Ergonomics: 3 Major Domains</vt:lpstr>
      <vt:lpstr>Cognitive Ergonomics</vt:lpstr>
      <vt:lpstr>Human Attention</vt:lpstr>
      <vt:lpstr>Information Overload</vt:lpstr>
      <vt:lpstr>Why Usability Matters:  The Clinical Story</vt:lpstr>
      <vt:lpstr>Why Usability Matters:  The Story from Patients and Consumers</vt:lpstr>
      <vt:lpstr>Usability Evaluation Methods</vt:lpstr>
      <vt:lpstr>Usability Evaluation for Data Analytics</vt:lpstr>
      <vt:lpstr>Usability Principles </vt:lpstr>
      <vt:lpstr>More Specific Heuristics </vt:lpstr>
      <vt:lpstr>More Specific Heuristics (cont’d)</vt:lpstr>
      <vt:lpstr>Problem Severity</vt:lpstr>
      <vt:lpstr>Usability Testing</vt:lpstr>
      <vt:lpstr>Think-Aloud Protocol</vt:lpstr>
      <vt:lpstr>Field Usability Testing</vt:lpstr>
      <vt:lpstr>Readability</vt:lpstr>
      <vt:lpstr>Information Presentation</vt:lpstr>
      <vt:lpstr>Can you tell what this is about?</vt:lpstr>
      <vt:lpstr>Is this better?</vt:lpstr>
      <vt:lpstr>Minimize Cognitive Load </vt:lpstr>
      <vt:lpstr>Usability Summary</vt:lpstr>
      <vt:lpstr>Usability References</vt:lpstr>
      <vt:lpstr>Health Care Data Analytics Usability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9 - Health Care Data Analytics</dc:title>
  <dc:subject>Health Care Data Analytics, Usability: Lecture Slides</dc:subject>
  <dc:creator>U.S. Department of Health and Human Services, Office of the National Coordinator for Health Information Technology</dc:creator>
  <cp:keywords>Usability, health, informatics, healthcare informatics, healthIT, IT, analytics, data, human factors</cp:keywords>
  <dc:description/>
  <cp:lastModifiedBy>Jubayer Hossain</cp:lastModifiedBy>
  <cp:revision>34</cp:revision>
  <dcterms:created xsi:type="dcterms:W3CDTF">2016-03-30T16:30:38Z</dcterms:created>
  <dcterms:modified xsi:type="dcterms:W3CDTF">2024-01-02T18:25:16Z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