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93" r:id="rId2"/>
    <p:sldId id="286" r:id="rId3"/>
    <p:sldId id="257" r:id="rId4"/>
    <p:sldId id="294" r:id="rId5"/>
    <p:sldId id="295" r:id="rId6"/>
    <p:sldId id="258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259" r:id="rId16"/>
    <p:sldId id="304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92" r:id="rId37"/>
    <p:sldId id="279" r:id="rId38"/>
    <p:sldId id="287" r:id="rId39"/>
    <p:sldId id="288" r:id="rId40"/>
    <p:sldId id="289" r:id="rId41"/>
    <p:sldId id="290" r:id="rId42"/>
  </p:sldIdLst>
  <p:sldSz cx="12192000" cy="6858000"/>
  <p:notesSz cx="6858000" cy="91440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38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48" autoAdjust="0"/>
    <p:restoredTop sz="90211" autoAdjust="0"/>
  </p:normalViewPr>
  <p:slideViewPr>
    <p:cSldViewPr snapToGrid="0">
      <p:cViewPr varScale="1">
        <p:scale>
          <a:sx n="95" d="100"/>
          <a:sy n="95" d="100"/>
        </p:scale>
        <p:origin x="114" y="186"/>
      </p:cViewPr>
      <p:guideLst>
        <p:guide orient="horz" pos="2160"/>
        <p:guide pos="3840"/>
        <p:guide orient="horz" pos="3888"/>
        <p:guide orient="horz" pos="1008"/>
        <p:guide pos="3833"/>
      </p:guideLst>
    </p:cSldViewPr>
  </p:slideViewPr>
  <p:outlineViewPr>
    <p:cViewPr>
      <p:scale>
        <a:sx n="33" d="100"/>
        <a:sy n="33" d="100"/>
      </p:scale>
      <p:origin x="0" y="31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38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BCA4999-9D00-47A8-9172-7A0E836D01C0}" type="datetimeFigureOut">
              <a:rPr lang="en-US"/>
              <a:pPr>
                <a:defRPr/>
              </a:pPr>
              <a:t>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Health IT Workforce Curriculum Version 4.0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cs typeface="Arial" panose="020B0604020202020204" pitchFamily="34" charset="0"/>
              </a:defRPr>
            </a:lvl1pPr>
          </a:lstStyle>
          <a:p>
            <a:fld id="{E856E8BC-1459-4626-A984-3A50D548E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78698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BFBF557-BCE6-4061-898E-5E42FC7DBA3C}" type="datetimeFigureOut">
              <a:rPr lang="en-US"/>
              <a:pPr>
                <a:defRPr/>
              </a:pPr>
              <a:t>1/6/2024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Health IT Workforce Curriculum Version 4.0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cs typeface="Arial" panose="020B0604020202020204" pitchFamily="34" charset="0"/>
              </a:defRPr>
            </a:lvl1pPr>
          </a:lstStyle>
          <a:p>
            <a:fld id="{BC67021A-487C-4D8E-B66A-9A323BD1E9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10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600"/>
              </a:spcAft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ts val="600"/>
              </a:spcBef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1725EDD9-9F90-E346-9768-6257B7A93E3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182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82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3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4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39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59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05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00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Health IT Workforce Curriculum Version 4.0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67021A-487C-4D8E-B66A-9A323BD1E9A7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813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4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CC165-C1B4-724A-A079-44A91DF1D0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2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27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rPr lang="uk-UA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5843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70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CC165-C1B4-724A-A079-44A91DF1D0C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99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CC165-C1B4-724A-A079-44A91DF1D0C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94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24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Health IT Workforce Curriculum Version 4.0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67021A-487C-4D8E-B66A-9A323BD1E9A7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718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25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Health IT Workforce Curriculum Version 4.0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67021A-487C-4D8E-B66A-9A323BD1E9A7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157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Health IT Workforce Curriculum Version 4.0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67021A-487C-4D8E-B66A-9A323BD1E9A7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987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Health IT Workforce Curriculum Version 4.0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67021A-487C-4D8E-B66A-9A323BD1E9A7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707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330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Health IT Workforce Curriculum Version 4.0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67021A-487C-4D8E-B66A-9A323BD1E9A7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119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7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9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56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45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8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8CC80-96B5-C042-A2C9-33DAFF9C2DBD}" type="slidenum">
              <a:rPr lang="uk-UA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495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0552"/>
            <a:ext cx="12192000" cy="1298448"/>
          </a:xfrm>
          <a:prstGeom prst="rect">
            <a:avLst/>
          </a:prstGeom>
        </p:spPr>
        <p:txBody>
          <a:bodyPr anchor="t"/>
          <a:lstStyle>
            <a:lvl1pPr algn="ctr">
              <a:defRPr sz="3600" b="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component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828800" y="3517900"/>
            <a:ext cx="85344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latin typeface="+mj-lt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unit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4356100"/>
            <a:ext cx="8534400" cy="6096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>
                <a:latin typeface="+mj-lt"/>
                <a:cs typeface="Tahoma" pitchFamily="34" charset="0"/>
              </a:defRPr>
            </a:lvl1pPr>
          </a:lstStyle>
          <a:p>
            <a:pPr lvl="0"/>
            <a:r>
              <a:rPr lang="en-US" dirty="0"/>
              <a:t>Click to edit lecture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914400" y="5232400"/>
            <a:ext cx="10363200" cy="1219200"/>
          </a:xfrm>
          <a:prstGeom prst="rect">
            <a:avLst/>
          </a:prstGeom>
        </p:spPr>
        <p:txBody>
          <a:bodyPr/>
          <a:lstStyle>
            <a:lvl1pPr algn="ctr">
              <a:buNone/>
              <a:defRPr lang="en-US" sz="1200" i="1" dirty="0" smtClean="0">
                <a:ea typeface="Calibri"/>
                <a:cs typeface="Times New Roman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45333" y="6263640"/>
            <a:ext cx="558800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9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Attribution_Fina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744662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09600" y="2260600"/>
            <a:ext cx="10972800" cy="39116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3200" i="1">
                <a:latin typeface="+mn-lt"/>
              </a:defRPr>
            </a:lvl1pPr>
            <a:lvl2pPr>
              <a:buSzPct val="85000"/>
              <a:defRPr i="1">
                <a:latin typeface="+mn-lt"/>
              </a:defRPr>
            </a:lvl2pPr>
            <a:lvl3pPr marL="1143000" indent="-228600">
              <a:buSzPct val="80000"/>
              <a:buFont typeface="Courier New" panose="02070309020205020404" pitchFamily="49" charset="0"/>
              <a:buChar char="o"/>
              <a:defRPr i="1">
                <a:latin typeface="+mn-lt"/>
              </a:defRPr>
            </a:lvl3pPr>
            <a:lvl4pPr marL="1600200" indent="-228600">
              <a:buSzPct val="120000"/>
              <a:buFont typeface="Wingdings" panose="05000000000000000000" pitchFamily="2" charset="2"/>
              <a:buChar char="§"/>
              <a:defRPr i="1">
                <a:latin typeface="+mn-lt"/>
              </a:defRPr>
            </a:lvl4pPr>
            <a:lvl5pPr marL="2057400" indent="-228600">
              <a:buSzPct val="70000"/>
              <a:buFont typeface="Wingdings" panose="05000000000000000000" pitchFamily="2" charset="2"/>
              <a:buChar char="q"/>
              <a:defRPr i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47638"/>
            <a:ext cx="10972800" cy="1143000"/>
          </a:xfrm>
        </p:spPr>
        <p:txBody>
          <a:bodyPr/>
          <a:lstStyle>
            <a:lvl1pPr>
              <a:defRPr sz="2800" b="1" baseline="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DO NOT USE THIS LAYOUT</a:t>
            </a:r>
            <a:br>
              <a:rPr lang="en-US" dirty="0"/>
            </a:br>
            <a:r>
              <a:rPr lang="en-US" dirty="0"/>
              <a:t>except to follow its instructions in the Master 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/>
          <a:lstStyle/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35466" y="1417639"/>
            <a:ext cx="1190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en-US" sz="2400" b="1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Custom Layout</a:t>
            </a:r>
          </a:p>
          <a:p>
            <a:r>
              <a:rPr lang="en-US" baseline="0" dirty="0"/>
              <a:t>Follow the instructions on this slide layout if none of the existing layouts (in the current template) work well for the current slide you would like to create or edit.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5467" y="2567642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To create a custom new layout, </a:t>
            </a:r>
            <a:r>
              <a:rPr lang="en-US" b="1" dirty="0"/>
              <a:t>in the Slide Master view </a:t>
            </a:r>
            <a:r>
              <a:rPr lang="en-US" dirty="0"/>
              <a:t>do the following: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dirty="0"/>
              <a:t>DUPLICATE</a:t>
            </a:r>
            <a:r>
              <a:rPr lang="en-US" dirty="0"/>
              <a:t> an existing layout to create a new layout.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dirty="0"/>
              <a:t>RENAME</a:t>
            </a:r>
            <a:r>
              <a:rPr lang="en-US" dirty="0"/>
              <a:t> the new layout.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dirty="0"/>
              <a:t>Insert or Remove as appropriate PLACEHOLDERS </a:t>
            </a:r>
            <a:r>
              <a:rPr lang="en-US" dirty="0"/>
              <a:t>on your new layout, resizing &amp; formatting as appropriate. </a:t>
            </a:r>
            <a:r>
              <a:rPr lang="en-US" sz="1600" dirty="0"/>
              <a:t>(Do</a:t>
            </a:r>
            <a:r>
              <a:rPr lang="en-US" sz="1600" baseline="0" dirty="0"/>
              <a:t> not edit your content in the slide master. All content should be edited in the normal presentation design view.) </a:t>
            </a:r>
            <a:r>
              <a:rPr lang="en-US" b="1" baseline="0" dirty="0"/>
              <a:t>NEVER REMOVE THE LAYOUT’S TITLE CONTAINER</a:t>
            </a:r>
            <a:r>
              <a:rPr lang="en-US" baseline="0" dirty="0"/>
              <a:t>. </a:t>
            </a:r>
            <a:r>
              <a:rPr lang="en-US" sz="1600" baseline="0" dirty="0"/>
              <a:t>(It can be resized or formatted, but never removed.)</a:t>
            </a:r>
            <a:endParaRPr lang="en-US" baseline="0" dirty="0"/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dirty="0"/>
              <a:t>Check the</a:t>
            </a:r>
            <a:r>
              <a:rPr lang="en-US" baseline="0" dirty="0"/>
              <a:t> </a:t>
            </a:r>
            <a:r>
              <a:rPr lang="en-US" b="1" baseline="0" dirty="0"/>
              <a:t>READING ORDER </a:t>
            </a:r>
            <a:r>
              <a:rPr lang="en-US" baseline="0" dirty="0"/>
              <a:t>of your new layout. Reorder as appropriate so the slide layout’s </a:t>
            </a:r>
            <a:r>
              <a:rPr lang="en-US" b="1" baseline="0" dirty="0"/>
              <a:t>TITLE is read first</a:t>
            </a:r>
            <a:r>
              <a:rPr lang="en-US" baseline="0" dirty="0"/>
              <a:t>.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baseline="0" dirty="0"/>
              <a:t>SAVE</a:t>
            </a:r>
            <a:r>
              <a:rPr lang="en-US" baseline="0" dirty="0"/>
              <a:t> your presentation.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baseline="0" dirty="0"/>
              <a:t>Close the Master View </a:t>
            </a:r>
            <a:r>
              <a:rPr lang="en-US" b="0" baseline="0" dirty="0"/>
              <a:t>and return to your normal editing (design) view.</a:t>
            </a:r>
          </a:p>
          <a:p>
            <a:pPr marL="214313" lvl="0" indent="-214313">
              <a:buFont typeface="Arial" panose="020B0604020202020204" pitchFamily="34" charset="0"/>
              <a:buChar char="•"/>
            </a:pPr>
            <a:r>
              <a:rPr lang="en-US" b="1" baseline="0" dirty="0"/>
              <a:t>Insert a new slide using your custom-named new layout </a:t>
            </a:r>
            <a:r>
              <a:rPr lang="en-US" b="0" baseline="0" dirty="0"/>
              <a:t>or apply the new layout to an existing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5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C Side by side_three with citati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quarter" idx="14"/>
          </p:nvPr>
        </p:nvSpPr>
        <p:spPr>
          <a:xfrm>
            <a:off x="609599" y="1600200"/>
            <a:ext cx="10971503" cy="17526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609600" y="3368040"/>
            <a:ext cx="10971501" cy="42164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 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quarter" idx="37"/>
          </p:nvPr>
        </p:nvSpPr>
        <p:spPr>
          <a:xfrm>
            <a:off x="609600" y="3967480"/>
            <a:ext cx="5405120" cy="17526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" y="5740400"/>
            <a:ext cx="5405120" cy="42164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 </a:t>
            </a:r>
          </a:p>
        </p:txBody>
      </p:sp>
      <p:sp>
        <p:nvSpPr>
          <p:cNvPr id="21" name="Content Placeholder 1"/>
          <p:cNvSpPr>
            <a:spLocks noGrp="1"/>
          </p:cNvSpPr>
          <p:nvPr>
            <p:ph sz="quarter" idx="36"/>
          </p:nvPr>
        </p:nvSpPr>
        <p:spPr>
          <a:xfrm>
            <a:off x="6217920" y="3967480"/>
            <a:ext cx="5405120" cy="17526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40" hasCustomPrompt="1"/>
          </p:nvPr>
        </p:nvSpPr>
        <p:spPr>
          <a:xfrm>
            <a:off x="6217920" y="5740400"/>
            <a:ext cx="5405120" cy="42164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 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SzPct val="85000"/>
              <a:defRPr>
                <a:latin typeface="+mn-lt"/>
              </a:defRPr>
            </a:lvl2pPr>
            <a:lvl3pPr marL="1143000" indent="-228600">
              <a:buSzPct val="80000"/>
              <a:buFont typeface="Courier New" panose="02070309020205020404" pitchFamily="49" charset="0"/>
              <a:buChar char="o"/>
              <a:defRPr>
                <a:latin typeface="+mn-lt"/>
              </a:defRPr>
            </a:lvl3pPr>
            <a:lvl4pPr marL="1600200" indent="-228600">
              <a:buSzPct val="120000"/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2057400" indent="-228600">
              <a:buSzPct val="70000"/>
              <a:buFont typeface="Wingdings" panose="05000000000000000000" pitchFamily="2" charset="2"/>
              <a:buChar char="q"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8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Side by Side All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5388864" cy="4572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SzPct val="85000"/>
              <a:defRPr>
                <a:latin typeface="+mn-lt"/>
              </a:defRPr>
            </a:lvl2pPr>
            <a:lvl3pPr marL="1143000" indent="-228600">
              <a:buSzPct val="80000"/>
              <a:buFont typeface="Courier New" panose="02070309020205020404" pitchFamily="49" charset="0"/>
              <a:buChar char="o"/>
              <a:defRPr>
                <a:latin typeface="+mn-lt"/>
              </a:defRPr>
            </a:lvl3pPr>
            <a:lvl4pPr marL="1600200" indent="-228600">
              <a:buSzPct val="120000"/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2057400" indent="-228600">
              <a:buSzPct val="70000"/>
              <a:buFont typeface="Wingdings" panose="05000000000000000000" pitchFamily="2" charset="2"/>
              <a:buChar char="q"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8" y="6278880"/>
            <a:ext cx="4584964" cy="533400"/>
          </a:xfrm>
        </p:spPr>
        <p:txBody>
          <a:bodyPr anchor="t"/>
          <a:lstStyle>
            <a:lvl1pPr marL="0" indent="0" algn="l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8"/>
          </p:nvPr>
        </p:nvSpPr>
        <p:spPr>
          <a:xfrm>
            <a:off x="6197600" y="1600200"/>
            <a:ext cx="5388864" cy="4572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buSzPct val="85000"/>
              <a:defRPr/>
            </a:lvl2pPr>
            <a:lvl3pPr marL="1143000" indent="-228600">
              <a:buSzPct val="80000"/>
              <a:buFont typeface="Courier New" panose="02070309020205020404" pitchFamily="49" charset="0"/>
              <a:buChar char="o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buSzPct val="12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70000"/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"/>
          <p:cNvSpPr>
            <a:spLocks noGrp="1"/>
          </p:cNvSpPr>
          <p:nvPr>
            <p:ph type="body" sz="quarter" idx="33" hasCustomPrompt="1"/>
          </p:nvPr>
        </p:nvSpPr>
        <p:spPr>
          <a:xfrm>
            <a:off x="6197601" y="6278880"/>
            <a:ext cx="4600177" cy="533400"/>
          </a:xfrm>
        </p:spPr>
        <p:txBody>
          <a:bodyPr anchor="t"/>
          <a:lstStyle>
            <a:lvl1pPr marL="0" indent="0" algn="l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8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Side by side_four with citati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5405120" cy="17526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42" hasCustomPrompt="1"/>
          </p:nvPr>
        </p:nvSpPr>
        <p:spPr>
          <a:xfrm>
            <a:off x="609600" y="3368040"/>
            <a:ext cx="5405120" cy="42164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 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quarter" idx="37"/>
          </p:nvPr>
        </p:nvSpPr>
        <p:spPr>
          <a:xfrm>
            <a:off x="609600" y="3967480"/>
            <a:ext cx="5405120" cy="17526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" y="5740400"/>
            <a:ext cx="5405120" cy="42164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 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sz="quarter" idx="35"/>
          </p:nvPr>
        </p:nvSpPr>
        <p:spPr>
          <a:xfrm>
            <a:off x="6190827" y="1600200"/>
            <a:ext cx="5405120" cy="17526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41" hasCustomPrompt="1"/>
          </p:nvPr>
        </p:nvSpPr>
        <p:spPr>
          <a:xfrm>
            <a:off x="6190827" y="3368040"/>
            <a:ext cx="5405120" cy="42164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 </a:t>
            </a:r>
          </a:p>
        </p:txBody>
      </p:sp>
      <p:sp>
        <p:nvSpPr>
          <p:cNvPr id="21" name="Content Placeholder 1"/>
          <p:cNvSpPr>
            <a:spLocks noGrp="1"/>
          </p:cNvSpPr>
          <p:nvPr>
            <p:ph sz="quarter" idx="36"/>
          </p:nvPr>
        </p:nvSpPr>
        <p:spPr>
          <a:xfrm>
            <a:off x="6217920" y="3967480"/>
            <a:ext cx="5405120" cy="17526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6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40" hasCustomPrompt="1"/>
          </p:nvPr>
        </p:nvSpPr>
        <p:spPr>
          <a:xfrm>
            <a:off x="6217920" y="5740400"/>
            <a:ext cx="5405120" cy="42164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content attribution. 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6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8" y="6278880"/>
            <a:ext cx="10179108" cy="533400"/>
          </a:xfrm>
        </p:spPr>
        <p:txBody>
          <a:bodyPr anchor="t"/>
          <a:lstStyle>
            <a:lvl1pPr marL="0" indent="0" algn="l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table attribution.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5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8" y="6278880"/>
            <a:ext cx="10179108" cy="533400"/>
          </a:xfrm>
        </p:spPr>
        <p:txBody>
          <a:bodyPr anchor="t"/>
          <a:lstStyle>
            <a:lvl1pPr marL="0" indent="0" algn="l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chart attribution.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8" y="6278880"/>
            <a:ext cx="10179108" cy="533400"/>
          </a:xfrm>
        </p:spPr>
        <p:txBody>
          <a:bodyPr anchor="t"/>
          <a:lstStyle>
            <a:lvl1pPr marL="0" indent="0" algn="l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image attribution.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8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+mn-lt"/>
              </a:defRPr>
            </a:lvl1pPr>
            <a:lvl2pPr>
              <a:defRPr sz="280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C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609600" y="1600200"/>
            <a:ext cx="10972800" cy="1371600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latin typeface="+mn-lt"/>
                <a:cs typeface="Arial" pitchFamily="34" charset="0"/>
              </a:defRPr>
            </a:lvl1pPr>
            <a:lvl2pPr marL="274320" indent="-283464">
              <a:buFont typeface="Arial" pitchFamily="34" charset="0"/>
              <a:buNone/>
              <a:defRPr sz="1400" baseline="0">
                <a:latin typeface="+mn-lt"/>
                <a:cs typeface="Arial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0" y="3200400"/>
            <a:ext cx="10972800" cy="1371600"/>
          </a:xfrm>
          <a:prstGeom prst="rect">
            <a:avLst/>
          </a:prstGeom>
        </p:spPr>
        <p:txBody>
          <a:bodyPr/>
          <a:lstStyle>
            <a:lvl1pPr>
              <a:buNone/>
              <a:defRPr sz="1600" b="1" baseline="0">
                <a:latin typeface="+mn-lt"/>
                <a:cs typeface="Arial" pitchFamily="34" charset="0"/>
              </a:defRPr>
            </a:lvl1pPr>
            <a:lvl2pPr marL="27432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 lang="en-US" sz="1400" smtClean="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9600" y="4800600"/>
            <a:ext cx="10972800" cy="1371600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latin typeface="+mn-lt"/>
                <a:cs typeface="Arial" pitchFamily="34" charset="0"/>
              </a:defRPr>
            </a:lvl1pPr>
            <a:lvl2pPr marL="274320">
              <a:buFont typeface="Arial" pitchFamily="34" charset="0"/>
              <a:buNone/>
              <a:defRPr lang="en-US" sz="1400" smtClean="0"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02873" y="6263640"/>
            <a:ext cx="678231" cy="548640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F3BF8891-5E06-46C2-89A4-6DB85D39B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1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itle Placeholder 6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54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9" r:id="rId2"/>
    <p:sldLayoutId id="2147484260" r:id="rId3"/>
    <p:sldLayoutId id="2147484262" r:id="rId4"/>
    <p:sldLayoutId id="2147484263" r:id="rId5"/>
    <p:sldLayoutId id="2147484264" r:id="rId6"/>
    <p:sldLayoutId id="2147484265" r:id="rId7"/>
    <p:sldLayoutId id="2147484266" r:id="rId8"/>
    <p:sldLayoutId id="2147484267" r:id="rId9"/>
    <p:sldLayoutId id="2147484271" r:id="rId10"/>
    <p:sldLayoutId id="2147484272" r:id="rId11"/>
    <p:sldLayoutId id="2147484273" r:id="rId1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85000"/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2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artner.com/newsroom/id/1824919" TargetMode="External"/><Relationship Id="rId3" Type="http://schemas.openxmlformats.org/officeDocument/2006/relationships/hyperlink" Target="http://www.informationweek.com/big-data/big-data-analytics/big-data-analytics-descriptive-vs-predictive-vs-prescriptive/d/d-id/1113279" TargetMode="External"/><Relationship Id="rId7" Type="http://schemas.openxmlformats.org/officeDocument/2006/relationships/hyperlink" Target="http://pediatrics.aappublications.org/content/pediatrics/133/1/30.full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artner.com/it-glossary/diagnostic-analytics" TargetMode="External"/><Relationship Id="rId5" Type="http://schemas.openxmlformats.org/officeDocument/2006/relationships/hyperlink" Target="http://www.gartner.com/it-glossary/descriptive-analytics" TargetMode="External"/><Relationship Id="rId4" Type="http://schemas.openxmlformats.org/officeDocument/2006/relationships/hyperlink" Target="http://www.dictionary.com/browse/nominal-scale" TargetMode="External"/><Relationship Id="rId9" Type="http://schemas.openxmlformats.org/officeDocument/2006/relationships/hyperlink" Target="http://www.nationalacademies.org/hmd/Reports/2012/Best-Care-at-Lower-Cost-The-Path-to-Continuously-Learning-Health-Care-in-America.aspx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tl.nist.gov/div898/handbook/" TargetMode="External"/><Relationship Id="rId3" Type="http://schemas.openxmlformats.org/officeDocument/2006/relationships/hyperlink" Target="http://www.nationalacademies.org/hmd/Activities/Quality/LearningHealthCare.aspx" TargetMode="External"/><Relationship Id="rId7" Type="http://schemas.openxmlformats.org/officeDocument/2006/relationships/hyperlink" Target="http://nvlpubs.nist.gov/nistpubs/SpecialPublications/NIST.SP.1500-1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1001/jama.2013.393" TargetMode="External"/><Relationship Id="rId5" Type="http://schemas.openxmlformats.org/officeDocument/2006/relationships/hyperlink" Target="http://library.ahima.org/PB/DataDictionary#.WI9uCVMrJhE" TargetMode="External"/><Relationship Id="rId4" Type="http://schemas.openxmlformats.org/officeDocument/2006/relationships/hyperlink" Target="http://www-01.ibm.com/common/ssi/cgi-bin/ssialias?infotype=SA&amp;subtype=WH&amp;htmlfid=TIW14162USEN" TargetMode="External"/><Relationship Id="rId9" Type="http://schemas.openxmlformats.org/officeDocument/2006/relationships/hyperlink" Target="http://www.mayoclinic.org/diseases-conditions/sepsis/home/ovc-2016978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imss.org/ResourceLibrary/genResourceDetailPDF.aspx?ItemNumber=34692" TargetMode="External"/><Relationship Id="rId3" Type="http://schemas.openxmlformats.org/officeDocument/2006/relationships/hyperlink" Target="http://www.nejm.org/doi/full/10.1056/NEJMp1401111#t=article" TargetMode="External"/><Relationship Id="rId7" Type="http://schemas.openxmlformats.org/officeDocument/2006/relationships/hyperlink" Target="http://datascience.nih.gov/bd2k/about/wha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as.com/en_my/insights/big-data/hadoop.html" TargetMode="External"/><Relationship Id="rId5" Type="http://schemas.openxmlformats.org/officeDocument/2006/relationships/hyperlink" Target="http://itknowledgeexchange.techtarget.com/quality-assurance/six-steps-of-an-analytics-project/" TargetMode="External"/><Relationship Id="rId4" Type="http://schemas.openxmlformats.org/officeDocument/2006/relationships/hyperlink" Target="http://www.oracle.com/us/corporate/profit/big-ideas/052313-gshapira-1951392.html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Simple_random_sampling.PNG" TargetMode="External"/><Relationship Id="rId3" Type="http://schemas.openxmlformats.org/officeDocument/2006/relationships/hyperlink" Target="https://commons.wikimedia.org/wiki/File:Deep_Blue_eye.jpg" TargetMode="External"/><Relationship Id="rId7" Type="http://schemas.openxmlformats.org/officeDocument/2006/relationships/hyperlink" Target="https://commons.wikimedia.org/wiki/File:Clinical_thermometer_38.7.JPG#/media/File:Clinical_thermometer_38.7.JPG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Soft_ruler.jpg" TargetMode="External"/><Relationship Id="rId5" Type="http://schemas.openxmlformats.org/officeDocument/2006/relationships/hyperlink" Target="http://www.cdc.gov/growthcharts/" TargetMode="External"/><Relationship Id="rId4" Type="http://schemas.openxmlformats.org/officeDocument/2006/relationships/hyperlink" Target="https://www.flickr.com/photos/paulkehrer/365927974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xfrm>
            <a:off x="1095375" y="2130552"/>
            <a:ext cx="10001250" cy="9174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 sz="4000" b="1" dirty="0">
                <a:latin typeface="+mj-lt"/>
                <a:ea typeface="Verdana" charset="0"/>
                <a:cs typeface="Verdana" charset="0"/>
              </a:rPr>
              <a:t>Foundations of Health Data Science (FHDS)</a:t>
            </a:r>
            <a:endParaRPr lang="en-US" altLang="en-US" dirty="0">
              <a:latin typeface="Tahoma" charset="0"/>
              <a:ea typeface="Verdana" charset="0"/>
              <a:cs typeface="Tahoma" charset="0"/>
            </a:endParaRPr>
          </a:p>
        </p:txBody>
      </p:sp>
      <p:sp>
        <p:nvSpPr>
          <p:cNvPr id="12291" name="Text Placeholder 2"/>
          <p:cNvSpPr>
            <a:spLocks noGrp="1"/>
          </p:cNvSpPr>
          <p:nvPr>
            <p:ph type="body" sz="half" idx="2"/>
          </p:nvPr>
        </p:nvSpPr>
        <p:spPr bwMode="auto">
          <a:xfrm>
            <a:off x="1039586" y="3014980"/>
            <a:ext cx="10112829" cy="762000"/>
          </a:xfrm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/>
              <a:t>Lecture 4: Introduction to Health Care Data Analytics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847088" y="3743452"/>
            <a:ext cx="8534400" cy="609600"/>
          </a:xfrm>
        </p:spPr>
        <p:txBody>
          <a:bodyPr/>
          <a:lstStyle/>
          <a:p>
            <a:r>
              <a:rPr lang="en-US" dirty="0"/>
              <a:t>Md. Jubayer Hossain</a:t>
            </a:r>
          </a:p>
          <a:p>
            <a:r>
              <a:rPr lang="en-US" dirty="0"/>
              <a:t>Instructor </a:t>
            </a:r>
          </a:p>
          <a:p>
            <a:r>
              <a:rPr lang="en-US" dirty="0"/>
              <a:t>@cblast.du.ac.bd</a:t>
            </a:r>
          </a:p>
        </p:txBody>
      </p:sp>
    </p:spTree>
    <p:extLst>
      <p:ext uri="{BB962C8B-B14F-4D97-AF65-F5344CB8AC3E}">
        <p14:creationId xmlns:p14="http://schemas.microsoft.com/office/powerpoint/2010/main" val="82292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FEC4-989B-E3B2-6D5A-F08EF530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Ordinal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D65D-3B18-169B-7C66-C72E8F4E9F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600200"/>
            <a:ext cx="10972800" cy="457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Ordinal variables: those are categorical variables that have an order, and that order has a meaning.</a:t>
            </a:r>
          </a:p>
          <a:p>
            <a:pPr lvl="1"/>
            <a:r>
              <a:rPr lang="en-US" sz="3200" dirty="0"/>
              <a:t>BMI status: (underweight, normal, overweight, obese, extremely obese)</a:t>
            </a:r>
          </a:p>
          <a:p>
            <a:pPr lvl="1"/>
            <a:r>
              <a:rPr lang="en-US" sz="3200" dirty="0"/>
              <a:t>Agreement level: (strongly disagree, disagree, undecided, agree, strongly agree)</a:t>
            </a:r>
          </a:p>
        </p:txBody>
      </p:sp>
    </p:spTree>
    <p:extLst>
      <p:ext uri="{BB962C8B-B14F-4D97-AF65-F5344CB8AC3E}">
        <p14:creationId xmlns:p14="http://schemas.microsoft.com/office/powerpoint/2010/main" val="399119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21C1-851B-510D-0BBA-27479FE7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Numerical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2809-7F11-3610-DBD4-755A556798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600200"/>
            <a:ext cx="10972800" cy="457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Those variables are either measured or counted, represented in numbers, and have a measurement unit.</a:t>
            </a:r>
          </a:p>
          <a:p>
            <a:pPr lvl="1"/>
            <a:r>
              <a:rPr lang="en-US" sz="3200" dirty="0"/>
              <a:t>Height (in cm) </a:t>
            </a:r>
          </a:p>
          <a:p>
            <a:pPr lvl="1"/>
            <a:r>
              <a:rPr lang="en-US" sz="3200" dirty="0"/>
              <a:t>Weight (in kg) </a:t>
            </a:r>
          </a:p>
          <a:p>
            <a:pPr lvl="1"/>
            <a:r>
              <a:rPr lang="en-US" sz="3200" dirty="0"/>
              <a:t> Blood glucose level (in mg/dL) </a:t>
            </a:r>
          </a:p>
          <a:p>
            <a:pPr lvl="1"/>
            <a:r>
              <a:rPr lang="en-US" sz="3200" dirty="0"/>
              <a:t>Number of kids in the family (4 kids, 2 kids, one kid, etc.)</a:t>
            </a:r>
          </a:p>
        </p:txBody>
      </p:sp>
    </p:spTree>
    <p:extLst>
      <p:ext uri="{BB962C8B-B14F-4D97-AF65-F5344CB8AC3E}">
        <p14:creationId xmlns:p14="http://schemas.microsoft.com/office/powerpoint/2010/main" val="130408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1666-1FD3-DABA-00B7-9834AFAC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Discrete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75AC-805F-CCF7-F90A-D525277549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600200"/>
            <a:ext cx="10972800" cy="457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They take only integer numbers (no decimals) such as 0,1,2,3,4… They usually represent a count of something</a:t>
            </a:r>
          </a:p>
          <a:p>
            <a:pPr lvl="1"/>
            <a:r>
              <a:rPr lang="en-US" sz="3200" dirty="0"/>
              <a:t>Number of kids in a family. </a:t>
            </a:r>
          </a:p>
          <a:p>
            <a:pPr lvl="1"/>
            <a:r>
              <a:rPr lang="en-US" sz="3200" dirty="0"/>
              <a:t>Number of stents inserted into the coronaries. </a:t>
            </a:r>
          </a:p>
          <a:p>
            <a:pPr lvl="1"/>
            <a:r>
              <a:rPr lang="en-US" sz="3200" dirty="0"/>
              <a:t>Number of patient visits to the hospital.</a:t>
            </a:r>
          </a:p>
          <a:p>
            <a:pPr lvl="1"/>
            <a:r>
              <a:rPr lang="en-US" sz="3200" dirty="0"/>
              <a:t>The unit of measurement represents what we are counting ( as kid, stent, visit, respectively)</a:t>
            </a:r>
          </a:p>
        </p:txBody>
      </p:sp>
    </p:spTree>
    <p:extLst>
      <p:ext uri="{BB962C8B-B14F-4D97-AF65-F5344CB8AC3E}">
        <p14:creationId xmlns:p14="http://schemas.microsoft.com/office/powerpoint/2010/main" val="16696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8D35-6194-E724-0054-9AD22FF9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Continuous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346D-5168-3562-6738-9B78E8129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600200"/>
            <a:ext cx="10972800" cy="457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They can take any real numerical value, including decimals (as 14.55, 48.8, 178.2). They involve measurement and have measurement units.</a:t>
            </a:r>
          </a:p>
          <a:p>
            <a:pPr lvl="1"/>
            <a:r>
              <a:rPr lang="en-US" sz="3200" dirty="0"/>
              <a:t>Weight (in kg) </a:t>
            </a:r>
          </a:p>
          <a:p>
            <a:pPr lvl="1"/>
            <a:r>
              <a:rPr lang="en-US" sz="3200" dirty="0"/>
              <a:t>Height (in cm) </a:t>
            </a:r>
          </a:p>
          <a:p>
            <a:pPr lvl="1"/>
            <a:r>
              <a:rPr lang="en-US" sz="3200" dirty="0"/>
              <a:t>Blood glucose level (in mg/dL)</a:t>
            </a:r>
          </a:p>
        </p:txBody>
      </p:sp>
    </p:spTree>
    <p:extLst>
      <p:ext uri="{BB962C8B-B14F-4D97-AF65-F5344CB8AC3E}">
        <p14:creationId xmlns:p14="http://schemas.microsoft.com/office/powerpoint/2010/main" val="238837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4A63-3534-EB5A-99A2-D3053348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How to differentiate between types of data variables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8E5B9C-D3F4-F802-640D-AED494D47F3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204935" y="1600200"/>
            <a:ext cx="7782129" cy="4572000"/>
          </a:xfrm>
          <a:noFill/>
        </p:spPr>
      </p:pic>
    </p:spTree>
    <p:extLst>
      <p:ext uri="{BB962C8B-B14F-4D97-AF65-F5344CB8AC3E}">
        <p14:creationId xmlns:p14="http://schemas.microsoft.com/office/powerpoint/2010/main" val="137468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Data: Scales of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Data come in many forms, and those forms determine what </a:t>
            </a:r>
            <a:r>
              <a:rPr lang="en-US" altLang="en-US" i="1" dirty="0"/>
              <a:t>can</a:t>
            </a:r>
            <a:r>
              <a:rPr lang="en-US" altLang="en-US" dirty="0"/>
              <a:t> or </a:t>
            </a:r>
            <a:r>
              <a:rPr lang="en-US" altLang="en-US" i="1" dirty="0"/>
              <a:t>cannot</a:t>
            </a:r>
            <a:r>
              <a:rPr lang="en-US" altLang="en-US" dirty="0"/>
              <a:t> be done with the data</a:t>
            </a:r>
          </a:p>
          <a:p>
            <a:r>
              <a:rPr lang="en-US" altLang="en-US" dirty="0"/>
              <a:t>For example, two patient names cannot be added together</a:t>
            </a:r>
          </a:p>
          <a:p>
            <a:r>
              <a:rPr lang="en-US" altLang="en-US" dirty="0"/>
              <a:t>Likewise, interpreting the relative distance between two measurements can only be done with certain kinds of data and not others</a:t>
            </a:r>
          </a:p>
          <a:p>
            <a:r>
              <a:rPr lang="en-US" altLang="en-US" dirty="0"/>
              <a:t>There are four scales: Nominal, ordinal, interval, and ratio</a:t>
            </a:r>
          </a:p>
        </p:txBody>
      </p:sp>
    </p:spTree>
    <p:extLst>
      <p:ext uri="{BB962C8B-B14F-4D97-AF65-F5344CB8AC3E}">
        <p14:creationId xmlns:p14="http://schemas.microsoft.com/office/powerpoint/2010/main" val="3488170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55BD-21F8-5906-0EAF-48514D5D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Data: Scales of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7CBFB-3816-3049-4144-DD06EC89B28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It is possible to change the type of data variable into another one, but only in one direction:</a:t>
            </a:r>
          </a:p>
          <a:p>
            <a:r>
              <a:rPr lang="en-US" dirty="0"/>
              <a:t>numerical continuous → numerical discrete → ordinal → nominal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7586F-AF3E-5BE0-4916-9E340CB4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831" y="3447004"/>
            <a:ext cx="6056094" cy="30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Scales of Measure: Nominal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22998" y="1600200"/>
            <a:ext cx="6609824" cy="45720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From Latin </a:t>
            </a:r>
          </a:p>
          <a:p>
            <a:pPr>
              <a:defRPr/>
            </a:pPr>
            <a:r>
              <a:rPr lang="en-US" dirty="0"/>
              <a:t>Names, labels, categories</a:t>
            </a:r>
          </a:p>
          <a:p>
            <a:pPr>
              <a:defRPr/>
            </a:pPr>
            <a:r>
              <a:rPr lang="en-US" dirty="0"/>
              <a:t>Examples:</a:t>
            </a:r>
          </a:p>
          <a:p>
            <a:pPr lvl="1">
              <a:defRPr/>
            </a:pPr>
            <a:r>
              <a:rPr lang="en-US" dirty="0"/>
              <a:t>Patient names (John Doe, Maria Garcia)</a:t>
            </a:r>
          </a:p>
          <a:p>
            <a:pPr lvl="1">
              <a:defRPr/>
            </a:pPr>
            <a:r>
              <a:rPr lang="en-US" dirty="0"/>
              <a:t>Drug names (Ampicillin, Valium)</a:t>
            </a:r>
          </a:p>
          <a:p>
            <a:pPr lvl="1">
              <a:defRPr/>
            </a:pPr>
            <a:r>
              <a:rPr lang="en-US" dirty="0"/>
              <a:t>Eye color (blue, brown, green, gray)</a:t>
            </a:r>
          </a:p>
          <a:p>
            <a:pPr lvl="1">
              <a:defRPr/>
            </a:pPr>
            <a:r>
              <a:rPr lang="en-US" dirty="0"/>
              <a:t>Gender: male, female, unknown</a:t>
            </a:r>
          </a:p>
          <a:p>
            <a:pPr lvl="1">
              <a:defRPr/>
            </a:pPr>
            <a:r>
              <a:rPr lang="en-US" dirty="0"/>
              <a:t>Religious preference (Catholic, Jewish, none)</a:t>
            </a:r>
          </a:p>
          <a:p>
            <a:pPr>
              <a:defRPr/>
            </a:pPr>
            <a:r>
              <a:rPr lang="en-US" dirty="0"/>
              <a:t>May be mapped to a number in a database</a:t>
            </a:r>
          </a:p>
          <a:p>
            <a:pPr lvl="1">
              <a:defRPr/>
            </a:pPr>
            <a:r>
              <a:rPr lang="en-US" dirty="0"/>
              <a:t>Example: brown eyes=1, blue eyes=2</a:t>
            </a:r>
          </a:p>
        </p:txBody>
      </p:sp>
      <p:pic>
        <p:nvPicPr>
          <p:cNvPr id="8" name="Content Placeholder 7" descr="Image of a blue eye. " title="Picture of a blue eye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72" y="2505695"/>
            <a:ext cx="2416629" cy="1825552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>
          <a:xfrm>
            <a:off x="7469077" y="4443471"/>
            <a:ext cx="3450133" cy="533400"/>
          </a:xfrm>
        </p:spPr>
        <p:txBody>
          <a:bodyPr/>
          <a:lstStyle/>
          <a:p>
            <a:r>
              <a:rPr lang="en-US" dirty="0"/>
              <a:t>Look Into My Eyes, 2009, CC BY-NC-SA 2.0</a:t>
            </a:r>
          </a:p>
        </p:txBody>
      </p:sp>
    </p:spTree>
    <p:extLst>
      <p:ext uri="{BB962C8B-B14F-4D97-AF65-F5344CB8AC3E}">
        <p14:creationId xmlns:p14="http://schemas.microsoft.com/office/powerpoint/2010/main" val="313147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Scales of Measure: Ordinal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en-US" sz="2800" dirty="0"/>
              <a:t>Includes all properties of Nominal (so Ordinal data all have a name of some sort)</a:t>
            </a:r>
          </a:p>
          <a:p>
            <a:r>
              <a:rPr lang="en-US" altLang="en-US" sz="2800" dirty="0"/>
              <a:t>Example: first, second, third </a:t>
            </a:r>
          </a:p>
          <a:p>
            <a:r>
              <a:rPr lang="en-US" altLang="en-US" sz="2800" dirty="0"/>
              <a:t>But intervals are not necessarily equal</a:t>
            </a:r>
          </a:p>
        </p:txBody>
      </p:sp>
      <p:pic>
        <p:nvPicPr>
          <p:cNvPr id="5" name="Content Placeholder 4" descr="Picture of three children with different heights" title="Picture of three children with different heights"/>
          <p:cNvPicPr>
            <a:picLocks noGrp="1" noChangeAspect="1"/>
          </p:cNvPicPr>
          <p:nvPr>
            <p:ph sz="quarter" idx="3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46" y="3976567"/>
            <a:ext cx="2381582" cy="1733792"/>
          </a:xfrm>
        </p:spPr>
      </p:pic>
      <p:sp>
        <p:nvSpPr>
          <p:cNvPr id="13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431771" y="5740400"/>
            <a:ext cx="4053840" cy="421640"/>
          </a:xfrm>
        </p:spPr>
        <p:txBody>
          <a:bodyPr/>
          <a:lstStyle/>
          <a:p>
            <a:r>
              <a:rPr lang="en-US" altLang="en-US" dirty="0"/>
              <a:t>CDC, 2010</a:t>
            </a:r>
          </a:p>
        </p:txBody>
      </p:sp>
      <p:pic>
        <p:nvPicPr>
          <p:cNvPr id="8" name="Content Placeholder 7" descr="Picture of horse race winners " title="Picture of horse race winners "/>
          <p:cNvPicPr>
            <a:picLocks noGrp="1" noChangeAspect="1"/>
          </p:cNvPicPr>
          <p:nvPr>
            <p:ph sz="quarter" idx="3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383" y="4246055"/>
            <a:ext cx="2938272" cy="1194816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40"/>
          </p:nvPr>
        </p:nvSpPr>
        <p:spPr>
          <a:xfrm>
            <a:off x="6832469" y="5740400"/>
            <a:ext cx="2938272" cy="421640"/>
          </a:xfrm>
        </p:spPr>
        <p:txBody>
          <a:bodyPr/>
          <a:lstStyle/>
          <a:p>
            <a:r>
              <a:rPr lang="en-US" altLang="en-US" dirty="0" err="1"/>
              <a:t>Kehrer</a:t>
            </a:r>
            <a:r>
              <a:rPr lang="en-US" altLang="en-US" dirty="0"/>
              <a:t>, 2009, </a:t>
            </a:r>
            <a:r>
              <a:rPr lang="en-US" dirty="0"/>
              <a:t>CC BY-NC-SA 2.0</a:t>
            </a:r>
          </a:p>
        </p:txBody>
      </p:sp>
    </p:spTree>
    <p:extLst>
      <p:ext uri="{BB962C8B-B14F-4D97-AF65-F5344CB8AC3E}">
        <p14:creationId xmlns:p14="http://schemas.microsoft.com/office/powerpoint/2010/main" val="3979887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Scales of Measure: Interval and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Has equal intervals; Ratio also has absolute zero. </a:t>
            </a:r>
          </a:p>
          <a:p>
            <a:r>
              <a:rPr lang="en-US" altLang="en-US" dirty="0"/>
              <a:t>Examples: distance, length, temperature, weight</a:t>
            </a:r>
          </a:p>
          <a:p>
            <a:r>
              <a:rPr lang="en-US" altLang="en-US" dirty="0"/>
              <a:t>Includes properties of Nominal and Ordinal</a:t>
            </a:r>
          </a:p>
          <a:p>
            <a:r>
              <a:rPr lang="en-US" altLang="en-US" dirty="0"/>
              <a:t>May be grouped together in one category called “scale”</a:t>
            </a:r>
          </a:p>
        </p:txBody>
      </p:sp>
      <p:pic>
        <p:nvPicPr>
          <p:cNvPr id="13" name="Content Placeholder 12" descr="A tape measure. " title="A tape measure"/>
          <p:cNvPicPr>
            <a:picLocks noGrp="1" noChangeAspect="1"/>
          </p:cNvPicPr>
          <p:nvPr>
            <p:ph sz="quarter" idx="3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60" y="4414613"/>
            <a:ext cx="1505843" cy="1152244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9"/>
          </p:nvPr>
        </p:nvSpPr>
        <p:spPr>
          <a:xfrm>
            <a:off x="2730442" y="5745018"/>
            <a:ext cx="2795543" cy="421640"/>
          </a:xfrm>
        </p:spPr>
        <p:txBody>
          <a:bodyPr/>
          <a:lstStyle/>
          <a:p>
            <a:r>
              <a:rPr lang="en-US" altLang="en-US" dirty="0"/>
              <a:t>Lite, 2007, </a:t>
            </a:r>
            <a:r>
              <a:rPr lang="en-US" dirty="0"/>
              <a:t>CC BY-NC-SA 2.0</a:t>
            </a:r>
          </a:p>
        </p:txBody>
      </p:sp>
      <p:pic>
        <p:nvPicPr>
          <p:cNvPr id="14" name="Content Placeholder 13" descr="A Clinical Thermometer" title="A Clinical Thermometer"/>
          <p:cNvPicPr>
            <a:picLocks noGrp="1" noChangeAspect="1"/>
          </p:cNvPicPr>
          <p:nvPr>
            <p:ph sz="quarter" idx="3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65" y="4450984"/>
            <a:ext cx="1828959" cy="1127858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40"/>
          </p:nvPr>
        </p:nvSpPr>
        <p:spPr>
          <a:xfrm>
            <a:off x="6823324" y="5706753"/>
            <a:ext cx="2782388" cy="421640"/>
          </a:xfrm>
        </p:spPr>
        <p:txBody>
          <a:bodyPr/>
          <a:lstStyle/>
          <a:p>
            <a:r>
              <a:rPr lang="en-US" dirty="0" err="1"/>
              <a:t>Menchi</a:t>
            </a:r>
            <a:r>
              <a:rPr lang="en-US" dirty="0"/>
              <a:t>, 2005, CC BY-NC-SA 3.0</a:t>
            </a:r>
          </a:p>
        </p:txBody>
      </p:sp>
    </p:spTree>
    <p:extLst>
      <p:ext uri="{BB962C8B-B14F-4D97-AF65-F5344CB8AC3E}">
        <p14:creationId xmlns:p14="http://schemas.microsoft.com/office/powerpoint/2010/main" val="277345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609600" y="1600200"/>
            <a:ext cx="10972800" cy="4572000"/>
          </a:xfrm>
        </p:spPr>
        <p:txBody>
          <a:bodyPr wrap="square" anchor="t">
            <a:normAutofit/>
          </a:bodyPr>
          <a:lstStyle/>
          <a:p>
            <a:r>
              <a:rPr lang="en-US"/>
              <a:t>Categorize data into the different types </a:t>
            </a:r>
          </a:p>
          <a:p>
            <a:r>
              <a:rPr lang="en-US"/>
              <a:t>Define or apply common terms used in data analysis, such as sample, paired, histogram, population, correlation vs. causation, and descriptive </a:t>
            </a:r>
          </a:p>
          <a:p>
            <a:pPr lvl="0"/>
            <a:r>
              <a:rPr lang="en-US"/>
              <a:t>Determine whether data fits the definition of Big Data Summarize the challenges faced when working with Big Data</a:t>
            </a:r>
          </a:p>
        </p:txBody>
      </p:sp>
    </p:spTree>
    <p:extLst>
      <p:ext uri="{BB962C8B-B14F-4D97-AF65-F5344CB8AC3E}">
        <p14:creationId xmlns:p14="http://schemas.microsoft.com/office/powerpoint/2010/main" val="832313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Data Inconsistencies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609600" y="1600200"/>
            <a:ext cx="10972800" cy="4572000"/>
          </a:xfrm>
        </p:spPr>
        <p:txBody>
          <a:bodyPr wrap="square" anchor="t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700" b="1"/>
              <a:t>Inconsistent naming conventions,</a:t>
            </a:r>
            <a:r>
              <a:rPr lang="en-US" sz="2700"/>
              <a:t> such as “systolic blood pressure” versus “blood pressure, systolic” </a:t>
            </a:r>
          </a:p>
          <a:p>
            <a:pPr lvl="0">
              <a:lnSpc>
                <a:spcPct val="90000"/>
              </a:lnSpc>
            </a:pPr>
            <a:r>
              <a:rPr lang="en-US" sz="2700" b="1"/>
              <a:t>Inconsistent definitions</a:t>
            </a:r>
            <a:r>
              <a:rPr lang="en-US" sz="2700"/>
              <a:t>, such as how the date of admission is defined across departments;</a:t>
            </a:r>
          </a:p>
          <a:p>
            <a:pPr lvl="0">
              <a:lnSpc>
                <a:spcPct val="90000"/>
              </a:lnSpc>
            </a:pPr>
            <a:r>
              <a:rPr lang="en-US" sz="2700" b="1"/>
              <a:t>Varying field lengths</a:t>
            </a:r>
            <a:r>
              <a:rPr lang="en-US" sz="2700"/>
              <a:t> for the same data element, such as one system allowing a patient’s last name to be up to 50 characters while another system allows 25 characters</a:t>
            </a:r>
          </a:p>
          <a:p>
            <a:pPr lvl="0">
              <a:lnSpc>
                <a:spcPct val="90000"/>
              </a:lnSpc>
            </a:pPr>
            <a:r>
              <a:rPr lang="en-US" sz="2700" b="1"/>
              <a:t>Varied data elements,</a:t>
            </a:r>
            <a:r>
              <a:rPr lang="en-US" sz="2700"/>
              <a:t> such as M, F, or U for patient gender in one system while another system uses 1, 2, or 9 or Male, Female, or Unknown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/>
              <a:t>("Managing a Data Dictionary", 2012)</a:t>
            </a:r>
          </a:p>
        </p:txBody>
      </p:sp>
    </p:spTree>
    <p:extLst>
      <p:ext uri="{BB962C8B-B14F-4D97-AF65-F5344CB8AC3E}">
        <p14:creationId xmlns:p14="http://schemas.microsoft.com/office/powerpoint/2010/main" val="2874167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The first step: obtain the data dictionary to understand your data</a:t>
            </a:r>
          </a:p>
        </p:txBody>
      </p:sp>
      <p:pic>
        <p:nvPicPr>
          <p:cNvPr id="9" name="Content Placeholder 8" descr="Table with sample data has columns titled Age, Gender, State, Marital, Blood Type, Eye Color, Smoke and Weight. " title="Image Synthetic data set table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781973"/>
            <a:ext cx="4041775" cy="220845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>
          <a:xfrm>
            <a:off x="7283452" y="5173980"/>
            <a:ext cx="2270124" cy="533400"/>
          </a:xfrm>
        </p:spPr>
        <p:txBody>
          <a:bodyPr/>
          <a:lstStyle/>
          <a:p>
            <a:r>
              <a:rPr lang="en-US" dirty="0"/>
              <a:t>1.8 Figure: (Smith, K. 2016)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89841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Dictionaries (Cont’d – 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 standard definition of data elements</a:t>
            </a:r>
          </a:p>
          <a:p>
            <a:r>
              <a:rPr lang="en-US" dirty="0"/>
              <a:t>Creates transparency </a:t>
            </a:r>
          </a:p>
          <a:p>
            <a:r>
              <a:rPr lang="en-US" dirty="0"/>
              <a:t>Enables analysts to report consistently and accurately </a:t>
            </a:r>
          </a:p>
        </p:txBody>
      </p:sp>
      <p:pic>
        <p:nvPicPr>
          <p:cNvPr id="12" name="Content Placeholder 11" descr="Data Dictionary Table. Top row headings group the first 4 columns under Determined by: Reporting Requirements, Column 5 is Business/Clinical, Columns 6 and 7 hold Database Structure. Columns from L to R: Data Element (1), Description (2), Supported Process/Analysis (3), Acceptable Unit (4), Process Source (5), Data Table (6), Data Type (7). Row 1 reads in part... HbA1c (1), Value of Hemoglobin A1c test (2), The percentage of patients 18-75 years of age with diabetes... (3), Percent (%) (4), Test Results (5), Test Results (6), Integer (7).  " title="Data Dictionary table from by HIMSS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523804"/>
            <a:ext cx="4041775" cy="2724792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10376" y="5345183"/>
            <a:ext cx="3450133" cy="533400"/>
          </a:xfrm>
        </p:spPr>
        <p:txBody>
          <a:bodyPr/>
          <a:lstStyle/>
          <a:p>
            <a:r>
              <a:rPr lang="en-US" dirty="0"/>
              <a:t>1.9 Figure: (HIMSS, 2014) </a:t>
            </a:r>
          </a:p>
        </p:txBody>
      </p:sp>
    </p:spTree>
    <p:extLst>
      <p:ext uri="{BB962C8B-B14F-4D97-AF65-F5344CB8AC3E}">
        <p14:creationId xmlns:p14="http://schemas.microsoft.com/office/powerpoint/2010/main" val="3067811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Dictionaries (Cont’d – 2)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Placeholder 5" descr="Blood Type table from LOINC site shows Value and Description of 8 blood types, as Value: A Pos, Description: ABO Grup A, Positive for Rh factor; Value: A Neg, Description: ABO Group A. Negative for RH factor.  &#10;Smoking Status table from CMS.gov shows Value, Description and SNOMED-CT Code for 8 categories as Value: 1, Description: Current every day smoker; SNOMED-CT-Code: 449868002; Value: 2, Description: Current some day smoker; SNOMED-CT Code: 428041000124106. " title="Data Dictionary Table showing Blood Type and Smoking Status 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Figure 1.10: (Smith, K. 2016)</a:t>
            </a:r>
          </a:p>
        </p:txBody>
      </p:sp>
    </p:spTree>
    <p:extLst>
      <p:ext uri="{BB962C8B-B14F-4D97-AF65-F5344CB8AC3E}">
        <p14:creationId xmlns:p14="http://schemas.microsoft.com/office/powerpoint/2010/main" val="1841044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Terms Used in 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Population</a:t>
            </a:r>
          </a:p>
          <a:p>
            <a:r>
              <a:rPr lang="en-US" dirty="0"/>
              <a:t>Sample</a:t>
            </a:r>
          </a:p>
          <a:p>
            <a:r>
              <a:rPr lang="en-US" dirty="0"/>
              <a:t>Paired samples</a:t>
            </a:r>
          </a:p>
          <a:p>
            <a:r>
              <a:rPr lang="en-US" dirty="0"/>
              <a:t>Data set</a:t>
            </a:r>
          </a:p>
          <a:p>
            <a:r>
              <a:rPr lang="en-US" dirty="0"/>
              <a:t>Descriptive statistics</a:t>
            </a:r>
          </a:p>
          <a:p>
            <a:r>
              <a:rPr lang="en-US" dirty="0"/>
              <a:t>Frequency table</a:t>
            </a:r>
          </a:p>
          <a:p>
            <a:r>
              <a:rPr lang="en-US" dirty="0"/>
              <a:t>Histogram</a:t>
            </a:r>
          </a:p>
          <a:p>
            <a:r>
              <a:rPr lang="en-US" dirty="0"/>
              <a:t>Chi square</a:t>
            </a:r>
          </a:p>
          <a:p>
            <a:r>
              <a:rPr lang="en-US" dirty="0"/>
              <a:t>T-Test</a:t>
            </a:r>
          </a:p>
          <a:p>
            <a:r>
              <a:rPr lang="en-US" dirty="0"/>
              <a:t>Correlation vs. causation</a:t>
            </a:r>
          </a:p>
        </p:txBody>
      </p:sp>
    </p:spTree>
    <p:extLst>
      <p:ext uri="{BB962C8B-B14F-4D97-AF65-F5344CB8AC3E}">
        <p14:creationId xmlns:p14="http://schemas.microsoft.com/office/powerpoint/2010/main" val="1891363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Term: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group of things that have something in common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Patients in a particular hospital</a:t>
            </a:r>
          </a:p>
          <a:p>
            <a:pPr lvl="1"/>
            <a:r>
              <a:rPr lang="en-US" dirty="0"/>
              <a:t>Patients with a certain diagnosis</a:t>
            </a:r>
          </a:p>
          <a:p>
            <a:pPr lvl="1"/>
            <a:r>
              <a:rPr lang="en-US" dirty="0"/>
              <a:t>Patients with a particular attribute (gender, smoking status, age group)</a:t>
            </a:r>
          </a:p>
          <a:p>
            <a:pPr lvl="1"/>
            <a:r>
              <a:rPr lang="en-US" dirty="0"/>
              <a:t>Patients who had a certain surgical procedure in a given year by a specific surgeon</a:t>
            </a:r>
          </a:p>
        </p:txBody>
      </p:sp>
    </p:spTree>
    <p:extLst>
      <p:ext uri="{BB962C8B-B14F-4D97-AF65-F5344CB8AC3E}">
        <p14:creationId xmlns:p14="http://schemas.microsoft.com/office/powerpoint/2010/main" val="1212688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Term: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representative portion or </a:t>
            </a:r>
            <a:r>
              <a:rPr lang="en-US" i="1" dirty="0"/>
              <a:t>subset</a:t>
            </a:r>
            <a:r>
              <a:rPr lang="en-US" dirty="0"/>
              <a:t> of a group of things – part of a population</a:t>
            </a:r>
          </a:p>
          <a:p>
            <a:r>
              <a:rPr lang="en-US" dirty="0"/>
              <a:t>Example </a:t>
            </a:r>
            <a:r>
              <a:rPr lang="en-US" b="1" i="1" dirty="0"/>
              <a:t>population</a:t>
            </a:r>
            <a:r>
              <a:rPr lang="en-US" dirty="0"/>
              <a:t>: babies born in the United States in 2015</a:t>
            </a:r>
          </a:p>
          <a:p>
            <a:r>
              <a:rPr lang="en-US" dirty="0"/>
              <a:t>Example </a:t>
            </a:r>
            <a:r>
              <a:rPr lang="en-US" b="1" i="1" dirty="0"/>
              <a:t>sample</a:t>
            </a:r>
            <a:r>
              <a:rPr lang="en-US" dirty="0"/>
              <a:t>: a selection of those babies</a:t>
            </a:r>
          </a:p>
          <a:p>
            <a:r>
              <a:rPr lang="en-US" b="1" i="1" dirty="0"/>
              <a:t>Paired</a:t>
            </a:r>
            <a:r>
              <a:rPr lang="en-US" dirty="0"/>
              <a:t> samples: before-and-after studies, or matched on one or more characteristics </a:t>
            </a:r>
          </a:p>
        </p:txBody>
      </p:sp>
      <p:pic>
        <p:nvPicPr>
          <p:cNvPr id="12" name="Content Placeholder 11" descr="Picture showing a visual representation of selecting a random samples from the population" title="Random Selection 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331167"/>
            <a:ext cx="4041775" cy="3110066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760668" y="5745480"/>
            <a:ext cx="3450133" cy="533400"/>
          </a:xfrm>
        </p:spPr>
        <p:txBody>
          <a:bodyPr/>
          <a:lstStyle/>
          <a:p>
            <a:r>
              <a:rPr lang="en-US" dirty="0"/>
              <a:t>Kernler, 2014, CC BY-NC-SA 4.0 </a:t>
            </a:r>
          </a:p>
        </p:txBody>
      </p:sp>
    </p:spTree>
    <p:extLst>
      <p:ext uri="{BB962C8B-B14F-4D97-AF65-F5344CB8AC3E}">
        <p14:creationId xmlns:p14="http://schemas.microsoft.com/office/powerpoint/2010/main" val="4112412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How well does a sample approximate the entire population?</a:t>
            </a:r>
          </a:p>
          <a:p>
            <a:r>
              <a:rPr lang="en-US" dirty="0"/>
              <a:t>Often set at 95%</a:t>
            </a:r>
          </a:p>
          <a:p>
            <a:r>
              <a:rPr lang="en-US" dirty="0"/>
              <a:t>The resulting intervals would bracket the true population parameter in approximately 95 % of the cases</a:t>
            </a:r>
          </a:p>
        </p:txBody>
      </p:sp>
    </p:spTree>
    <p:extLst>
      <p:ext uri="{BB962C8B-B14F-4D97-AF65-F5344CB8AC3E}">
        <p14:creationId xmlns:p14="http://schemas.microsoft.com/office/powerpoint/2010/main" val="66377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data set </a:t>
            </a:r>
            <a:r>
              <a:rPr lang="en-US" dirty="0"/>
              <a:t>is a collection of data for a specific purpose. For this presentation, for example, the data set is a collection of 500 records that consists of age, gender, state of residence, marital status, blood type, weight, eye color, and smoking status.</a:t>
            </a:r>
          </a:p>
        </p:txBody>
      </p:sp>
      <p:pic>
        <p:nvPicPr>
          <p:cNvPr id="8" name="Content Placeholder 7" descr="Table with sample data has columns titled Age, Gender, State, Marital, Blood Type, Eye Color, Smoke and Weight. " title="FIGURE SHOWING DATA SET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589213"/>
            <a:ext cx="4041775" cy="259397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1.11 Figure: (Smith, K. 2016)</a:t>
            </a:r>
          </a:p>
        </p:txBody>
      </p:sp>
    </p:spTree>
    <p:extLst>
      <p:ext uri="{BB962C8B-B14F-4D97-AF65-F5344CB8AC3E}">
        <p14:creationId xmlns:p14="http://schemas.microsoft.com/office/powerpoint/2010/main" val="1974881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overview of the data</a:t>
            </a:r>
          </a:p>
          <a:p>
            <a:r>
              <a:rPr lang="en-US" dirty="0"/>
              <a:t>Excel: </a:t>
            </a:r>
            <a:r>
              <a:rPr lang="en-US" i="1" dirty="0"/>
              <a:t>Data </a:t>
            </a:r>
            <a:r>
              <a:rPr lang="en-US" i="1" dirty="0">
                <a:sym typeface="Wingdings"/>
              </a:rPr>
              <a:t> Data Analysis  Descriptive Statistics</a:t>
            </a:r>
            <a:endParaRPr lang="en-US" i="1" dirty="0"/>
          </a:p>
          <a:p>
            <a:r>
              <a:rPr lang="en-US" dirty="0"/>
              <a:t>Should be among the first analyses done on a set of data</a:t>
            </a:r>
          </a:p>
          <a:p>
            <a:r>
              <a:rPr lang="en-US" dirty="0"/>
              <a:t>Can  identify some errors</a:t>
            </a:r>
          </a:p>
          <a:p>
            <a:r>
              <a:rPr lang="en-US" dirty="0"/>
              <a:t>Mean (average), number of records (count), range of values, maximum and minimum values</a:t>
            </a:r>
          </a:p>
        </p:txBody>
      </p:sp>
      <p:pic>
        <p:nvPicPr>
          <p:cNvPr id="7" name="Content Placeholder 6" descr="Patient Weights  table lists Mean, Standard Error, Median, Mode, Standard Deviation, Sample Variance, Kurtosis, Skewness, Range, Minimum, Maximum, Sum, Count, and Confidence Level (95.0%)" title="Figure illustrating descriptive statistics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727" y="1883491"/>
            <a:ext cx="2950720" cy="4005419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1.12 Figure: (Smith, K. 2016)</a:t>
            </a:r>
          </a:p>
        </p:txBody>
      </p:sp>
    </p:spTree>
    <p:extLst>
      <p:ext uri="{BB962C8B-B14F-4D97-AF65-F5344CB8AC3E}">
        <p14:creationId xmlns:p14="http://schemas.microsoft.com/office/powerpoint/2010/main" val="91577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Data, Information, Knowledge, Wisdom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6705600" cy="4572000"/>
          </a:xfrm>
        </p:spPr>
        <p:txBody>
          <a:bodyPr>
            <a:normAutofit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b="1" dirty="0"/>
              <a:t>Data</a:t>
            </a:r>
            <a:r>
              <a:rPr lang="en-US" dirty="0"/>
              <a:t>: symbols, facts, and measurements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b="1" dirty="0"/>
              <a:t>Information</a:t>
            </a:r>
            <a:r>
              <a:rPr lang="en-US" dirty="0"/>
              <a:t>: data processed to be useful; provides the “who, what, when, where”</a:t>
            </a:r>
            <a:br>
              <a:rPr lang="en-US" dirty="0"/>
            </a:br>
            <a:r>
              <a:rPr lang="en-US" b="1" dirty="0"/>
              <a:t>Knowledge</a:t>
            </a:r>
            <a:r>
              <a:rPr lang="en-US" dirty="0"/>
              <a:t>: application of data and information; provides the “how”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b="1" dirty="0"/>
              <a:t>Wisdom</a:t>
            </a:r>
            <a:r>
              <a:rPr lang="en-US" dirty="0"/>
              <a:t>: evaluated understanding; provides the “why”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3"/>
          </p:nvPr>
        </p:nvSpPr>
        <p:spPr>
          <a:xfrm>
            <a:off x="8170638" y="5010276"/>
            <a:ext cx="2422524" cy="533400"/>
          </a:xfrm>
        </p:spPr>
        <p:txBody>
          <a:bodyPr/>
          <a:lstStyle/>
          <a:p>
            <a:r>
              <a:rPr lang="en-US" dirty="0"/>
              <a:t>1.7 Figure: (</a:t>
            </a:r>
            <a:r>
              <a:rPr lang="en-US" dirty="0" err="1"/>
              <a:t>Ackoff</a:t>
            </a:r>
            <a:r>
              <a:rPr lang="en-US" dirty="0"/>
              <a:t>, R. 1989)</a:t>
            </a:r>
          </a:p>
        </p:txBody>
      </p:sp>
      <p:pic>
        <p:nvPicPr>
          <p:cNvPr id="9" name="Content Placeholder 8" descr="At the base of the Ackoff  pyramid is Data, then Information, then Knowledge and at the top is Wisdom.  Data is the product of observations, of no value until processed into a usable form ... information. Information is answers to questions. Knowledge refines information and making instruction and control possible,  enabling one to increase efficiency. A managerial perspective runs through Ackoff’s hierarchy. “Understanding” connotes an ability to assess and correct for errors, while “wisdom” means an ability to see the long-term consequences of any act and evaluate  relative to the ideal of total control (omnicompetence)." title="Ackdoff Data to Wisdom Pyramid 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824" b="-17824"/>
          <a:stretch>
            <a:fillRect/>
          </a:stretch>
        </p:blipFill>
        <p:spPr>
          <a:xfrm>
            <a:off x="6669872" y="836525"/>
            <a:ext cx="5388864" cy="4572000"/>
          </a:xfrm>
        </p:spPr>
      </p:pic>
    </p:spTree>
    <p:extLst>
      <p:ext uri="{BB962C8B-B14F-4D97-AF65-F5344CB8AC3E}">
        <p14:creationId xmlns:p14="http://schemas.microsoft.com/office/powerpoint/2010/main" val="3121861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and Causation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Correlation: relationship between two things</a:t>
            </a:r>
          </a:p>
          <a:p>
            <a:r>
              <a:rPr lang="en-US" dirty="0"/>
              <a:t>Causation: one causes another</a:t>
            </a:r>
          </a:p>
          <a:p>
            <a:pPr marL="0" indent="0" algn="ctr">
              <a:buNone/>
            </a:pPr>
            <a:r>
              <a:rPr lang="en-US" b="1" dirty="0"/>
              <a:t>Correlation does not equal causation</a:t>
            </a:r>
          </a:p>
        </p:txBody>
      </p:sp>
    </p:spTree>
    <p:extLst>
      <p:ext uri="{BB962C8B-B14F-4D97-AF65-F5344CB8AC3E}">
        <p14:creationId xmlns:p14="http://schemas.microsoft.com/office/powerpoint/2010/main" val="773493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Potential of Big Data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Expand capacity to generate new knowledge </a:t>
            </a:r>
          </a:p>
          <a:p>
            <a:pPr lvl="1"/>
            <a:r>
              <a:rPr lang="en-US" dirty="0"/>
              <a:t>the effectiveness of treatments (</a:t>
            </a:r>
            <a:r>
              <a:rPr lang="en-US" dirty="0" err="1"/>
              <a:t>Schneeweiss</a:t>
            </a:r>
            <a:r>
              <a:rPr lang="en-US" dirty="0"/>
              <a:t>, 2014)</a:t>
            </a:r>
          </a:p>
          <a:p>
            <a:pPr lvl="1"/>
            <a:r>
              <a:rPr lang="en-US" dirty="0"/>
              <a:t>the prediction of outcomes (</a:t>
            </a:r>
            <a:r>
              <a:rPr lang="en-US" dirty="0" err="1"/>
              <a:t>Schneeweiss</a:t>
            </a:r>
            <a:r>
              <a:rPr lang="en-US" dirty="0"/>
              <a:t>, 2014)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Knowledge dissemination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Using analytics to combine EHR and genomic data to translate personalized medicine to clinical practice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Deliver information directly to patients and increase patient participation in their health care</a:t>
            </a:r>
          </a:p>
        </p:txBody>
      </p:sp>
    </p:spTree>
    <p:extLst>
      <p:ext uri="{BB962C8B-B14F-4D97-AF65-F5344CB8AC3E}">
        <p14:creationId xmlns:p14="http://schemas.microsoft.com/office/powerpoint/2010/main" val="33606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What is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609600" y="1600200"/>
            <a:ext cx="10972800" cy="45720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Characteristics of big data:</a:t>
            </a:r>
          </a:p>
          <a:p>
            <a:pPr lvl="1">
              <a:lnSpc>
                <a:spcPct val="90000"/>
              </a:lnSpc>
            </a:pPr>
            <a:r>
              <a:rPr lang="en-US" sz="3000" b="1" i="1"/>
              <a:t>Volume</a:t>
            </a:r>
            <a:r>
              <a:rPr lang="en-US" sz="3000"/>
              <a:t> (i.e., the size of the dataset)</a:t>
            </a:r>
          </a:p>
          <a:p>
            <a:pPr lvl="1">
              <a:lnSpc>
                <a:spcPct val="90000"/>
              </a:lnSpc>
            </a:pPr>
            <a:r>
              <a:rPr lang="en-US" sz="3000" b="1" i="1"/>
              <a:t>Variety</a:t>
            </a:r>
            <a:r>
              <a:rPr lang="en-US" sz="3000"/>
              <a:t> (i.e., data from multiple repositories, domains, or types)</a:t>
            </a:r>
          </a:p>
          <a:p>
            <a:pPr lvl="1">
              <a:lnSpc>
                <a:spcPct val="90000"/>
              </a:lnSpc>
            </a:pPr>
            <a:r>
              <a:rPr lang="en-US" sz="3000" b="1" i="1"/>
              <a:t>Velocity</a:t>
            </a:r>
            <a:r>
              <a:rPr lang="en-US" sz="3000"/>
              <a:t> (i.e., rate of flow)</a:t>
            </a:r>
          </a:p>
          <a:p>
            <a:pPr lvl="1">
              <a:lnSpc>
                <a:spcPct val="90000"/>
              </a:lnSpc>
            </a:pPr>
            <a:r>
              <a:rPr lang="en-US" sz="3000" b="1" i="1"/>
              <a:t>Variability</a:t>
            </a:r>
            <a:r>
              <a:rPr lang="en-US" sz="3000"/>
              <a:t> (i.e., the change in other characteristics)</a:t>
            </a:r>
          </a:p>
          <a:p>
            <a:pPr>
              <a:lnSpc>
                <a:spcPct val="90000"/>
              </a:lnSpc>
            </a:pPr>
            <a:r>
              <a:rPr lang="en-US" sz="3000"/>
              <a:t>Traditional data architectures (such as typical relational databases) cannot handle this type of data</a:t>
            </a:r>
          </a:p>
          <a:p>
            <a:pPr>
              <a:lnSpc>
                <a:spcPct val="90000"/>
              </a:lnSpc>
            </a:pPr>
            <a:r>
              <a:rPr lang="en-US" sz="3000"/>
              <a:t>New architectures are required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000"/>
              <a:t>(NIST Big Data, 2015)</a:t>
            </a:r>
          </a:p>
        </p:txBody>
      </p:sp>
    </p:spTree>
    <p:extLst>
      <p:ext uri="{BB962C8B-B14F-4D97-AF65-F5344CB8AC3E}">
        <p14:creationId xmlns:p14="http://schemas.microsoft.com/office/powerpoint/2010/main" val="2334815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/>
              <a:t>Tools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609600" y="1600200"/>
            <a:ext cx="10972800" cy="457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sz="3200"/>
              <a:t>Runs on clusters of hardware</a:t>
            </a:r>
          </a:p>
          <a:p>
            <a:r>
              <a:rPr lang="en-US" dirty="0"/>
              <a:t>MongoDB</a:t>
            </a:r>
          </a:p>
          <a:p>
            <a:pPr lvl="1"/>
            <a:r>
              <a:rPr lang="en-US" sz="3200"/>
              <a:t>Stores data using documents with fields</a:t>
            </a:r>
          </a:p>
          <a:p>
            <a:r>
              <a:rPr lang="en-US" dirty="0"/>
              <a:t>NoSQL utilities</a:t>
            </a:r>
          </a:p>
          <a:p>
            <a:pPr marL="0" indent="0">
              <a:buNone/>
            </a:pPr>
            <a:r>
              <a:rPr lang="en-US" b="1"/>
              <a:t> </a:t>
            </a:r>
            <a:r>
              <a:rPr lang="en-US"/>
              <a:t>("What is Hadoop?", 2016)</a:t>
            </a:r>
          </a:p>
        </p:txBody>
      </p:sp>
    </p:spTree>
    <p:extLst>
      <p:ext uri="{BB962C8B-B14F-4D97-AF65-F5344CB8AC3E}">
        <p14:creationId xmlns:p14="http://schemas.microsoft.com/office/powerpoint/2010/main" val="1140980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Requirements For Analytics for Learning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609600" y="1600200"/>
            <a:ext cx="10972800" cy="457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 way to ensure that patient groups being compared are truly similar</a:t>
            </a:r>
          </a:p>
          <a:p>
            <a:r>
              <a:rPr lang="en-US" dirty="0"/>
              <a:t>Automated tools for analysis</a:t>
            </a:r>
          </a:p>
          <a:p>
            <a:r>
              <a:rPr lang="en-US" dirty="0"/>
              <a:t>Ability to rapidly run automated tools against new data</a:t>
            </a:r>
          </a:p>
          <a:p>
            <a:r>
              <a:rPr lang="en-US" dirty="0"/>
              <a:t>Software that can be used with little training and helps prevent errors in interpretation</a:t>
            </a:r>
          </a:p>
          <a:p>
            <a:r>
              <a:rPr lang="en-US" dirty="0"/>
              <a:t>Easily understood results</a:t>
            </a:r>
          </a:p>
        </p:txBody>
      </p:sp>
    </p:spTree>
    <p:extLst>
      <p:ext uri="{BB962C8B-B14F-4D97-AF65-F5344CB8AC3E}">
        <p14:creationId xmlns:p14="http://schemas.microsoft.com/office/powerpoint/2010/main" val="4145534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/>
              <a:t>Challenges Facing Biomedical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609600" y="1600200"/>
            <a:ext cx="10972800" cy="457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Amount of information</a:t>
            </a:r>
          </a:p>
          <a:p>
            <a:r>
              <a:rPr lang="en-US" dirty="0"/>
              <a:t>Lack of organization </a:t>
            </a:r>
          </a:p>
          <a:p>
            <a:r>
              <a:rPr lang="en-US" dirty="0"/>
              <a:t>Lack of access to data and tools</a:t>
            </a:r>
          </a:p>
          <a:p>
            <a:r>
              <a:rPr lang="en-US" dirty="0"/>
              <a:t>Insufficient training in data science methods</a:t>
            </a:r>
          </a:p>
          <a:p>
            <a:pPr marL="0" indent="0">
              <a:buNone/>
            </a:pPr>
            <a:r>
              <a:rPr lang="en-US"/>
              <a:t>("What is Big Data? | Data Science at NIH", 2015)</a:t>
            </a:r>
          </a:p>
        </p:txBody>
      </p:sp>
    </p:spTree>
    <p:extLst>
      <p:ext uri="{BB962C8B-B14F-4D97-AF65-F5344CB8AC3E}">
        <p14:creationId xmlns:p14="http://schemas.microsoft.com/office/powerpoint/2010/main" val="3999845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Lecture 4: Summary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10972800" cy="457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Data come in many forms, and those forms determine what </a:t>
            </a:r>
            <a:r>
              <a:rPr lang="en-US" i="1" dirty="0"/>
              <a:t>can</a:t>
            </a:r>
            <a:r>
              <a:rPr lang="en-US" dirty="0"/>
              <a:t> or </a:t>
            </a:r>
            <a:r>
              <a:rPr lang="en-US" i="1" dirty="0"/>
              <a:t>cannot</a:t>
            </a:r>
            <a:r>
              <a:rPr lang="en-US" dirty="0"/>
              <a:t> be done with the data</a:t>
            </a:r>
          </a:p>
          <a:p>
            <a:r>
              <a:rPr lang="en-US" dirty="0"/>
              <a:t>Big data has the potential to advance healthcare</a:t>
            </a:r>
          </a:p>
          <a:p>
            <a:r>
              <a:rPr lang="en-US" dirty="0"/>
              <a:t>Analysis of big data requires tools like Hadoop and MongoDB</a:t>
            </a:r>
          </a:p>
          <a:p>
            <a:r>
              <a:rPr lang="en-US" dirty="0"/>
              <a:t>However, Biomedical Big Data faces many challenges</a:t>
            </a:r>
          </a:p>
        </p:txBody>
      </p:sp>
    </p:spTree>
    <p:extLst>
      <p:ext uri="{BB962C8B-B14F-4D97-AF65-F5344CB8AC3E}">
        <p14:creationId xmlns:p14="http://schemas.microsoft.com/office/powerpoint/2010/main" val="3518770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4: Summary </a:t>
            </a:r>
            <a:r>
              <a:rPr lang="en-US" sz="3600" dirty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Analytics is the en</a:t>
            </a:r>
            <a:r>
              <a:rPr lang="en-US" altLang="en-US" dirty="0"/>
              <a:t>tire process of data collection, extraction, transformation, analysis, interpretation, and reporting</a:t>
            </a:r>
          </a:p>
          <a:p>
            <a:r>
              <a:rPr lang="en-US" dirty="0"/>
              <a:t>There are different types of data which determines what </a:t>
            </a:r>
            <a:r>
              <a:rPr lang="en-US" i="1" dirty="0"/>
              <a:t>can</a:t>
            </a:r>
            <a:r>
              <a:rPr lang="en-US" dirty="0"/>
              <a:t> or </a:t>
            </a:r>
            <a:r>
              <a:rPr lang="en-US" i="1" dirty="0"/>
              <a:t>cannot</a:t>
            </a:r>
            <a:r>
              <a:rPr lang="en-US" dirty="0"/>
              <a:t> be done with the data</a:t>
            </a:r>
          </a:p>
          <a:p>
            <a:pPr lvl="0"/>
            <a:r>
              <a:rPr lang="en-US" dirty="0"/>
              <a:t>There are various technologies or tools for working with different data types</a:t>
            </a:r>
          </a:p>
          <a:p>
            <a:pPr lvl="0"/>
            <a:r>
              <a:rPr lang="en-US" dirty="0"/>
              <a:t>Various challenges are faced when working with Big Data</a:t>
            </a:r>
          </a:p>
        </p:txBody>
      </p:sp>
    </p:spTree>
    <p:extLst>
      <p:ext uri="{BB962C8B-B14F-4D97-AF65-F5344CB8AC3E}">
        <p14:creationId xmlns:p14="http://schemas.microsoft.com/office/powerpoint/2010/main" val="3448927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Lecture 4 :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10972800" cy="45720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0" i="1" dirty="0"/>
              <a:t>Big Data Analytics: Descriptive Vs. Predictive Vs. Prescriptive - InformationWeek</a:t>
            </a:r>
            <a:r>
              <a:rPr lang="en-US" sz="1500" b="0" dirty="0"/>
              <a:t>. (2014).</a:t>
            </a:r>
            <a:r>
              <a:rPr lang="en-US" sz="1500" b="0" i="1" dirty="0"/>
              <a:t>InformationWeek</a:t>
            </a:r>
            <a:r>
              <a:rPr lang="en-US" sz="1500" b="0" dirty="0"/>
              <a:t>. Retrieved 2 May 2016, from </a:t>
            </a:r>
            <a:r>
              <a:rPr lang="en-US" sz="1500" b="0" dirty="0">
                <a:hlinkClick r:id="rId3" tooltip="Link to Big Data Analytics Information week"/>
              </a:rPr>
              <a:t>http://www.informationweek.com/big-data/big-data-analytics/big-data-analytics-descriptive-vs-predictive-vs-prescriptive/d/d-id/1113279</a:t>
            </a:r>
            <a:endParaRPr lang="en-US" sz="1500" b="0" dirty="0"/>
          </a:p>
          <a:p>
            <a:pPr>
              <a:lnSpc>
                <a:spcPct val="90000"/>
              </a:lnSpc>
            </a:pPr>
            <a:r>
              <a:rPr lang="en-US" sz="1500" b="0" i="1" dirty="0"/>
              <a:t> "The Definition Of Nominal Scale". Dictionary.com. </a:t>
            </a:r>
            <a:r>
              <a:rPr lang="en-US" sz="1500" b="0" i="1" dirty="0" err="1"/>
              <a:t>N.p</a:t>
            </a:r>
            <a:r>
              <a:rPr lang="en-US" sz="1500" b="0" i="1" dirty="0"/>
              <a:t>., 2017. Web. 7 Feb. 2017. </a:t>
            </a:r>
            <a:r>
              <a:rPr lang="en-US" sz="1500" b="0" dirty="0">
                <a:hlinkClick r:id="rId4" tooltip="nominal definition hyperlink"/>
              </a:rPr>
              <a:t>http://www.dictionary.com/browse/nominal-scale</a:t>
            </a:r>
            <a:endParaRPr lang="en-US" sz="1500" b="0" dirty="0"/>
          </a:p>
          <a:p>
            <a:pPr>
              <a:lnSpc>
                <a:spcPct val="90000"/>
              </a:lnSpc>
            </a:pPr>
            <a:r>
              <a:rPr lang="en-US" sz="1500" b="0" i="1" dirty="0"/>
              <a:t>Descriptive Analytics - Gartner IT Glossary</a:t>
            </a:r>
            <a:r>
              <a:rPr lang="en-US" sz="1500" b="0" dirty="0"/>
              <a:t>. (2015). </a:t>
            </a:r>
            <a:r>
              <a:rPr lang="en-US" sz="1500" b="0" i="1" dirty="0"/>
              <a:t>Gartner IT Glossary</a:t>
            </a:r>
            <a:r>
              <a:rPr lang="en-US" sz="1500" b="0" dirty="0"/>
              <a:t>. Retrieved 2 May 2016, from </a:t>
            </a:r>
            <a:r>
              <a:rPr lang="en-US" sz="1500" b="0" dirty="0">
                <a:hlinkClick r:id="rId5" tooltip="Link to Gartner's Descriptive Analytics definition"/>
              </a:rPr>
              <a:t>http://www.gartner.com/it-glossary/descriptive-analytics</a:t>
            </a:r>
            <a:endParaRPr lang="en-US" sz="1500" b="0" dirty="0"/>
          </a:p>
          <a:p>
            <a:pPr marL="342900" lvl="1" indent="-342900">
              <a:lnSpc>
                <a:spcPct val="90000"/>
              </a:lnSpc>
              <a:buSzTx/>
            </a:pPr>
            <a:r>
              <a:rPr lang="en-US" sz="1500" dirty="0"/>
              <a:t>Diagnostic Analytics - Gartner IT Glossary. (2015). Gartner IT Glossary. Retrieved 28 April 2016, from </a:t>
            </a:r>
            <a:r>
              <a:rPr lang="en-US" sz="1500" dirty="0">
                <a:hlinkClick r:id="rId6" tooltip="Link to Gartner's Diagnostic Analytics definition"/>
              </a:rPr>
              <a:t>http://www.gartner.com/it-glossary/diagnostic-analytics</a:t>
            </a:r>
            <a:endParaRPr lang="en-US" sz="1500" dirty="0"/>
          </a:p>
          <a:p>
            <a:pPr marL="342900" lvl="1" indent="-342900">
              <a:lnSpc>
                <a:spcPct val="90000"/>
              </a:lnSpc>
              <a:buSzTx/>
            </a:pPr>
            <a:r>
              <a:rPr lang="en-US" sz="1500" dirty="0"/>
              <a:t>Escobar, G. J., </a:t>
            </a:r>
            <a:r>
              <a:rPr lang="en-US" sz="1500" dirty="0" err="1"/>
              <a:t>Puopolo</a:t>
            </a:r>
            <a:r>
              <a:rPr lang="en-US" sz="1500" dirty="0"/>
              <a:t>, K. M., Wi, S., Turk, B. J., </a:t>
            </a:r>
            <a:r>
              <a:rPr lang="en-US" sz="1500" dirty="0" err="1"/>
              <a:t>Kuzniewicz</a:t>
            </a:r>
            <a:r>
              <a:rPr lang="en-US" sz="1500" dirty="0"/>
              <a:t>, M. W., Walsh, E. M., ... &amp; Draper, D. (2014). Stratification of risk of early-onset sepsis in newborns≥ 34 weeks’ gestation. </a:t>
            </a:r>
            <a:r>
              <a:rPr lang="en-US" sz="1500" i="1" dirty="0"/>
              <a:t>Pediatrics</a:t>
            </a:r>
            <a:r>
              <a:rPr lang="en-US" sz="1500" dirty="0"/>
              <a:t>, </a:t>
            </a:r>
            <a:r>
              <a:rPr lang="en-US" sz="1500" i="1" dirty="0"/>
              <a:t>133</a:t>
            </a:r>
            <a:r>
              <a:rPr lang="en-US" sz="1500" dirty="0"/>
              <a:t>(1), 30-36. Retrieved 2/21/2016 from </a:t>
            </a:r>
            <a:r>
              <a:rPr lang="en-US" sz="1500" u="sng" dirty="0">
                <a:hlinkClick r:id="rId7" tooltip="Link to Stratification of risk of early-onset sepsis in newborns≥ 34 weeks’ gestation paper"/>
              </a:rPr>
              <a:t>http://pediatrics.aappublications.org/content/pediatrics/133/1/30.full.pdf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b="0" dirty="0"/>
              <a:t>Gartner Says Worldwide Enterprise IT Spending to Reach $2.7 Trillion in 2012. (October 17, 2011). Retrieved April 28, 2016, from </a:t>
            </a:r>
            <a:r>
              <a:rPr lang="en-US" sz="1500" b="0" dirty="0">
                <a:hlinkClick r:id="rId8" tooltip="Link to Peter Sondegaard's comment"/>
              </a:rPr>
              <a:t>http://www.gartner.com/newsroom/id/1824919</a:t>
            </a:r>
            <a:endParaRPr lang="en-US" sz="1500" b="0" dirty="0"/>
          </a:p>
          <a:p>
            <a:pPr>
              <a:lnSpc>
                <a:spcPct val="90000"/>
              </a:lnSpc>
            </a:pPr>
            <a:r>
              <a:rPr lang="en-US" sz="1500" b="0" dirty="0"/>
              <a:t>Health and Medicine Division. (September 6, 2012). Retrieved April 28, 2016, from </a:t>
            </a:r>
            <a:r>
              <a:rPr lang="en-US" sz="1500" b="0" dirty="0">
                <a:hlinkClick r:id="rId9" tooltip="Link to IOM 2012 Report"/>
              </a:rPr>
              <a:t>http://www.nationalacademies.org/hmd/Reports/2012/Best-Care-at-Lower-Cost-The-Path-to-Continuously-Learning-Health-Care-in-America.aspx</a:t>
            </a:r>
            <a:endParaRPr 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2474295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Lecture 4: References (Cont’d – 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10972800" cy="45720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dirty="0"/>
              <a:t>Health and Medicine Division. (n.d.). Retrieved April 28, 2016, from </a:t>
            </a:r>
            <a:r>
              <a:rPr lang="en-US" sz="1800" b="0" dirty="0">
                <a:hlinkClick r:id="rId3" tooltip="Link to Learning Health Care System in America"/>
              </a:rPr>
              <a:t>http://www.nationalacademies.org/hmd/Activities/Quality/LearningHealthCare.aspx</a:t>
            </a:r>
            <a:endParaRPr lang="en-US" sz="1800" b="0" dirty="0"/>
          </a:p>
          <a:p>
            <a:pPr marL="342900" lvl="1" indent="-342900">
              <a:lnSpc>
                <a:spcPct val="90000"/>
              </a:lnSpc>
              <a:buSzTx/>
            </a:pPr>
            <a:r>
              <a:rPr lang="en-US" sz="1800" dirty="0"/>
              <a:t>IBM (2013). Descriptive, predictive, prescriptive: Transforming asset and facilities management with analytics. Retrieved from </a:t>
            </a:r>
            <a:r>
              <a:rPr lang="en-US" sz="1800" dirty="0">
                <a:hlinkClick r:id="rId4" tooltip="Link to IBM's Analytics definitions"/>
              </a:rPr>
              <a:t>http://www-01.ibm.com/common/ssi/cgi-bin/ssialias?infotype=SA&amp;subtype=WH&amp;htmlfid=TIW14162USEN</a:t>
            </a:r>
            <a:r>
              <a:rPr lang="en-US" sz="1800" dirty="0"/>
              <a:t>.</a:t>
            </a:r>
          </a:p>
          <a:p>
            <a:pPr marL="342900" lvl="1" indent="-342900">
              <a:lnSpc>
                <a:spcPct val="90000"/>
              </a:lnSpc>
              <a:buSzTx/>
            </a:pPr>
            <a:r>
              <a:rPr lang="en-US" sz="1800" dirty="0"/>
              <a:t>Managing a Data Dictionary. (2012). </a:t>
            </a:r>
            <a:r>
              <a:rPr lang="en-US" sz="1800" i="1" dirty="0"/>
              <a:t>Journal Of AHIMA</a:t>
            </a:r>
            <a:r>
              <a:rPr lang="en-US" sz="1800" dirty="0"/>
              <a:t>, </a:t>
            </a:r>
            <a:r>
              <a:rPr lang="en-US" sz="1800" i="1" dirty="0"/>
              <a:t>83</a:t>
            </a:r>
            <a:r>
              <a:rPr lang="en-US" sz="1800" dirty="0"/>
              <a:t>(1), 48-52. Retrieved from </a:t>
            </a:r>
            <a:r>
              <a:rPr lang="en-US" sz="1800" dirty="0">
                <a:hlinkClick r:id="rId5" tooltip="managing data dictionary hyperlink"/>
              </a:rPr>
              <a:t>http://library.ahima.org/PB/DataDictionary#.WI9uCVMrJhE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b="0" dirty="0"/>
              <a:t>Murdoch, T. &amp; </a:t>
            </a:r>
            <a:r>
              <a:rPr lang="en-US" sz="1800" b="0" dirty="0" err="1"/>
              <a:t>Detsky</a:t>
            </a:r>
            <a:r>
              <a:rPr lang="en-US" sz="1800" b="0" dirty="0"/>
              <a:t>, A. (2013). The Inevitable Application of Big Data to Health </a:t>
            </a:r>
            <a:r>
              <a:rPr lang="en-US" sz="1800" b="0" dirty="0" err="1"/>
              <a:t>Care.</a:t>
            </a:r>
            <a:r>
              <a:rPr lang="en-US" sz="1800" b="0" i="1" dirty="0" err="1"/>
              <a:t>JAMA</a:t>
            </a:r>
            <a:r>
              <a:rPr lang="en-US" sz="1800" b="0" dirty="0"/>
              <a:t>, </a:t>
            </a:r>
            <a:r>
              <a:rPr lang="en-US" sz="1800" b="0" i="1" dirty="0"/>
              <a:t>309</a:t>
            </a:r>
            <a:r>
              <a:rPr lang="en-US" sz="1800" b="0" dirty="0"/>
              <a:t>(13), 1351. </a:t>
            </a:r>
            <a:r>
              <a:rPr lang="en-US" sz="1800" b="0" dirty="0">
                <a:hlinkClick r:id="rId6" tooltip="Link to The Inevitable Application of Big Data to Health Care paper"/>
              </a:rPr>
              <a:t>http://dx.doi.org/10.1001/jama.2013.393</a:t>
            </a:r>
            <a:endParaRPr lang="en-US" sz="1800" b="0" dirty="0"/>
          </a:p>
          <a:p>
            <a:pPr>
              <a:lnSpc>
                <a:spcPct val="90000"/>
              </a:lnSpc>
            </a:pPr>
            <a:r>
              <a:rPr lang="en-US" sz="1800" b="0" dirty="0"/>
              <a:t>National Institute of Standards and Technology,. (2015). </a:t>
            </a:r>
            <a:r>
              <a:rPr lang="en-US" sz="1800" b="0" i="1" dirty="0"/>
              <a:t>NIST Big Data Interoperability Framework: Volume 1, Definitions</a:t>
            </a:r>
            <a:r>
              <a:rPr lang="en-US" sz="1800" b="0" dirty="0"/>
              <a:t>. Retrieved from </a:t>
            </a:r>
            <a:r>
              <a:rPr lang="en-US" sz="1800" b="0" dirty="0">
                <a:hlinkClick r:id="rId7" tooltip="Link to NIST Big Data Report"/>
              </a:rPr>
              <a:t>http://nvlpubs.nist.gov/nistpubs/SpecialPublications/NIST.SP.1500-1.pdf</a:t>
            </a:r>
            <a:endParaRPr lang="en-US" sz="1800" b="0" dirty="0"/>
          </a:p>
          <a:p>
            <a:pPr>
              <a:lnSpc>
                <a:spcPct val="90000"/>
              </a:lnSpc>
            </a:pPr>
            <a:r>
              <a:rPr lang="en-US" sz="1800" b="0" dirty="0"/>
              <a:t>NIST/SEMATECH e-Handbook of Statistical Methods. (n.d.). Retrieved May 02, 2016, from </a:t>
            </a:r>
            <a:r>
              <a:rPr lang="en-US" sz="1800" b="0" dirty="0">
                <a:hlinkClick r:id="rId8" tooltip="Link to NIST Statistical Methods Handbook"/>
              </a:rPr>
              <a:t>http://www.itl.nist.gov/div898/handbook/</a:t>
            </a:r>
            <a:endParaRPr lang="en-US" sz="1800" b="0" dirty="0"/>
          </a:p>
          <a:p>
            <a:pPr>
              <a:lnSpc>
                <a:spcPct val="90000"/>
              </a:lnSpc>
            </a:pPr>
            <a:r>
              <a:rPr lang="en-US" sz="1800" b="0" dirty="0"/>
              <a:t>Overview - Sepsis - Mayo Clinic. (2016). Mayoclinic.org. Retrieved 2 May 2016, from </a:t>
            </a:r>
            <a:r>
              <a:rPr lang="en-US" sz="1800" b="0" dirty="0">
                <a:hlinkClick r:id="rId9" tooltip="Link to Mayo Clinic's overview on Sepsis"/>
              </a:rPr>
              <a:t>http://www.mayoclinic.org/diseases-conditions/sepsis/home/ovc-20169784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13279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B53B-104C-C5F4-7AFF-0CA0E020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What is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DA77-FBB4-FD22-6964-796B4824A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600200"/>
            <a:ext cx="10972800" cy="457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 data variable is "something that varies" or differs from person to person or group to group. Data variables are the items that we collect data about. </a:t>
            </a:r>
          </a:p>
          <a:p>
            <a:r>
              <a:rPr lang="en-US" dirty="0"/>
              <a:t>Examples for data variables are sex, age, weight, marital status, satisfaction rate, etc.</a:t>
            </a:r>
          </a:p>
        </p:txBody>
      </p:sp>
    </p:spTree>
    <p:extLst>
      <p:ext uri="{BB962C8B-B14F-4D97-AF65-F5344CB8AC3E}">
        <p14:creationId xmlns:p14="http://schemas.microsoft.com/office/powerpoint/2010/main" val="1168659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/>
              <a:t>Lecture 2: References (Cont’d –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10972800" cy="45720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0" dirty="0" err="1"/>
              <a:t>Schneeweiss</a:t>
            </a:r>
            <a:r>
              <a:rPr lang="en-US" sz="1500" b="0" dirty="0"/>
              <a:t>, S. (2014). Learning from big health care data. </a:t>
            </a:r>
            <a:r>
              <a:rPr lang="en-US" sz="1500" b="0" i="1" dirty="0"/>
              <a:t>New England Journal of Medicine</a:t>
            </a:r>
            <a:r>
              <a:rPr lang="en-US" sz="1500" b="0" dirty="0"/>
              <a:t>, </a:t>
            </a:r>
            <a:r>
              <a:rPr lang="en-US" sz="1500" b="0" i="1" dirty="0"/>
              <a:t>370</a:t>
            </a:r>
            <a:r>
              <a:rPr lang="en-US" sz="1500" b="0" dirty="0"/>
              <a:t>(23), 2161-2163. </a:t>
            </a:r>
            <a:r>
              <a:rPr lang="en-US" sz="1500" b="0" dirty="0">
                <a:hlinkClick r:id="rId3" tooltip="Learning from big health care data hyperlink"/>
              </a:rPr>
              <a:t>http://www.nejm.org/doi/full/10.1056/NEJMp1401111#t=article</a:t>
            </a:r>
            <a:endParaRPr lang="en-US" sz="1500" b="0"/>
          </a:p>
          <a:p>
            <a:pPr>
              <a:lnSpc>
                <a:spcPct val="90000"/>
              </a:lnSpc>
            </a:pPr>
            <a:r>
              <a:rPr lang="en-US" sz="1500" b="0" dirty="0" err="1"/>
              <a:t>Shapira</a:t>
            </a:r>
            <a:r>
              <a:rPr lang="en-US" sz="1500" b="0" dirty="0"/>
              <a:t>, G. (2016). The Seven Key Steps of Data Analysis. Oracle.com. Retrieved 28 April 2016, from </a:t>
            </a:r>
            <a:r>
              <a:rPr lang="en-US" sz="1500" b="0" dirty="0">
                <a:hlinkClick r:id="rId4" tooltip="Link to The Seven Key Steps of Data Analysis webpage"/>
              </a:rPr>
              <a:t>http://www.oracle.com/us/corporate/profit/big-ideas/052313-gshapira-1951392.html</a:t>
            </a:r>
            <a:endParaRPr lang="en-US" sz="1500" b="0"/>
          </a:p>
          <a:p>
            <a:pPr>
              <a:lnSpc>
                <a:spcPct val="90000"/>
              </a:lnSpc>
            </a:pPr>
            <a:r>
              <a:rPr lang="en-US" sz="1500" b="0" dirty="0"/>
              <a:t>Six Steps Of An Analytics Project - Quality Assurance and Project Management. (2015). Quality Assurance and Project Management. Retrieved 2 May 2016, from </a:t>
            </a:r>
            <a:r>
              <a:rPr lang="en-US" sz="1500" b="0" dirty="0">
                <a:hlinkClick r:id="rId5" tooltip="Link to 6 Steps of data analysis project webpage"/>
              </a:rPr>
              <a:t>http://itknowledgeexchange.techtarget.com/quality-assurance/six-steps-of-an-analytics-project/</a:t>
            </a:r>
            <a:endParaRPr lang="en-US" sz="1500" b="0"/>
          </a:p>
          <a:p>
            <a:pPr>
              <a:lnSpc>
                <a:spcPct val="90000"/>
              </a:lnSpc>
            </a:pPr>
            <a:r>
              <a:rPr lang="en-US" sz="1500" b="0" dirty="0"/>
              <a:t>What is Hadoop?. (2016). Sas.com. Retrieved 2 May 2016, from </a:t>
            </a:r>
            <a:r>
              <a:rPr lang="en-US" sz="1500" b="0" dirty="0">
                <a:hlinkClick r:id="rId6" tooltip="Link to What is Hadoop webpage"/>
              </a:rPr>
              <a:t>http://www.sas.com/en_my/insights/big-data/hadoop.html</a:t>
            </a:r>
            <a:endParaRPr lang="en-US" sz="1500" b="0"/>
          </a:p>
          <a:p>
            <a:pPr>
              <a:lnSpc>
                <a:spcPct val="90000"/>
              </a:lnSpc>
            </a:pPr>
            <a:r>
              <a:rPr lang="en-US" sz="1500" b="0" dirty="0"/>
              <a:t>What is Big Data? | Data Science at NIH. (2015). Datascience.nih.gov. Retrieved 2 May 2016, from </a:t>
            </a:r>
            <a:r>
              <a:rPr lang="en-US" sz="1500" b="0" dirty="0">
                <a:hlinkClick r:id="rId7" tooltip="Link to What is Big Data webpage"/>
              </a:rPr>
              <a:t>http://datascience.nih.gov/bd2k/about/what</a:t>
            </a:r>
            <a:endParaRPr lang="en-US" sz="1500" b="0"/>
          </a:p>
          <a:p>
            <a:pPr>
              <a:lnSpc>
                <a:spcPct val="90000"/>
              </a:lnSpc>
            </a:pPr>
            <a:r>
              <a:rPr lang="en-US" sz="1500" dirty="0"/>
              <a:t>Charts, Tables and Figures</a:t>
            </a:r>
            <a:endParaRPr lang="en-US" sz="1500"/>
          </a:p>
          <a:p>
            <a:pPr>
              <a:lnSpc>
                <a:spcPct val="90000"/>
              </a:lnSpc>
            </a:pPr>
            <a:r>
              <a:rPr lang="en-US" sz="1500" b="0"/>
              <a:t>1.7 Figure: </a:t>
            </a:r>
            <a:r>
              <a:rPr lang="en-US" sz="1500" b="0" err="1"/>
              <a:t>Ackoff</a:t>
            </a:r>
            <a:r>
              <a:rPr lang="en-US" sz="1500" b="0"/>
              <a:t>, R. (1989). "From data to wisdom. Presidential address to ISGSR, June 1988.” Journal of Applied Systems Analysis 16(1): 3-9.</a:t>
            </a:r>
          </a:p>
          <a:p>
            <a:pPr>
              <a:lnSpc>
                <a:spcPct val="90000"/>
              </a:lnSpc>
            </a:pPr>
            <a:r>
              <a:rPr lang="en-US" sz="1500" b="0"/>
              <a:t>1.8 Figure: Smith, K. (2016). Synthetic Data Set. Used with permission from Kimberly Smith.</a:t>
            </a:r>
          </a:p>
          <a:p>
            <a:pPr>
              <a:lnSpc>
                <a:spcPct val="90000"/>
              </a:lnSpc>
            </a:pPr>
            <a:r>
              <a:rPr lang="en-US" sz="1500" b="0"/>
              <a:t>1.9 Figure: Health Information Management Systems Society (HIMSS). (2014). </a:t>
            </a:r>
            <a:r>
              <a:rPr lang="en-US" sz="1500" b="0" i="1"/>
              <a:t>Clinical &amp; Business Intelligence: An Analytics Executive Review Needs Assessment</a:t>
            </a:r>
            <a:r>
              <a:rPr lang="en-US" sz="1500" b="0"/>
              <a:t>. Retrieved from </a:t>
            </a:r>
            <a:r>
              <a:rPr lang="en-US" sz="1500" b="0">
                <a:hlinkClick r:id="rId8" tooltip="Link to HIMSS Report"/>
              </a:rPr>
              <a:t>http://www.himss.org/ResourceLibrary/genResourceDetailPDF.aspx?ItemNumber=34692</a:t>
            </a:r>
            <a:endParaRPr lang="en-US" sz="1500" b="0"/>
          </a:p>
        </p:txBody>
      </p:sp>
    </p:spTree>
    <p:extLst>
      <p:ext uri="{BB962C8B-B14F-4D97-AF65-F5344CB8AC3E}">
        <p14:creationId xmlns:p14="http://schemas.microsoft.com/office/powerpoint/2010/main" val="3872291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Lecture 4: References (Cont’d – 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10972800" cy="45720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Chart, Tables and Figures</a:t>
            </a:r>
          </a:p>
          <a:p>
            <a:pPr>
              <a:lnSpc>
                <a:spcPct val="90000"/>
              </a:lnSpc>
            </a:pPr>
            <a:r>
              <a:rPr lang="en-US" sz="1500" b="0"/>
              <a:t>1.10 Figure: Smith, K. (2016). Data Dictionaries. Used with permission from Kimberly Smith.</a:t>
            </a:r>
          </a:p>
          <a:p>
            <a:pPr>
              <a:lnSpc>
                <a:spcPct val="90000"/>
              </a:lnSpc>
            </a:pPr>
            <a:r>
              <a:rPr lang="en-US" sz="1500" b="0"/>
              <a:t>1.11 Figure: Smith, K. (2016). Data Set. Used with permission from Kimberly Smith.</a:t>
            </a:r>
          </a:p>
          <a:p>
            <a:pPr>
              <a:lnSpc>
                <a:spcPct val="90000"/>
              </a:lnSpc>
            </a:pPr>
            <a:r>
              <a:rPr lang="en-US" sz="1500" b="0"/>
              <a:t>1.12 Figure: Smith, K. (2016). Descriptive Statistics. Used with permission from Kimberly Smith.</a:t>
            </a:r>
          </a:p>
          <a:p>
            <a:pPr>
              <a:lnSpc>
                <a:spcPct val="90000"/>
              </a:lnSpc>
            </a:pPr>
            <a:r>
              <a:rPr lang="en-US" sz="1500"/>
              <a:t>Images</a:t>
            </a:r>
          </a:p>
          <a:p>
            <a:pPr>
              <a:lnSpc>
                <a:spcPct val="90000"/>
              </a:lnSpc>
            </a:pPr>
            <a:r>
              <a:rPr lang="en-US" sz="1500" b="0"/>
              <a:t>Slide 6: Look Into My Eyes. (2009). Girl`s blue eye [Online Image]. Retrieved 28 April 2016, from </a:t>
            </a:r>
            <a:r>
              <a:rPr lang="en-US" sz="1500" b="0">
                <a:hlinkClick r:id="rId3" tooltip="Link to Look into my eyes image"/>
              </a:rPr>
              <a:t>https://commons.wikimedia.org/wiki/File:Deep_Blue_eye.jpg</a:t>
            </a:r>
            <a:endParaRPr lang="en-US" sz="1500" b="0"/>
          </a:p>
          <a:p>
            <a:pPr>
              <a:lnSpc>
                <a:spcPct val="90000"/>
              </a:lnSpc>
            </a:pPr>
            <a:r>
              <a:rPr lang="en-US" altLang="en-US" sz="1500" b="0"/>
              <a:t>Slide 7: Kehrer, P. (2009). Win, Place, Show [Online Image]. Retrieved from </a:t>
            </a:r>
            <a:r>
              <a:rPr lang="en-US" altLang="en-US" sz="1500" b="0">
                <a:hlinkClick r:id="rId4" tooltip="Link to Win, Place, Show image"/>
              </a:rPr>
              <a:t>https://www.flickr.com/photos/paulkehrer/3659279740</a:t>
            </a:r>
            <a:endParaRPr lang="en-US" altLang="en-US" sz="1500" b="0"/>
          </a:p>
          <a:p>
            <a:pPr>
              <a:lnSpc>
                <a:spcPct val="90000"/>
              </a:lnSpc>
            </a:pPr>
            <a:r>
              <a:rPr lang="en-US" altLang="en-US" sz="1500" b="0"/>
              <a:t>Slide 7:</a:t>
            </a:r>
            <a:r>
              <a:rPr lang="en-US" altLang="en-US" sz="1500"/>
              <a:t> </a:t>
            </a:r>
            <a:r>
              <a:rPr lang="en-US" sz="1500" b="0"/>
              <a:t>C. (2010, September 9). Growth Charts [Digital image]. Retrieved May 2, 2016, from </a:t>
            </a:r>
            <a:r>
              <a:rPr lang="en-US" sz="1500" b="0">
                <a:hlinkClick r:id="rId5" tooltip="Link to CDC'S Growth Chart Webpage"/>
              </a:rPr>
              <a:t>http://www.cdc.gov/growthcharts/</a:t>
            </a:r>
            <a:endParaRPr lang="en-US" sz="1500" b="0"/>
          </a:p>
          <a:p>
            <a:pPr>
              <a:lnSpc>
                <a:spcPct val="90000"/>
              </a:lnSpc>
            </a:pPr>
            <a:r>
              <a:rPr lang="en-US" altLang="en-US" sz="1500" b="0"/>
              <a:t>Slide 8: Lite. (2007). Soft Ruler [Online Image]. Retrieved from </a:t>
            </a:r>
            <a:r>
              <a:rPr lang="en-US" altLang="en-US" sz="1500" b="0">
                <a:hlinkClick r:id="rId6" tooltip="Link to soft ruler image"/>
              </a:rPr>
              <a:t>https://commons.wikimedia.org/wiki/File:Soft_ruler.jpg</a:t>
            </a:r>
            <a:endParaRPr lang="en-US" sz="1500" b="0"/>
          </a:p>
          <a:p>
            <a:pPr>
              <a:lnSpc>
                <a:spcPct val="90000"/>
              </a:lnSpc>
            </a:pPr>
            <a:r>
              <a:rPr lang="en-US" altLang="en-US" sz="1500" b="0"/>
              <a:t>Slide 8: </a:t>
            </a:r>
            <a:r>
              <a:rPr lang="en-US" altLang="en-US" sz="1500" b="0" err="1"/>
              <a:t>Menchi</a:t>
            </a:r>
            <a:r>
              <a:rPr lang="en-US" altLang="en-US" sz="1500" b="0"/>
              <a:t>. (2005). Clinical thermometer 38.7 [Online Image]. Retrieved from </a:t>
            </a:r>
            <a:r>
              <a:rPr lang="en-US" altLang="en-US" sz="1500" b="0">
                <a:hlinkClick r:id="rId7" tooltip="Link to clinical Thermometer image"/>
              </a:rPr>
              <a:t>https://commons.wikimedia.org/wiki/File:Clinical_thermometer_38.7.JPG#/media/File:Clinical_thermometer_38.7.JPG</a:t>
            </a:r>
            <a:endParaRPr lang="en-US" altLang="en-US" sz="1500" b="0"/>
          </a:p>
          <a:p>
            <a:pPr>
              <a:lnSpc>
                <a:spcPct val="90000"/>
              </a:lnSpc>
            </a:pPr>
            <a:r>
              <a:rPr lang="en-US" sz="1500" b="0"/>
              <a:t>Slide 15: </a:t>
            </a:r>
            <a:r>
              <a:rPr lang="en-US" sz="1500" b="0" err="1"/>
              <a:t>Kernler</a:t>
            </a:r>
            <a:r>
              <a:rPr lang="en-US" sz="1500" b="0"/>
              <a:t>, D. (2014). A visual representation of selecting a simple random sample [Online Image]. Retrieved from </a:t>
            </a:r>
            <a:r>
              <a:rPr lang="en-US" sz="1500" b="0">
                <a:hlinkClick r:id="rId8" tooltip="Link to visual representation of selecting a random sample image"/>
              </a:rPr>
              <a:t>https://commons.wikimedia.org/wiki/File:Simple_random_sampling.PNG</a:t>
            </a:r>
            <a:endParaRPr lang="en-US" sz="1500" b="0"/>
          </a:p>
          <a:p>
            <a:pPr>
              <a:lnSpc>
                <a:spcPct val="90000"/>
              </a:lnSpc>
            </a:pPr>
            <a:endParaRPr lang="en-US" altLang="en-US" sz="1500" b="0"/>
          </a:p>
        </p:txBody>
      </p:sp>
    </p:spTree>
    <p:extLst>
      <p:ext uri="{BB962C8B-B14F-4D97-AF65-F5344CB8AC3E}">
        <p14:creationId xmlns:p14="http://schemas.microsoft.com/office/powerpoint/2010/main" val="357760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DC79-8ABE-067E-B5DE-A181A0C5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Why it is important to recognize the type of each data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1C39-1CC3-37BA-C9EC-AD24DEB9C0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10972800" cy="4572000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When dealing with data, it is important to recognize the type of each data variable for the following reasons: </a:t>
            </a:r>
          </a:p>
          <a:p>
            <a:pPr lvl="1">
              <a:lnSpc>
                <a:spcPct val="90000"/>
              </a:lnSpc>
            </a:pPr>
            <a:r>
              <a:rPr lang="en-US" sz="3200" b="1" dirty="0"/>
              <a:t>Summarizing data: </a:t>
            </a:r>
            <a:r>
              <a:rPr lang="en-US" sz="3200" dirty="0"/>
              <a:t>describing a variable in mean with standard deviation or in frequency with percentage depends on the type of data variable. </a:t>
            </a:r>
          </a:p>
          <a:p>
            <a:pPr lvl="1">
              <a:lnSpc>
                <a:spcPct val="90000"/>
              </a:lnSpc>
            </a:pPr>
            <a:r>
              <a:rPr lang="en-US" sz="3200" b="1" dirty="0"/>
              <a:t>Graphical presentation: </a:t>
            </a:r>
            <a:r>
              <a:rPr lang="en-US" sz="3200" dirty="0"/>
              <a:t>choosing the proper graph to represent the data depends on the type of data variable.</a:t>
            </a:r>
          </a:p>
          <a:p>
            <a:pPr lvl="1">
              <a:lnSpc>
                <a:spcPct val="90000"/>
              </a:lnSpc>
            </a:pPr>
            <a:r>
              <a:rPr lang="en-US" sz="3200" b="1" dirty="0"/>
              <a:t>Analyzing data: </a:t>
            </a:r>
            <a:r>
              <a:rPr lang="en-US" sz="3200" dirty="0"/>
              <a:t>choosing the suitable statistical tests also depends on the type of data variables.</a:t>
            </a:r>
          </a:p>
        </p:txBody>
      </p:sp>
    </p:spTree>
    <p:extLst>
      <p:ext uri="{BB962C8B-B14F-4D97-AF65-F5344CB8AC3E}">
        <p14:creationId xmlns:p14="http://schemas.microsoft.com/office/powerpoint/2010/main" val="73081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Types of Data in an EHR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609600" y="1600200"/>
            <a:ext cx="10972800" cy="457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Quantitative data (e.g., laboratory values)</a:t>
            </a:r>
          </a:p>
          <a:p>
            <a:r>
              <a:rPr lang="en-US" dirty="0"/>
              <a:t>Qualitative data (e.g., text-based documents and demographics)</a:t>
            </a:r>
          </a:p>
          <a:p>
            <a:r>
              <a:rPr lang="en-US" dirty="0"/>
              <a:t>Transactional data (e.g., a record of medication delivery)</a:t>
            </a:r>
            <a:endParaRPr lang="en-US"/>
          </a:p>
          <a:p>
            <a:pPr marL="0" indent="0">
              <a:buNone/>
            </a:pPr>
            <a:r>
              <a:rPr lang="en-US" b="1" i="1"/>
              <a:t>(Murdoch &amp; </a:t>
            </a:r>
            <a:r>
              <a:rPr lang="en-US" b="1" i="1" err="1"/>
              <a:t>Detsky</a:t>
            </a:r>
            <a:r>
              <a:rPr lang="en-US" b="1" i="1"/>
              <a:t>, 2013)</a:t>
            </a:r>
          </a:p>
        </p:txBody>
      </p:sp>
    </p:spTree>
    <p:extLst>
      <p:ext uri="{BB962C8B-B14F-4D97-AF65-F5344CB8AC3E}">
        <p14:creationId xmlns:p14="http://schemas.microsoft.com/office/powerpoint/2010/main" val="133600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ADC5-5073-4C3E-3C5E-57F49E60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B343CC-03B7-4BAF-3F2A-3C6B0A7F9C5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706701" y="1599205"/>
            <a:ext cx="8296275" cy="4352925"/>
          </a:xfrm>
        </p:spPr>
      </p:pic>
    </p:spTree>
    <p:extLst>
      <p:ext uri="{BB962C8B-B14F-4D97-AF65-F5344CB8AC3E}">
        <p14:creationId xmlns:p14="http://schemas.microsoft.com/office/powerpoint/2010/main" val="247720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5049-3973-B3A6-9D50-F36D2DA1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8BC9A-B69F-AC48-1D7C-177397CE6B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600200"/>
            <a:ext cx="10972800" cy="457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They are also known as qualitative or nominal data; they have NO unit of measurement. Individuals are described as belonging to any of the categories of this variable. </a:t>
            </a:r>
          </a:p>
          <a:p>
            <a:pPr lvl="1"/>
            <a:r>
              <a:rPr lang="en-US" sz="3200" dirty="0"/>
              <a:t>Satisfaction status: (satisfied, neutral, not satisfied) </a:t>
            </a:r>
          </a:p>
          <a:p>
            <a:pPr lvl="1"/>
            <a:r>
              <a:rPr lang="en-US" sz="3200" dirty="0"/>
              <a:t>Sex: (female, male) </a:t>
            </a:r>
          </a:p>
          <a:p>
            <a:pPr lvl="1"/>
            <a:r>
              <a:rPr lang="en-US" sz="3200" dirty="0"/>
              <a:t>Colors: (red, green, blue, pink) </a:t>
            </a:r>
          </a:p>
          <a:p>
            <a:pPr lvl="1"/>
            <a:r>
              <a:rPr lang="en-US" sz="3200" dirty="0"/>
              <a:t>Nationality: (all countries)</a:t>
            </a:r>
          </a:p>
        </p:txBody>
      </p:sp>
    </p:spTree>
    <p:extLst>
      <p:ext uri="{BB962C8B-B14F-4D97-AF65-F5344CB8AC3E}">
        <p14:creationId xmlns:p14="http://schemas.microsoft.com/office/powerpoint/2010/main" val="219757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8CDF-4047-6ECC-99C0-0B28F5AF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Nominal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8B38-2670-DBDD-89D1-125C48C7B4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600200"/>
            <a:ext cx="10972800" cy="457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Nominal variables: those are categorical variables that have no intrinsic order. </a:t>
            </a:r>
          </a:p>
          <a:p>
            <a:pPr lvl="1"/>
            <a:r>
              <a:rPr lang="en-US" sz="3200" dirty="0"/>
              <a:t>Sex: (female, male), can also be presented as (male, female)</a:t>
            </a:r>
          </a:p>
          <a:p>
            <a:pPr lvl="1"/>
            <a:r>
              <a:rPr lang="en-US" sz="3200" dirty="0"/>
              <a:t>Blood groups: (A, B, AB, O) can also be presented as (A, B, O, AB) or any other order. Nationality: can be presented in any way; there is no order for the countries.</a:t>
            </a:r>
          </a:p>
        </p:txBody>
      </p:sp>
    </p:spTree>
    <p:extLst>
      <p:ext uri="{BB962C8B-B14F-4D97-AF65-F5344CB8AC3E}">
        <p14:creationId xmlns:p14="http://schemas.microsoft.com/office/powerpoint/2010/main" val="3435521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C-Template-FINAL DRAF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5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X_unitY_Lecture_Slides_Template.potx" id="{BFDE5FB8-FBB1-4F5A-B8AC-26771944143A}" vid="{3ABEC94C-E8A2-4610-93A8-5C6AB19693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CompX_unitY_Lecture_Slides_Template (1)</Template>
  <TotalTime>24</TotalTime>
  <Words>3158</Words>
  <Application>Microsoft Office PowerPoint</Application>
  <PresentationFormat>Widescreen</PresentationFormat>
  <Paragraphs>270</Paragraphs>
  <Slides>41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Corbel</vt:lpstr>
      <vt:lpstr>Courier New</vt:lpstr>
      <vt:lpstr>Tahoma</vt:lpstr>
      <vt:lpstr>Verdana</vt:lpstr>
      <vt:lpstr>Wingdings</vt:lpstr>
      <vt:lpstr>ONC-Template-FINAL DRAFT</vt:lpstr>
      <vt:lpstr>Foundations of Health Data Science (FHDS)</vt:lpstr>
      <vt:lpstr>Learning Objectives</vt:lpstr>
      <vt:lpstr>Data, Information, Knowledge, Wisdom Hierarchy</vt:lpstr>
      <vt:lpstr>What is variable?</vt:lpstr>
      <vt:lpstr>Why it is important to recognize the type of each data variable</vt:lpstr>
      <vt:lpstr>Types of Data in an EHR</vt:lpstr>
      <vt:lpstr>Types of Data variables</vt:lpstr>
      <vt:lpstr>Categorical variables</vt:lpstr>
      <vt:lpstr>Nominal variables</vt:lpstr>
      <vt:lpstr>Ordinal variables</vt:lpstr>
      <vt:lpstr>Numerical variables</vt:lpstr>
      <vt:lpstr>Discrete variables</vt:lpstr>
      <vt:lpstr>Continuous variables</vt:lpstr>
      <vt:lpstr>How to differentiate between types of data variables</vt:lpstr>
      <vt:lpstr>Understanding the Data: Scales of Measure</vt:lpstr>
      <vt:lpstr>Understanding the Data: Scales of Measure</vt:lpstr>
      <vt:lpstr>Scales of Measure: Nominal</vt:lpstr>
      <vt:lpstr>Scales of Measure: Ordinal</vt:lpstr>
      <vt:lpstr>Scales of Measure: Interval and Ratio</vt:lpstr>
      <vt:lpstr>Data Inconsistencies</vt:lpstr>
      <vt:lpstr>Data Dictionaries</vt:lpstr>
      <vt:lpstr>Data Dictionaries (Cont’d – 1)</vt:lpstr>
      <vt:lpstr>Data Dictionaries (Cont’d – 2)</vt:lpstr>
      <vt:lpstr>Common Terms Used in Statistical Analysis</vt:lpstr>
      <vt:lpstr>Term: Population</vt:lpstr>
      <vt:lpstr>Term: Sample</vt:lpstr>
      <vt:lpstr>Confidence Intervals</vt:lpstr>
      <vt:lpstr>Data Set</vt:lpstr>
      <vt:lpstr>Descriptive Statistics</vt:lpstr>
      <vt:lpstr>Correlation and Causation</vt:lpstr>
      <vt:lpstr>The Potential of Big Data in Healthcare</vt:lpstr>
      <vt:lpstr>What is Big Data?</vt:lpstr>
      <vt:lpstr>Tools</vt:lpstr>
      <vt:lpstr>Requirements For Analytics for Learning Systems</vt:lpstr>
      <vt:lpstr>Challenges Facing Biomedical Big Data</vt:lpstr>
      <vt:lpstr>Lecture 4: Summary</vt:lpstr>
      <vt:lpstr>Lecture 4: Summary (Cont’d)</vt:lpstr>
      <vt:lpstr>Lecture 4 : References</vt:lpstr>
      <vt:lpstr>Lecture 4: References (Cont’d – 1)</vt:lpstr>
      <vt:lpstr>Lecture 2: References (Cont’d – 2)</vt:lpstr>
      <vt:lpstr>Lecture 4: References (Cont’d – 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Data Analytics</dc:title>
  <dc:subject/>
  <dc:creator/>
  <cp:keywords/>
  <dc:description/>
  <cp:lastModifiedBy>Jubayer Hossain</cp:lastModifiedBy>
  <cp:revision>4</cp:revision>
  <dcterms:created xsi:type="dcterms:W3CDTF">2024-01-02T18:36:15Z</dcterms:created>
  <dcterms:modified xsi:type="dcterms:W3CDTF">2024-01-05T20:38:29Z</dcterms:modified>
  <cp:category/>
</cp:coreProperties>
</file>